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sldIdLst>
    <p:sldId id="256" r:id="rId2"/>
    <p:sldId id="382" r:id="rId3"/>
    <p:sldId id="383" r:id="rId4"/>
    <p:sldId id="389" r:id="rId5"/>
    <p:sldId id="384" r:id="rId6"/>
    <p:sldId id="390" r:id="rId7"/>
    <p:sldId id="385" r:id="rId8"/>
    <p:sldId id="391" r:id="rId9"/>
    <p:sldId id="392" r:id="rId10"/>
    <p:sldId id="393" r:id="rId11"/>
    <p:sldId id="395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94" r:id="rId22"/>
    <p:sldId id="336" r:id="rId23"/>
    <p:sldId id="386" r:id="rId24"/>
    <p:sldId id="38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96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88" r:id="rId64"/>
    <p:sldId id="376" r:id="rId65"/>
    <p:sldId id="377" r:id="rId66"/>
    <p:sldId id="378" r:id="rId67"/>
    <p:sldId id="379" r:id="rId68"/>
    <p:sldId id="380" r:id="rId69"/>
    <p:sldId id="381" r:id="rId70"/>
    <p:sldId id="31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592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84"/>
      </p:cViewPr>
      <p:guideLst>
        <p:guide orient="horz" pos="1224"/>
        <p:guide pos="2592"/>
        <p:guide pos="1512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ller:Classes:cs162:fa14:Lectures:zip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pop a=1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Sheet1!$C$5:$C$54</c:f>
              <c:numCache>
                <c:formatCode>0%</c:formatCode>
                <c:ptCount val="50"/>
                <c:pt idx="0">
                  <c:v>0.19277563597396</c:v>
                </c:pt>
                <c:pt idx="1">
                  <c:v>9.6387817986979998E-2</c:v>
                </c:pt>
                <c:pt idx="2">
                  <c:v>6.4258545324653304E-2</c:v>
                </c:pt>
                <c:pt idx="3">
                  <c:v>4.8193908993489999E-2</c:v>
                </c:pt>
                <c:pt idx="4">
                  <c:v>3.8555127194791997E-2</c:v>
                </c:pt>
                <c:pt idx="5">
                  <c:v>3.2129272662326701E-2</c:v>
                </c:pt>
                <c:pt idx="6">
                  <c:v>2.75393765677086E-2</c:v>
                </c:pt>
                <c:pt idx="7">
                  <c:v>2.4096954496745E-2</c:v>
                </c:pt>
                <c:pt idx="8">
                  <c:v>2.1419515108217799E-2</c:v>
                </c:pt>
                <c:pt idx="9">
                  <c:v>1.9277563597395998E-2</c:v>
                </c:pt>
                <c:pt idx="10">
                  <c:v>1.7525057815814499E-2</c:v>
                </c:pt>
                <c:pt idx="11">
                  <c:v>1.6064636331163298E-2</c:v>
                </c:pt>
                <c:pt idx="12">
                  <c:v>1.4828895074920001E-2</c:v>
                </c:pt>
                <c:pt idx="13">
                  <c:v>1.37696882838543E-2</c:v>
                </c:pt>
                <c:pt idx="14">
                  <c:v>1.2851709064930701E-2</c:v>
                </c:pt>
                <c:pt idx="15">
                  <c:v>1.20484772483725E-2</c:v>
                </c:pt>
                <c:pt idx="16">
                  <c:v>1.1339743292585899E-2</c:v>
                </c:pt>
                <c:pt idx="17">
                  <c:v>1.07097575541089E-2</c:v>
                </c:pt>
                <c:pt idx="18">
                  <c:v>1.01460861038926E-2</c:v>
                </c:pt>
                <c:pt idx="19">
                  <c:v>9.6387817986979991E-3</c:v>
                </c:pt>
                <c:pt idx="20">
                  <c:v>9.1797921892361901E-3</c:v>
                </c:pt>
                <c:pt idx="21">
                  <c:v>8.7625289079072705E-3</c:v>
                </c:pt>
                <c:pt idx="22">
                  <c:v>8.3815493901721692E-3</c:v>
                </c:pt>
                <c:pt idx="23">
                  <c:v>8.03231816558167E-3</c:v>
                </c:pt>
                <c:pt idx="24">
                  <c:v>7.7110254389583998E-3</c:v>
                </c:pt>
                <c:pt idx="25">
                  <c:v>7.4144475374600003E-3</c:v>
                </c:pt>
                <c:pt idx="26">
                  <c:v>7.1398383694059198E-3</c:v>
                </c:pt>
                <c:pt idx="27">
                  <c:v>6.8848441419271404E-3</c:v>
                </c:pt>
                <c:pt idx="28">
                  <c:v>6.6474357232400002E-3</c:v>
                </c:pt>
                <c:pt idx="29">
                  <c:v>6.4258545324653296E-3</c:v>
                </c:pt>
                <c:pt idx="30">
                  <c:v>6.21856890238581E-3</c:v>
                </c:pt>
                <c:pt idx="31">
                  <c:v>6.0242386241862499E-3</c:v>
                </c:pt>
                <c:pt idx="32">
                  <c:v>5.8416859386048502E-3</c:v>
                </c:pt>
                <c:pt idx="33">
                  <c:v>5.6698716462929401E-3</c:v>
                </c:pt>
                <c:pt idx="34">
                  <c:v>5.5078753135417097E-3</c:v>
                </c:pt>
                <c:pt idx="35">
                  <c:v>5.3548787770544403E-3</c:v>
                </c:pt>
                <c:pt idx="36">
                  <c:v>5.2101523236205401E-3</c:v>
                </c:pt>
                <c:pt idx="37">
                  <c:v>5.0730430519463198E-3</c:v>
                </c:pt>
                <c:pt idx="38">
                  <c:v>4.9429650249733304E-3</c:v>
                </c:pt>
                <c:pt idx="39">
                  <c:v>4.8193908993489996E-3</c:v>
                </c:pt>
                <c:pt idx="40">
                  <c:v>4.70184477985268E-3</c:v>
                </c:pt>
                <c:pt idx="41">
                  <c:v>4.5898960946180898E-3</c:v>
                </c:pt>
                <c:pt idx="42">
                  <c:v>4.4831543249758098E-3</c:v>
                </c:pt>
                <c:pt idx="43">
                  <c:v>4.3812644539536396E-3</c:v>
                </c:pt>
                <c:pt idx="44">
                  <c:v>4.2839030216435597E-3</c:v>
                </c:pt>
                <c:pt idx="45">
                  <c:v>4.1907746950860898E-3</c:v>
                </c:pt>
                <c:pt idx="46">
                  <c:v>4.1016092760416999E-3</c:v>
                </c:pt>
                <c:pt idx="47">
                  <c:v>4.0161590827908298E-3</c:v>
                </c:pt>
                <c:pt idx="48">
                  <c:v>3.9341966525298002E-3</c:v>
                </c:pt>
                <c:pt idx="49">
                  <c:v>3.8555127194791999E-3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6D-4FA5-8C69-2A40BA0C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4588208"/>
        <c:axId val="-1214562512"/>
      </c:lineChart>
      <c:lineChart>
        <c:grouping val="standard"/>
        <c:varyColors val="0"/>
        <c:ser>
          <c:idx val="1"/>
          <c:order val="1"/>
          <c:tx>
            <c:strRef>
              <c:f>Sheet1!$D$4</c:f>
              <c:strCache>
                <c:ptCount val="1"/>
                <c:pt idx="0">
                  <c:v>Hit Rate(cache)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Sheet1!$D$5:$D$54</c:f>
              <c:numCache>
                <c:formatCode>General</c:formatCode>
                <c:ptCount val="50"/>
                <c:pt idx="0">
                  <c:v>0.19277563597396</c:v>
                </c:pt>
                <c:pt idx="1">
                  <c:v>0.28916345396094001</c:v>
                </c:pt>
                <c:pt idx="2">
                  <c:v>0.35342199928559298</c:v>
                </c:pt>
                <c:pt idx="3">
                  <c:v>0.401615908279083</c:v>
                </c:pt>
                <c:pt idx="4">
                  <c:v>0.44017103547387498</c:v>
                </c:pt>
                <c:pt idx="5">
                  <c:v>0.472300308136202</c:v>
                </c:pt>
                <c:pt idx="6">
                  <c:v>0.49983968470391099</c:v>
                </c:pt>
                <c:pt idx="7">
                  <c:v>0.52393663920065603</c:v>
                </c:pt>
                <c:pt idx="8">
                  <c:v>0.54535615430887396</c:v>
                </c:pt>
                <c:pt idx="9">
                  <c:v>0.56463371790626904</c:v>
                </c:pt>
                <c:pt idx="10">
                  <c:v>0.58215877572208397</c:v>
                </c:pt>
                <c:pt idx="11">
                  <c:v>0.59822341205324703</c:v>
                </c:pt>
                <c:pt idx="12">
                  <c:v>0.61305230712816705</c:v>
                </c:pt>
                <c:pt idx="13">
                  <c:v>0.62682199541202199</c:v>
                </c:pt>
                <c:pt idx="14">
                  <c:v>0.63967370447695204</c:v>
                </c:pt>
                <c:pt idx="15">
                  <c:v>0.65172218172532503</c:v>
                </c:pt>
                <c:pt idx="16">
                  <c:v>0.66306192501791095</c:v>
                </c:pt>
                <c:pt idx="17">
                  <c:v>0.67377168257202003</c:v>
                </c:pt>
                <c:pt idx="18">
                  <c:v>0.68391776867591203</c:v>
                </c:pt>
                <c:pt idx="19">
                  <c:v>0.69355655047460996</c:v>
                </c:pt>
                <c:pt idx="20">
                  <c:v>0.70273634266384599</c:v>
                </c:pt>
                <c:pt idx="21">
                  <c:v>0.71149887157175395</c:v>
                </c:pt>
                <c:pt idx="22">
                  <c:v>0.71988042096192595</c:v>
                </c:pt>
                <c:pt idx="23">
                  <c:v>0.72791273912750798</c:v>
                </c:pt>
                <c:pt idx="24">
                  <c:v>0.73562376456646605</c:v>
                </c:pt>
                <c:pt idx="25">
                  <c:v>0.74303821210392595</c:v>
                </c:pt>
                <c:pt idx="26">
                  <c:v>0.75017805047333197</c:v>
                </c:pt>
                <c:pt idx="27">
                  <c:v>0.757062894615259</c:v>
                </c:pt>
                <c:pt idx="28">
                  <c:v>0.763710330338499</c:v>
                </c:pt>
                <c:pt idx="29">
                  <c:v>0.77013618487096502</c:v>
                </c:pt>
                <c:pt idx="30">
                  <c:v>0.77635475377334995</c:v>
                </c:pt>
                <c:pt idx="31">
                  <c:v>0.78237899239753705</c:v>
                </c:pt>
                <c:pt idx="32">
                  <c:v>0.78822067833614096</c:v>
                </c:pt>
                <c:pt idx="33">
                  <c:v>0.79389054998243402</c:v>
                </c:pt>
                <c:pt idx="34">
                  <c:v>0.79939842529597605</c:v>
                </c:pt>
                <c:pt idx="35">
                  <c:v>0.80475330407303103</c:v>
                </c:pt>
                <c:pt idx="36">
                  <c:v>0.80996345639665102</c:v>
                </c:pt>
                <c:pt idx="37">
                  <c:v>0.81503649944859702</c:v>
                </c:pt>
                <c:pt idx="38">
                  <c:v>0.81997946447357095</c:v>
                </c:pt>
                <c:pt idx="39">
                  <c:v>0.82479885537291997</c:v>
                </c:pt>
                <c:pt idx="40">
                  <c:v>0.829500700152773</c:v>
                </c:pt>
                <c:pt idx="41">
                  <c:v>0.83409059624739101</c:v>
                </c:pt>
                <c:pt idx="42">
                  <c:v>0.83857375057236605</c:v>
                </c:pt>
                <c:pt idx="43">
                  <c:v>0.84295501502631998</c:v>
                </c:pt>
                <c:pt idx="44">
                  <c:v>0.84723891804796403</c:v>
                </c:pt>
                <c:pt idx="45">
                  <c:v>0.85142969274305003</c:v>
                </c:pt>
                <c:pt idx="46">
                  <c:v>0.855531302019091</c:v>
                </c:pt>
                <c:pt idx="47">
                  <c:v>0.85954746110188196</c:v>
                </c:pt>
                <c:pt idx="48">
                  <c:v>0.86348165775441199</c:v>
                </c:pt>
                <c:pt idx="49">
                  <c:v>0.86733717047389103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6D-4FA5-8C69-2A40BA0C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4571984"/>
        <c:axId val="-1214583104"/>
      </c:lineChart>
      <c:catAx>
        <c:axId val="-121458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overlay val="0"/>
        </c:title>
        <c:majorTickMark val="out"/>
        <c:minorTickMark val="none"/>
        <c:tickLblPos val="nextTo"/>
        <c:crossAx val="-1214562512"/>
        <c:crosses val="autoZero"/>
        <c:auto val="1"/>
        <c:lblAlgn val="ctr"/>
        <c:lblOffset val="100"/>
        <c:noMultiLvlLbl val="0"/>
      </c:catAx>
      <c:valAx>
        <c:axId val="-1214562512"/>
        <c:scaling>
          <c:orientation val="minMax"/>
          <c:max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Popularity (% accesses)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-1214588208"/>
        <c:crosses val="autoZero"/>
        <c:crossBetween val="between"/>
      </c:valAx>
      <c:valAx>
        <c:axId val="-12145831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Estimated Hit Rate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214571984"/>
        <c:crosses val="max"/>
        <c:crossBetween val="between"/>
      </c:valAx>
      <c:catAx>
        <c:axId val="-1214571984"/>
        <c:scaling>
          <c:orientation val="minMax"/>
        </c:scaling>
        <c:delete val="1"/>
        <c:axPos val="b"/>
        <c:majorTickMark val="out"/>
        <c:minorTickMark val="none"/>
        <c:tickLblPos val="nextTo"/>
        <c:crossAx val="-12145831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5536408293000072"/>
          <c:y val="0.31218139139447681"/>
          <c:w val="0.30508308160177999"/>
          <c:h val="0.25861394949128802"/>
        </c:manualLayout>
      </c:layout>
      <c:overlay val="1"/>
      <c:spPr>
        <a:solidFill>
          <a:schemeClr val="tx2">
            <a:lumMod val="20000"/>
            <a:lumOff val="80000"/>
            <a:alpha val="6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600" b="0" i="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3: Virtual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624" y="284198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94" grpId="0" animBg="1"/>
      <p:bldP spid="100" grpId="0" animBg="1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age Faults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067B-35CB-4F90-8D23-AB81DE2B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Page Table Entry (PTE)?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ACC9-9F05-4D4A-A55D-AC056BCE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4067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is in a Page Table Entry (or PTE)?</a:t>
            </a:r>
          </a:p>
          <a:p>
            <a:pPr lvl="1"/>
            <a:r>
              <a:rPr lang="en-US" altLang="ko-KR" dirty="0" smtClean="0"/>
              <a:t>“Pointer to” (address of)  next-level page table or to actual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Permission bits: valid, read-only, read-write, write-only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Example: Intel x86 architecture PTE:</a:t>
            </a: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P: 	Present (same as “valid” bit in other architectures) 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W: 	Writeable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U: 	User accessible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A: 	Accessed: page has been accessed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D: 	Dirty (PTE only): page has been modified recently</a:t>
            </a: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L: 	L=14MB page (directory only).</a:t>
            </a:r>
          </a:p>
          <a:p>
            <a:pPr marL="27432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/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		Bottom 12 bits of virtual address serve as offset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AA1B-0E9A-4C81-99DD-2B80DFA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F81D-26ED-4317-8E81-AEAF75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DAC3-D633-4DF1-B4E6-3E9DA24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418DE7C-D6EC-46B1-940A-B6D920919FC4}"/>
              </a:ext>
            </a:extLst>
          </p:cNvPr>
          <p:cNvGrpSpPr>
            <a:grpSpLocks/>
          </p:cNvGrpSpPr>
          <p:nvPr/>
        </p:nvGrpSpPr>
        <p:grpSpPr bwMode="auto">
          <a:xfrm>
            <a:off x="2064728" y="3058318"/>
            <a:ext cx="7696200" cy="946150"/>
            <a:chOff x="480" y="2304"/>
            <a:chExt cx="4848" cy="59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CA4270-05A8-4839-AE7E-3B744853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Page Frame Number</a:t>
              </a:r>
            </a:p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7775AE9-9596-4ED9-8F71-30B79522A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Free</a:t>
              </a:r>
            </a:p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179F58-39C1-41A8-8207-094D22F9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16B183B-2345-437D-AEDA-508693F6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L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6DA2C9A-0923-48BD-95A3-AD253E20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BBE98B3-86F8-4DDF-8051-21342C7D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201453A-4303-410A-A664-82EEB7CF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21B1BCA-2A33-4DF8-B3BA-D52E5CA3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F8815BB-F5DC-4AE4-A680-277E313D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8C20A7D-EC86-4827-B802-552D3DC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B8871B3D-7CF2-494C-A192-04037C585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0BE6A6EE-3CAD-4136-B5F6-29C95BEFC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D9BC97E-1AC9-4D18-B544-8139F3793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7A12D845-778E-4F04-BD2F-741CF2627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3757126E-21ED-400E-9C70-026CB74D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6F5F6D07-197E-411B-B534-E923611E7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1E3CF4AD-C0A5-436B-B387-ADA3843FD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13D9CE4-FC67-4001-B381-DB3958AA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5B65CA0E-9BEA-4C6D-BA85-AA30A720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BAF00714-45F1-4F59-BE3F-739C2364F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597BED12-3FED-4FFF-8038-57EDBBC0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3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81327F0-683F-4DB4-877A-BC1C605C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688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9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89A-32A6-47A4-BA2C-2EF9583B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do if the Translation Fails?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4BF4D-C61E-43E8-865F-6575AC0EC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Fault</a:t>
            </a:r>
          </a:p>
          <a:p>
            <a:pPr lvl="1"/>
            <a:r>
              <a:rPr lang="en-US" dirty="0" smtClean="0"/>
              <a:t>PTE marked invalid</a:t>
            </a:r>
          </a:p>
          <a:p>
            <a:pPr lvl="1"/>
            <a:r>
              <a:rPr lang="en-US" dirty="0" err="1" smtClean="0"/>
              <a:t>Priviledge</a:t>
            </a:r>
            <a:r>
              <a:rPr lang="en-US" dirty="0" smtClean="0"/>
              <a:t> level </a:t>
            </a:r>
            <a:r>
              <a:rPr lang="en-US" dirty="0"/>
              <a:t>v</a:t>
            </a:r>
            <a:r>
              <a:rPr lang="en-US" dirty="0" smtClean="0"/>
              <a:t>iolation</a:t>
            </a:r>
          </a:p>
          <a:p>
            <a:pPr lvl="1"/>
            <a:r>
              <a:rPr lang="en-US" dirty="0" smtClean="0"/>
              <a:t>Access violation</a:t>
            </a:r>
          </a:p>
          <a:p>
            <a:pPr lvl="1"/>
            <a:r>
              <a:rPr lang="en-US" dirty="0" smtClean="0"/>
              <a:t>or does not exist</a:t>
            </a:r>
          </a:p>
          <a:p>
            <a:r>
              <a:rPr lang="en-US" dirty="0" smtClean="0"/>
              <a:t>Causes a Fault / Trap, allowing the OS to run</a:t>
            </a:r>
          </a:p>
          <a:p>
            <a:pPr lvl="1"/>
            <a:r>
              <a:rPr lang="en-US" dirty="0" smtClean="0"/>
              <a:t>May occur on instruction fetch or data access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6ACF-D46A-440D-AC02-FCCB7363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C74E-7FA9-4521-A285-D911E375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B05D2-8CED-4E3F-A519-3B6A382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455A-48D8-4CB1-9495-30DF8537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Interposing on Process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5C81-C2B3-40C1-92CE-1E5572D3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interposes on process’ I/O operations</a:t>
            </a:r>
          </a:p>
          <a:p>
            <a:pPr lvl="1"/>
            <a:r>
              <a:rPr lang="en-US" dirty="0" smtClean="0"/>
              <a:t>How? All I/O happens via </a:t>
            </a:r>
            <a:r>
              <a:rPr lang="en-US" dirty="0" err="1" smtClean="0"/>
              <a:t>syscalls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interposes on process’ CPU usage</a:t>
            </a:r>
          </a:p>
          <a:p>
            <a:pPr lvl="1"/>
            <a:r>
              <a:rPr lang="en-US" dirty="0" smtClean="0"/>
              <a:t>How? Interrupt lets OS preempt current thread</a:t>
            </a:r>
          </a:p>
          <a:p>
            <a:r>
              <a:rPr lang="en-US" dirty="0" smtClean="0"/>
              <a:t>Question: How can the OS interpose on process’ memory accesses?</a:t>
            </a:r>
          </a:p>
          <a:p>
            <a:pPr lvl="1"/>
            <a:r>
              <a:rPr lang="en-US" dirty="0" smtClean="0"/>
              <a:t>Too slow for the OS to interpose every memory access</a:t>
            </a:r>
          </a:p>
          <a:p>
            <a:pPr lvl="1"/>
            <a:r>
              <a:rPr lang="en-US" dirty="0" smtClean="0"/>
              <a:t>Translation: hardware support to accelerate the common case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Page fault: uncommon cases trap to the OS to handle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6FE4-9C98-4F87-AC48-337B527B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78E6-FE7B-4688-8F33-EC9D35D0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1965-10C5-4939-83A3-260ADC6D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62ABA-CF1F-46EF-8EC4-3EF03307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might the OS do on a page fault?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0C666-4D98-45B7-A438-70EA90C35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access is right below the stack…</a:t>
            </a:r>
          </a:p>
          <a:p>
            <a:pPr lvl="1"/>
            <a:r>
              <a:rPr lang="en-US" dirty="0" smtClean="0"/>
              <a:t>OS might allocate a new stack page and retry the instruction</a:t>
            </a:r>
          </a:p>
          <a:p>
            <a:r>
              <a:rPr lang="en-US" dirty="0" smtClean="0"/>
              <a:t>If the access is a write to a page after fork()…</a:t>
            </a:r>
          </a:p>
          <a:p>
            <a:pPr lvl="1"/>
            <a:r>
              <a:rPr lang="en-US" dirty="0" smtClean="0"/>
              <a:t>OS might copy the page, mark as writable, and retry the instruction</a:t>
            </a:r>
          </a:p>
          <a:p>
            <a:r>
              <a:rPr lang="en-US" dirty="0" smtClean="0"/>
              <a:t>If the access is one that the process has no good reason to make…</a:t>
            </a:r>
          </a:p>
          <a:p>
            <a:pPr lvl="1"/>
            <a:r>
              <a:rPr lang="en-US" dirty="0" smtClean="0"/>
              <a:t>OS typically terminates the process (segmentation fault)</a:t>
            </a:r>
          </a:p>
          <a:p>
            <a:pPr lvl="1"/>
            <a:r>
              <a:rPr lang="en-US" dirty="0" smtClean="0"/>
              <a:t>(e.g., for page marked kernel only)</a:t>
            </a:r>
          </a:p>
          <a:p>
            <a:r>
              <a:rPr lang="en-US" dirty="0" smtClean="0"/>
              <a:t>If access is to a page whose contents are in secondary storage…</a:t>
            </a:r>
          </a:p>
          <a:p>
            <a:pPr lvl="1"/>
            <a:r>
              <a:rPr lang="en-US" dirty="0" smtClean="0"/>
              <a:t>OS brings in page from secondary storage to memory (demand paging) and retry the instruction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4250-5BDB-4AF9-B59F-7087E833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1C975-F589-4297-B292-E402FFC6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EBB57-F18A-468B-B762-B588884D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327-80E0-4D5C-B20F-07E490E7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Use a PTE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428D-B4CE-44EE-9211-25ED722B0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ym typeface="Symbol" panose="05050102010706020507" pitchFamily="18" charset="2"/>
              </a:rPr>
              <a:t>Usage Example: Demand Paging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Keep only active pages in memory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Place others on disk and mark their PTEs invalid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Usage Example: Copy on Write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UNIX fork gives copy of parent address space to child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Address spaces disconnected after child created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How to do this cheaply?  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Make copy of parent’s page tables (point at same memory)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Mark entries in both sets of page tables as read-only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Page fault on write creates two copies 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Usage Example: Zero Fill On Demand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New data pages must carry no information (be zeroed)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Mark PTEs as invalid; page fault on use zeroes out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Often, OS creates zeroed pages in background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11F3-3722-48CE-A9DA-1A823600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190C-9AFC-4E02-B24E-94968A8A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033F-A7C5-4628-ABDB-B4B153B9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5032-6502-49D7-91A9-1A26D814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the OS know what to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AB24-006A-4F08-AF08-EDCBF296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page fault could mean a variety of things…</a:t>
            </a:r>
          </a:p>
          <a:p>
            <a:r>
              <a:rPr lang="en-US" dirty="0" smtClean="0"/>
              <a:t>OS keeps track of a memory map for each process</a:t>
            </a:r>
          </a:p>
          <a:p>
            <a:r>
              <a:rPr lang="en-US" dirty="0" smtClean="0"/>
              <a:t>OS needs to store additional info about each page to know what to do</a:t>
            </a:r>
          </a:p>
          <a:p>
            <a:pPr lvl="1"/>
            <a:r>
              <a:rPr lang="en-US" dirty="0" smtClean="0"/>
              <a:t>Can use extra bits in the PTE</a:t>
            </a:r>
          </a:p>
          <a:p>
            <a:pPr lvl="1"/>
            <a:r>
              <a:rPr lang="en-US" dirty="0" smtClean="0"/>
              <a:t>Typically, OS keeps additional information about pages in a data structure called the supplemental page table, which it consults on page faults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EC30-993E-43C9-840D-40C81EF3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736D-9635-4D55-B3F3-65F24228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7A42-D6FC-412B-B6CE-89F818D9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B51F-BAF5-43A6-8C2F-5E159034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Inversion of the Hardware/Software Boundary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D956-EFFA-4FE2-922E-8BBA73BD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instruction to complete the OS software must intervene</a:t>
            </a:r>
          </a:p>
          <a:p>
            <a:r>
              <a:rPr lang="en-US" dirty="0" smtClean="0"/>
              <a:t>Receive the page fault, remedy the situation </a:t>
            </a:r>
          </a:p>
          <a:p>
            <a:pPr lvl="1"/>
            <a:r>
              <a:rPr lang="en-US" dirty="0" smtClean="0"/>
              <a:t>Load the page, create the page, copy-on-write, …</a:t>
            </a:r>
          </a:p>
          <a:p>
            <a:pPr lvl="1"/>
            <a:r>
              <a:rPr lang="en-US" dirty="0" smtClean="0"/>
              <a:t>Update the PTE entry so the translation will succeed</a:t>
            </a:r>
          </a:p>
          <a:p>
            <a:r>
              <a:rPr lang="en-US" dirty="0" smtClean="0"/>
              <a:t>Restart (or resume) the instruction</a:t>
            </a:r>
          </a:p>
          <a:p>
            <a:pPr lvl="1"/>
            <a:r>
              <a:rPr lang="en-US" dirty="0" smtClean="0"/>
              <a:t>This is one of the huge simplifications in RISC instructions sets</a:t>
            </a:r>
          </a:p>
          <a:p>
            <a:pPr lvl="1"/>
            <a:r>
              <a:rPr lang="en-US" dirty="0" smtClean="0"/>
              <a:t>Can be very complex when instructions modify state (x86)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6566D-3A9E-4D32-AFF9-AA8FD95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35A5-2730-4466-A54A-5ACCBE0B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6B80-0399-400D-8A9E-3D610D8F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E34A-C89F-4BCF-88FF-F7A8D072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just “Restart” after a Page Fault?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19151-03F9-4F89-8EFE-F95AA520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processors exploit Instruction-Level Parallelism</a:t>
            </a:r>
          </a:p>
          <a:p>
            <a:pPr lvl="1"/>
            <a:r>
              <a:rPr lang="en-US" dirty="0" smtClean="0"/>
              <a:t>Pipelining, out-of-order execution, etc.</a:t>
            </a:r>
          </a:p>
          <a:p>
            <a:r>
              <a:rPr lang="en-US" dirty="0" smtClean="0"/>
              <a:t>At the time the hardware recognizes an instruction as a page fault:</a:t>
            </a:r>
          </a:p>
          <a:p>
            <a:pPr lvl="1"/>
            <a:r>
              <a:rPr lang="en-US" dirty="0" smtClean="0"/>
              <a:t>Prior instructions in that thread may not have been issued</a:t>
            </a:r>
          </a:p>
          <a:p>
            <a:pPr lvl="1"/>
            <a:r>
              <a:rPr lang="en-US" dirty="0" smtClean="0"/>
              <a:t>Future instructions in that thread may have been completed</a:t>
            </a:r>
          </a:p>
          <a:p>
            <a:pPr lvl="1"/>
            <a:r>
              <a:rPr lang="en-US" dirty="0" smtClean="0"/>
              <a:t>Some instructions may be partially done</a:t>
            </a:r>
          </a:p>
          <a:p>
            <a:r>
              <a:rPr lang="en-US" dirty="0" smtClean="0"/>
              <a:t>How can the OS deal with this?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17F61-C276-4F3A-A9EC-328E9DA4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E82E-A437-4670-92C7-12043750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8EDB-992D-4970-804F-38FF778F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Summary: Paging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10111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10110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708" y="577700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sp>
        <p:nvSpPr>
          <p:cNvPr id="146" name="Rectangle 135">
            <a:extLst>
              <a:ext uri="{FF2B5EF4-FFF2-40B4-BE49-F238E27FC236}">
                <a16:creationId xmlns:a16="http://schemas.microsoft.com/office/drawing/2014/main" id="{2E642126-C00B-44C0-81F3-AFC900E4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533" y="2003935"/>
            <a:ext cx="1273175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stack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Rounded Rectangular Callout 137">
            <a:extLst>
              <a:ext uri="{FF2B5EF4-FFF2-40B4-BE49-F238E27FC236}">
                <a16:creationId xmlns:a16="http://schemas.microsoft.com/office/drawing/2014/main" id="{02B56D9C-ECE6-424D-94F4-EF97552F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671" y="2539694"/>
            <a:ext cx="2138693" cy="1105620"/>
          </a:xfrm>
          <a:prstGeom prst="wedgeRoundRectCallout">
            <a:avLst>
              <a:gd name="adj1" fmla="val -57963"/>
              <a:gd name="adj2" fmla="val -84205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Allocate new pages where room!</a:t>
            </a:r>
          </a:p>
        </p:txBody>
      </p:sp>
      <p:cxnSp>
        <p:nvCxnSpPr>
          <p:cNvPr id="147" name="Straight Arrow Connector 175">
            <a:extLst>
              <a:ext uri="{FF2B5EF4-FFF2-40B4-BE49-F238E27FC236}">
                <a16:creationId xmlns:a16="http://schemas.microsoft.com/office/drawing/2014/main" id="{FE135B7A-8DB6-4A33-9ED5-BA93C57C8E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0748" y="1089535"/>
            <a:ext cx="1135740" cy="1013585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77">
            <a:extLst>
              <a:ext uri="{FF2B5EF4-FFF2-40B4-BE49-F238E27FC236}">
                <a16:creationId xmlns:a16="http://schemas.microsoft.com/office/drawing/2014/main" id="{DCEEC5C3-F95A-406B-B41C-9C4983EE4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1823" y="1241935"/>
            <a:ext cx="1105521" cy="100748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2756454-75D7-4AFC-A796-3A1DFDC0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959" y="5238051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+mn-lt"/>
              </a:rPr>
              <a:t>Challenge: </a:t>
            </a:r>
            <a:r>
              <a:rPr lang="en-US" altLang="en-US" b="0">
                <a:latin typeface="+mn-lt"/>
              </a:rPr>
              <a:t>Table size equal to # of pages in virtual memory!</a:t>
            </a:r>
          </a:p>
        </p:txBody>
      </p:sp>
    </p:spTree>
    <p:extLst>
      <p:ext uri="{BB962C8B-B14F-4D97-AF65-F5344CB8AC3E}">
        <p14:creationId xmlns:p14="http://schemas.microsoft.com/office/powerpoint/2010/main" val="31960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2" grpId="0" animBg="1"/>
      <p:bldP spid="146" grpId="0" animBg="1"/>
      <p:bldP spid="145" grpId="0" animBg="1"/>
      <p:bldP spid="1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1ABF-44C3-456F-90D5-E503FFD8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Precise Exceptions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2A8F-3BFB-488E-BEF0-FD4105338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Precise </a:t>
            </a:r>
            <a:r>
              <a:rPr lang="en-US" altLang="ko-KR" dirty="0" smtClean="0">
                <a:sym typeface="Symbol" panose="05050102010706020507" pitchFamily="18" charset="2"/>
              </a:rPr>
              <a:t></a:t>
            </a:r>
            <a:r>
              <a:rPr lang="en-US" altLang="ko-KR" dirty="0" smtClean="0"/>
              <a:t> state of the machine is preserved as if program executed up to the offending instruction</a:t>
            </a:r>
          </a:p>
          <a:p>
            <a:pPr lvl="1"/>
            <a:r>
              <a:rPr lang="en-US" altLang="ko-KR" dirty="0" smtClean="0"/>
              <a:t>All previous instructions completed</a:t>
            </a:r>
          </a:p>
          <a:p>
            <a:pPr lvl="1"/>
            <a:r>
              <a:rPr lang="en-US" altLang="ko-KR" dirty="0" smtClean="0"/>
              <a:t>Offending instruction and all following instructions act as if they have not even started</a:t>
            </a:r>
          </a:p>
          <a:p>
            <a:pPr lvl="1"/>
            <a:r>
              <a:rPr lang="en-US" altLang="ko-KR" dirty="0" smtClean="0"/>
              <a:t>Same system code will work on different implementations </a:t>
            </a:r>
          </a:p>
          <a:p>
            <a:pPr lvl="1"/>
            <a:r>
              <a:rPr lang="en-US" altLang="ko-KR" dirty="0" smtClean="0"/>
              <a:t>Difficult in the presence of pipelining, out-of-order execution, ...</a:t>
            </a:r>
          </a:p>
          <a:p>
            <a:r>
              <a:rPr lang="en-US" altLang="ko-KR" dirty="0" smtClean="0"/>
              <a:t>Imprecise </a:t>
            </a:r>
            <a:r>
              <a:rPr lang="en-US" altLang="ko-KR" dirty="0" smtClean="0">
                <a:sym typeface="Symbol" panose="05050102010706020507" pitchFamily="18" charset="2"/>
              </a:rPr>
              <a:t></a:t>
            </a:r>
            <a:r>
              <a:rPr lang="en-US" altLang="ko-KR" dirty="0" smtClean="0"/>
              <a:t> system software has to figure out what is where and put it all back together</a:t>
            </a:r>
          </a:p>
          <a:p>
            <a:r>
              <a:rPr lang="en-US" altLang="ko-KR" dirty="0" smtClean="0"/>
              <a:t>Modern techniques for out-of-order execution and branch prediction support precise interrupts</a:t>
            </a:r>
          </a:p>
          <a:p>
            <a:r>
              <a:rPr lang="en-US" altLang="ko-KR" dirty="0" smtClean="0"/>
              <a:t>Architectural support for OS is hard</a:t>
            </a:r>
          </a:p>
          <a:p>
            <a:pPr lvl="1"/>
            <a:r>
              <a:rPr lang="en-US" altLang="ko-KR" dirty="0" smtClean="0"/>
              <a:t>Original M68000 had paging, but didn’t save fault address properly</a:t>
            </a:r>
          </a:p>
          <a:p>
            <a:pPr lvl="1"/>
            <a:r>
              <a:rPr lang="en-US" altLang="ko-KR" dirty="0" smtClean="0"/>
              <a:t>Original Sun Unix workstation used two PCs, running one-cycle apart!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F40C7-C1CB-4E87-BD3F-584F2960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F2BB-024B-4CAC-B7BF-A28682BB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F044F-9E61-4AF7-8BC1-08389B65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40BB-0491-4B05-8661-9E10DE6B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E997-879A-4F90-9779-FBAFF30D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138342" cy="435133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Modern programs require a lot of physical memory</a:t>
            </a:r>
          </a:p>
          <a:p>
            <a:pPr lvl="1"/>
            <a:r>
              <a:rPr lang="en-US" altLang="ko-KR" dirty="0" smtClean="0"/>
              <a:t>Memory per system growing faster than 25%-30%/year</a:t>
            </a:r>
          </a:p>
          <a:p>
            <a:r>
              <a:rPr lang="en-US" altLang="ko-KR" dirty="0" smtClean="0"/>
              <a:t>But they don’t use all their memory all of the time</a:t>
            </a:r>
          </a:p>
          <a:p>
            <a:pPr lvl="1"/>
            <a:r>
              <a:rPr lang="en-US" altLang="ko-KR" dirty="0" smtClean="0"/>
              <a:t>90-10 rule: programs spend 90% of their time in 10% of their code</a:t>
            </a:r>
          </a:p>
          <a:p>
            <a:pPr lvl="1"/>
            <a:r>
              <a:rPr lang="en-US" altLang="ko-KR" dirty="0" smtClean="0"/>
              <a:t>Wasteful to require all of user’s code to be in memory</a:t>
            </a:r>
          </a:p>
          <a:p>
            <a:r>
              <a:rPr lang="en-US" altLang="ko-KR" dirty="0" smtClean="0"/>
              <a:t>Solution: use main memory as “cache” for disk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4210-76B8-42B6-9D17-7A598528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2DFB-82DF-4977-8493-0EF77DE0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4A53E-A39A-4AA3-A062-36D1B2A7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596884" y="2770920"/>
            <a:ext cx="5778041" cy="2467095"/>
            <a:chOff x="4462669" y="3404428"/>
            <a:chExt cx="6246225" cy="2666999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33983E2-9B90-42EA-8457-6E6F61392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682" y="4991927"/>
              <a:ext cx="519113" cy="77946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5797524E-567F-448C-9184-C1F2D4FFB3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676066" y="5139032"/>
              <a:ext cx="800596" cy="463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100" b="0" dirty="0">
                  <a:latin typeface="+mn-lt"/>
                  <a:ea typeface="Gill Sans" charset="0"/>
                  <a:cs typeface="Gill Sans" charset="0"/>
                </a:rPr>
                <a:t>On-Chip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100" b="0" dirty="0">
                  <a:latin typeface="+mn-lt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67E794D-20D9-487F-891C-38FBB5E5A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319" y="4198178"/>
              <a:ext cx="1598613" cy="5794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6F423C2A-622A-4A42-9AB7-957302068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069" y="4380740"/>
              <a:ext cx="776336" cy="29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Control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C79CE63-2902-4F58-B228-140BEDEB0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319" y="5080827"/>
              <a:ext cx="1022350" cy="685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0CB148DE-4742-4C5A-BCA8-EE922595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419" y="5188777"/>
              <a:ext cx="928831" cy="29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Datapath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F2597C6B-0A28-493E-80D2-4C04B2F3A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3983" y="3898140"/>
              <a:ext cx="1120775" cy="2078037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804BF40B-76A6-4E31-9F79-844A492B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7711" y="4715703"/>
              <a:ext cx="1020615" cy="695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Secondary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Storage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(Disk)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BA1CD4C8-B9DA-460C-85DA-83F38DAF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669" y="3898140"/>
              <a:ext cx="2019301" cy="207803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569216AF-708E-4B63-A4B7-7679B358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494" y="3888615"/>
              <a:ext cx="934030" cy="296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C5F5E70A-565A-4D7F-8E61-D61CC7893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32657" y="3404428"/>
              <a:ext cx="4240214" cy="1647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F1343B22-8A46-4953-BACE-9B82D0156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657" y="5771390"/>
              <a:ext cx="4240214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6F2EC0BE-E742-469E-9D93-39FD30F2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895" y="4602990"/>
              <a:ext cx="750887" cy="1247775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4E486D94-3158-466A-9CE0-59AA54576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910" y="4302953"/>
              <a:ext cx="903288" cy="1587499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C094FBF9-5111-4C5F-8B4C-535B551EC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051" y="4699828"/>
              <a:ext cx="993388" cy="695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Main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(DRAM)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5C7D7F0B-0AC6-42E7-9615-91C7169FE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381" y="4699828"/>
              <a:ext cx="828325" cy="895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Second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Level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Cache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 dirty="0">
                  <a:latin typeface="+mn-lt"/>
                  <a:ea typeface="Gill Sans" charset="0"/>
                  <a:cs typeface="Gill Sans" charset="0"/>
                </a:rPr>
                <a:t>(SRAM)</a:t>
              </a:r>
            </a:p>
          </p:txBody>
        </p:sp>
        <p:grpSp>
          <p:nvGrpSpPr>
            <p:cNvPr id="23" name="Group 33">
              <a:extLst>
                <a:ext uri="{FF2B5EF4-FFF2-40B4-BE49-F238E27FC236}">
                  <a16:creationId xmlns:a16="http://schemas.microsoft.com/office/drawing/2014/main" id="{19C8EA0F-97F3-4C48-B94F-CF029ABAE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8176" y="3404428"/>
              <a:ext cx="880718" cy="2666999"/>
              <a:chOff x="4724" y="1264"/>
              <a:chExt cx="704" cy="2081"/>
            </a:xfrm>
          </p:grpSpPr>
          <p:sp>
            <p:nvSpPr>
              <p:cNvPr id="24" name="Rectangle 34">
                <a:extLst>
                  <a:ext uri="{FF2B5EF4-FFF2-40B4-BE49-F238E27FC236}">
                    <a16:creationId xmlns:a16="http://schemas.microsoft.com/office/drawing/2014/main" id="{614CF37F-9A44-4DCE-80F6-7D9ED7265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264"/>
                <a:ext cx="704" cy="2081"/>
              </a:xfrm>
              <a:prstGeom prst="rect">
                <a:avLst/>
              </a:prstGeom>
              <a:solidFill>
                <a:srgbClr val="FF66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Rectangle 35">
                <a:extLst>
                  <a:ext uri="{FF2B5EF4-FFF2-40B4-BE49-F238E27FC236}">
                    <a16:creationId xmlns:a16="http://schemas.microsoft.com/office/drawing/2014/main" id="{20D88CB1-2707-40AB-BBD4-0F67E2603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1" y="2097"/>
                <a:ext cx="658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 dirty="0">
                    <a:latin typeface="+mn-lt"/>
                    <a:ea typeface="Gill Sans" charset="0"/>
                    <a:cs typeface="Gill Sans" charset="0"/>
                  </a:rPr>
                  <a:t>Tertiary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 dirty="0">
                    <a:latin typeface="+mn-lt"/>
                    <a:ea typeface="Gill Sans" charset="0"/>
                    <a:cs typeface="Gill Sans" charset="0"/>
                  </a:rPr>
                  <a:t>Storage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 dirty="0">
                    <a:latin typeface="+mn-lt"/>
                    <a:ea typeface="Gill Sans" charset="0"/>
                    <a:cs typeface="Gill Sans" charset="0"/>
                  </a:rPr>
                  <a:t>(Tape)</a:t>
                </a:r>
              </a:p>
            </p:txBody>
          </p:sp>
        </p:grpSp>
      </p:grpSp>
      <p:sp>
        <p:nvSpPr>
          <p:cNvPr id="26" name="AutoShape 40">
            <a:extLst>
              <a:ext uri="{FF2B5EF4-FFF2-40B4-BE49-F238E27FC236}">
                <a16:creationId xmlns:a16="http://schemas.microsoft.com/office/drawing/2014/main" id="{50A753AB-F035-4C88-A7B3-5FFD803B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223" y="3218815"/>
            <a:ext cx="1127815" cy="493419"/>
          </a:xfrm>
          <a:prstGeom prst="leftArrow">
            <a:avLst>
              <a:gd name="adj1" fmla="val 50000"/>
              <a:gd name="adj2" fmla="val 5714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600" b="0" dirty="0">
                <a:latin typeface="+mn-lt"/>
                <a:ea typeface="Gill Sans" charset="0"/>
                <a:cs typeface="Gill Sans" charset="0"/>
              </a:rPr>
              <a:t>paging</a:t>
            </a:r>
          </a:p>
        </p:txBody>
      </p:sp>
      <p:sp>
        <p:nvSpPr>
          <p:cNvPr id="27" name="AutoShape 40">
            <a:extLst>
              <a:ext uri="{FF2B5EF4-FFF2-40B4-BE49-F238E27FC236}">
                <a16:creationId xmlns:a16="http://schemas.microsoft.com/office/drawing/2014/main" id="{DECDC8F7-BE33-419E-BEB8-EA432906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235" y="3458942"/>
            <a:ext cx="1127815" cy="493419"/>
          </a:xfrm>
          <a:prstGeom prst="leftArrow">
            <a:avLst>
              <a:gd name="adj1" fmla="val 50000"/>
              <a:gd name="adj2" fmla="val 5714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600" b="0" dirty="0">
                <a:latin typeface="+mn-lt"/>
                <a:ea typeface="Gill Sans" charset="0"/>
                <a:cs typeface="Gill Sans" charset="0"/>
              </a:rPr>
              <a:t>caching</a:t>
            </a:r>
          </a:p>
        </p:txBody>
      </p:sp>
    </p:spTree>
    <p:extLst>
      <p:ext uri="{BB962C8B-B14F-4D97-AF65-F5344CB8AC3E}">
        <p14:creationId xmlns:p14="http://schemas.microsoft.com/office/powerpoint/2010/main" val="21877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2AD0-3E7F-4272-B334-BC5D2396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Infinite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AB70-1D78-4974-A5F6-E183FBAF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Principle: Transparent Level of Indirection (page table) </a:t>
            </a:r>
          </a:p>
          <a:p>
            <a:pPr lvl="1"/>
            <a:r>
              <a:rPr lang="en-US" altLang="ko-KR" dirty="0" smtClean="0"/>
              <a:t>Supports flexible placement of physical data</a:t>
            </a:r>
          </a:p>
          <a:p>
            <a:pPr lvl="2"/>
            <a:r>
              <a:rPr lang="en-US" altLang="ko-KR" dirty="0" smtClean="0"/>
              <a:t>Data could be on disk or somewhere across network</a:t>
            </a:r>
          </a:p>
          <a:p>
            <a:pPr lvl="1"/>
            <a:r>
              <a:rPr lang="en-US" altLang="ko-KR" dirty="0" smtClean="0"/>
              <a:t>Variable location of data transparent to user program</a:t>
            </a:r>
          </a:p>
          <a:p>
            <a:pPr lvl="2"/>
            <a:r>
              <a:rPr lang="en-US" altLang="ko-KR" dirty="0" smtClean="0"/>
              <a:t>Performance issue, not correctness issue</a:t>
            </a:r>
          </a:p>
          <a:p>
            <a:r>
              <a:rPr lang="en-US" altLang="ko-KR" dirty="0"/>
              <a:t>Secondary Storage is larger than physical memory </a:t>
            </a:r>
            <a:r>
              <a:rPr lang="en-US" altLang="ko-KR" dirty="0">
                <a:sym typeface="Symbol" panose="05050102010706020507" pitchFamily="18" charset="2"/>
              </a:rPr>
              <a:t>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In-use virtual memory can be bigger than physical memory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More programs fit into memory, allowing more concurrency </a:t>
            </a:r>
          </a:p>
          <a:p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AA51-C0FD-4A10-9827-A340CEDC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7C6D7-462F-4ABB-9C8E-3F0A2095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3FA7-9FF0-454C-B56C-E65475E2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2AD0-3E7F-4272-B334-BC5D2396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Infinite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AB70-1D78-4974-A5F6-E183FBAF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Principle: Transparent Level of Indirection (page table) </a:t>
            </a:r>
          </a:p>
          <a:p>
            <a:pPr lvl="1"/>
            <a:r>
              <a:rPr lang="en-US" altLang="ko-KR" dirty="0" smtClean="0"/>
              <a:t>Supports flexible placement of physical data</a:t>
            </a:r>
          </a:p>
          <a:p>
            <a:pPr lvl="2"/>
            <a:r>
              <a:rPr lang="en-US" altLang="ko-KR" dirty="0" smtClean="0"/>
              <a:t>Data could be on disk or somewhere across network</a:t>
            </a:r>
          </a:p>
          <a:p>
            <a:pPr lvl="1"/>
            <a:r>
              <a:rPr lang="en-US" altLang="ko-KR" dirty="0" smtClean="0"/>
              <a:t>Variable location of data transparent to user program</a:t>
            </a:r>
          </a:p>
          <a:p>
            <a:pPr lvl="2"/>
            <a:r>
              <a:rPr lang="en-US" altLang="ko-KR" dirty="0" smtClean="0"/>
              <a:t>Performance issue, not correctness issue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굴림" panose="020B0600000101010101" pitchFamily="34" charset="-127"/>
              </a:rPr>
              <a:t>Secondary Storage is larger than physical memory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In-use virtual memory can be bigger than physical memory</a:t>
            </a:r>
          </a:p>
          <a:p>
            <a:pPr marL="365760" lvl="1" indent="-28575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More programs fit into memory, allowing more concurrency </a:t>
            </a:r>
          </a:p>
          <a:p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5AA51-C0FD-4A10-9827-A340CEDC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7C6D7-462F-4ABB-9C8E-3F0A2095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3FA7-9FF0-454C-B56C-E65475E2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6472" y="2296278"/>
            <a:ext cx="7178040" cy="362903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50">
            <a:extLst>
              <a:ext uri="{FF2B5EF4-FFF2-40B4-BE49-F238E27FC236}">
                <a16:creationId xmlns:a16="http://schemas.microsoft.com/office/drawing/2014/main" id="{9CF2AEF0-388D-4FB8-B580-0259C3737D00}"/>
              </a:ext>
            </a:extLst>
          </p:cNvPr>
          <p:cNvGrpSpPr>
            <a:grpSpLocks/>
          </p:cNvGrpSpPr>
          <p:nvPr/>
        </p:nvGrpSpPr>
        <p:grpSpPr bwMode="auto">
          <a:xfrm>
            <a:off x="5084636" y="2464308"/>
            <a:ext cx="1668463" cy="2501900"/>
            <a:chOff x="1264" y="48"/>
            <a:chExt cx="1051" cy="1576"/>
          </a:xfrm>
        </p:grpSpPr>
        <p:sp>
          <p:nvSpPr>
            <p:cNvPr id="9" name="Freeform 247">
              <a:extLst>
                <a:ext uri="{FF2B5EF4-FFF2-40B4-BE49-F238E27FC236}">
                  <a16:creationId xmlns:a16="http://schemas.microsoft.com/office/drawing/2014/main" id="{DEBD4C99-22B0-44A7-B9CE-5B19498C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48"/>
              <a:ext cx="613" cy="1576"/>
            </a:xfrm>
            <a:custGeom>
              <a:avLst/>
              <a:gdLst>
                <a:gd name="T0" fmla="*/ 0 w 672"/>
                <a:gd name="T1" fmla="*/ 0 h 1728"/>
                <a:gd name="T2" fmla="*/ 613 w 672"/>
                <a:gd name="T3" fmla="*/ 525 h 1728"/>
                <a:gd name="T4" fmla="*/ 613 w 672"/>
                <a:gd name="T5" fmla="*/ 1138 h 1728"/>
                <a:gd name="T6" fmla="*/ 0 w 672"/>
                <a:gd name="T7" fmla="*/ 1576 h 1728"/>
                <a:gd name="T8" fmla="*/ 0 w 67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1728">
                  <a:moveTo>
                    <a:pt x="0" y="0"/>
                  </a:moveTo>
                  <a:lnTo>
                    <a:pt x="672" y="576"/>
                  </a:lnTo>
                  <a:lnTo>
                    <a:pt x="672" y="1248"/>
                  </a:lnTo>
                  <a:lnTo>
                    <a:pt x="0" y="1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CC">
                <a:alpha val="36078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12C2106-34F1-4D51-AE82-1AA65622F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573"/>
              <a:ext cx="438" cy="613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11" name="Text Box 204">
              <a:extLst>
                <a:ext uri="{FF2B5EF4-FFF2-40B4-BE49-F238E27FC236}">
                  <a16:creationId xmlns:a16="http://schemas.microsoft.com/office/drawing/2014/main" id="{C749FC42-3F14-4E87-A5AC-B67069F8C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1186"/>
              <a:ext cx="44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Page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Table</a:t>
              </a:r>
            </a:p>
          </p:txBody>
        </p:sp>
        <p:sp>
          <p:nvSpPr>
            <p:cNvPr id="12" name="Rectangle 245">
              <a:extLst>
                <a:ext uri="{FF2B5EF4-FFF2-40B4-BE49-F238E27FC236}">
                  <a16:creationId xmlns:a16="http://schemas.microsoft.com/office/drawing/2014/main" id="{82AC46E4-9DC8-48AA-82A9-25F010213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" y="661"/>
              <a:ext cx="175" cy="43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TLB</a:t>
              </a:r>
            </a:p>
          </p:txBody>
        </p:sp>
      </p:grpSp>
      <p:grpSp>
        <p:nvGrpSpPr>
          <p:cNvPr id="13" name="Group 251">
            <a:extLst>
              <a:ext uri="{FF2B5EF4-FFF2-40B4-BE49-F238E27FC236}">
                <a16:creationId xmlns:a16="http://schemas.microsoft.com/office/drawing/2014/main" id="{EEC27626-755F-49E2-89CF-FD45B1A28016}"/>
              </a:ext>
            </a:extLst>
          </p:cNvPr>
          <p:cNvGrpSpPr>
            <a:grpSpLocks/>
          </p:cNvGrpSpPr>
          <p:nvPr/>
        </p:nvGrpSpPr>
        <p:grpSpPr bwMode="auto">
          <a:xfrm>
            <a:off x="7170610" y="3159633"/>
            <a:ext cx="1042988" cy="2427288"/>
            <a:chOff x="2578" y="486"/>
            <a:chExt cx="657" cy="1529"/>
          </a:xfrm>
        </p:grpSpPr>
        <p:grpSp>
          <p:nvGrpSpPr>
            <p:cNvPr id="14" name="Group 241">
              <a:extLst>
                <a:ext uri="{FF2B5EF4-FFF2-40B4-BE49-F238E27FC236}">
                  <a16:creationId xmlns:a16="http://schemas.microsoft.com/office/drawing/2014/main" id="{75507CA6-2AB0-495B-91E7-547F66933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486"/>
              <a:ext cx="657" cy="963"/>
              <a:chOff x="2736" y="816"/>
              <a:chExt cx="720" cy="1056"/>
            </a:xfrm>
          </p:grpSpPr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0D0A87CD-4629-4404-9B5A-553B63F86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1056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17" name="Rectangle 210">
                <a:extLst>
                  <a:ext uri="{FF2B5EF4-FFF2-40B4-BE49-F238E27FC236}">
                    <a16:creationId xmlns:a16="http://schemas.microsoft.com/office/drawing/2014/main" id="{FC70DE14-34CE-4C58-864A-58993ACE0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77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18" name="Rectangle 211">
                <a:extLst>
                  <a:ext uri="{FF2B5EF4-FFF2-40B4-BE49-F238E27FC236}">
                    <a16:creationId xmlns:a16="http://schemas.microsoft.com/office/drawing/2014/main" id="{2CC897F8-2A03-4650-A9F8-C8166EDC8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19" name="Rectangle 212">
                <a:extLst>
                  <a:ext uri="{FF2B5EF4-FFF2-40B4-BE49-F238E27FC236}">
                    <a16:creationId xmlns:a16="http://schemas.microsoft.com/office/drawing/2014/main" id="{572C0E3D-FFCC-421B-BF3B-A891F4546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0" name="Rectangle 213">
                <a:extLst>
                  <a:ext uri="{FF2B5EF4-FFF2-40B4-BE49-F238E27FC236}">
                    <a16:creationId xmlns:a16="http://schemas.microsoft.com/office/drawing/2014/main" id="{DECEA6A0-2DB8-401B-8BA6-C4866AA8B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1" name="Rectangle 214">
                <a:extLst>
                  <a:ext uri="{FF2B5EF4-FFF2-40B4-BE49-F238E27FC236}">
                    <a16:creationId xmlns:a16="http://schemas.microsoft.com/office/drawing/2014/main" id="{C92534AE-7279-4452-949C-2FED08930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39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2" name="Rectangle 215">
                <a:extLst>
                  <a:ext uri="{FF2B5EF4-FFF2-40B4-BE49-F238E27FC236}">
                    <a16:creationId xmlns:a16="http://schemas.microsoft.com/office/drawing/2014/main" id="{FC2BDE50-6B51-4740-BAA1-6C9DDBD4A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3" name="Rectangle 216">
                <a:extLst>
                  <a:ext uri="{FF2B5EF4-FFF2-40B4-BE49-F238E27FC236}">
                    <a16:creationId xmlns:a16="http://schemas.microsoft.com/office/drawing/2014/main" id="{0E77DD4C-4147-411C-80C8-9C4BEC121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4" name="Rectangle 217">
                <a:extLst>
                  <a:ext uri="{FF2B5EF4-FFF2-40B4-BE49-F238E27FC236}">
                    <a16:creationId xmlns:a16="http://schemas.microsoft.com/office/drawing/2014/main" id="{7D51C90A-4188-4849-955F-F13A10ADF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5" name="Rectangle 218">
                <a:extLst>
                  <a:ext uri="{FF2B5EF4-FFF2-40B4-BE49-F238E27FC236}">
                    <a16:creationId xmlns:a16="http://schemas.microsoft.com/office/drawing/2014/main" id="{2C3E94EA-46C6-4050-B3FA-43EBFC21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08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6" name="Rectangle 219">
                <a:extLst>
                  <a:ext uri="{FF2B5EF4-FFF2-40B4-BE49-F238E27FC236}">
                    <a16:creationId xmlns:a16="http://schemas.microsoft.com/office/drawing/2014/main" id="{E31F2028-2490-44C5-A6C2-0E24BD5EA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  <p:sp>
            <p:nvSpPr>
              <p:cNvPr id="27" name="Rectangle 220">
                <a:extLst>
                  <a:ext uri="{FF2B5EF4-FFF2-40B4-BE49-F238E27FC236}">
                    <a16:creationId xmlns:a16="http://schemas.microsoft.com/office/drawing/2014/main" id="{77DF30C5-B29C-4163-8EC1-2378A6167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720" cy="9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1600" b="0">
                  <a:latin typeface="+mn-lt"/>
                </a:endParaRPr>
              </a:p>
            </p:txBody>
          </p:sp>
        </p:grpSp>
        <p:sp>
          <p:nvSpPr>
            <p:cNvPr id="15" name="Text Box 203">
              <a:extLst>
                <a:ext uri="{FF2B5EF4-FFF2-40B4-BE49-F238E27FC236}">
                  <a16:creationId xmlns:a16="http://schemas.microsoft.com/office/drawing/2014/main" id="{BE299057-0EF7-4250-8950-37DC42599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3" y="1493"/>
              <a:ext cx="61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Physical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Memory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512 MB</a:t>
              </a:r>
            </a:p>
          </p:txBody>
        </p:sp>
      </p:grpSp>
      <p:grpSp>
        <p:nvGrpSpPr>
          <p:cNvPr id="28" name="Group 253">
            <a:extLst>
              <a:ext uri="{FF2B5EF4-FFF2-40B4-BE49-F238E27FC236}">
                <a16:creationId xmlns:a16="http://schemas.microsoft.com/office/drawing/2014/main" id="{E0012699-717B-4EC6-A21C-C2B558412461}"/>
              </a:ext>
            </a:extLst>
          </p:cNvPr>
          <p:cNvGrpSpPr>
            <a:grpSpLocks/>
          </p:cNvGrpSpPr>
          <p:nvPr/>
        </p:nvGrpSpPr>
        <p:grpSpPr bwMode="auto">
          <a:xfrm>
            <a:off x="6335585" y="3019933"/>
            <a:ext cx="4413250" cy="2251075"/>
            <a:chOff x="2052" y="398"/>
            <a:chExt cx="2780" cy="1418"/>
          </a:xfrm>
        </p:grpSpPr>
        <p:grpSp>
          <p:nvGrpSpPr>
            <p:cNvPr id="29" name="Group 252">
              <a:extLst>
                <a:ext uri="{FF2B5EF4-FFF2-40B4-BE49-F238E27FC236}">
                  <a16:creationId xmlns:a16="http://schemas.microsoft.com/office/drawing/2014/main" id="{B5069ED5-F7D9-4B81-ACF0-C7172BDAE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" y="398"/>
              <a:ext cx="2780" cy="1015"/>
              <a:chOff x="2052" y="398"/>
              <a:chExt cx="2780" cy="1015"/>
            </a:xfrm>
          </p:grpSpPr>
          <p:grpSp>
            <p:nvGrpSpPr>
              <p:cNvPr id="31" name="Group 187">
                <a:extLst>
                  <a:ext uri="{FF2B5EF4-FFF2-40B4-BE49-F238E27FC236}">
                    <a16:creationId xmlns:a16="http://schemas.microsoft.com/office/drawing/2014/main" id="{982A47BB-855C-4CB2-8719-BF75A00C12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5" y="398"/>
                <a:ext cx="1247" cy="1015"/>
                <a:chOff x="4128" y="912"/>
                <a:chExt cx="1367" cy="1113"/>
              </a:xfrm>
            </p:grpSpPr>
            <p:sp>
              <p:nvSpPr>
                <p:cNvPr id="36" name="AutoShape 9">
                  <a:extLst>
                    <a:ext uri="{FF2B5EF4-FFF2-40B4-BE49-F238E27FC236}">
                      <a16:creationId xmlns:a16="http://schemas.microsoft.com/office/drawing/2014/main" id="{73938B22-9219-4631-95CE-74D7BC63982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28" y="912"/>
                  <a:ext cx="1367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7" name="Freeform 11">
                  <a:extLst>
                    <a:ext uri="{FF2B5EF4-FFF2-40B4-BE49-F238E27FC236}">
                      <a16:creationId xmlns:a16="http://schemas.microsoft.com/office/drawing/2014/main" id="{399B3107-8861-4ACD-B489-228F11F14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917"/>
                  <a:ext cx="1357" cy="1103"/>
                </a:xfrm>
                <a:custGeom>
                  <a:avLst/>
                  <a:gdLst>
                    <a:gd name="T0" fmla="*/ 1115 w 1357"/>
                    <a:gd name="T1" fmla="*/ 0 h 1103"/>
                    <a:gd name="T2" fmla="*/ 1138 w 1357"/>
                    <a:gd name="T3" fmla="*/ 2 h 1103"/>
                    <a:gd name="T4" fmla="*/ 1185 w 1357"/>
                    <a:gd name="T5" fmla="*/ 12 h 1103"/>
                    <a:gd name="T6" fmla="*/ 1230 w 1357"/>
                    <a:gd name="T7" fmla="*/ 30 h 1103"/>
                    <a:gd name="T8" fmla="*/ 1268 w 1357"/>
                    <a:gd name="T9" fmla="*/ 56 h 1103"/>
                    <a:gd name="T10" fmla="*/ 1301 w 1357"/>
                    <a:gd name="T11" fmla="*/ 89 h 1103"/>
                    <a:gd name="T12" fmla="*/ 1327 w 1357"/>
                    <a:gd name="T13" fmla="*/ 127 h 1103"/>
                    <a:gd name="T14" fmla="*/ 1346 w 1357"/>
                    <a:gd name="T15" fmla="*/ 172 h 1103"/>
                    <a:gd name="T16" fmla="*/ 1355 w 1357"/>
                    <a:gd name="T17" fmla="*/ 219 h 1103"/>
                    <a:gd name="T18" fmla="*/ 1357 w 1357"/>
                    <a:gd name="T19" fmla="*/ 860 h 1103"/>
                    <a:gd name="T20" fmla="*/ 1355 w 1357"/>
                    <a:gd name="T21" fmla="*/ 884 h 1103"/>
                    <a:gd name="T22" fmla="*/ 1346 w 1357"/>
                    <a:gd name="T23" fmla="*/ 931 h 1103"/>
                    <a:gd name="T24" fmla="*/ 1327 w 1357"/>
                    <a:gd name="T25" fmla="*/ 976 h 1103"/>
                    <a:gd name="T26" fmla="*/ 1301 w 1357"/>
                    <a:gd name="T27" fmla="*/ 1014 h 1103"/>
                    <a:gd name="T28" fmla="*/ 1268 w 1357"/>
                    <a:gd name="T29" fmla="*/ 1047 h 1103"/>
                    <a:gd name="T30" fmla="*/ 1230 w 1357"/>
                    <a:gd name="T31" fmla="*/ 1073 h 1103"/>
                    <a:gd name="T32" fmla="*/ 1185 w 1357"/>
                    <a:gd name="T33" fmla="*/ 1091 h 1103"/>
                    <a:gd name="T34" fmla="*/ 1138 w 1357"/>
                    <a:gd name="T35" fmla="*/ 1101 h 1103"/>
                    <a:gd name="T36" fmla="*/ 242 w 1357"/>
                    <a:gd name="T37" fmla="*/ 1103 h 1103"/>
                    <a:gd name="T38" fmla="*/ 219 w 1357"/>
                    <a:gd name="T39" fmla="*/ 1101 h 1103"/>
                    <a:gd name="T40" fmla="*/ 172 w 1357"/>
                    <a:gd name="T41" fmla="*/ 1091 h 1103"/>
                    <a:gd name="T42" fmla="*/ 127 w 1357"/>
                    <a:gd name="T43" fmla="*/ 1073 h 1103"/>
                    <a:gd name="T44" fmla="*/ 89 w 1357"/>
                    <a:gd name="T45" fmla="*/ 1047 h 1103"/>
                    <a:gd name="T46" fmla="*/ 56 w 1357"/>
                    <a:gd name="T47" fmla="*/ 1014 h 1103"/>
                    <a:gd name="T48" fmla="*/ 28 w 1357"/>
                    <a:gd name="T49" fmla="*/ 976 h 1103"/>
                    <a:gd name="T50" fmla="*/ 11 w 1357"/>
                    <a:gd name="T51" fmla="*/ 931 h 1103"/>
                    <a:gd name="T52" fmla="*/ 2 w 1357"/>
                    <a:gd name="T53" fmla="*/ 884 h 1103"/>
                    <a:gd name="T54" fmla="*/ 0 w 1357"/>
                    <a:gd name="T55" fmla="*/ 243 h 1103"/>
                    <a:gd name="T56" fmla="*/ 2 w 1357"/>
                    <a:gd name="T57" fmla="*/ 219 h 1103"/>
                    <a:gd name="T58" fmla="*/ 11 w 1357"/>
                    <a:gd name="T59" fmla="*/ 172 h 1103"/>
                    <a:gd name="T60" fmla="*/ 28 w 1357"/>
                    <a:gd name="T61" fmla="*/ 127 h 1103"/>
                    <a:gd name="T62" fmla="*/ 56 w 1357"/>
                    <a:gd name="T63" fmla="*/ 89 h 1103"/>
                    <a:gd name="T64" fmla="*/ 89 w 1357"/>
                    <a:gd name="T65" fmla="*/ 56 h 1103"/>
                    <a:gd name="T66" fmla="*/ 127 w 1357"/>
                    <a:gd name="T67" fmla="*/ 30 h 1103"/>
                    <a:gd name="T68" fmla="*/ 172 w 1357"/>
                    <a:gd name="T69" fmla="*/ 12 h 1103"/>
                    <a:gd name="T70" fmla="*/ 219 w 1357"/>
                    <a:gd name="T71" fmla="*/ 2 h 1103"/>
                    <a:gd name="T72" fmla="*/ 242 w 1357"/>
                    <a:gd name="T73" fmla="*/ 0 h 1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57" h="1103">
                      <a:moveTo>
                        <a:pt x="242" y="0"/>
                      </a:moveTo>
                      <a:lnTo>
                        <a:pt x="1115" y="0"/>
                      </a:lnTo>
                      <a:lnTo>
                        <a:pt x="1138" y="2"/>
                      </a:lnTo>
                      <a:lnTo>
                        <a:pt x="1164" y="7"/>
                      </a:lnTo>
                      <a:lnTo>
                        <a:pt x="1185" y="12"/>
                      </a:lnTo>
                      <a:lnTo>
                        <a:pt x="1209" y="21"/>
                      </a:lnTo>
                      <a:lnTo>
                        <a:pt x="1230" y="30"/>
                      </a:lnTo>
                      <a:lnTo>
                        <a:pt x="1249" y="42"/>
                      </a:lnTo>
                      <a:lnTo>
                        <a:pt x="1268" y="56"/>
                      </a:lnTo>
                      <a:lnTo>
                        <a:pt x="1287" y="73"/>
                      </a:lnTo>
                      <a:lnTo>
                        <a:pt x="1301" y="89"/>
                      </a:lnTo>
                      <a:lnTo>
                        <a:pt x="1315" y="108"/>
                      </a:lnTo>
                      <a:lnTo>
                        <a:pt x="1327" y="127"/>
                      </a:lnTo>
                      <a:lnTo>
                        <a:pt x="1338" y="148"/>
                      </a:lnTo>
                      <a:lnTo>
                        <a:pt x="1346" y="172"/>
                      </a:lnTo>
                      <a:lnTo>
                        <a:pt x="1353" y="195"/>
                      </a:lnTo>
                      <a:lnTo>
                        <a:pt x="1355" y="219"/>
                      </a:lnTo>
                      <a:lnTo>
                        <a:pt x="1357" y="243"/>
                      </a:lnTo>
                      <a:lnTo>
                        <a:pt x="1357" y="860"/>
                      </a:lnTo>
                      <a:lnTo>
                        <a:pt x="1355" y="884"/>
                      </a:lnTo>
                      <a:lnTo>
                        <a:pt x="1353" y="908"/>
                      </a:lnTo>
                      <a:lnTo>
                        <a:pt x="1346" y="931"/>
                      </a:lnTo>
                      <a:lnTo>
                        <a:pt x="1338" y="955"/>
                      </a:lnTo>
                      <a:lnTo>
                        <a:pt x="1327" y="976"/>
                      </a:lnTo>
                      <a:lnTo>
                        <a:pt x="1315" y="995"/>
                      </a:lnTo>
                      <a:lnTo>
                        <a:pt x="1301" y="1014"/>
                      </a:lnTo>
                      <a:lnTo>
                        <a:pt x="1287" y="1030"/>
                      </a:lnTo>
                      <a:lnTo>
                        <a:pt x="1268" y="1047"/>
                      </a:lnTo>
                      <a:lnTo>
                        <a:pt x="1249" y="1061"/>
                      </a:lnTo>
                      <a:lnTo>
                        <a:pt x="1230" y="1073"/>
                      </a:lnTo>
                      <a:lnTo>
                        <a:pt x="1209" y="1082"/>
                      </a:lnTo>
                      <a:lnTo>
                        <a:pt x="1185" y="1091"/>
                      </a:lnTo>
                      <a:lnTo>
                        <a:pt x="1164" y="1096"/>
                      </a:lnTo>
                      <a:lnTo>
                        <a:pt x="1138" y="1101"/>
                      </a:lnTo>
                      <a:lnTo>
                        <a:pt x="1115" y="1103"/>
                      </a:lnTo>
                      <a:lnTo>
                        <a:pt x="242" y="1103"/>
                      </a:lnTo>
                      <a:lnTo>
                        <a:pt x="219" y="1101"/>
                      </a:lnTo>
                      <a:lnTo>
                        <a:pt x="193" y="1096"/>
                      </a:lnTo>
                      <a:lnTo>
                        <a:pt x="172" y="1091"/>
                      </a:lnTo>
                      <a:lnTo>
                        <a:pt x="148" y="1082"/>
                      </a:lnTo>
                      <a:lnTo>
                        <a:pt x="127" y="1073"/>
                      </a:lnTo>
                      <a:lnTo>
                        <a:pt x="108" y="1061"/>
                      </a:lnTo>
                      <a:lnTo>
                        <a:pt x="89" y="1047"/>
                      </a:lnTo>
                      <a:lnTo>
                        <a:pt x="70" y="1030"/>
                      </a:lnTo>
                      <a:lnTo>
                        <a:pt x="56" y="1014"/>
                      </a:lnTo>
                      <a:lnTo>
                        <a:pt x="42" y="995"/>
                      </a:lnTo>
                      <a:lnTo>
                        <a:pt x="28" y="976"/>
                      </a:lnTo>
                      <a:lnTo>
                        <a:pt x="19" y="955"/>
                      </a:lnTo>
                      <a:lnTo>
                        <a:pt x="11" y="931"/>
                      </a:lnTo>
                      <a:lnTo>
                        <a:pt x="4" y="908"/>
                      </a:lnTo>
                      <a:lnTo>
                        <a:pt x="2" y="884"/>
                      </a:lnTo>
                      <a:lnTo>
                        <a:pt x="0" y="860"/>
                      </a:lnTo>
                      <a:lnTo>
                        <a:pt x="0" y="243"/>
                      </a:lnTo>
                      <a:lnTo>
                        <a:pt x="2" y="219"/>
                      </a:lnTo>
                      <a:lnTo>
                        <a:pt x="4" y="195"/>
                      </a:lnTo>
                      <a:lnTo>
                        <a:pt x="11" y="172"/>
                      </a:lnTo>
                      <a:lnTo>
                        <a:pt x="19" y="148"/>
                      </a:lnTo>
                      <a:lnTo>
                        <a:pt x="28" y="127"/>
                      </a:lnTo>
                      <a:lnTo>
                        <a:pt x="42" y="108"/>
                      </a:lnTo>
                      <a:lnTo>
                        <a:pt x="56" y="89"/>
                      </a:lnTo>
                      <a:lnTo>
                        <a:pt x="70" y="73"/>
                      </a:lnTo>
                      <a:lnTo>
                        <a:pt x="89" y="56"/>
                      </a:lnTo>
                      <a:lnTo>
                        <a:pt x="108" y="42"/>
                      </a:lnTo>
                      <a:lnTo>
                        <a:pt x="127" y="30"/>
                      </a:lnTo>
                      <a:lnTo>
                        <a:pt x="148" y="21"/>
                      </a:lnTo>
                      <a:lnTo>
                        <a:pt x="172" y="12"/>
                      </a:lnTo>
                      <a:lnTo>
                        <a:pt x="193" y="7"/>
                      </a:lnTo>
                      <a:lnTo>
                        <a:pt x="219" y="2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FF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37EECE7D-23C3-40C0-9E3A-3D7EBF26F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4" y="940"/>
                  <a:ext cx="1315" cy="1057"/>
                </a:xfrm>
                <a:custGeom>
                  <a:avLst/>
                  <a:gdLst>
                    <a:gd name="T0" fmla="*/ 1094 w 1315"/>
                    <a:gd name="T1" fmla="*/ 0 h 1057"/>
                    <a:gd name="T2" fmla="*/ 1115 w 1315"/>
                    <a:gd name="T3" fmla="*/ 0 h 1057"/>
                    <a:gd name="T4" fmla="*/ 1160 w 1315"/>
                    <a:gd name="T5" fmla="*/ 10 h 1057"/>
                    <a:gd name="T6" fmla="*/ 1200 w 1315"/>
                    <a:gd name="T7" fmla="*/ 26 h 1057"/>
                    <a:gd name="T8" fmla="*/ 1233 w 1315"/>
                    <a:gd name="T9" fmla="*/ 50 h 1057"/>
                    <a:gd name="T10" fmla="*/ 1263 w 1315"/>
                    <a:gd name="T11" fmla="*/ 80 h 1057"/>
                    <a:gd name="T12" fmla="*/ 1287 w 1315"/>
                    <a:gd name="T13" fmla="*/ 116 h 1057"/>
                    <a:gd name="T14" fmla="*/ 1306 w 1315"/>
                    <a:gd name="T15" fmla="*/ 154 h 1057"/>
                    <a:gd name="T16" fmla="*/ 1313 w 1315"/>
                    <a:gd name="T17" fmla="*/ 198 h 1057"/>
                    <a:gd name="T18" fmla="*/ 1315 w 1315"/>
                    <a:gd name="T19" fmla="*/ 837 h 1057"/>
                    <a:gd name="T20" fmla="*/ 1313 w 1315"/>
                    <a:gd name="T21" fmla="*/ 859 h 1057"/>
                    <a:gd name="T22" fmla="*/ 1306 w 1315"/>
                    <a:gd name="T23" fmla="*/ 903 h 1057"/>
                    <a:gd name="T24" fmla="*/ 1287 w 1315"/>
                    <a:gd name="T25" fmla="*/ 941 h 1057"/>
                    <a:gd name="T26" fmla="*/ 1263 w 1315"/>
                    <a:gd name="T27" fmla="*/ 977 h 1057"/>
                    <a:gd name="T28" fmla="*/ 1233 w 1315"/>
                    <a:gd name="T29" fmla="*/ 1007 h 1057"/>
                    <a:gd name="T30" fmla="*/ 1200 w 1315"/>
                    <a:gd name="T31" fmla="*/ 1031 h 1057"/>
                    <a:gd name="T32" fmla="*/ 1160 w 1315"/>
                    <a:gd name="T33" fmla="*/ 1047 h 1057"/>
                    <a:gd name="T34" fmla="*/ 1115 w 1315"/>
                    <a:gd name="T35" fmla="*/ 1057 h 1057"/>
                    <a:gd name="T36" fmla="*/ 221 w 1315"/>
                    <a:gd name="T37" fmla="*/ 1057 h 1057"/>
                    <a:gd name="T38" fmla="*/ 200 w 1315"/>
                    <a:gd name="T39" fmla="*/ 1057 h 1057"/>
                    <a:gd name="T40" fmla="*/ 155 w 1315"/>
                    <a:gd name="T41" fmla="*/ 1047 h 1057"/>
                    <a:gd name="T42" fmla="*/ 115 w 1315"/>
                    <a:gd name="T43" fmla="*/ 1031 h 1057"/>
                    <a:gd name="T44" fmla="*/ 82 w 1315"/>
                    <a:gd name="T45" fmla="*/ 1007 h 1057"/>
                    <a:gd name="T46" fmla="*/ 52 w 1315"/>
                    <a:gd name="T47" fmla="*/ 977 h 1057"/>
                    <a:gd name="T48" fmla="*/ 28 w 1315"/>
                    <a:gd name="T49" fmla="*/ 941 h 1057"/>
                    <a:gd name="T50" fmla="*/ 9 w 1315"/>
                    <a:gd name="T51" fmla="*/ 903 h 1057"/>
                    <a:gd name="T52" fmla="*/ 2 w 1315"/>
                    <a:gd name="T53" fmla="*/ 859 h 1057"/>
                    <a:gd name="T54" fmla="*/ 0 w 1315"/>
                    <a:gd name="T55" fmla="*/ 220 h 1057"/>
                    <a:gd name="T56" fmla="*/ 2 w 1315"/>
                    <a:gd name="T57" fmla="*/ 198 h 1057"/>
                    <a:gd name="T58" fmla="*/ 9 w 1315"/>
                    <a:gd name="T59" fmla="*/ 154 h 1057"/>
                    <a:gd name="T60" fmla="*/ 28 w 1315"/>
                    <a:gd name="T61" fmla="*/ 116 h 1057"/>
                    <a:gd name="T62" fmla="*/ 52 w 1315"/>
                    <a:gd name="T63" fmla="*/ 80 h 1057"/>
                    <a:gd name="T64" fmla="*/ 82 w 1315"/>
                    <a:gd name="T65" fmla="*/ 50 h 1057"/>
                    <a:gd name="T66" fmla="*/ 115 w 1315"/>
                    <a:gd name="T67" fmla="*/ 26 h 1057"/>
                    <a:gd name="T68" fmla="*/ 155 w 1315"/>
                    <a:gd name="T69" fmla="*/ 10 h 1057"/>
                    <a:gd name="T70" fmla="*/ 200 w 1315"/>
                    <a:gd name="T71" fmla="*/ 0 h 1057"/>
                    <a:gd name="T72" fmla="*/ 221 w 1315"/>
                    <a:gd name="T73" fmla="*/ 0 h 10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315" h="1057">
                      <a:moveTo>
                        <a:pt x="221" y="0"/>
                      </a:moveTo>
                      <a:lnTo>
                        <a:pt x="1094" y="0"/>
                      </a:lnTo>
                      <a:lnTo>
                        <a:pt x="1115" y="0"/>
                      </a:lnTo>
                      <a:lnTo>
                        <a:pt x="1138" y="5"/>
                      </a:lnTo>
                      <a:lnTo>
                        <a:pt x="1160" y="10"/>
                      </a:lnTo>
                      <a:lnTo>
                        <a:pt x="1178" y="17"/>
                      </a:lnTo>
                      <a:lnTo>
                        <a:pt x="1200" y="26"/>
                      </a:lnTo>
                      <a:lnTo>
                        <a:pt x="1216" y="38"/>
                      </a:lnTo>
                      <a:lnTo>
                        <a:pt x="1233" y="50"/>
                      </a:lnTo>
                      <a:lnTo>
                        <a:pt x="1249" y="64"/>
                      </a:lnTo>
                      <a:lnTo>
                        <a:pt x="1263" y="80"/>
                      </a:lnTo>
                      <a:lnTo>
                        <a:pt x="1277" y="97"/>
                      </a:lnTo>
                      <a:lnTo>
                        <a:pt x="1287" y="116"/>
                      </a:lnTo>
                      <a:lnTo>
                        <a:pt x="1296" y="135"/>
                      </a:lnTo>
                      <a:lnTo>
                        <a:pt x="1306" y="154"/>
                      </a:lnTo>
                      <a:lnTo>
                        <a:pt x="1310" y="175"/>
                      </a:lnTo>
                      <a:lnTo>
                        <a:pt x="1313" y="198"/>
                      </a:lnTo>
                      <a:lnTo>
                        <a:pt x="1315" y="220"/>
                      </a:lnTo>
                      <a:lnTo>
                        <a:pt x="1315" y="837"/>
                      </a:lnTo>
                      <a:lnTo>
                        <a:pt x="1313" y="859"/>
                      </a:lnTo>
                      <a:lnTo>
                        <a:pt x="1310" y="882"/>
                      </a:lnTo>
                      <a:lnTo>
                        <a:pt x="1306" y="903"/>
                      </a:lnTo>
                      <a:lnTo>
                        <a:pt x="1296" y="922"/>
                      </a:lnTo>
                      <a:lnTo>
                        <a:pt x="1287" y="941"/>
                      </a:lnTo>
                      <a:lnTo>
                        <a:pt x="1277" y="960"/>
                      </a:lnTo>
                      <a:lnTo>
                        <a:pt x="1263" y="977"/>
                      </a:lnTo>
                      <a:lnTo>
                        <a:pt x="1249" y="993"/>
                      </a:lnTo>
                      <a:lnTo>
                        <a:pt x="1233" y="1007"/>
                      </a:lnTo>
                      <a:lnTo>
                        <a:pt x="1216" y="1019"/>
                      </a:lnTo>
                      <a:lnTo>
                        <a:pt x="1200" y="1031"/>
                      </a:lnTo>
                      <a:lnTo>
                        <a:pt x="1178" y="1040"/>
                      </a:lnTo>
                      <a:lnTo>
                        <a:pt x="1160" y="1047"/>
                      </a:lnTo>
                      <a:lnTo>
                        <a:pt x="1138" y="1052"/>
                      </a:lnTo>
                      <a:lnTo>
                        <a:pt x="1115" y="1057"/>
                      </a:lnTo>
                      <a:lnTo>
                        <a:pt x="1094" y="1057"/>
                      </a:lnTo>
                      <a:lnTo>
                        <a:pt x="221" y="1057"/>
                      </a:lnTo>
                      <a:lnTo>
                        <a:pt x="200" y="1057"/>
                      </a:lnTo>
                      <a:lnTo>
                        <a:pt x="177" y="1052"/>
                      </a:lnTo>
                      <a:lnTo>
                        <a:pt x="155" y="1047"/>
                      </a:lnTo>
                      <a:lnTo>
                        <a:pt x="137" y="1040"/>
                      </a:lnTo>
                      <a:lnTo>
                        <a:pt x="115" y="1031"/>
                      </a:lnTo>
                      <a:lnTo>
                        <a:pt x="99" y="1019"/>
                      </a:lnTo>
                      <a:lnTo>
                        <a:pt x="82" y="1007"/>
                      </a:lnTo>
                      <a:lnTo>
                        <a:pt x="66" y="993"/>
                      </a:lnTo>
                      <a:lnTo>
                        <a:pt x="52" y="977"/>
                      </a:lnTo>
                      <a:lnTo>
                        <a:pt x="38" y="960"/>
                      </a:lnTo>
                      <a:lnTo>
                        <a:pt x="28" y="941"/>
                      </a:lnTo>
                      <a:lnTo>
                        <a:pt x="19" y="922"/>
                      </a:lnTo>
                      <a:lnTo>
                        <a:pt x="9" y="903"/>
                      </a:lnTo>
                      <a:lnTo>
                        <a:pt x="5" y="882"/>
                      </a:lnTo>
                      <a:lnTo>
                        <a:pt x="2" y="859"/>
                      </a:lnTo>
                      <a:lnTo>
                        <a:pt x="0" y="837"/>
                      </a:lnTo>
                      <a:lnTo>
                        <a:pt x="0" y="220"/>
                      </a:lnTo>
                      <a:lnTo>
                        <a:pt x="2" y="198"/>
                      </a:lnTo>
                      <a:lnTo>
                        <a:pt x="5" y="175"/>
                      </a:lnTo>
                      <a:lnTo>
                        <a:pt x="9" y="154"/>
                      </a:lnTo>
                      <a:lnTo>
                        <a:pt x="19" y="135"/>
                      </a:lnTo>
                      <a:lnTo>
                        <a:pt x="28" y="116"/>
                      </a:lnTo>
                      <a:lnTo>
                        <a:pt x="38" y="97"/>
                      </a:lnTo>
                      <a:lnTo>
                        <a:pt x="52" y="80"/>
                      </a:lnTo>
                      <a:lnTo>
                        <a:pt x="66" y="64"/>
                      </a:lnTo>
                      <a:lnTo>
                        <a:pt x="82" y="50"/>
                      </a:lnTo>
                      <a:lnTo>
                        <a:pt x="99" y="38"/>
                      </a:lnTo>
                      <a:lnTo>
                        <a:pt x="115" y="26"/>
                      </a:lnTo>
                      <a:lnTo>
                        <a:pt x="137" y="17"/>
                      </a:lnTo>
                      <a:lnTo>
                        <a:pt x="155" y="10"/>
                      </a:lnTo>
                      <a:lnTo>
                        <a:pt x="177" y="5"/>
                      </a:lnTo>
                      <a:lnTo>
                        <a:pt x="200" y="0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017E9ACD-2FD7-4DBD-A8D2-DA0A362FC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1273" cy="1013"/>
                </a:xfrm>
                <a:custGeom>
                  <a:avLst/>
                  <a:gdLst>
                    <a:gd name="T0" fmla="*/ 1073 w 1273"/>
                    <a:gd name="T1" fmla="*/ 0 h 1013"/>
                    <a:gd name="T2" fmla="*/ 1094 w 1273"/>
                    <a:gd name="T3" fmla="*/ 0 h 1013"/>
                    <a:gd name="T4" fmla="*/ 1131 w 1273"/>
                    <a:gd name="T5" fmla="*/ 7 h 1013"/>
                    <a:gd name="T6" fmla="*/ 1167 w 1273"/>
                    <a:gd name="T7" fmla="*/ 23 h 1013"/>
                    <a:gd name="T8" fmla="*/ 1200 w 1273"/>
                    <a:gd name="T9" fmla="*/ 44 h 1013"/>
                    <a:gd name="T10" fmla="*/ 1226 w 1273"/>
                    <a:gd name="T11" fmla="*/ 70 h 1013"/>
                    <a:gd name="T12" fmla="*/ 1247 w 1273"/>
                    <a:gd name="T13" fmla="*/ 103 h 1013"/>
                    <a:gd name="T14" fmla="*/ 1263 w 1273"/>
                    <a:gd name="T15" fmla="*/ 139 h 1013"/>
                    <a:gd name="T16" fmla="*/ 1271 w 1273"/>
                    <a:gd name="T17" fmla="*/ 179 h 1013"/>
                    <a:gd name="T18" fmla="*/ 1273 w 1273"/>
                    <a:gd name="T19" fmla="*/ 815 h 1013"/>
                    <a:gd name="T20" fmla="*/ 1271 w 1273"/>
                    <a:gd name="T21" fmla="*/ 834 h 1013"/>
                    <a:gd name="T22" fmla="*/ 1263 w 1273"/>
                    <a:gd name="T23" fmla="*/ 874 h 1013"/>
                    <a:gd name="T24" fmla="*/ 1247 w 1273"/>
                    <a:gd name="T25" fmla="*/ 910 h 1013"/>
                    <a:gd name="T26" fmla="*/ 1226 w 1273"/>
                    <a:gd name="T27" fmla="*/ 943 h 1013"/>
                    <a:gd name="T28" fmla="*/ 1200 w 1273"/>
                    <a:gd name="T29" fmla="*/ 969 h 1013"/>
                    <a:gd name="T30" fmla="*/ 1167 w 1273"/>
                    <a:gd name="T31" fmla="*/ 990 h 1013"/>
                    <a:gd name="T32" fmla="*/ 1131 w 1273"/>
                    <a:gd name="T33" fmla="*/ 1006 h 1013"/>
                    <a:gd name="T34" fmla="*/ 1094 w 1273"/>
                    <a:gd name="T35" fmla="*/ 1013 h 1013"/>
                    <a:gd name="T36" fmla="*/ 200 w 1273"/>
                    <a:gd name="T37" fmla="*/ 1013 h 1013"/>
                    <a:gd name="T38" fmla="*/ 179 w 1273"/>
                    <a:gd name="T39" fmla="*/ 1013 h 1013"/>
                    <a:gd name="T40" fmla="*/ 142 w 1273"/>
                    <a:gd name="T41" fmla="*/ 1006 h 1013"/>
                    <a:gd name="T42" fmla="*/ 106 w 1273"/>
                    <a:gd name="T43" fmla="*/ 990 h 1013"/>
                    <a:gd name="T44" fmla="*/ 73 w 1273"/>
                    <a:gd name="T45" fmla="*/ 969 h 1013"/>
                    <a:gd name="T46" fmla="*/ 47 w 1273"/>
                    <a:gd name="T47" fmla="*/ 943 h 1013"/>
                    <a:gd name="T48" fmla="*/ 26 w 1273"/>
                    <a:gd name="T49" fmla="*/ 910 h 1013"/>
                    <a:gd name="T50" fmla="*/ 10 w 1273"/>
                    <a:gd name="T51" fmla="*/ 874 h 1013"/>
                    <a:gd name="T52" fmla="*/ 2 w 1273"/>
                    <a:gd name="T53" fmla="*/ 834 h 1013"/>
                    <a:gd name="T54" fmla="*/ 0 w 1273"/>
                    <a:gd name="T55" fmla="*/ 198 h 1013"/>
                    <a:gd name="T56" fmla="*/ 2 w 1273"/>
                    <a:gd name="T57" fmla="*/ 179 h 1013"/>
                    <a:gd name="T58" fmla="*/ 10 w 1273"/>
                    <a:gd name="T59" fmla="*/ 139 h 1013"/>
                    <a:gd name="T60" fmla="*/ 26 w 1273"/>
                    <a:gd name="T61" fmla="*/ 103 h 1013"/>
                    <a:gd name="T62" fmla="*/ 47 w 1273"/>
                    <a:gd name="T63" fmla="*/ 70 h 1013"/>
                    <a:gd name="T64" fmla="*/ 73 w 1273"/>
                    <a:gd name="T65" fmla="*/ 44 h 1013"/>
                    <a:gd name="T66" fmla="*/ 106 w 1273"/>
                    <a:gd name="T67" fmla="*/ 23 h 1013"/>
                    <a:gd name="T68" fmla="*/ 142 w 1273"/>
                    <a:gd name="T69" fmla="*/ 7 h 1013"/>
                    <a:gd name="T70" fmla="*/ 179 w 1273"/>
                    <a:gd name="T71" fmla="*/ 0 h 1013"/>
                    <a:gd name="T72" fmla="*/ 200 w 1273"/>
                    <a:gd name="T73" fmla="*/ 0 h 10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273" h="1013">
                      <a:moveTo>
                        <a:pt x="200" y="0"/>
                      </a:moveTo>
                      <a:lnTo>
                        <a:pt x="1073" y="0"/>
                      </a:lnTo>
                      <a:lnTo>
                        <a:pt x="1094" y="0"/>
                      </a:lnTo>
                      <a:lnTo>
                        <a:pt x="1113" y="2"/>
                      </a:lnTo>
                      <a:lnTo>
                        <a:pt x="1131" y="7"/>
                      </a:lnTo>
                      <a:lnTo>
                        <a:pt x="1150" y="14"/>
                      </a:lnTo>
                      <a:lnTo>
                        <a:pt x="1167" y="23"/>
                      </a:lnTo>
                      <a:lnTo>
                        <a:pt x="1183" y="33"/>
                      </a:lnTo>
                      <a:lnTo>
                        <a:pt x="1200" y="44"/>
                      </a:lnTo>
                      <a:lnTo>
                        <a:pt x="1214" y="56"/>
                      </a:lnTo>
                      <a:lnTo>
                        <a:pt x="1226" y="70"/>
                      </a:lnTo>
                      <a:lnTo>
                        <a:pt x="1238" y="87"/>
                      </a:lnTo>
                      <a:lnTo>
                        <a:pt x="1247" y="103"/>
                      </a:lnTo>
                      <a:lnTo>
                        <a:pt x="1256" y="120"/>
                      </a:lnTo>
                      <a:lnTo>
                        <a:pt x="1263" y="139"/>
                      </a:lnTo>
                      <a:lnTo>
                        <a:pt x="1268" y="158"/>
                      </a:lnTo>
                      <a:lnTo>
                        <a:pt x="1271" y="179"/>
                      </a:lnTo>
                      <a:lnTo>
                        <a:pt x="1273" y="198"/>
                      </a:lnTo>
                      <a:lnTo>
                        <a:pt x="1273" y="815"/>
                      </a:lnTo>
                      <a:lnTo>
                        <a:pt x="1271" y="834"/>
                      </a:lnTo>
                      <a:lnTo>
                        <a:pt x="1268" y="855"/>
                      </a:lnTo>
                      <a:lnTo>
                        <a:pt x="1263" y="874"/>
                      </a:lnTo>
                      <a:lnTo>
                        <a:pt x="1256" y="893"/>
                      </a:lnTo>
                      <a:lnTo>
                        <a:pt x="1247" y="910"/>
                      </a:lnTo>
                      <a:lnTo>
                        <a:pt x="1238" y="926"/>
                      </a:lnTo>
                      <a:lnTo>
                        <a:pt x="1226" y="943"/>
                      </a:lnTo>
                      <a:lnTo>
                        <a:pt x="1214" y="957"/>
                      </a:lnTo>
                      <a:lnTo>
                        <a:pt x="1200" y="969"/>
                      </a:lnTo>
                      <a:lnTo>
                        <a:pt x="1183" y="980"/>
                      </a:lnTo>
                      <a:lnTo>
                        <a:pt x="1167" y="990"/>
                      </a:lnTo>
                      <a:lnTo>
                        <a:pt x="1150" y="999"/>
                      </a:lnTo>
                      <a:lnTo>
                        <a:pt x="1131" y="1006"/>
                      </a:lnTo>
                      <a:lnTo>
                        <a:pt x="1113" y="1011"/>
                      </a:lnTo>
                      <a:lnTo>
                        <a:pt x="1094" y="1013"/>
                      </a:lnTo>
                      <a:lnTo>
                        <a:pt x="1073" y="1013"/>
                      </a:lnTo>
                      <a:lnTo>
                        <a:pt x="200" y="1013"/>
                      </a:lnTo>
                      <a:lnTo>
                        <a:pt x="179" y="1013"/>
                      </a:lnTo>
                      <a:lnTo>
                        <a:pt x="160" y="1011"/>
                      </a:lnTo>
                      <a:lnTo>
                        <a:pt x="142" y="1006"/>
                      </a:lnTo>
                      <a:lnTo>
                        <a:pt x="123" y="999"/>
                      </a:lnTo>
                      <a:lnTo>
                        <a:pt x="106" y="990"/>
                      </a:lnTo>
                      <a:lnTo>
                        <a:pt x="90" y="980"/>
                      </a:lnTo>
                      <a:lnTo>
                        <a:pt x="73" y="969"/>
                      </a:lnTo>
                      <a:lnTo>
                        <a:pt x="59" y="957"/>
                      </a:lnTo>
                      <a:lnTo>
                        <a:pt x="47" y="943"/>
                      </a:lnTo>
                      <a:lnTo>
                        <a:pt x="35" y="926"/>
                      </a:lnTo>
                      <a:lnTo>
                        <a:pt x="26" y="910"/>
                      </a:lnTo>
                      <a:lnTo>
                        <a:pt x="17" y="893"/>
                      </a:lnTo>
                      <a:lnTo>
                        <a:pt x="10" y="874"/>
                      </a:lnTo>
                      <a:lnTo>
                        <a:pt x="5" y="855"/>
                      </a:lnTo>
                      <a:lnTo>
                        <a:pt x="2" y="834"/>
                      </a:lnTo>
                      <a:lnTo>
                        <a:pt x="0" y="81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8069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B7B8BF6E-934D-4345-A176-80FA5679E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962"/>
                  <a:ext cx="137" cy="415"/>
                </a:xfrm>
                <a:custGeom>
                  <a:avLst/>
                  <a:gdLst>
                    <a:gd name="T0" fmla="*/ 0 w 137"/>
                    <a:gd name="T1" fmla="*/ 0 h 415"/>
                    <a:gd name="T2" fmla="*/ 0 w 137"/>
                    <a:gd name="T3" fmla="*/ 386 h 415"/>
                    <a:gd name="T4" fmla="*/ 137 w 137"/>
                    <a:gd name="T5" fmla="*/ 415 h 415"/>
                    <a:gd name="T6" fmla="*/ 137 w 137"/>
                    <a:gd name="T7" fmla="*/ 0 h 415"/>
                    <a:gd name="T8" fmla="*/ 0 w 137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" h="415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137" y="415"/>
                      </a:lnTo>
                      <a:lnTo>
                        <a:pt x="13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id="{59B3C33D-D17F-40AB-8D79-C850B8451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4" y="962"/>
                  <a:ext cx="153" cy="415"/>
                </a:xfrm>
                <a:custGeom>
                  <a:avLst/>
                  <a:gdLst>
                    <a:gd name="T0" fmla="*/ 153 w 153"/>
                    <a:gd name="T1" fmla="*/ 4 h 415"/>
                    <a:gd name="T2" fmla="*/ 153 w 153"/>
                    <a:gd name="T3" fmla="*/ 410 h 415"/>
                    <a:gd name="T4" fmla="*/ 153 w 153"/>
                    <a:gd name="T5" fmla="*/ 410 h 415"/>
                    <a:gd name="T6" fmla="*/ 0 w 153"/>
                    <a:gd name="T7" fmla="*/ 415 h 415"/>
                    <a:gd name="T8" fmla="*/ 0 w 153"/>
                    <a:gd name="T9" fmla="*/ 415 h 415"/>
                    <a:gd name="T10" fmla="*/ 0 w 153"/>
                    <a:gd name="T11" fmla="*/ 0 h 415"/>
                    <a:gd name="T12" fmla="*/ 104 w 153"/>
                    <a:gd name="T13" fmla="*/ 0 h 415"/>
                    <a:gd name="T14" fmla="*/ 104 w 153"/>
                    <a:gd name="T15" fmla="*/ 0 h 415"/>
                    <a:gd name="T16" fmla="*/ 129 w 153"/>
                    <a:gd name="T17" fmla="*/ 0 h 415"/>
                    <a:gd name="T18" fmla="*/ 153 w 153"/>
                    <a:gd name="T19" fmla="*/ 4 h 415"/>
                    <a:gd name="T20" fmla="*/ 153 w 153"/>
                    <a:gd name="T21" fmla="*/ 4 h 4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" h="415">
                      <a:moveTo>
                        <a:pt x="153" y="4"/>
                      </a:moveTo>
                      <a:lnTo>
                        <a:pt x="153" y="410"/>
                      </a:lnTo>
                      <a:lnTo>
                        <a:pt x="0" y="415"/>
                      </a:lnTo>
                      <a:lnTo>
                        <a:pt x="0" y="0"/>
                      </a:lnTo>
                      <a:lnTo>
                        <a:pt x="104" y="0"/>
                      </a:lnTo>
                      <a:lnTo>
                        <a:pt x="129" y="0"/>
                      </a:lnTo>
                      <a:lnTo>
                        <a:pt x="153" y="4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id="{0D0EB479-24FD-48F4-81C3-9AF49EA9A9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09" y="962"/>
                  <a:ext cx="151" cy="419"/>
                </a:xfrm>
                <a:custGeom>
                  <a:avLst/>
                  <a:gdLst>
                    <a:gd name="T0" fmla="*/ 151 w 151"/>
                    <a:gd name="T1" fmla="*/ 0 h 419"/>
                    <a:gd name="T2" fmla="*/ 151 w 151"/>
                    <a:gd name="T3" fmla="*/ 419 h 419"/>
                    <a:gd name="T4" fmla="*/ 147 w 151"/>
                    <a:gd name="T5" fmla="*/ 419 h 419"/>
                    <a:gd name="T6" fmla="*/ 135 w 151"/>
                    <a:gd name="T7" fmla="*/ 417 h 419"/>
                    <a:gd name="T8" fmla="*/ 135 w 151"/>
                    <a:gd name="T9" fmla="*/ 0 h 419"/>
                    <a:gd name="T10" fmla="*/ 151 w 151"/>
                    <a:gd name="T11" fmla="*/ 0 h 419"/>
                    <a:gd name="T12" fmla="*/ 151 w 151"/>
                    <a:gd name="T13" fmla="*/ 0 h 419"/>
                    <a:gd name="T14" fmla="*/ 0 w 151"/>
                    <a:gd name="T15" fmla="*/ 0 h 419"/>
                    <a:gd name="T16" fmla="*/ 130 w 151"/>
                    <a:gd name="T17" fmla="*/ 0 h 419"/>
                    <a:gd name="T18" fmla="*/ 130 w 151"/>
                    <a:gd name="T19" fmla="*/ 0 h 419"/>
                    <a:gd name="T20" fmla="*/ 128 w 151"/>
                    <a:gd name="T21" fmla="*/ 415 h 419"/>
                    <a:gd name="T22" fmla="*/ 128 w 151"/>
                    <a:gd name="T23" fmla="*/ 415 h 419"/>
                    <a:gd name="T24" fmla="*/ 0 w 151"/>
                    <a:gd name="T25" fmla="*/ 389 h 419"/>
                    <a:gd name="T26" fmla="*/ 0 w 151"/>
                    <a:gd name="T27" fmla="*/ 389 h 419"/>
                    <a:gd name="T28" fmla="*/ 0 w 151"/>
                    <a:gd name="T29" fmla="*/ 0 h 419"/>
                    <a:gd name="T30" fmla="*/ 0 w 151"/>
                    <a:gd name="T31" fmla="*/ 0 h 4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51" h="419">
                      <a:moveTo>
                        <a:pt x="151" y="0"/>
                      </a:moveTo>
                      <a:lnTo>
                        <a:pt x="151" y="419"/>
                      </a:lnTo>
                      <a:lnTo>
                        <a:pt x="147" y="419"/>
                      </a:lnTo>
                      <a:lnTo>
                        <a:pt x="135" y="417"/>
                      </a:lnTo>
                      <a:lnTo>
                        <a:pt x="135" y="0"/>
                      </a:lnTo>
                      <a:lnTo>
                        <a:pt x="151" y="0"/>
                      </a:lnTo>
                      <a:close/>
                      <a:moveTo>
                        <a:pt x="0" y="0"/>
                      </a:moveTo>
                      <a:lnTo>
                        <a:pt x="130" y="0"/>
                      </a:lnTo>
                      <a:lnTo>
                        <a:pt x="128" y="415"/>
                      </a:lnTo>
                      <a:lnTo>
                        <a:pt x="0" y="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461A33F4-0DBB-428C-A515-82C15C9E4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1075"/>
                  <a:ext cx="90" cy="21"/>
                </a:xfrm>
                <a:custGeom>
                  <a:avLst/>
                  <a:gdLst>
                    <a:gd name="T0" fmla="*/ 0 w 90"/>
                    <a:gd name="T1" fmla="*/ 21 h 21"/>
                    <a:gd name="T2" fmla="*/ 0 w 90"/>
                    <a:gd name="T3" fmla="*/ 0 h 21"/>
                    <a:gd name="T4" fmla="*/ 90 w 90"/>
                    <a:gd name="T5" fmla="*/ 0 h 21"/>
                    <a:gd name="T6" fmla="*/ 90 w 90"/>
                    <a:gd name="T7" fmla="*/ 9 h 21"/>
                    <a:gd name="T8" fmla="*/ 90 w 90"/>
                    <a:gd name="T9" fmla="*/ 21 h 21"/>
                    <a:gd name="T10" fmla="*/ 0 w 90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90" y="9"/>
                      </a:lnTo>
                      <a:lnTo>
                        <a:pt x="9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03C5E3D4-079F-4A96-B053-FEE431FCE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" y="1164"/>
                  <a:ext cx="17" cy="10"/>
                </a:xfrm>
                <a:custGeom>
                  <a:avLst/>
                  <a:gdLst>
                    <a:gd name="T0" fmla="*/ 12 w 17"/>
                    <a:gd name="T1" fmla="*/ 7 h 10"/>
                    <a:gd name="T2" fmla="*/ 12 w 17"/>
                    <a:gd name="T3" fmla="*/ 7 h 10"/>
                    <a:gd name="T4" fmla="*/ 9 w 17"/>
                    <a:gd name="T5" fmla="*/ 10 h 10"/>
                    <a:gd name="T6" fmla="*/ 9 w 17"/>
                    <a:gd name="T7" fmla="*/ 10 h 10"/>
                    <a:gd name="T8" fmla="*/ 9 w 17"/>
                    <a:gd name="T9" fmla="*/ 10 h 10"/>
                    <a:gd name="T10" fmla="*/ 9 w 17"/>
                    <a:gd name="T11" fmla="*/ 10 h 10"/>
                    <a:gd name="T12" fmla="*/ 9 w 17"/>
                    <a:gd name="T13" fmla="*/ 10 h 10"/>
                    <a:gd name="T14" fmla="*/ 9 w 17"/>
                    <a:gd name="T15" fmla="*/ 10 h 10"/>
                    <a:gd name="T16" fmla="*/ 9 w 17"/>
                    <a:gd name="T17" fmla="*/ 10 h 10"/>
                    <a:gd name="T18" fmla="*/ 9 w 17"/>
                    <a:gd name="T19" fmla="*/ 10 h 10"/>
                    <a:gd name="T20" fmla="*/ 0 w 17"/>
                    <a:gd name="T21" fmla="*/ 7 h 10"/>
                    <a:gd name="T22" fmla="*/ 2 w 17"/>
                    <a:gd name="T23" fmla="*/ 0 h 10"/>
                    <a:gd name="T24" fmla="*/ 17 w 17"/>
                    <a:gd name="T25" fmla="*/ 0 h 10"/>
                    <a:gd name="T26" fmla="*/ 14 w 17"/>
                    <a:gd name="T27" fmla="*/ 7 h 10"/>
                    <a:gd name="T28" fmla="*/ 14 w 17"/>
                    <a:gd name="T29" fmla="*/ 7 h 10"/>
                    <a:gd name="T30" fmla="*/ 12 w 17"/>
                    <a:gd name="T31" fmla="*/ 7 h 10"/>
                    <a:gd name="T32" fmla="*/ 12 w 17"/>
                    <a:gd name="T33" fmla="*/ 7 h 10"/>
                    <a:gd name="T34" fmla="*/ 12 w 17"/>
                    <a:gd name="T35" fmla="*/ 7 h 10"/>
                    <a:gd name="T36" fmla="*/ 12 w 17"/>
                    <a:gd name="T37" fmla="*/ 7 h 10"/>
                    <a:gd name="T38" fmla="*/ 12 w 17"/>
                    <a:gd name="T39" fmla="*/ 7 h 10"/>
                    <a:gd name="T40" fmla="*/ 12 w 17"/>
                    <a:gd name="T41" fmla="*/ 7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" h="10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17" y="0"/>
                      </a:lnTo>
                      <a:lnTo>
                        <a:pt x="14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5" name="Freeform 19">
                  <a:extLst>
                    <a:ext uri="{FF2B5EF4-FFF2-40B4-BE49-F238E27FC236}">
                      <a16:creationId xmlns:a16="http://schemas.microsoft.com/office/drawing/2014/main" id="{5B92183E-F8C0-4799-A34D-56FFEB26E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188"/>
                  <a:ext cx="12" cy="16"/>
                </a:xfrm>
                <a:custGeom>
                  <a:avLst/>
                  <a:gdLst>
                    <a:gd name="T0" fmla="*/ 4 w 12"/>
                    <a:gd name="T1" fmla="*/ 0 h 16"/>
                    <a:gd name="T2" fmla="*/ 4 w 12"/>
                    <a:gd name="T3" fmla="*/ 0 h 16"/>
                    <a:gd name="T4" fmla="*/ 9 w 12"/>
                    <a:gd name="T5" fmla="*/ 5 h 16"/>
                    <a:gd name="T6" fmla="*/ 12 w 12"/>
                    <a:gd name="T7" fmla="*/ 9 h 16"/>
                    <a:gd name="T8" fmla="*/ 12 w 12"/>
                    <a:gd name="T9" fmla="*/ 9 h 16"/>
                    <a:gd name="T10" fmla="*/ 9 w 12"/>
                    <a:gd name="T11" fmla="*/ 14 h 16"/>
                    <a:gd name="T12" fmla="*/ 4 w 12"/>
                    <a:gd name="T13" fmla="*/ 16 h 16"/>
                    <a:gd name="T14" fmla="*/ 4 w 12"/>
                    <a:gd name="T15" fmla="*/ 16 h 16"/>
                    <a:gd name="T16" fmla="*/ 2 w 12"/>
                    <a:gd name="T17" fmla="*/ 12 h 16"/>
                    <a:gd name="T18" fmla="*/ 0 w 12"/>
                    <a:gd name="T19" fmla="*/ 7 h 16"/>
                    <a:gd name="T20" fmla="*/ 0 w 12"/>
                    <a:gd name="T21" fmla="*/ 7 h 16"/>
                    <a:gd name="T22" fmla="*/ 2 w 12"/>
                    <a:gd name="T23" fmla="*/ 2 h 16"/>
                    <a:gd name="T24" fmla="*/ 4 w 12"/>
                    <a:gd name="T25" fmla="*/ 0 h 16"/>
                    <a:gd name="T26" fmla="*/ 4 w 12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2" y="9"/>
                      </a:lnTo>
                      <a:lnTo>
                        <a:pt x="9" y="14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id="{FB873395-BE6C-47EC-BDBA-2DC39D7BA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211"/>
                  <a:ext cx="12" cy="15"/>
                </a:xfrm>
                <a:custGeom>
                  <a:avLst/>
                  <a:gdLst>
                    <a:gd name="T0" fmla="*/ 4 w 12"/>
                    <a:gd name="T1" fmla="*/ 0 h 15"/>
                    <a:gd name="T2" fmla="*/ 4 w 12"/>
                    <a:gd name="T3" fmla="*/ 0 h 15"/>
                    <a:gd name="T4" fmla="*/ 9 w 12"/>
                    <a:gd name="T5" fmla="*/ 3 h 15"/>
                    <a:gd name="T6" fmla="*/ 12 w 12"/>
                    <a:gd name="T7" fmla="*/ 8 h 15"/>
                    <a:gd name="T8" fmla="*/ 12 w 12"/>
                    <a:gd name="T9" fmla="*/ 8 h 15"/>
                    <a:gd name="T10" fmla="*/ 9 w 12"/>
                    <a:gd name="T11" fmla="*/ 12 h 15"/>
                    <a:gd name="T12" fmla="*/ 4 w 12"/>
                    <a:gd name="T13" fmla="*/ 15 h 15"/>
                    <a:gd name="T14" fmla="*/ 4 w 12"/>
                    <a:gd name="T15" fmla="*/ 15 h 15"/>
                    <a:gd name="T16" fmla="*/ 2 w 12"/>
                    <a:gd name="T17" fmla="*/ 12 h 15"/>
                    <a:gd name="T18" fmla="*/ 0 w 12"/>
                    <a:gd name="T19" fmla="*/ 8 h 15"/>
                    <a:gd name="T20" fmla="*/ 0 w 12"/>
                    <a:gd name="T21" fmla="*/ 8 h 15"/>
                    <a:gd name="T22" fmla="*/ 2 w 12"/>
                    <a:gd name="T23" fmla="*/ 3 h 15"/>
                    <a:gd name="T24" fmla="*/ 4 w 12"/>
                    <a:gd name="T25" fmla="*/ 0 h 15"/>
                    <a:gd name="T26" fmla="*/ 4 w 12"/>
                    <a:gd name="T27" fmla="*/ 0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5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2" y="8"/>
                      </a:lnTo>
                      <a:lnTo>
                        <a:pt x="9" y="12"/>
                      </a:lnTo>
                      <a:lnTo>
                        <a:pt x="4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7" name="Freeform 21">
                  <a:extLst>
                    <a:ext uri="{FF2B5EF4-FFF2-40B4-BE49-F238E27FC236}">
                      <a16:creationId xmlns:a16="http://schemas.microsoft.com/office/drawing/2014/main" id="{1A6A7FA0-83C2-4866-98F2-4CE814BC8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233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1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1 h 14"/>
                    <a:gd name="T18" fmla="*/ 0 w 12"/>
                    <a:gd name="T19" fmla="*/ 4 h 14"/>
                    <a:gd name="T20" fmla="*/ 0 w 12"/>
                    <a:gd name="T21" fmla="*/ 4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1"/>
                      </a:lnTo>
                      <a:lnTo>
                        <a:pt x="4" y="14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8" name="Freeform 22">
                  <a:extLst>
                    <a:ext uri="{FF2B5EF4-FFF2-40B4-BE49-F238E27FC236}">
                      <a16:creationId xmlns:a16="http://schemas.microsoft.com/office/drawing/2014/main" id="{A87872A3-4E1C-4EB3-8845-EE54DE48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254"/>
                  <a:ext cx="12" cy="14"/>
                </a:xfrm>
                <a:custGeom>
                  <a:avLst/>
                  <a:gdLst>
                    <a:gd name="T0" fmla="*/ 4 w 12"/>
                    <a:gd name="T1" fmla="*/ 0 h 14"/>
                    <a:gd name="T2" fmla="*/ 4 w 12"/>
                    <a:gd name="T3" fmla="*/ 0 h 14"/>
                    <a:gd name="T4" fmla="*/ 9 w 12"/>
                    <a:gd name="T5" fmla="*/ 2 h 14"/>
                    <a:gd name="T6" fmla="*/ 12 w 12"/>
                    <a:gd name="T7" fmla="*/ 7 h 14"/>
                    <a:gd name="T8" fmla="*/ 12 w 12"/>
                    <a:gd name="T9" fmla="*/ 7 h 14"/>
                    <a:gd name="T10" fmla="*/ 9 w 12"/>
                    <a:gd name="T11" fmla="*/ 12 h 14"/>
                    <a:gd name="T12" fmla="*/ 4 w 12"/>
                    <a:gd name="T13" fmla="*/ 14 h 14"/>
                    <a:gd name="T14" fmla="*/ 4 w 12"/>
                    <a:gd name="T15" fmla="*/ 14 h 14"/>
                    <a:gd name="T16" fmla="*/ 2 w 12"/>
                    <a:gd name="T17" fmla="*/ 12 h 14"/>
                    <a:gd name="T18" fmla="*/ 0 w 12"/>
                    <a:gd name="T19" fmla="*/ 7 h 14"/>
                    <a:gd name="T20" fmla="*/ 0 w 12"/>
                    <a:gd name="T21" fmla="*/ 7 h 14"/>
                    <a:gd name="T22" fmla="*/ 2 w 12"/>
                    <a:gd name="T23" fmla="*/ 0 h 14"/>
                    <a:gd name="T24" fmla="*/ 4 w 12"/>
                    <a:gd name="T25" fmla="*/ 0 h 14"/>
                    <a:gd name="T26" fmla="*/ 4 w 12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12" y="7"/>
                      </a:lnTo>
                      <a:lnTo>
                        <a:pt x="9" y="12"/>
                      </a:lnTo>
                      <a:lnTo>
                        <a:pt x="4" y="14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49" name="Freeform 23">
                  <a:extLst>
                    <a:ext uri="{FF2B5EF4-FFF2-40B4-BE49-F238E27FC236}">
                      <a16:creationId xmlns:a16="http://schemas.microsoft.com/office/drawing/2014/main" id="{9AFC4A69-53EF-455E-8075-64B681DF72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60" y="966"/>
                  <a:ext cx="137" cy="165"/>
                </a:xfrm>
                <a:custGeom>
                  <a:avLst/>
                  <a:gdLst>
                    <a:gd name="T0" fmla="*/ 106 w 137"/>
                    <a:gd name="T1" fmla="*/ 158 h 165"/>
                    <a:gd name="T2" fmla="*/ 102 w 137"/>
                    <a:gd name="T3" fmla="*/ 156 h 165"/>
                    <a:gd name="T4" fmla="*/ 106 w 137"/>
                    <a:gd name="T5" fmla="*/ 158 h 165"/>
                    <a:gd name="T6" fmla="*/ 106 w 137"/>
                    <a:gd name="T7" fmla="*/ 111 h 165"/>
                    <a:gd name="T8" fmla="*/ 106 w 137"/>
                    <a:gd name="T9" fmla="*/ 111 h 165"/>
                    <a:gd name="T10" fmla="*/ 125 w 137"/>
                    <a:gd name="T11" fmla="*/ 111 h 165"/>
                    <a:gd name="T12" fmla="*/ 125 w 137"/>
                    <a:gd name="T13" fmla="*/ 111 h 165"/>
                    <a:gd name="T14" fmla="*/ 132 w 137"/>
                    <a:gd name="T15" fmla="*/ 109 h 165"/>
                    <a:gd name="T16" fmla="*/ 137 w 137"/>
                    <a:gd name="T17" fmla="*/ 109 h 165"/>
                    <a:gd name="T18" fmla="*/ 99 w 137"/>
                    <a:gd name="T19" fmla="*/ 109 h 165"/>
                    <a:gd name="T20" fmla="*/ 102 w 137"/>
                    <a:gd name="T21" fmla="*/ 109 h 165"/>
                    <a:gd name="T22" fmla="*/ 102 w 137"/>
                    <a:gd name="T23" fmla="*/ 156 h 165"/>
                    <a:gd name="T24" fmla="*/ 102 w 137"/>
                    <a:gd name="T25" fmla="*/ 156 h 165"/>
                    <a:gd name="T26" fmla="*/ 0 w 137"/>
                    <a:gd name="T27" fmla="*/ 161 h 165"/>
                    <a:gd name="T28" fmla="*/ 0 w 137"/>
                    <a:gd name="T29" fmla="*/ 161 h 165"/>
                    <a:gd name="T30" fmla="*/ 57 w 137"/>
                    <a:gd name="T31" fmla="*/ 165 h 165"/>
                    <a:gd name="T32" fmla="*/ 57 w 137"/>
                    <a:gd name="T33" fmla="*/ 165 h 165"/>
                    <a:gd name="T34" fmla="*/ 73 w 137"/>
                    <a:gd name="T35" fmla="*/ 165 h 165"/>
                    <a:gd name="T36" fmla="*/ 90 w 137"/>
                    <a:gd name="T37" fmla="*/ 163 h 165"/>
                    <a:gd name="T38" fmla="*/ 106 w 137"/>
                    <a:gd name="T39" fmla="*/ 158 h 165"/>
                    <a:gd name="T40" fmla="*/ 106 w 137"/>
                    <a:gd name="T41" fmla="*/ 158 h 165"/>
                    <a:gd name="T42" fmla="*/ 132 w 137"/>
                    <a:gd name="T43" fmla="*/ 0 h 165"/>
                    <a:gd name="T44" fmla="*/ 132 w 137"/>
                    <a:gd name="T45" fmla="*/ 0 h 165"/>
                    <a:gd name="T46" fmla="*/ 137 w 137"/>
                    <a:gd name="T47" fmla="*/ 0 h 165"/>
                    <a:gd name="T48" fmla="*/ 137 w 137"/>
                    <a:gd name="T49" fmla="*/ 106 h 165"/>
                    <a:gd name="T50" fmla="*/ 132 w 137"/>
                    <a:gd name="T51" fmla="*/ 106 h 165"/>
                    <a:gd name="T52" fmla="*/ 132 w 137"/>
                    <a:gd name="T53" fmla="*/ 0 h 1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7" h="165">
                      <a:moveTo>
                        <a:pt x="106" y="158"/>
                      </a:moveTo>
                      <a:lnTo>
                        <a:pt x="102" y="156"/>
                      </a:lnTo>
                      <a:lnTo>
                        <a:pt x="106" y="158"/>
                      </a:lnTo>
                      <a:lnTo>
                        <a:pt x="106" y="111"/>
                      </a:lnTo>
                      <a:lnTo>
                        <a:pt x="125" y="111"/>
                      </a:lnTo>
                      <a:lnTo>
                        <a:pt x="132" y="109"/>
                      </a:lnTo>
                      <a:lnTo>
                        <a:pt x="137" y="109"/>
                      </a:lnTo>
                      <a:lnTo>
                        <a:pt x="99" y="109"/>
                      </a:lnTo>
                      <a:lnTo>
                        <a:pt x="102" y="109"/>
                      </a:lnTo>
                      <a:lnTo>
                        <a:pt x="102" y="156"/>
                      </a:lnTo>
                      <a:lnTo>
                        <a:pt x="0" y="161"/>
                      </a:lnTo>
                      <a:lnTo>
                        <a:pt x="57" y="165"/>
                      </a:lnTo>
                      <a:lnTo>
                        <a:pt x="73" y="165"/>
                      </a:lnTo>
                      <a:lnTo>
                        <a:pt x="90" y="163"/>
                      </a:lnTo>
                      <a:lnTo>
                        <a:pt x="106" y="158"/>
                      </a:lnTo>
                      <a:close/>
                      <a:moveTo>
                        <a:pt x="132" y="0"/>
                      </a:moveTo>
                      <a:lnTo>
                        <a:pt x="132" y="0"/>
                      </a:lnTo>
                      <a:lnTo>
                        <a:pt x="137" y="0"/>
                      </a:lnTo>
                      <a:lnTo>
                        <a:pt x="137" y="106"/>
                      </a:lnTo>
                      <a:lnTo>
                        <a:pt x="132" y="10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0" name="Freeform 24">
                  <a:extLst>
                    <a:ext uri="{FF2B5EF4-FFF2-40B4-BE49-F238E27FC236}">
                      <a16:creationId xmlns:a16="http://schemas.microsoft.com/office/drawing/2014/main" id="{BAAE2B23-1522-4DFA-9F41-DD5E3DF2E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1046"/>
                  <a:ext cx="24" cy="10"/>
                </a:xfrm>
                <a:custGeom>
                  <a:avLst/>
                  <a:gdLst>
                    <a:gd name="T0" fmla="*/ 3 w 24"/>
                    <a:gd name="T1" fmla="*/ 0 h 10"/>
                    <a:gd name="T2" fmla="*/ 3 w 24"/>
                    <a:gd name="T3" fmla="*/ 0 h 10"/>
                    <a:gd name="T4" fmla="*/ 22 w 24"/>
                    <a:gd name="T5" fmla="*/ 0 h 10"/>
                    <a:gd name="T6" fmla="*/ 22 w 24"/>
                    <a:gd name="T7" fmla="*/ 0 h 10"/>
                    <a:gd name="T8" fmla="*/ 24 w 24"/>
                    <a:gd name="T9" fmla="*/ 3 h 10"/>
                    <a:gd name="T10" fmla="*/ 24 w 24"/>
                    <a:gd name="T11" fmla="*/ 5 h 10"/>
                    <a:gd name="T12" fmla="*/ 24 w 24"/>
                    <a:gd name="T13" fmla="*/ 5 h 10"/>
                    <a:gd name="T14" fmla="*/ 24 w 24"/>
                    <a:gd name="T15" fmla="*/ 5 h 10"/>
                    <a:gd name="T16" fmla="*/ 24 w 24"/>
                    <a:gd name="T17" fmla="*/ 7 h 10"/>
                    <a:gd name="T18" fmla="*/ 22 w 24"/>
                    <a:gd name="T19" fmla="*/ 10 h 10"/>
                    <a:gd name="T20" fmla="*/ 22 w 24"/>
                    <a:gd name="T21" fmla="*/ 10 h 10"/>
                    <a:gd name="T22" fmla="*/ 3 w 24"/>
                    <a:gd name="T23" fmla="*/ 7 h 10"/>
                    <a:gd name="T24" fmla="*/ 3 w 24"/>
                    <a:gd name="T25" fmla="*/ 7 h 10"/>
                    <a:gd name="T26" fmla="*/ 0 w 24"/>
                    <a:gd name="T27" fmla="*/ 7 h 10"/>
                    <a:gd name="T28" fmla="*/ 0 w 24"/>
                    <a:gd name="T29" fmla="*/ 5 h 10"/>
                    <a:gd name="T30" fmla="*/ 0 w 24"/>
                    <a:gd name="T31" fmla="*/ 5 h 10"/>
                    <a:gd name="T32" fmla="*/ 0 w 24"/>
                    <a:gd name="T33" fmla="*/ 5 h 10"/>
                    <a:gd name="T34" fmla="*/ 0 w 24"/>
                    <a:gd name="T35" fmla="*/ 3 h 10"/>
                    <a:gd name="T36" fmla="*/ 3 w 24"/>
                    <a:gd name="T37" fmla="*/ 0 h 10"/>
                    <a:gd name="T38" fmla="*/ 3 w 24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4" y="5"/>
                      </a:lnTo>
                      <a:lnTo>
                        <a:pt x="24" y="7"/>
                      </a:lnTo>
                      <a:lnTo>
                        <a:pt x="22" y="10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1" name="Freeform 25">
                  <a:extLst>
                    <a:ext uri="{FF2B5EF4-FFF2-40B4-BE49-F238E27FC236}">
                      <a16:creationId xmlns:a16="http://schemas.microsoft.com/office/drawing/2014/main" id="{EAA395E2-E9DD-4F09-B948-B7C1B03AD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3 w 24"/>
                    <a:gd name="T1" fmla="*/ 0 h 4"/>
                    <a:gd name="T2" fmla="*/ 3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3 w 24"/>
                    <a:gd name="T23" fmla="*/ 4 h 4"/>
                    <a:gd name="T24" fmla="*/ 3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3 w 24"/>
                    <a:gd name="T37" fmla="*/ 0 h 4"/>
                    <a:gd name="T38" fmla="*/ 3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2" name="Freeform 26">
                  <a:extLst>
                    <a:ext uri="{FF2B5EF4-FFF2-40B4-BE49-F238E27FC236}">
                      <a16:creationId xmlns:a16="http://schemas.microsoft.com/office/drawing/2014/main" id="{0BD4B64C-25A7-4A4D-BDFC-205488AB4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1049"/>
                  <a:ext cx="24" cy="4"/>
                </a:xfrm>
                <a:custGeom>
                  <a:avLst/>
                  <a:gdLst>
                    <a:gd name="T0" fmla="*/ 5 w 24"/>
                    <a:gd name="T1" fmla="*/ 0 h 4"/>
                    <a:gd name="T2" fmla="*/ 5 w 24"/>
                    <a:gd name="T3" fmla="*/ 0 h 4"/>
                    <a:gd name="T4" fmla="*/ 22 w 24"/>
                    <a:gd name="T5" fmla="*/ 0 h 4"/>
                    <a:gd name="T6" fmla="*/ 22 w 24"/>
                    <a:gd name="T7" fmla="*/ 0 h 4"/>
                    <a:gd name="T8" fmla="*/ 24 w 24"/>
                    <a:gd name="T9" fmla="*/ 0 h 4"/>
                    <a:gd name="T10" fmla="*/ 24 w 24"/>
                    <a:gd name="T11" fmla="*/ 2 h 4"/>
                    <a:gd name="T12" fmla="*/ 24 w 24"/>
                    <a:gd name="T13" fmla="*/ 2 h 4"/>
                    <a:gd name="T14" fmla="*/ 24 w 24"/>
                    <a:gd name="T15" fmla="*/ 2 h 4"/>
                    <a:gd name="T16" fmla="*/ 24 w 24"/>
                    <a:gd name="T17" fmla="*/ 4 h 4"/>
                    <a:gd name="T18" fmla="*/ 22 w 24"/>
                    <a:gd name="T19" fmla="*/ 4 h 4"/>
                    <a:gd name="T20" fmla="*/ 22 w 24"/>
                    <a:gd name="T21" fmla="*/ 4 h 4"/>
                    <a:gd name="T22" fmla="*/ 5 w 24"/>
                    <a:gd name="T23" fmla="*/ 4 h 4"/>
                    <a:gd name="T24" fmla="*/ 5 w 24"/>
                    <a:gd name="T25" fmla="*/ 4 h 4"/>
                    <a:gd name="T26" fmla="*/ 3 w 24"/>
                    <a:gd name="T27" fmla="*/ 4 h 4"/>
                    <a:gd name="T28" fmla="*/ 0 w 24"/>
                    <a:gd name="T29" fmla="*/ 2 h 4"/>
                    <a:gd name="T30" fmla="*/ 0 w 24"/>
                    <a:gd name="T31" fmla="*/ 2 h 4"/>
                    <a:gd name="T32" fmla="*/ 0 w 24"/>
                    <a:gd name="T33" fmla="*/ 2 h 4"/>
                    <a:gd name="T34" fmla="*/ 3 w 24"/>
                    <a:gd name="T35" fmla="*/ 0 h 4"/>
                    <a:gd name="T36" fmla="*/ 5 w 24"/>
                    <a:gd name="T37" fmla="*/ 0 h 4"/>
                    <a:gd name="T38" fmla="*/ 5 w 24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4" h="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3" name="Freeform 27">
                  <a:extLst>
                    <a:ext uri="{FF2B5EF4-FFF2-40B4-BE49-F238E27FC236}">
                      <a16:creationId xmlns:a16="http://schemas.microsoft.com/office/drawing/2014/main" id="{B633714B-49F4-48A4-BAB6-200942FFF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4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4" name="Freeform 28">
                  <a:extLst>
                    <a:ext uri="{FF2B5EF4-FFF2-40B4-BE49-F238E27FC236}">
                      <a16:creationId xmlns:a16="http://schemas.microsoft.com/office/drawing/2014/main" id="{D8D0791A-35BF-49BD-9533-966B2EA6F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4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4 h 4"/>
                    <a:gd name="T24" fmla="*/ 2 w 21"/>
                    <a:gd name="T25" fmla="*/ 4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0 w 21"/>
                    <a:gd name="T35" fmla="*/ 0 h 4"/>
                    <a:gd name="T36" fmla="*/ 2 w 21"/>
                    <a:gd name="T37" fmla="*/ 0 h 4"/>
                    <a:gd name="T38" fmla="*/ 2 w 21"/>
                    <a:gd name="T39" fmla="*/ 0 h 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5" name="Freeform 29">
                  <a:extLst>
                    <a:ext uri="{FF2B5EF4-FFF2-40B4-BE49-F238E27FC236}">
                      <a16:creationId xmlns:a16="http://schemas.microsoft.com/office/drawing/2014/main" id="{0EBFF970-F563-4081-B0F0-DCA279508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21" cy="4"/>
                </a:xfrm>
                <a:custGeom>
                  <a:avLst/>
                  <a:gdLst>
                    <a:gd name="T0" fmla="*/ 2 w 21"/>
                    <a:gd name="T1" fmla="*/ 0 h 4"/>
                    <a:gd name="T2" fmla="*/ 2 w 21"/>
                    <a:gd name="T3" fmla="*/ 0 h 4"/>
                    <a:gd name="T4" fmla="*/ 19 w 21"/>
                    <a:gd name="T5" fmla="*/ 0 h 4"/>
                    <a:gd name="T6" fmla="*/ 19 w 21"/>
                    <a:gd name="T7" fmla="*/ 0 h 4"/>
                    <a:gd name="T8" fmla="*/ 19 w 21"/>
                    <a:gd name="T9" fmla="*/ 0 h 4"/>
                    <a:gd name="T10" fmla="*/ 21 w 21"/>
                    <a:gd name="T11" fmla="*/ 2 h 4"/>
                    <a:gd name="T12" fmla="*/ 21 w 21"/>
                    <a:gd name="T13" fmla="*/ 2 h 4"/>
                    <a:gd name="T14" fmla="*/ 21 w 21"/>
                    <a:gd name="T15" fmla="*/ 2 h 4"/>
                    <a:gd name="T16" fmla="*/ 19 w 21"/>
                    <a:gd name="T17" fmla="*/ 2 h 4"/>
                    <a:gd name="T18" fmla="*/ 19 w 21"/>
                    <a:gd name="T19" fmla="*/ 4 h 4"/>
                    <a:gd name="T20" fmla="*/ 19 w 21"/>
                    <a:gd name="T21" fmla="*/ 4 h 4"/>
                    <a:gd name="T22" fmla="*/ 2 w 21"/>
                    <a:gd name="T23" fmla="*/ 2 h 4"/>
                    <a:gd name="T24" fmla="*/ 2 w 21"/>
                    <a:gd name="T25" fmla="*/ 2 h 4"/>
                    <a:gd name="T26" fmla="*/ 0 w 21"/>
                    <a:gd name="T27" fmla="*/ 2 h 4"/>
                    <a:gd name="T28" fmla="*/ 0 w 21"/>
                    <a:gd name="T29" fmla="*/ 2 h 4"/>
                    <a:gd name="T30" fmla="*/ 0 w 21"/>
                    <a:gd name="T31" fmla="*/ 2 h 4"/>
                    <a:gd name="T32" fmla="*/ 0 w 21"/>
                    <a:gd name="T33" fmla="*/ 2 h 4"/>
                    <a:gd name="T34" fmla="*/ 2 w 21"/>
                    <a:gd name="T35" fmla="*/ 0 h 4"/>
                    <a:gd name="T36" fmla="*/ 2 w 21"/>
                    <a:gd name="T37" fmla="*/ 0 h 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6" name="Freeform 30">
                  <a:extLst>
                    <a:ext uri="{FF2B5EF4-FFF2-40B4-BE49-F238E27FC236}">
                      <a16:creationId xmlns:a16="http://schemas.microsoft.com/office/drawing/2014/main" id="{6C94D129-04BA-4663-B78A-5D085E9B3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" y="1049"/>
                  <a:ext cx="19" cy="2"/>
                </a:xfrm>
                <a:custGeom>
                  <a:avLst/>
                  <a:gdLst>
                    <a:gd name="T0" fmla="*/ 19 w 19"/>
                    <a:gd name="T1" fmla="*/ 0 h 2"/>
                    <a:gd name="T2" fmla="*/ 19 w 19"/>
                    <a:gd name="T3" fmla="*/ 0 h 2"/>
                    <a:gd name="T4" fmla="*/ 2 w 19"/>
                    <a:gd name="T5" fmla="*/ 0 h 2"/>
                    <a:gd name="T6" fmla="*/ 2 w 19"/>
                    <a:gd name="T7" fmla="*/ 0 h 2"/>
                    <a:gd name="T8" fmla="*/ 0 w 19"/>
                    <a:gd name="T9" fmla="*/ 0 h 2"/>
                    <a:gd name="T10" fmla="*/ 0 w 19"/>
                    <a:gd name="T11" fmla="*/ 0 h 2"/>
                    <a:gd name="T12" fmla="*/ 0 w 19"/>
                    <a:gd name="T13" fmla="*/ 0 h 2"/>
                    <a:gd name="T14" fmla="*/ 2 w 19"/>
                    <a:gd name="T15" fmla="*/ 2 h 2"/>
                    <a:gd name="T16" fmla="*/ 2 w 19"/>
                    <a:gd name="T17" fmla="*/ 2 h 2"/>
                    <a:gd name="T18" fmla="*/ 19 w 19"/>
                    <a:gd name="T19" fmla="*/ 2 h 2"/>
                    <a:gd name="T20" fmla="*/ 19 w 19"/>
                    <a:gd name="T21" fmla="*/ 2 h 2"/>
                    <a:gd name="T22" fmla="*/ 19 w 19"/>
                    <a:gd name="T23" fmla="*/ 0 h 2"/>
                    <a:gd name="T24" fmla="*/ 19 w 19"/>
                    <a:gd name="T25" fmla="*/ 0 h 2"/>
                    <a:gd name="T26" fmla="*/ 19 w 19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" h="2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B5CD0057-C978-4F0C-924D-531727B42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1" y="104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0 w 1"/>
                    <a:gd name="T7" fmla="*/ 4 h 4"/>
                    <a:gd name="T8" fmla="*/ 0 w 1"/>
                    <a:gd name="T9" fmla="*/ 4 h 4"/>
                    <a:gd name="T10" fmla="*/ 0 w 1"/>
                    <a:gd name="T11" fmla="*/ 4 h 4"/>
                    <a:gd name="T12" fmla="*/ 0 w 1"/>
                    <a:gd name="T13" fmla="*/ 0 h 4"/>
                    <a:gd name="T14" fmla="*/ 0 w 1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8" name="Freeform 32">
                  <a:extLst>
                    <a:ext uri="{FF2B5EF4-FFF2-40B4-BE49-F238E27FC236}">
                      <a16:creationId xmlns:a16="http://schemas.microsoft.com/office/drawing/2014/main" id="{55B64D7A-059F-4F8B-951A-5EF2D2173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" y="1056"/>
                  <a:ext cx="125" cy="2"/>
                </a:xfrm>
                <a:custGeom>
                  <a:avLst/>
                  <a:gdLst>
                    <a:gd name="T0" fmla="*/ 0 w 125"/>
                    <a:gd name="T1" fmla="*/ 0 h 2"/>
                    <a:gd name="T2" fmla="*/ 0 w 125"/>
                    <a:gd name="T3" fmla="*/ 0 h 2"/>
                    <a:gd name="T4" fmla="*/ 66 w 125"/>
                    <a:gd name="T5" fmla="*/ 0 h 2"/>
                    <a:gd name="T6" fmla="*/ 66 w 125"/>
                    <a:gd name="T7" fmla="*/ 0 h 2"/>
                    <a:gd name="T8" fmla="*/ 125 w 125"/>
                    <a:gd name="T9" fmla="*/ 0 h 2"/>
                    <a:gd name="T10" fmla="*/ 125 w 125"/>
                    <a:gd name="T11" fmla="*/ 0 h 2"/>
                    <a:gd name="T12" fmla="*/ 125 w 125"/>
                    <a:gd name="T13" fmla="*/ 2 h 2"/>
                    <a:gd name="T14" fmla="*/ 125 w 125"/>
                    <a:gd name="T15" fmla="*/ 2 h 2"/>
                    <a:gd name="T16" fmla="*/ 66 w 125"/>
                    <a:gd name="T17" fmla="*/ 2 h 2"/>
                    <a:gd name="T18" fmla="*/ 66 w 125"/>
                    <a:gd name="T19" fmla="*/ 2 h 2"/>
                    <a:gd name="T20" fmla="*/ 0 w 125"/>
                    <a:gd name="T21" fmla="*/ 2 h 2"/>
                    <a:gd name="T22" fmla="*/ 0 w 125"/>
                    <a:gd name="T23" fmla="*/ 2 h 2"/>
                    <a:gd name="T24" fmla="*/ 0 w 125"/>
                    <a:gd name="T25" fmla="*/ 0 h 2"/>
                    <a:gd name="T26" fmla="*/ 0 w 125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125" y="0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59" name="Freeform 33">
                  <a:extLst>
                    <a:ext uri="{FF2B5EF4-FFF2-40B4-BE49-F238E27FC236}">
                      <a16:creationId xmlns:a16="http://schemas.microsoft.com/office/drawing/2014/main" id="{75443A40-DE5F-4789-A543-CBC5ABE7B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" y="1035"/>
                  <a:ext cx="125" cy="9"/>
                </a:xfrm>
                <a:custGeom>
                  <a:avLst/>
                  <a:gdLst>
                    <a:gd name="T0" fmla="*/ 0 w 125"/>
                    <a:gd name="T1" fmla="*/ 2 h 9"/>
                    <a:gd name="T2" fmla="*/ 0 w 125"/>
                    <a:gd name="T3" fmla="*/ 2 h 9"/>
                    <a:gd name="T4" fmla="*/ 42 w 125"/>
                    <a:gd name="T5" fmla="*/ 2 h 9"/>
                    <a:gd name="T6" fmla="*/ 42 w 125"/>
                    <a:gd name="T7" fmla="*/ 2 h 9"/>
                    <a:gd name="T8" fmla="*/ 49 w 125"/>
                    <a:gd name="T9" fmla="*/ 0 h 9"/>
                    <a:gd name="T10" fmla="*/ 66 w 125"/>
                    <a:gd name="T11" fmla="*/ 0 h 9"/>
                    <a:gd name="T12" fmla="*/ 66 w 125"/>
                    <a:gd name="T13" fmla="*/ 0 h 9"/>
                    <a:gd name="T14" fmla="*/ 80 w 125"/>
                    <a:gd name="T15" fmla="*/ 2 h 9"/>
                    <a:gd name="T16" fmla="*/ 87 w 125"/>
                    <a:gd name="T17" fmla="*/ 4 h 9"/>
                    <a:gd name="T18" fmla="*/ 87 w 125"/>
                    <a:gd name="T19" fmla="*/ 4 h 9"/>
                    <a:gd name="T20" fmla="*/ 125 w 125"/>
                    <a:gd name="T21" fmla="*/ 4 h 9"/>
                    <a:gd name="T22" fmla="*/ 125 w 125"/>
                    <a:gd name="T23" fmla="*/ 4 h 9"/>
                    <a:gd name="T24" fmla="*/ 125 w 125"/>
                    <a:gd name="T25" fmla="*/ 9 h 9"/>
                    <a:gd name="T26" fmla="*/ 125 w 125"/>
                    <a:gd name="T27" fmla="*/ 9 h 9"/>
                    <a:gd name="T28" fmla="*/ 66 w 125"/>
                    <a:gd name="T29" fmla="*/ 7 h 9"/>
                    <a:gd name="T30" fmla="*/ 66 w 125"/>
                    <a:gd name="T31" fmla="*/ 7 h 9"/>
                    <a:gd name="T32" fmla="*/ 0 w 125"/>
                    <a:gd name="T33" fmla="*/ 7 h 9"/>
                    <a:gd name="T34" fmla="*/ 0 w 125"/>
                    <a:gd name="T35" fmla="*/ 7 h 9"/>
                    <a:gd name="T36" fmla="*/ 0 w 125"/>
                    <a:gd name="T37" fmla="*/ 2 h 9"/>
                    <a:gd name="T38" fmla="*/ 0 w 125"/>
                    <a:gd name="T39" fmla="*/ 2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25" h="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2" y="2"/>
                      </a:lnTo>
                      <a:lnTo>
                        <a:pt x="49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87" y="4"/>
                      </a:lnTo>
                      <a:lnTo>
                        <a:pt x="125" y="4"/>
                      </a:lnTo>
                      <a:lnTo>
                        <a:pt x="125" y="9"/>
                      </a:lnTo>
                      <a:lnTo>
                        <a:pt x="66" y="7"/>
                      </a:lnTo>
                      <a:lnTo>
                        <a:pt x="0" y="7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0" name="Freeform 34">
                  <a:extLst>
                    <a:ext uri="{FF2B5EF4-FFF2-40B4-BE49-F238E27FC236}">
                      <a16:creationId xmlns:a16="http://schemas.microsoft.com/office/drawing/2014/main" id="{A169C204-E05E-4980-9EF0-2100B92D0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" y="1042"/>
                  <a:ext cx="125" cy="4"/>
                </a:xfrm>
                <a:custGeom>
                  <a:avLst/>
                  <a:gdLst>
                    <a:gd name="T0" fmla="*/ 0 w 125"/>
                    <a:gd name="T1" fmla="*/ 2 h 4"/>
                    <a:gd name="T2" fmla="*/ 0 w 125"/>
                    <a:gd name="T3" fmla="*/ 2 h 4"/>
                    <a:gd name="T4" fmla="*/ 66 w 125"/>
                    <a:gd name="T5" fmla="*/ 2 h 4"/>
                    <a:gd name="T6" fmla="*/ 66 w 125"/>
                    <a:gd name="T7" fmla="*/ 2 h 4"/>
                    <a:gd name="T8" fmla="*/ 125 w 125"/>
                    <a:gd name="T9" fmla="*/ 4 h 4"/>
                    <a:gd name="T10" fmla="*/ 125 w 125"/>
                    <a:gd name="T11" fmla="*/ 4 h 4"/>
                    <a:gd name="T12" fmla="*/ 125 w 125"/>
                    <a:gd name="T13" fmla="*/ 2 h 4"/>
                    <a:gd name="T14" fmla="*/ 125 w 125"/>
                    <a:gd name="T15" fmla="*/ 2 h 4"/>
                    <a:gd name="T16" fmla="*/ 66 w 125"/>
                    <a:gd name="T17" fmla="*/ 2 h 4"/>
                    <a:gd name="T18" fmla="*/ 66 w 125"/>
                    <a:gd name="T19" fmla="*/ 2 h 4"/>
                    <a:gd name="T20" fmla="*/ 0 w 125"/>
                    <a:gd name="T21" fmla="*/ 0 h 4"/>
                    <a:gd name="T22" fmla="*/ 0 w 125"/>
                    <a:gd name="T23" fmla="*/ 0 h 4"/>
                    <a:gd name="T24" fmla="*/ 0 w 125"/>
                    <a:gd name="T25" fmla="*/ 2 h 4"/>
                    <a:gd name="T26" fmla="*/ 0 w 125"/>
                    <a:gd name="T27" fmla="*/ 2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5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6" y="2"/>
                      </a:lnTo>
                      <a:lnTo>
                        <a:pt x="125" y="4"/>
                      </a:lnTo>
                      <a:lnTo>
                        <a:pt x="125" y="2"/>
                      </a:lnTo>
                      <a:lnTo>
                        <a:pt x="66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1" name="Freeform 35">
                  <a:extLst>
                    <a:ext uri="{FF2B5EF4-FFF2-40B4-BE49-F238E27FC236}">
                      <a16:creationId xmlns:a16="http://schemas.microsoft.com/office/drawing/2014/main" id="{DD6E1676-323F-42DF-970B-E02F39FF5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7" y="1051"/>
                  <a:ext cx="8" cy="2"/>
                </a:xfrm>
                <a:custGeom>
                  <a:avLst/>
                  <a:gdLst>
                    <a:gd name="T0" fmla="*/ 5 w 8"/>
                    <a:gd name="T1" fmla="*/ 0 h 2"/>
                    <a:gd name="T2" fmla="*/ 5 w 8"/>
                    <a:gd name="T3" fmla="*/ 0 h 2"/>
                    <a:gd name="T4" fmla="*/ 8 w 8"/>
                    <a:gd name="T5" fmla="*/ 0 h 2"/>
                    <a:gd name="T6" fmla="*/ 8 w 8"/>
                    <a:gd name="T7" fmla="*/ 0 h 2"/>
                    <a:gd name="T8" fmla="*/ 8 w 8"/>
                    <a:gd name="T9" fmla="*/ 2 h 2"/>
                    <a:gd name="T10" fmla="*/ 5 w 8"/>
                    <a:gd name="T11" fmla="*/ 2 h 2"/>
                    <a:gd name="T12" fmla="*/ 5 w 8"/>
                    <a:gd name="T13" fmla="*/ 2 h 2"/>
                    <a:gd name="T14" fmla="*/ 3 w 8"/>
                    <a:gd name="T15" fmla="*/ 2 h 2"/>
                    <a:gd name="T16" fmla="*/ 0 w 8"/>
                    <a:gd name="T17" fmla="*/ 0 h 2"/>
                    <a:gd name="T18" fmla="*/ 0 w 8"/>
                    <a:gd name="T19" fmla="*/ 0 h 2"/>
                    <a:gd name="T20" fmla="*/ 5 w 8"/>
                    <a:gd name="T21" fmla="*/ 0 h 2"/>
                    <a:gd name="T22" fmla="*/ 5 w 8"/>
                    <a:gd name="T23" fmla="*/ 0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" h="2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2" name="Freeform 36">
                  <a:extLst>
                    <a:ext uri="{FF2B5EF4-FFF2-40B4-BE49-F238E27FC236}">
                      <a16:creationId xmlns:a16="http://schemas.microsoft.com/office/drawing/2014/main" id="{428037F2-4EA0-46E1-BF9B-B1AA827CE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3" name="Freeform 37">
                  <a:extLst>
                    <a:ext uri="{FF2B5EF4-FFF2-40B4-BE49-F238E27FC236}">
                      <a16:creationId xmlns:a16="http://schemas.microsoft.com/office/drawing/2014/main" id="{B3F1A04E-D89B-4AE3-B3D2-2B4227F4F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2"/>
                </a:xfrm>
                <a:custGeom>
                  <a:avLst/>
                  <a:gdLst>
                    <a:gd name="T0" fmla="*/ 2 w 5"/>
                    <a:gd name="T1" fmla="*/ 0 h 2"/>
                    <a:gd name="T2" fmla="*/ 2 w 5"/>
                    <a:gd name="T3" fmla="*/ 0 h 2"/>
                    <a:gd name="T4" fmla="*/ 5 w 5"/>
                    <a:gd name="T5" fmla="*/ 0 h 2"/>
                    <a:gd name="T6" fmla="*/ 5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0 w 5"/>
                    <a:gd name="T13" fmla="*/ 0 h 2"/>
                    <a:gd name="T14" fmla="*/ 0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4" name="Freeform 38">
                  <a:extLst>
                    <a:ext uri="{FF2B5EF4-FFF2-40B4-BE49-F238E27FC236}">
                      <a16:creationId xmlns:a16="http://schemas.microsoft.com/office/drawing/2014/main" id="{165AF174-082D-48A2-93C7-8BCD053CA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5" cy="1"/>
                </a:xfrm>
                <a:custGeom>
                  <a:avLst/>
                  <a:gdLst>
                    <a:gd name="T0" fmla="*/ 2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5 w 5"/>
                    <a:gd name="T7" fmla="*/ 0 h 1"/>
                    <a:gd name="T8" fmla="*/ 2 w 5"/>
                    <a:gd name="T9" fmla="*/ 0 h 1"/>
                    <a:gd name="T10" fmla="*/ 2 w 5"/>
                    <a:gd name="T11" fmla="*/ 0 h 1"/>
                    <a:gd name="T12" fmla="*/ 0 w 5"/>
                    <a:gd name="T13" fmla="*/ 0 h 1"/>
                    <a:gd name="T14" fmla="*/ 0 w 5"/>
                    <a:gd name="T15" fmla="*/ 0 h 1"/>
                    <a:gd name="T16" fmla="*/ 2 w 5"/>
                    <a:gd name="T17" fmla="*/ 0 h 1"/>
                    <a:gd name="T18" fmla="*/ 2 w 5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5" name="Freeform 39">
                  <a:extLst>
                    <a:ext uri="{FF2B5EF4-FFF2-40B4-BE49-F238E27FC236}">
                      <a16:creationId xmlns:a16="http://schemas.microsoft.com/office/drawing/2014/main" id="{15C87F3D-040F-4F0D-AFD2-EF13F68D6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6" name="Freeform 40">
                  <a:extLst>
                    <a:ext uri="{FF2B5EF4-FFF2-40B4-BE49-F238E27FC236}">
                      <a16:creationId xmlns:a16="http://schemas.microsoft.com/office/drawing/2014/main" id="{29A2C0AE-7098-4D8A-A244-FDBD6FE1F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7" name="Freeform 41">
                  <a:extLst>
                    <a:ext uri="{FF2B5EF4-FFF2-40B4-BE49-F238E27FC236}">
                      <a16:creationId xmlns:a16="http://schemas.microsoft.com/office/drawing/2014/main" id="{E470A2DD-06A4-42CE-B84E-7E428E2D0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0" y="1051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2 w 2"/>
                    <a:gd name="T17" fmla="*/ 0 h 1"/>
                    <a:gd name="T18" fmla="*/ 2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8" name="Freeform 42">
                  <a:extLst>
                    <a:ext uri="{FF2B5EF4-FFF2-40B4-BE49-F238E27FC236}">
                      <a16:creationId xmlns:a16="http://schemas.microsoft.com/office/drawing/2014/main" id="{C51627A5-4917-4550-B0ED-C29C73A46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7"/>
                </a:xfrm>
                <a:custGeom>
                  <a:avLst/>
                  <a:gdLst>
                    <a:gd name="T0" fmla="*/ 5 w 12"/>
                    <a:gd name="T1" fmla="*/ 0 h 7"/>
                    <a:gd name="T2" fmla="*/ 5 w 12"/>
                    <a:gd name="T3" fmla="*/ 0 h 7"/>
                    <a:gd name="T4" fmla="*/ 10 w 12"/>
                    <a:gd name="T5" fmla="*/ 3 h 7"/>
                    <a:gd name="T6" fmla="*/ 12 w 12"/>
                    <a:gd name="T7" fmla="*/ 5 h 7"/>
                    <a:gd name="T8" fmla="*/ 12 w 12"/>
                    <a:gd name="T9" fmla="*/ 5 h 7"/>
                    <a:gd name="T10" fmla="*/ 10 w 12"/>
                    <a:gd name="T11" fmla="*/ 7 h 7"/>
                    <a:gd name="T12" fmla="*/ 7 w 12"/>
                    <a:gd name="T13" fmla="*/ 7 h 7"/>
                    <a:gd name="T14" fmla="*/ 3 w 12"/>
                    <a:gd name="T15" fmla="*/ 7 h 7"/>
                    <a:gd name="T16" fmla="*/ 0 w 12"/>
                    <a:gd name="T17" fmla="*/ 5 h 7"/>
                    <a:gd name="T18" fmla="*/ 0 w 12"/>
                    <a:gd name="T19" fmla="*/ 5 h 7"/>
                    <a:gd name="T20" fmla="*/ 3 w 12"/>
                    <a:gd name="T21" fmla="*/ 0 h 7"/>
                    <a:gd name="T22" fmla="*/ 5 w 12"/>
                    <a:gd name="T23" fmla="*/ 0 h 7"/>
                    <a:gd name="T24" fmla="*/ 5 w 12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69" name="Freeform 43">
                  <a:extLst>
                    <a:ext uri="{FF2B5EF4-FFF2-40B4-BE49-F238E27FC236}">
                      <a16:creationId xmlns:a16="http://schemas.microsoft.com/office/drawing/2014/main" id="{276608F0-24A6-4905-89F9-CDF17A8752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9" y="1046"/>
                  <a:ext cx="12" cy="5"/>
                </a:xfrm>
                <a:custGeom>
                  <a:avLst/>
                  <a:gdLst>
                    <a:gd name="T0" fmla="*/ 5 w 12"/>
                    <a:gd name="T1" fmla="*/ 0 h 5"/>
                    <a:gd name="T2" fmla="*/ 5 w 12"/>
                    <a:gd name="T3" fmla="*/ 0 h 5"/>
                    <a:gd name="T4" fmla="*/ 10 w 12"/>
                    <a:gd name="T5" fmla="*/ 3 h 5"/>
                    <a:gd name="T6" fmla="*/ 12 w 12"/>
                    <a:gd name="T7" fmla="*/ 5 h 5"/>
                    <a:gd name="T8" fmla="*/ 12 w 12"/>
                    <a:gd name="T9" fmla="*/ 5 h 5"/>
                    <a:gd name="T10" fmla="*/ 5 w 12"/>
                    <a:gd name="T11" fmla="*/ 5 h 5"/>
                    <a:gd name="T12" fmla="*/ 0 w 12"/>
                    <a:gd name="T13" fmla="*/ 5 h 5"/>
                    <a:gd name="T14" fmla="*/ 0 w 12"/>
                    <a:gd name="T15" fmla="*/ 5 h 5"/>
                    <a:gd name="T16" fmla="*/ 0 w 12"/>
                    <a:gd name="T17" fmla="*/ 3 h 5"/>
                    <a:gd name="T18" fmla="*/ 5 w 12"/>
                    <a:gd name="T19" fmla="*/ 0 h 5"/>
                    <a:gd name="T20" fmla="*/ 5 w 1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2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0" name="Freeform 44">
                  <a:extLst>
                    <a:ext uri="{FF2B5EF4-FFF2-40B4-BE49-F238E27FC236}">
                      <a16:creationId xmlns:a16="http://schemas.microsoft.com/office/drawing/2014/main" id="{EF52E8BF-2675-48A5-BF82-229E5D6FD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9" y="1049"/>
                  <a:ext cx="12" cy="4"/>
                </a:xfrm>
                <a:custGeom>
                  <a:avLst/>
                  <a:gdLst>
                    <a:gd name="T0" fmla="*/ 0 w 12"/>
                    <a:gd name="T1" fmla="*/ 0 h 4"/>
                    <a:gd name="T2" fmla="*/ 0 w 12"/>
                    <a:gd name="T3" fmla="*/ 0 h 4"/>
                    <a:gd name="T4" fmla="*/ 12 w 12"/>
                    <a:gd name="T5" fmla="*/ 0 h 4"/>
                    <a:gd name="T6" fmla="*/ 12 w 12"/>
                    <a:gd name="T7" fmla="*/ 0 h 4"/>
                    <a:gd name="T8" fmla="*/ 12 w 12"/>
                    <a:gd name="T9" fmla="*/ 4 h 4"/>
                    <a:gd name="T10" fmla="*/ 12 w 12"/>
                    <a:gd name="T11" fmla="*/ 4 h 4"/>
                    <a:gd name="T12" fmla="*/ 0 w 12"/>
                    <a:gd name="T13" fmla="*/ 2 h 4"/>
                    <a:gd name="T14" fmla="*/ 0 w 12"/>
                    <a:gd name="T15" fmla="*/ 2 h 4"/>
                    <a:gd name="T16" fmla="*/ 0 w 12"/>
                    <a:gd name="T17" fmla="*/ 0 h 4"/>
                    <a:gd name="T18" fmla="*/ 0 w 12"/>
                    <a:gd name="T19" fmla="*/ 0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1" name="Freeform 45">
                  <a:extLst>
                    <a:ext uri="{FF2B5EF4-FFF2-40B4-BE49-F238E27FC236}">
                      <a16:creationId xmlns:a16="http://schemas.microsoft.com/office/drawing/2014/main" id="{04CF55D4-82FD-4249-8740-459179803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2" name="Freeform 46">
                  <a:extLst>
                    <a:ext uri="{FF2B5EF4-FFF2-40B4-BE49-F238E27FC236}">
                      <a16:creationId xmlns:a16="http://schemas.microsoft.com/office/drawing/2014/main" id="{586FF2D4-2D2D-4C64-BC8E-EE36DEB23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3" name="Freeform 47">
                  <a:extLst>
                    <a:ext uri="{FF2B5EF4-FFF2-40B4-BE49-F238E27FC236}">
                      <a16:creationId xmlns:a16="http://schemas.microsoft.com/office/drawing/2014/main" id="{87631DAD-E43D-4AA0-90CA-8D3F51556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4" name="Freeform 48">
                  <a:extLst>
                    <a:ext uri="{FF2B5EF4-FFF2-40B4-BE49-F238E27FC236}">
                      <a16:creationId xmlns:a16="http://schemas.microsoft.com/office/drawing/2014/main" id="{C7763761-8222-4985-8753-CA28659A2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10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7 w 7"/>
                    <a:gd name="T7" fmla="*/ 0 h 1"/>
                    <a:gd name="T8" fmla="*/ 7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w 7"/>
                    <a:gd name="T15" fmla="*/ 0 h 1"/>
                    <a:gd name="T16" fmla="*/ 0 w 7"/>
                    <a:gd name="T17" fmla="*/ 0 h 1"/>
                    <a:gd name="T18" fmla="*/ 0 w 7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5" name="Freeform 49">
                  <a:extLst>
                    <a:ext uri="{FF2B5EF4-FFF2-40B4-BE49-F238E27FC236}">
                      <a16:creationId xmlns:a16="http://schemas.microsoft.com/office/drawing/2014/main" id="{9AC74D62-D2D4-4612-9FEB-81F5068B3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6" name="Freeform 50">
                  <a:extLst>
                    <a:ext uri="{FF2B5EF4-FFF2-40B4-BE49-F238E27FC236}">
                      <a16:creationId xmlns:a16="http://schemas.microsoft.com/office/drawing/2014/main" id="{E1DDDB59-0345-4015-A3E8-C7077586E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4" y="1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0 w 2"/>
                    <a:gd name="T17" fmla="*/ 0 h 1"/>
                    <a:gd name="T18" fmla="*/ 0 w 2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7" name="Freeform 51">
                  <a:extLst>
                    <a:ext uri="{FF2B5EF4-FFF2-40B4-BE49-F238E27FC236}">
                      <a16:creationId xmlns:a16="http://schemas.microsoft.com/office/drawing/2014/main" id="{E6DCB5D8-EB24-4A8B-88B5-2894457AF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6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0 w 5"/>
                    <a:gd name="T3" fmla="*/ 0 h 7"/>
                    <a:gd name="T4" fmla="*/ 3 w 5"/>
                    <a:gd name="T5" fmla="*/ 3 h 7"/>
                    <a:gd name="T6" fmla="*/ 5 w 5"/>
                    <a:gd name="T7" fmla="*/ 5 h 7"/>
                    <a:gd name="T8" fmla="*/ 5 w 5"/>
                    <a:gd name="T9" fmla="*/ 5 h 7"/>
                    <a:gd name="T10" fmla="*/ 3 w 5"/>
                    <a:gd name="T11" fmla="*/ 7 h 7"/>
                    <a:gd name="T12" fmla="*/ 0 w 5"/>
                    <a:gd name="T13" fmla="*/ 7 h 7"/>
                    <a:gd name="T14" fmla="*/ 0 w 5"/>
                    <a:gd name="T15" fmla="*/ 7 h 7"/>
                    <a:gd name="T16" fmla="*/ 0 w 5"/>
                    <a:gd name="T17" fmla="*/ 7 h 7"/>
                    <a:gd name="T18" fmla="*/ 0 w 5"/>
                    <a:gd name="T19" fmla="*/ 5 h 7"/>
                    <a:gd name="T20" fmla="*/ 0 w 5"/>
                    <a:gd name="T21" fmla="*/ 5 h 7"/>
                    <a:gd name="T22" fmla="*/ 0 w 5"/>
                    <a:gd name="T23" fmla="*/ 3 h 7"/>
                    <a:gd name="T24" fmla="*/ 0 w 5"/>
                    <a:gd name="T25" fmla="*/ 0 h 7"/>
                    <a:gd name="T26" fmla="*/ 0 w 5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8" name="Freeform 52">
                  <a:extLst>
                    <a:ext uri="{FF2B5EF4-FFF2-40B4-BE49-F238E27FC236}">
                      <a16:creationId xmlns:a16="http://schemas.microsoft.com/office/drawing/2014/main" id="{879AA732-E882-444B-BF85-795154C13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4 h 4"/>
                    <a:gd name="T18" fmla="*/ 0 w 5"/>
                    <a:gd name="T19" fmla="*/ 2 h 4"/>
                    <a:gd name="T20" fmla="*/ 0 w 5"/>
                    <a:gd name="T21" fmla="*/ 2 h 4"/>
                    <a:gd name="T22" fmla="*/ 0 w 5"/>
                    <a:gd name="T23" fmla="*/ 0 h 4"/>
                    <a:gd name="T24" fmla="*/ 0 w 5"/>
                    <a:gd name="T25" fmla="*/ 0 h 4"/>
                    <a:gd name="T26" fmla="*/ 0 w 5"/>
                    <a:gd name="T27" fmla="*/ 0 h 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9" name="Freeform 53">
                  <a:extLst>
                    <a:ext uri="{FF2B5EF4-FFF2-40B4-BE49-F238E27FC236}">
                      <a16:creationId xmlns:a16="http://schemas.microsoft.com/office/drawing/2014/main" id="{C0C8C1A1-B530-48DA-A3F7-127E26935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3 w 5"/>
                    <a:gd name="T5" fmla="*/ 0 h 4"/>
                    <a:gd name="T6" fmla="*/ 5 w 5"/>
                    <a:gd name="T7" fmla="*/ 2 h 4"/>
                    <a:gd name="T8" fmla="*/ 5 w 5"/>
                    <a:gd name="T9" fmla="*/ 2 h 4"/>
                    <a:gd name="T10" fmla="*/ 3 w 5"/>
                    <a:gd name="T11" fmla="*/ 4 h 4"/>
                    <a:gd name="T12" fmla="*/ 0 w 5"/>
                    <a:gd name="T13" fmla="*/ 4 h 4"/>
                    <a:gd name="T14" fmla="*/ 0 w 5"/>
                    <a:gd name="T15" fmla="*/ 4 h 4"/>
                    <a:gd name="T16" fmla="*/ 0 w 5"/>
                    <a:gd name="T17" fmla="*/ 2 h 4"/>
                    <a:gd name="T18" fmla="*/ 0 w 5"/>
                    <a:gd name="T19" fmla="*/ 2 h 4"/>
                    <a:gd name="T20" fmla="*/ 0 w 5"/>
                    <a:gd name="T21" fmla="*/ 0 h 4"/>
                    <a:gd name="T22" fmla="*/ 0 w 5"/>
                    <a:gd name="T23" fmla="*/ 0 h 4"/>
                    <a:gd name="T24" fmla="*/ 0 w 5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0" name="Freeform 54">
                  <a:extLst>
                    <a:ext uri="{FF2B5EF4-FFF2-40B4-BE49-F238E27FC236}">
                      <a16:creationId xmlns:a16="http://schemas.microsoft.com/office/drawing/2014/main" id="{03203A97-13B7-4929-AE01-A6893544B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1" name="Freeform 55">
                  <a:extLst>
                    <a:ext uri="{FF2B5EF4-FFF2-40B4-BE49-F238E27FC236}">
                      <a16:creationId xmlns:a16="http://schemas.microsoft.com/office/drawing/2014/main" id="{B8C4F857-ED35-4305-AD47-ADAEB860B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3 w 3"/>
                    <a:gd name="T9" fmla="*/ 2 h 4"/>
                    <a:gd name="T10" fmla="*/ 3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  <a:gd name="T18" fmla="*/ 0 w 3"/>
                    <a:gd name="T19" fmla="*/ 2 h 4"/>
                    <a:gd name="T20" fmla="*/ 0 w 3"/>
                    <a:gd name="T21" fmla="*/ 2 h 4"/>
                    <a:gd name="T22" fmla="*/ 0 w 3"/>
                    <a:gd name="T23" fmla="*/ 0 h 4"/>
                    <a:gd name="T24" fmla="*/ 0 w 3"/>
                    <a:gd name="T25" fmla="*/ 0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2" name="Freeform 56">
                  <a:extLst>
                    <a:ext uri="{FF2B5EF4-FFF2-40B4-BE49-F238E27FC236}">
                      <a16:creationId xmlns:a16="http://schemas.microsoft.com/office/drawing/2014/main" id="{046DCAC5-058C-4E80-9F5C-6D69E873E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3" name="Freeform 57">
                  <a:extLst>
                    <a:ext uri="{FF2B5EF4-FFF2-40B4-BE49-F238E27FC236}">
                      <a16:creationId xmlns:a16="http://schemas.microsoft.com/office/drawing/2014/main" id="{B3612E68-88F5-4235-9E5E-6D7F88665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4" name="Freeform 58">
                  <a:extLst>
                    <a:ext uri="{FF2B5EF4-FFF2-40B4-BE49-F238E27FC236}">
                      <a16:creationId xmlns:a16="http://schemas.microsoft.com/office/drawing/2014/main" id="{8163B835-D111-434D-A021-A260B6245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5" name="Freeform 59">
                  <a:extLst>
                    <a:ext uri="{FF2B5EF4-FFF2-40B4-BE49-F238E27FC236}">
                      <a16:creationId xmlns:a16="http://schemas.microsoft.com/office/drawing/2014/main" id="{FFCA95D0-A6C3-458D-88FD-CE4A6B067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6" name="Freeform 60">
                  <a:extLst>
                    <a:ext uri="{FF2B5EF4-FFF2-40B4-BE49-F238E27FC236}">
                      <a16:creationId xmlns:a16="http://schemas.microsoft.com/office/drawing/2014/main" id="{1A0FAF9D-FE8F-4832-9BE3-B079D2516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7" name="Freeform 61">
                  <a:extLst>
                    <a:ext uri="{FF2B5EF4-FFF2-40B4-BE49-F238E27FC236}">
                      <a16:creationId xmlns:a16="http://schemas.microsoft.com/office/drawing/2014/main" id="{CC391524-C70E-4D87-89D4-E8885CB76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105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8" name="Freeform 62">
                  <a:extLst>
                    <a:ext uri="{FF2B5EF4-FFF2-40B4-BE49-F238E27FC236}">
                      <a16:creationId xmlns:a16="http://schemas.microsoft.com/office/drawing/2014/main" id="{F2F92168-3276-4D39-806D-172BF1E8A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9" name="Freeform 63">
                  <a:extLst>
                    <a:ext uri="{FF2B5EF4-FFF2-40B4-BE49-F238E27FC236}">
                      <a16:creationId xmlns:a16="http://schemas.microsoft.com/office/drawing/2014/main" id="{304CA992-EDF6-4D6D-B548-9A5639B30A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0" name="Freeform 64">
                  <a:extLst>
                    <a:ext uri="{FF2B5EF4-FFF2-40B4-BE49-F238E27FC236}">
                      <a16:creationId xmlns:a16="http://schemas.microsoft.com/office/drawing/2014/main" id="{0B4FAADD-5844-48B2-B0CC-ADEFDC71D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0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1" name="Freeform 65">
                  <a:extLst>
                    <a:ext uri="{FF2B5EF4-FFF2-40B4-BE49-F238E27FC236}">
                      <a16:creationId xmlns:a16="http://schemas.microsoft.com/office/drawing/2014/main" id="{D6EBAE7A-D49F-4DE4-9DCE-4F38B95F0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2" name="Freeform 66">
                  <a:extLst>
                    <a:ext uri="{FF2B5EF4-FFF2-40B4-BE49-F238E27FC236}">
                      <a16:creationId xmlns:a16="http://schemas.microsoft.com/office/drawing/2014/main" id="{004C63C4-D516-4A0D-B244-1AA9663EC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3" name="Freeform 67">
                  <a:extLst>
                    <a:ext uri="{FF2B5EF4-FFF2-40B4-BE49-F238E27FC236}">
                      <a16:creationId xmlns:a16="http://schemas.microsoft.com/office/drawing/2014/main" id="{975C5B51-FE3F-4518-B872-521600529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4" name="Freeform 68">
                  <a:extLst>
                    <a:ext uri="{FF2B5EF4-FFF2-40B4-BE49-F238E27FC236}">
                      <a16:creationId xmlns:a16="http://schemas.microsoft.com/office/drawing/2014/main" id="{D44D5A1A-348C-41C6-A25B-B388BAD39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104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  <a:gd name="T8" fmla="*/ 0 w 3"/>
                    <a:gd name="T9" fmla="*/ 2 h 2"/>
                    <a:gd name="T10" fmla="*/ 0 w 3"/>
                    <a:gd name="T11" fmla="*/ 2 h 2"/>
                    <a:gd name="T12" fmla="*/ 0 w 3"/>
                    <a:gd name="T13" fmla="*/ 2 h 2"/>
                    <a:gd name="T14" fmla="*/ 0 w 3"/>
                    <a:gd name="T15" fmla="*/ 2 h 2"/>
                    <a:gd name="T16" fmla="*/ 0 w 3"/>
                    <a:gd name="T17" fmla="*/ 0 h 2"/>
                    <a:gd name="T18" fmla="*/ 0 w 3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5" name="Freeform 69">
                  <a:extLst>
                    <a:ext uri="{FF2B5EF4-FFF2-40B4-BE49-F238E27FC236}">
                      <a16:creationId xmlns:a16="http://schemas.microsoft.com/office/drawing/2014/main" id="{40E1C1FC-4900-43ED-A470-FC5AF3303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7" y="1405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5 h 85"/>
                    <a:gd name="T12" fmla="*/ 5 w 231"/>
                    <a:gd name="T13" fmla="*/ 35 h 85"/>
                    <a:gd name="T14" fmla="*/ 0 w 231"/>
                    <a:gd name="T15" fmla="*/ 33 h 85"/>
                    <a:gd name="T16" fmla="*/ 0 w 231"/>
                    <a:gd name="T17" fmla="*/ 30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2 h 85"/>
                    <a:gd name="T24" fmla="*/ 115 w 231"/>
                    <a:gd name="T25" fmla="*/ 2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5"/>
                      </a:lnTo>
                      <a:lnTo>
                        <a:pt x="0" y="33"/>
                      </a:lnTo>
                      <a:lnTo>
                        <a:pt x="0" y="30"/>
                      </a:lnTo>
                      <a:lnTo>
                        <a:pt x="12" y="26"/>
                      </a:lnTo>
                      <a:lnTo>
                        <a:pt x="115" y="2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6" name="Freeform 70">
                  <a:extLst>
                    <a:ext uri="{FF2B5EF4-FFF2-40B4-BE49-F238E27FC236}">
                      <a16:creationId xmlns:a16="http://schemas.microsoft.com/office/drawing/2014/main" id="{4AF65A52-E9AA-490C-BEBC-EEA923669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7" y="1400"/>
                  <a:ext cx="231" cy="85"/>
                </a:xfrm>
                <a:custGeom>
                  <a:avLst/>
                  <a:gdLst>
                    <a:gd name="T0" fmla="*/ 146 w 231"/>
                    <a:gd name="T1" fmla="*/ 0 h 85"/>
                    <a:gd name="T2" fmla="*/ 146 w 231"/>
                    <a:gd name="T3" fmla="*/ 0 h 85"/>
                    <a:gd name="T4" fmla="*/ 231 w 231"/>
                    <a:gd name="T5" fmla="*/ 12 h 85"/>
                    <a:gd name="T6" fmla="*/ 231 w 231"/>
                    <a:gd name="T7" fmla="*/ 85 h 85"/>
                    <a:gd name="T8" fmla="*/ 231 w 231"/>
                    <a:gd name="T9" fmla="*/ 85 h 85"/>
                    <a:gd name="T10" fmla="*/ 5 w 231"/>
                    <a:gd name="T11" fmla="*/ 33 h 85"/>
                    <a:gd name="T12" fmla="*/ 5 w 231"/>
                    <a:gd name="T13" fmla="*/ 33 h 85"/>
                    <a:gd name="T14" fmla="*/ 0 w 231"/>
                    <a:gd name="T15" fmla="*/ 33 h 85"/>
                    <a:gd name="T16" fmla="*/ 0 w 231"/>
                    <a:gd name="T17" fmla="*/ 31 h 85"/>
                    <a:gd name="T18" fmla="*/ 12 w 231"/>
                    <a:gd name="T19" fmla="*/ 26 h 85"/>
                    <a:gd name="T20" fmla="*/ 12 w 231"/>
                    <a:gd name="T21" fmla="*/ 26 h 85"/>
                    <a:gd name="T22" fmla="*/ 115 w 231"/>
                    <a:gd name="T23" fmla="*/ 0 h 85"/>
                    <a:gd name="T24" fmla="*/ 115 w 231"/>
                    <a:gd name="T25" fmla="*/ 0 h 85"/>
                    <a:gd name="T26" fmla="*/ 130 w 231"/>
                    <a:gd name="T27" fmla="*/ 0 h 85"/>
                    <a:gd name="T28" fmla="*/ 146 w 231"/>
                    <a:gd name="T29" fmla="*/ 0 h 85"/>
                    <a:gd name="T30" fmla="*/ 146 w 231"/>
                    <a:gd name="T31" fmla="*/ 0 h 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31" h="85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231" y="12"/>
                      </a:lnTo>
                      <a:lnTo>
                        <a:pt x="231" y="85"/>
                      </a:ln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12" y="26"/>
                      </a:lnTo>
                      <a:lnTo>
                        <a:pt x="115" y="0"/>
                      </a:lnTo>
                      <a:lnTo>
                        <a:pt x="130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7" name="Freeform 71">
                  <a:extLst>
                    <a:ext uri="{FF2B5EF4-FFF2-40B4-BE49-F238E27FC236}">
                      <a16:creationId xmlns:a16="http://schemas.microsoft.com/office/drawing/2014/main" id="{6A010B14-2F59-43F0-BD1B-9E4A8B58A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4" y="1353"/>
                  <a:ext cx="533" cy="68"/>
                </a:xfrm>
                <a:custGeom>
                  <a:avLst/>
                  <a:gdLst>
                    <a:gd name="T0" fmla="*/ 526 w 533"/>
                    <a:gd name="T1" fmla="*/ 66 h 68"/>
                    <a:gd name="T2" fmla="*/ 491 w 533"/>
                    <a:gd name="T3" fmla="*/ 68 h 68"/>
                    <a:gd name="T4" fmla="*/ 474 w 533"/>
                    <a:gd name="T5" fmla="*/ 64 h 68"/>
                    <a:gd name="T6" fmla="*/ 460 w 533"/>
                    <a:gd name="T7" fmla="*/ 54 h 68"/>
                    <a:gd name="T8" fmla="*/ 460 w 533"/>
                    <a:gd name="T9" fmla="*/ 47 h 68"/>
                    <a:gd name="T10" fmla="*/ 458 w 533"/>
                    <a:gd name="T11" fmla="*/ 40 h 68"/>
                    <a:gd name="T12" fmla="*/ 451 w 533"/>
                    <a:gd name="T13" fmla="*/ 38 h 68"/>
                    <a:gd name="T14" fmla="*/ 432 w 533"/>
                    <a:gd name="T15" fmla="*/ 40 h 68"/>
                    <a:gd name="T16" fmla="*/ 288 w 533"/>
                    <a:gd name="T17" fmla="*/ 57 h 68"/>
                    <a:gd name="T18" fmla="*/ 215 w 533"/>
                    <a:gd name="T19" fmla="*/ 57 h 68"/>
                    <a:gd name="T20" fmla="*/ 144 w 533"/>
                    <a:gd name="T21" fmla="*/ 47 h 68"/>
                    <a:gd name="T22" fmla="*/ 90 w 533"/>
                    <a:gd name="T23" fmla="*/ 35 h 68"/>
                    <a:gd name="T24" fmla="*/ 36 w 533"/>
                    <a:gd name="T25" fmla="*/ 21 h 68"/>
                    <a:gd name="T26" fmla="*/ 3 w 533"/>
                    <a:gd name="T27" fmla="*/ 7 h 68"/>
                    <a:gd name="T28" fmla="*/ 0 w 533"/>
                    <a:gd name="T29" fmla="*/ 0 h 68"/>
                    <a:gd name="T30" fmla="*/ 3 w 533"/>
                    <a:gd name="T31" fmla="*/ 0 h 68"/>
                    <a:gd name="T32" fmla="*/ 5 w 533"/>
                    <a:gd name="T33" fmla="*/ 5 h 68"/>
                    <a:gd name="T34" fmla="*/ 26 w 533"/>
                    <a:gd name="T35" fmla="*/ 16 h 68"/>
                    <a:gd name="T36" fmla="*/ 55 w 533"/>
                    <a:gd name="T37" fmla="*/ 24 h 68"/>
                    <a:gd name="T38" fmla="*/ 144 w 533"/>
                    <a:gd name="T39" fmla="*/ 45 h 68"/>
                    <a:gd name="T40" fmla="*/ 180 w 533"/>
                    <a:gd name="T41" fmla="*/ 49 h 68"/>
                    <a:gd name="T42" fmla="*/ 250 w 533"/>
                    <a:gd name="T43" fmla="*/ 54 h 68"/>
                    <a:gd name="T44" fmla="*/ 356 w 533"/>
                    <a:gd name="T45" fmla="*/ 47 h 68"/>
                    <a:gd name="T46" fmla="*/ 425 w 533"/>
                    <a:gd name="T47" fmla="*/ 38 h 68"/>
                    <a:gd name="T48" fmla="*/ 455 w 533"/>
                    <a:gd name="T49" fmla="*/ 35 h 68"/>
                    <a:gd name="T50" fmla="*/ 462 w 533"/>
                    <a:gd name="T51" fmla="*/ 40 h 68"/>
                    <a:gd name="T52" fmla="*/ 462 w 533"/>
                    <a:gd name="T53" fmla="*/ 47 h 68"/>
                    <a:gd name="T54" fmla="*/ 467 w 533"/>
                    <a:gd name="T55" fmla="*/ 54 h 68"/>
                    <a:gd name="T56" fmla="*/ 484 w 533"/>
                    <a:gd name="T57" fmla="*/ 64 h 68"/>
                    <a:gd name="T58" fmla="*/ 517 w 533"/>
                    <a:gd name="T59" fmla="*/ 66 h 68"/>
                    <a:gd name="T60" fmla="*/ 533 w 533"/>
                    <a:gd name="T61" fmla="*/ 64 h 68"/>
                    <a:gd name="T62" fmla="*/ 526 w 533"/>
                    <a:gd name="T63" fmla="*/ 66 h 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3" h="68">
                      <a:moveTo>
                        <a:pt x="526" y="66"/>
                      </a:moveTo>
                      <a:lnTo>
                        <a:pt x="526" y="66"/>
                      </a:lnTo>
                      <a:lnTo>
                        <a:pt x="510" y="68"/>
                      </a:lnTo>
                      <a:lnTo>
                        <a:pt x="491" y="68"/>
                      </a:lnTo>
                      <a:lnTo>
                        <a:pt x="481" y="66"/>
                      </a:lnTo>
                      <a:lnTo>
                        <a:pt x="474" y="64"/>
                      </a:lnTo>
                      <a:lnTo>
                        <a:pt x="467" y="59"/>
                      </a:lnTo>
                      <a:lnTo>
                        <a:pt x="460" y="54"/>
                      </a:lnTo>
                      <a:lnTo>
                        <a:pt x="460" y="47"/>
                      </a:lnTo>
                      <a:lnTo>
                        <a:pt x="460" y="42"/>
                      </a:lnTo>
                      <a:lnTo>
                        <a:pt x="458" y="40"/>
                      </a:lnTo>
                      <a:lnTo>
                        <a:pt x="451" y="38"/>
                      </a:lnTo>
                      <a:lnTo>
                        <a:pt x="432" y="40"/>
                      </a:lnTo>
                      <a:lnTo>
                        <a:pt x="359" y="49"/>
                      </a:lnTo>
                      <a:lnTo>
                        <a:pt x="288" y="57"/>
                      </a:lnTo>
                      <a:lnTo>
                        <a:pt x="253" y="57"/>
                      </a:lnTo>
                      <a:lnTo>
                        <a:pt x="215" y="57"/>
                      </a:lnTo>
                      <a:lnTo>
                        <a:pt x="180" y="52"/>
                      </a:lnTo>
                      <a:lnTo>
                        <a:pt x="144" y="47"/>
                      </a:lnTo>
                      <a:lnTo>
                        <a:pt x="90" y="35"/>
                      </a:lnTo>
                      <a:lnTo>
                        <a:pt x="36" y="21"/>
                      </a:lnTo>
                      <a:lnTo>
                        <a:pt x="12" y="14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5"/>
                      </a:lnTo>
                      <a:lnTo>
                        <a:pt x="12" y="9"/>
                      </a:lnTo>
                      <a:lnTo>
                        <a:pt x="26" y="16"/>
                      </a:lnTo>
                      <a:lnTo>
                        <a:pt x="55" y="24"/>
                      </a:lnTo>
                      <a:lnTo>
                        <a:pt x="85" y="33"/>
                      </a:lnTo>
                      <a:lnTo>
                        <a:pt x="144" y="45"/>
                      </a:lnTo>
                      <a:lnTo>
                        <a:pt x="180" y="49"/>
                      </a:lnTo>
                      <a:lnTo>
                        <a:pt x="215" y="52"/>
                      </a:lnTo>
                      <a:lnTo>
                        <a:pt x="250" y="54"/>
                      </a:lnTo>
                      <a:lnTo>
                        <a:pt x="286" y="54"/>
                      </a:lnTo>
                      <a:lnTo>
                        <a:pt x="356" y="47"/>
                      </a:lnTo>
                      <a:lnTo>
                        <a:pt x="425" y="38"/>
                      </a:lnTo>
                      <a:lnTo>
                        <a:pt x="444" y="35"/>
                      </a:lnTo>
                      <a:lnTo>
                        <a:pt x="455" y="35"/>
                      </a:lnTo>
                      <a:lnTo>
                        <a:pt x="460" y="38"/>
                      </a:lnTo>
                      <a:lnTo>
                        <a:pt x="462" y="40"/>
                      </a:lnTo>
                      <a:lnTo>
                        <a:pt x="462" y="47"/>
                      </a:lnTo>
                      <a:lnTo>
                        <a:pt x="467" y="54"/>
                      </a:lnTo>
                      <a:lnTo>
                        <a:pt x="474" y="61"/>
                      </a:lnTo>
                      <a:lnTo>
                        <a:pt x="484" y="64"/>
                      </a:lnTo>
                      <a:lnTo>
                        <a:pt x="493" y="66"/>
                      </a:lnTo>
                      <a:lnTo>
                        <a:pt x="517" y="66"/>
                      </a:lnTo>
                      <a:lnTo>
                        <a:pt x="533" y="61"/>
                      </a:lnTo>
                      <a:lnTo>
                        <a:pt x="533" y="64"/>
                      </a:lnTo>
                      <a:lnTo>
                        <a:pt x="526" y="66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8" name="Freeform 72">
                  <a:extLst>
                    <a:ext uri="{FF2B5EF4-FFF2-40B4-BE49-F238E27FC236}">
                      <a16:creationId xmlns:a16="http://schemas.microsoft.com/office/drawing/2014/main" id="{83C5015B-6156-4DE4-9500-2204BE10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407"/>
                  <a:ext cx="641" cy="257"/>
                </a:xfrm>
                <a:custGeom>
                  <a:avLst/>
                  <a:gdLst>
                    <a:gd name="T0" fmla="*/ 521 w 641"/>
                    <a:gd name="T1" fmla="*/ 54 h 257"/>
                    <a:gd name="T2" fmla="*/ 469 w 641"/>
                    <a:gd name="T3" fmla="*/ 31 h 257"/>
                    <a:gd name="T4" fmla="*/ 462 w 641"/>
                    <a:gd name="T5" fmla="*/ 31 h 257"/>
                    <a:gd name="T6" fmla="*/ 396 w 641"/>
                    <a:gd name="T7" fmla="*/ 38 h 257"/>
                    <a:gd name="T8" fmla="*/ 398 w 641"/>
                    <a:gd name="T9" fmla="*/ 38 h 257"/>
                    <a:gd name="T10" fmla="*/ 387 w 641"/>
                    <a:gd name="T11" fmla="*/ 38 h 257"/>
                    <a:gd name="T12" fmla="*/ 337 w 641"/>
                    <a:gd name="T13" fmla="*/ 45 h 257"/>
                    <a:gd name="T14" fmla="*/ 339 w 641"/>
                    <a:gd name="T15" fmla="*/ 47 h 257"/>
                    <a:gd name="T16" fmla="*/ 335 w 641"/>
                    <a:gd name="T17" fmla="*/ 45 h 257"/>
                    <a:gd name="T18" fmla="*/ 226 w 641"/>
                    <a:gd name="T19" fmla="*/ 59 h 257"/>
                    <a:gd name="T20" fmla="*/ 170 w 641"/>
                    <a:gd name="T21" fmla="*/ 66 h 257"/>
                    <a:gd name="T22" fmla="*/ 130 w 641"/>
                    <a:gd name="T23" fmla="*/ 62 h 257"/>
                    <a:gd name="T24" fmla="*/ 104 w 641"/>
                    <a:gd name="T25" fmla="*/ 52 h 257"/>
                    <a:gd name="T26" fmla="*/ 104 w 641"/>
                    <a:gd name="T27" fmla="*/ 38 h 257"/>
                    <a:gd name="T28" fmla="*/ 125 w 641"/>
                    <a:gd name="T29" fmla="*/ 21 h 257"/>
                    <a:gd name="T30" fmla="*/ 156 w 641"/>
                    <a:gd name="T31" fmla="*/ 17 h 257"/>
                    <a:gd name="T32" fmla="*/ 196 w 641"/>
                    <a:gd name="T33" fmla="*/ 3 h 257"/>
                    <a:gd name="T34" fmla="*/ 196 w 641"/>
                    <a:gd name="T35" fmla="*/ 3 h 257"/>
                    <a:gd name="T36" fmla="*/ 196 w 641"/>
                    <a:gd name="T37" fmla="*/ 0 h 257"/>
                    <a:gd name="T38" fmla="*/ 189 w 641"/>
                    <a:gd name="T39" fmla="*/ 0 h 257"/>
                    <a:gd name="T40" fmla="*/ 186 w 641"/>
                    <a:gd name="T41" fmla="*/ 0 h 257"/>
                    <a:gd name="T42" fmla="*/ 184 w 641"/>
                    <a:gd name="T43" fmla="*/ 0 h 257"/>
                    <a:gd name="T44" fmla="*/ 156 w 641"/>
                    <a:gd name="T45" fmla="*/ 10 h 257"/>
                    <a:gd name="T46" fmla="*/ 113 w 641"/>
                    <a:gd name="T47" fmla="*/ 19 h 257"/>
                    <a:gd name="T48" fmla="*/ 97 w 641"/>
                    <a:gd name="T49" fmla="*/ 40 h 257"/>
                    <a:gd name="T50" fmla="*/ 104 w 641"/>
                    <a:gd name="T51" fmla="*/ 57 h 257"/>
                    <a:gd name="T52" fmla="*/ 137 w 641"/>
                    <a:gd name="T53" fmla="*/ 66 h 257"/>
                    <a:gd name="T54" fmla="*/ 151 w 641"/>
                    <a:gd name="T55" fmla="*/ 69 h 257"/>
                    <a:gd name="T56" fmla="*/ 24 w 641"/>
                    <a:gd name="T57" fmla="*/ 85 h 257"/>
                    <a:gd name="T58" fmla="*/ 5 w 641"/>
                    <a:gd name="T59" fmla="*/ 87 h 257"/>
                    <a:gd name="T60" fmla="*/ 0 w 641"/>
                    <a:gd name="T61" fmla="*/ 90 h 257"/>
                    <a:gd name="T62" fmla="*/ 2 w 641"/>
                    <a:gd name="T63" fmla="*/ 92 h 257"/>
                    <a:gd name="T64" fmla="*/ 0 w 641"/>
                    <a:gd name="T65" fmla="*/ 95 h 257"/>
                    <a:gd name="T66" fmla="*/ 5 w 641"/>
                    <a:gd name="T67" fmla="*/ 104 h 257"/>
                    <a:gd name="T68" fmla="*/ 5 w 641"/>
                    <a:gd name="T69" fmla="*/ 104 h 257"/>
                    <a:gd name="T70" fmla="*/ 7 w 641"/>
                    <a:gd name="T71" fmla="*/ 120 h 257"/>
                    <a:gd name="T72" fmla="*/ 17 w 641"/>
                    <a:gd name="T73" fmla="*/ 137 h 257"/>
                    <a:gd name="T74" fmla="*/ 19 w 641"/>
                    <a:gd name="T75" fmla="*/ 149 h 257"/>
                    <a:gd name="T76" fmla="*/ 19 w 641"/>
                    <a:gd name="T77" fmla="*/ 151 h 257"/>
                    <a:gd name="T78" fmla="*/ 24 w 641"/>
                    <a:gd name="T79" fmla="*/ 151 h 257"/>
                    <a:gd name="T80" fmla="*/ 73 w 641"/>
                    <a:gd name="T81" fmla="*/ 196 h 257"/>
                    <a:gd name="T82" fmla="*/ 132 w 641"/>
                    <a:gd name="T83" fmla="*/ 253 h 257"/>
                    <a:gd name="T84" fmla="*/ 80 w 641"/>
                    <a:gd name="T85" fmla="*/ 198 h 257"/>
                    <a:gd name="T86" fmla="*/ 134 w 641"/>
                    <a:gd name="T87" fmla="*/ 253 h 257"/>
                    <a:gd name="T88" fmla="*/ 151 w 641"/>
                    <a:gd name="T89" fmla="*/ 257 h 257"/>
                    <a:gd name="T90" fmla="*/ 639 w 641"/>
                    <a:gd name="T91" fmla="*/ 118 h 257"/>
                    <a:gd name="T92" fmla="*/ 639 w 641"/>
                    <a:gd name="T93" fmla="*/ 111 h 25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41" h="257">
                      <a:moveTo>
                        <a:pt x="639" y="111"/>
                      </a:moveTo>
                      <a:lnTo>
                        <a:pt x="639" y="111"/>
                      </a:lnTo>
                      <a:lnTo>
                        <a:pt x="521" y="54"/>
                      </a:lnTo>
                      <a:lnTo>
                        <a:pt x="469" y="31"/>
                      </a:lnTo>
                      <a:lnTo>
                        <a:pt x="464" y="31"/>
                      </a:lnTo>
                      <a:lnTo>
                        <a:pt x="462" y="31"/>
                      </a:lnTo>
                      <a:lnTo>
                        <a:pt x="457" y="28"/>
                      </a:lnTo>
                      <a:lnTo>
                        <a:pt x="396" y="38"/>
                      </a:lnTo>
                      <a:lnTo>
                        <a:pt x="398" y="38"/>
                      </a:lnTo>
                      <a:lnTo>
                        <a:pt x="394" y="40"/>
                      </a:lnTo>
                      <a:lnTo>
                        <a:pt x="387" y="38"/>
                      </a:lnTo>
                      <a:lnTo>
                        <a:pt x="337" y="45"/>
                      </a:lnTo>
                      <a:lnTo>
                        <a:pt x="339" y="47"/>
                      </a:lnTo>
                      <a:lnTo>
                        <a:pt x="335" y="45"/>
                      </a:lnTo>
                      <a:lnTo>
                        <a:pt x="259" y="57"/>
                      </a:lnTo>
                      <a:lnTo>
                        <a:pt x="226" y="59"/>
                      </a:lnTo>
                      <a:lnTo>
                        <a:pt x="170" y="66"/>
                      </a:lnTo>
                      <a:lnTo>
                        <a:pt x="149" y="64"/>
                      </a:lnTo>
                      <a:lnTo>
                        <a:pt x="130" y="62"/>
                      </a:lnTo>
                      <a:lnTo>
                        <a:pt x="118" y="59"/>
                      </a:lnTo>
                      <a:lnTo>
                        <a:pt x="108" y="54"/>
                      </a:lnTo>
                      <a:lnTo>
                        <a:pt x="104" y="52"/>
                      </a:lnTo>
                      <a:lnTo>
                        <a:pt x="101" y="50"/>
                      </a:lnTo>
                      <a:lnTo>
                        <a:pt x="101" y="45"/>
                      </a:lnTo>
                      <a:lnTo>
                        <a:pt x="104" y="38"/>
                      </a:lnTo>
                      <a:lnTo>
                        <a:pt x="113" y="28"/>
                      </a:lnTo>
                      <a:lnTo>
                        <a:pt x="125" y="21"/>
                      </a:lnTo>
                      <a:lnTo>
                        <a:pt x="139" y="17"/>
                      </a:lnTo>
                      <a:lnTo>
                        <a:pt x="156" y="17"/>
                      </a:lnTo>
                      <a:lnTo>
                        <a:pt x="165" y="14"/>
                      </a:lnTo>
                      <a:lnTo>
                        <a:pt x="177" y="12"/>
                      </a:lnTo>
                      <a:lnTo>
                        <a:pt x="196" y="3"/>
                      </a:lnTo>
                      <a:lnTo>
                        <a:pt x="196" y="0"/>
                      </a:lnTo>
                      <a:lnTo>
                        <a:pt x="189" y="0"/>
                      </a:lnTo>
                      <a:lnTo>
                        <a:pt x="186" y="0"/>
                      </a:lnTo>
                      <a:lnTo>
                        <a:pt x="184" y="0"/>
                      </a:lnTo>
                      <a:lnTo>
                        <a:pt x="172" y="7"/>
                      </a:lnTo>
                      <a:lnTo>
                        <a:pt x="156" y="10"/>
                      </a:lnTo>
                      <a:lnTo>
                        <a:pt x="141" y="12"/>
                      </a:lnTo>
                      <a:lnTo>
                        <a:pt x="127" y="14"/>
                      </a:lnTo>
                      <a:lnTo>
                        <a:pt x="113" y="19"/>
                      </a:lnTo>
                      <a:lnTo>
                        <a:pt x="101" y="31"/>
                      </a:lnTo>
                      <a:lnTo>
                        <a:pt x="97" y="40"/>
                      </a:lnTo>
                      <a:lnTo>
                        <a:pt x="94" y="47"/>
                      </a:lnTo>
                      <a:lnTo>
                        <a:pt x="97" y="54"/>
                      </a:lnTo>
                      <a:lnTo>
                        <a:pt x="104" y="57"/>
                      </a:lnTo>
                      <a:lnTo>
                        <a:pt x="111" y="62"/>
                      </a:lnTo>
                      <a:lnTo>
                        <a:pt x="120" y="64"/>
                      </a:lnTo>
                      <a:lnTo>
                        <a:pt x="137" y="66"/>
                      </a:lnTo>
                      <a:lnTo>
                        <a:pt x="151" y="69"/>
                      </a:lnTo>
                      <a:lnTo>
                        <a:pt x="87" y="76"/>
                      </a:lnTo>
                      <a:lnTo>
                        <a:pt x="24" y="85"/>
                      </a:lnTo>
                      <a:lnTo>
                        <a:pt x="7" y="87"/>
                      </a:lnTo>
                      <a:lnTo>
                        <a:pt x="5" y="87"/>
                      </a:lnTo>
                      <a:lnTo>
                        <a:pt x="0" y="90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0" y="95"/>
                      </a:lnTo>
                      <a:lnTo>
                        <a:pt x="2" y="95"/>
                      </a:lnTo>
                      <a:lnTo>
                        <a:pt x="5" y="104"/>
                      </a:lnTo>
                      <a:lnTo>
                        <a:pt x="5" y="118"/>
                      </a:lnTo>
                      <a:lnTo>
                        <a:pt x="7" y="120"/>
                      </a:lnTo>
                      <a:lnTo>
                        <a:pt x="17" y="137"/>
                      </a:lnTo>
                      <a:lnTo>
                        <a:pt x="17" y="142"/>
                      </a:lnTo>
                      <a:lnTo>
                        <a:pt x="19" y="149"/>
                      </a:lnTo>
                      <a:lnTo>
                        <a:pt x="19" y="151"/>
                      </a:lnTo>
                      <a:lnTo>
                        <a:pt x="24" y="151"/>
                      </a:lnTo>
                      <a:lnTo>
                        <a:pt x="28" y="151"/>
                      </a:lnTo>
                      <a:lnTo>
                        <a:pt x="73" y="196"/>
                      </a:lnTo>
                      <a:lnTo>
                        <a:pt x="132" y="253"/>
                      </a:lnTo>
                      <a:lnTo>
                        <a:pt x="139" y="255"/>
                      </a:lnTo>
                      <a:lnTo>
                        <a:pt x="80" y="198"/>
                      </a:lnTo>
                      <a:lnTo>
                        <a:pt x="134" y="253"/>
                      </a:lnTo>
                      <a:lnTo>
                        <a:pt x="144" y="257"/>
                      </a:lnTo>
                      <a:lnTo>
                        <a:pt x="151" y="257"/>
                      </a:lnTo>
                      <a:lnTo>
                        <a:pt x="391" y="189"/>
                      </a:lnTo>
                      <a:lnTo>
                        <a:pt x="639" y="118"/>
                      </a:lnTo>
                      <a:lnTo>
                        <a:pt x="641" y="116"/>
                      </a:lnTo>
                      <a:lnTo>
                        <a:pt x="639" y="111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9" name="Freeform 73">
                  <a:extLst>
                    <a:ext uri="{FF2B5EF4-FFF2-40B4-BE49-F238E27FC236}">
                      <a16:creationId xmlns:a16="http://schemas.microsoft.com/office/drawing/2014/main" id="{A9EB0470-2208-4C84-896C-54E94D238E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1398"/>
                  <a:ext cx="118" cy="71"/>
                </a:xfrm>
                <a:custGeom>
                  <a:avLst/>
                  <a:gdLst>
                    <a:gd name="T0" fmla="*/ 0 w 118"/>
                    <a:gd name="T1" fmla="*/ 23 h 71"/>
                    <a:gd name="T2" fmla="*/ 0 w 118"/>
                    <a:gd name="T3" fmla="*/ 23 h 71"/>
                    <a:gd name="T4" fmla="*/ 0 w 118"/>
                    <a:gd name="T5" fmla="*/ 23 h 71"/>
                    <a:gd name="T6" fmla="*/ 0 w 118"/>
                    <a:gd name="T7" fmla="*/ 21 h 71"/>
                    <a:gd name="T8" fmla="*/ 0 w 118"/>
                    <a:gd name="T9" fmla="*/ 21 h 71"/>
                    <a:gd name="T10" fmla="*/ 14 w 118"/>
                    <a:gd name="T11" fmla="*/ 9 h 71"/>
                    <a:gd name="T12" fmla="*/ 14 w 118"/>
                    <a:gd name="T13" fmla="*/ 9 h 71"/>
                    <a:gd name="T14" fmla="*/ 14 w 118"/>
                    <a:gd name="T15" fmla="*/ 9 h 71"/>
                    <a:gd name="T16" fmla="*/ 14 w 118"/>
                    <a:gd name="T17" fmla="*/ 9 h 71"/>
                    <a:gd name="T18" fmla="*/ 14 w 118"/>
                    <a:gd name="T19" fmla="*/ 9 h 71"/>
                    <a:gd name="T20" fmla="*/ 14 w 118"/>
                    <a:gd name="T21" fmla="*/ 9 h 71"/>
                    <a:gd name="T22" fmla="*/ 14 w 118"/>
                    <a:gd name="T23" fmla="*/ 9 h 71"/>
                    <a:gd name="T24" fmla="*/ 14 w 118"/>
                    <a:gd name="T25" fmla="*/ 9 h 71"/>
                    <a:gd name="T26" fmla="*/ 14 w 118"/>
                    <a:gd name="T27" fmla="*/ 9 h 71"/>
                    <a:gd name="T28" fmla="*/ 14 w 118"/>
                    <a:gd name="T29" fmla="*/ 9 h 71"/>
                    <a:gd name="T30" fmla="*/ 14 w 118"/>
                    <a:gd name="T31" fmla="*/ 9 h 71"/>
                    <a:gd name="T32" fmla="*/ 33 w 118"/>
                    <a:gd name="T33" fmla="*/ 2 h 71"/>
                    <a:gd name="T34" fmla="*/ 33 w 118"/>
                    <a:gd name="T35" fmla="*/ 2 h 71"/>
                    <a:gd name="T36" fmla="*/ 33 w 118"/>
                    <a:gd name="T37" fmla="*/ 2 h 71"/>
                    <a:gd name="T38" fmla="*/ 33 w 118"/>
                    <a:gd name="T39" fmla="*/ 2 h 71"/>
                    <a:gd name="T40" fmla="*/ 33 w 118"/>
                    <a:gd name="T41" fmla="*/ 2 h 71"/>
                    <a:gd name="T42" fmla="*/ 35 w 118"/>
                    <a:gd name="T43" fmla="*/ 2 h 71"/>
                    <a:gd name="T44" fmla="*/ 35 w 118"/>
                    <a:gd name="T45" fmla="*/ 2 h 71"/>
                    <a:gd name="T46" fmla="*/ 52 w 118"/>
                    <a:gd name="T47" fmla="*/ 0 h 71"/>
                    <a:gd name="T48" fmla="*/ 83 w 118"/>
                    <a:gd name="T49" fmla="*/ 2 h 71"/>
                    <a:gd name="T50" fmla="*/ 83 w 118"/>
                    <a:gd name="T51" fmla="*/ 2 h 71"/>
                    <a:gd name="T52" fmla="*/ 83 w 118"/>
                    <a:gd name="T53" fmla="*/ 2 h 71"/>
                    <a:gd name="T54" fmla="*/ 87 w 118"/>
                    <a:gd name="T55" fmla="*/ 4 h 71"/>
                    <a:gd name="T56" fmla="*/ 87 w 118"/>
                    <a:gd name="T57" fmla="*/ 4 h 71"/>
                    <a:gd name="T58" fmla="*/ 87 w 118"/>
                    <a:gd name="T59" fmla="*/ 4 h 71"/>
                    <a:gd name="T60" fmla="*/ 99 w 118"/>
                    <a:gd name="T61" fmla="*/ 7 h 71"/>
                    <a:gd name="T62" fmla="*/ 118 w 118"/>
                    <a:gd name="T63" fmla="*/ 14 h 71"/>
                    <a:gd name="T64" fmla="*/ 118 w 118"/>
                    <a:gd name="T65" fmla="*/ 71 h 71"/>
                    <a:gd name="T66" fmla="*/ 118 w 118"/>
                    <a:gd name="T67" fmla="*/ 71 h 71"/>
                    <a:gd name="T68" fmla="*/ 99 w 118"/>
                    <a:gd name="T69" fmla="*/ 71 h 71"/>
                    <a:gd name="T70" fmla="*/ 83 w 118"/>
                    <a:gd name="T71" fmla="*/ 68 h 71"/>
                    <a:gd name="T72" fmla="*/ 83 w 118"/>
                    <a:gd name="T73" fmla="*/ 68 h 71"/>
                    <a:gd name="T74" fmla="*/ 47 w 118"/>
                    <a:gd name="T75" fmla="*/ 59 h 71"/>
                    <a:gd name="T76" fmla="*/ 28 w 118"/>
                    <a:gd name="T77" fmla="*/ 52 h 71"/>
                    <a:gd name="T78" fmla="*/ 19 w 118"/>
                    <a:gd name="T79" fmla="*/ 45 h 71"/>
                    <a:gd name="T80" fmla="*/ 19 w 118"/>
                    <a:gd name="T81" fmla="*/ 45 h 71"/>
                    <a:gd name="T82" fmla="*/ 9 w 118"/>
                    <a:gd name="T83" fmla="*/ 40 h 71"/>
                    <a:gd name="T84" fmla="*/ 0 w 118"/>
                    <a:gd name="T85" fmla="*/ 30 h 71"/>
                    <a:gd name="T86" fmla="*/ 0 w 118"/>
                    <a:gd name="T87" fmla="*/ 30 h 71"/>
                    <a:gd name="T88" fmla="*/ 0 w 118"/>
                    <a:gd name="T89" fmla="*/ 28 h 71"/>
                    <a:gd name="T90" fmla="*/ 0 w 118"/>
                    <a:gd name="T91" fmla="*/ 23 h 71"/>
                    <a:gd name="T92" fmla="*/ 0 w 118"/>
                    <a:gd name="T93" fmla="*/ 23 h 71"/>
                    <a:gd name="T94" fmla="*/ 0 w 118"/>
                    <a:gd name="T95" fmla="*/ 23 h 71"/>
                    <a:gd name="T96" fmla="*/ 0 w 118"/>
                    <a:gd name="T97" fmla="*/ 23 h 71"/>
                    <a:gd name="T98" fmla="*/ 0 w 118"/>
                    <a:gd name="T99" fmla="*/ 23 h 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8" h="71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4" y="9"/>
                      </a:lnTo>
                      <a:lnTo>
                        <a:pt x="33" y="2"/>
                      </a:lnTo>
                      <a:lnTo>
                        <a:pt x="35" y="2"/>
                      </a:lnTo>
                      <a:lnTo>
                        <a:pt x="52" y="0"/>
                      </a:lnTo>
                      <a:lnTo>
                        <a:pt x="83" y="2"/>
                      </a:lnTo>
                      <a:lnTo>
                        <a:pt x="87" y="4"/>
                      </a:lnTo>
                      <a:lnTo>
                        <a:pt x="99" y="7"/>
                      </a:lnTo>
                      <a:lnTo>
                        <a:pt x="118" y="14"/>
                      </a:lnTo>
                      <a:lnTo>
                        <a:pt x="118" y="71"/>
                      </a:lnTo>
                      <a:lnTo>
                        <a:pt x="99" y="71"/>
                      </a:lnTo>
                      <a:lnTo>
                        <a:pt x="83" y="68"/>
                      </a:lnTo>
                      <a:lnTo>
                        <a:pt x="47" y="59"/>
                      </a:lnTo>
                      <a:lnTo>
                        <a:pt x="28" y="52"/>
                      </a:lnTo>
                      <a:lnTo>
                        <a:pt x="19" y="45"/>
                      </a:lnTo>
                      <a:lnTo>
                        <a:pt x="9" y="40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735A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0" name="Freeform 74">
                  <a:extLst>
                    <a:ext uri="{FF2B5EF4-FFF2-40B4-BE49-F238E27FC236}">
                      <a16:creationId xmlns:a16="http://schemas.microsoft.com/office/drawing/2014/main" id="{5F4E7EB7-AC98-413A-BCC1-1F99BEAAC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9" y="962"/>
                  <a:ext cx="481" cy="445"/>
                </a:xfrm>
                <a:custGeom>
                  <a:avLst/>
                  <a:gdLst>
                    <a:gd name="T0" fmla="*/ 462 w 481"/>
                    <a:gd name="T1" fmla="*/ 47 h 445"/>
                    <a:gd name="T2" fmla="*/ 471 w 481"/>
                    <a:gd name="T3" fmla="*/ 70 h 445"/>
                    <a:gd name="T4" fmla="*/ 481 w 481"/>
                    <a:gd name="T5" fmla="*/ 162 h 445"/>
                    <a:gd name="T6" fmla="*/ 478 w 481"/>
                    <a:gd name="T7" fmla="*/ 282 h 445"/>
                    <a:gd name="T8" fmla="*/ 469 w 481"/>
                    <a:gd name="T9" fmla="*/ 377 h 445"/>
                    <a:gd name="T10" fmla="*/ 460 w 481"/>
                    <a:gd name="T11" fmla="*/ 398 h 445"/>
                    <a:gd name="T12" fmla="*/ 309 w 481"/>
                    <a:gd name="T13" fmla="*/ 398 h 445"/>
                    <a:gd name="T14" fmla="*/ 285 w 481"/>
                    <a:gd name="T15" fmla="*/ 415 h 445"/>
                    <a:gd name="T16" fmla="*/ 280 w 481"/>
                    <a:gd name="T17" fmla="*/ 415 h 445"/>
                    <a:gd name="T18" fmla="*/ 311 w 481"/>
                    <a:gd name="T19" fmla="*/ 417 h 445"/>
                    <a:gd name="T20" fmla="*/ 349 w 481"/>
                    <a:gd name="T21" fmla="*/ 424 h 445"/>
                    <a:gd name="T22" fmla="*/ 356 w 481"/>
                    <a:gd name="T23" fmla="*/ 429 h 445"/>
                    <a:gd name="T24" fmla="*/ 353 w 481"/>
                    <a:gd name="T25" fmla="*/ 433 h 445"/>
                    <a:gd name="T26" fmla="*/ 318 w 481"/>
                    <a:gd name="T27" fmla="*/ 440 h 445"/>
                    <a:gd name="T28" fmla="*/ 226 w 481"/>
                    <a:gd name="T29" fmla="*/ 445 h 445"/>
                    <a:gd name="T30" fmla="*/ 177 w 481"/>
                    <a:gd name="T31" fmla="*/ 443 h 445"/>
                    <a:gd name="T32" fmla="*/ 108 w 481"/>
                    <a:gd name="T33" fmla="*/ 436 h 445"/>
                    <a:gd name="T34" fmla="*/ 99 w 481"/>
                    <a:gd name="T35" fmla="*/ 429 h 445"/>
                    <a:gd name="T36" fmla="*/ 99 w 481"/>
                    <a:gd name="T37" fmla="*/ 426 h 445"/>
                    <a:gd name="T38" fmla="*/ 118 w 481"/>
                    <a:gd name="T39" fmla="*/ 422 h 445"/>
                    <a:gd name="T40" fmla="*/ 170 w 481"/>
                    <a:gd name="T41" fmla="*/ 415 h 445"/>
                    <a:gd name="T42" fmla="*/ 130 w 481"/>
                    <a:gd name="T43" fmla="*/ 396 h 445"/>
                    <a:gd name="T44" fmla="*/ 120 w 481"/>
                    <a:gd name="T45" fmla="*/ 386 h 445"/>
                    <a:gd name="T46" fmla="*/ 21 w 481"/>
                    <a:gd name="T47" fmla="*/ 367 h 445"/>
                    <a:gd name="T48" fmla="*/ 26 w 481"/>
                    <a:gd name="T49" fmla="*/ 351 h 445"/>
                    <a:gd name="T50" fmla="*/ 28 w 481"/>
                    <a:gd name="T51" fmla="*/ 318 h 445"/>
                    <a:gd name="T52" fmla="*/ 21 w 481"/>
                    <a:gd name="T53" fmla="*/ 280 h 445"/>
                    <a:gd name="T54" fmla="*/ 9 w 481"/>
                    <a:gd name="T55" fmla="*/ 257 h 445"/>
                    <a:gd name="T56" fmla="*/ 2 w 481"/>
                    <a:gd name="T57" fmla="*/ 249 h 445"/>
                    <a:gd name="T58" fmla="*/ 2 w 481"/>
                    <a:gd name="T59" fmla="*/ 200 h 445"/>
                    <a:gd name="T60" fmla="*/ 5 w 481"/>
                    <a:gd name="T61" fmla="*/ 188 h 445"/>
                    <a:gd name="T62" fmla="*/ 64 w 481"/>
                    <a:gd name="T63" fmla="*/ 139 h 445"/>
                    <a:gd name="T64" fmla="*/ 75 w 481"/>
                    <a:gd name="T65" fmla="*/ 61 h 445"/>
                    <a:gd name="T66" fmla="*/ 87 w 481"/>
                    <a:gd name="T67" fmla="*/ 25 h 445"/>
                    <a:gd name="T68" fmla="*/ 101 w 481"/>
                    <a:gd name="T69" fmla="*/ 0 h 445"/>
                    <a:gd name="T70" fmla="*/ 462 w 481"/>
                    <a:gd name="T71" fmla="*/ 47 h 4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81" h="445">
                      <a:moveTo>
                        <a:pt x="462" y="47"/>
                      </a:moveTo>
                      <a:lnTo>
                        <a:pt x="462" y="47"/>
                      </a:lnTo>
                      <a:lnTo>
                        <a:pt x="467" y="56"/>
                      </a:lnTo>
                      <a:lnTo>
                        <a:pt x="471" y="70"/>
                      </a:lnTo>
                      <a:lnTo>
                        <a:pt x="476" y="110"/>
                      </a:lnTo>
                      <a:lnTo>
                        <a:pt x="481" y="162"/>
                      </a:lnTo>
                      <a:lnTo>
                        <a:pt x="481" y="224"/>
                      </a:lnTo>
                      <a:lnTo>
                        <a:pt x="478" y="282"/>
                      </a:lnTo>
                      <a:lnTo>
                        <a:pt x="476" y="334"/>
                      </a:lnTo>
                      <a:lnTo>
                        <a:pt x="469" y="377"/>
                      </a:lnTo>
                      <a:lnTo>
                        <a:pt x="464" y="391"/>
                      </a:lnTo>
                      <a:lnTo>
                        <a:pt x="460" y="398"/>
                      </a:lnTo>
                      <a:lnTo>
                        <a:pt x="309" y="398"/>
                      </a:lnTo>
                      <a:lnTo>
                        <a:pt x="297" y="405"/>
                      </a:lnTo>
                      <a:lnTo>
                        <a:pt x="285" y="415"/>
                      </a:lnTo>
                      <a:lnTo>
                        <a:pt x="280" y="415"/>
                      </a:lnTo>
                      <a:lnTo>
                        <a:pt x="311" y="417"/>
                      </a:lnTo>
                      <a:lnTo>
                        <a:pt x="335" y="422"/>
                      </a:lnTo>
                      <a:lnTo>
                        <a:pt x="349" y="424"/>
                      </a:lnTo>
                      <a:lnTo>
                        <a:pt x="353" y="426"/>
                      </a:lnTo>
                      <a:lnTo>
                        <a:pt x="356" y="429"/>
                      </a:lnTo>
                      <a:lnTo>
                        <a:pt x="353" y="433"/>
                      </a:lnTo>
                      <a:lnTo>
                        <a:pt x="344" y="436"/>
                      </a:lnTo>
                      <a:lnTo>
                        <a:pt x="318" y="440"/>
                      </a:lnTo>
                      <a:lnTo>
                        <a:pt x="276" y="443"/>
                      </a:lnTo>
                      <a:lnTo>
                        <a:pt x="226" y="445"/>
                      </a:lnTo>
                      <a:lnTo>
                        <a:pt x="177" y="443"/>
                      </a:lnTo>
                      <a:lnTo>
                        <a:pt x="137" y="440"/>
                      </a:lnTo>
                      <a:lnTo>
                        <a:pt x="108" y="436"/>
                      </a:lnTo>
                      <a:lnTo>
                        <a:pt x="101" y="433"/>
                      </a:lnTo>
                      <a:lnTo>
                        <a:pt x="99" y="429"/>
                      </a:lnTo>
                      <a:lnTo>
                        <a:pt x="99" y="426"/>
                      </a:lnTo>
                      <a:lnTo>
                        <a:pt x="104" y="424"/>
                      </a:lnTo>
                      <a:lnTo>
                        <a:pt x="118" y="422"/>
                      </a:lnTo>
                      <a:lnTo>
                        <a:pt x="141" y="417"/>
                      </a:lnTo>
                      <a:lnTo>
                        <a:pt x="170" y="415"/>
                      </a:lnTo>
                      <a:lnTo>
                        <a:pt x="130" y="396"/>
                      </a:lnTo>
                      <a:lnTo>
                        <a:pt x="111" y="386"/>
                      </a:lnTo>
                      <a:lnTo>
                        <a:pt x="120" y="386"/>
                      </a:lnTo>
                      <a:lnTo>
                        <a:pt x="21" y="367"/>
                      </a:lnTo>
                      <a:lnTo>
                        <a:pt x="24" y="363"/>
                      </a:lnTo>
                      <a:lnTo>
                        <a:pt x="26" y="351"/>
                      </a:lnTo>
                      <a:lnTo>
                        <a:pt x="28" y="337"/>
                      </a:lnTo>
                      <a:lnTo>
                        <a:pt x="28" y="318"/>
                      </a:lnTo>
                      <a:lnTo>
                        <a:pt x="26" y="299"/>
                      </a:lnTo>
                      <a:lnTo>
                        <a:pt x="21" y="280"/>
                      </a:lnTo>
                      <a:lnTo>
                        <a:pt x="14" y="264"/>
                      </a:lnTo>
                      <a:lnTo>
                        <a:pt x="9" y="257"/>
                      </a:lnTo>
                      <a:lnTo>
                        <a:pt x="2" y="249"/>
                      </a:lnTo>
                      <a:lnTo>
                        <a:pt x="0" y="214"/>
                      </a:lnTo>
                      <a:lnTo>
                        <a:pt x="2" y="200"/>
                      </a:lnTo>
                      <a:lnTo>
                        <a:pt x="5" y="188"/>
                      </a:lnTo>
                      <a:lnTo>
                        <a:pt x="64" y="139"/>
                      </a:lnTo>
                      <a:lnTo>
                        <a:pt x="68" y="101"/>
                      </a:lnTo>
                      <a:lnTo>
                        <a:pt x="75" y="61"/>
                      </a:lnTo>
                      <a:lnTo>
                        <a:pt x="80" y="42"/>
                      </a:lnTo>
                      <a:lnTo>
                        <a:pt x="87" y="25"/>
                      </a:lnTo>
                      <a:lnTo>
                        <a:pt x="94" y="9"/>
                      </a:lnTo>
                      <a:lnTo>
                        <a:pt x="101" y="0"/>
                      </a:lnTo>
                      <a:lnTo>
                        <a:pt x="179" y="0"/>
                      </a:lnTo>
                      <a:lnTo>
                        <a:pt x="462" y="47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1" name="Freeform 75">
                  <a:extLst>
                    <a:ext uri="{FF2B5EF4-FFF2-40B4-BE49-F238E27FC236}">
                      <a16:creationId xmlns:a16="http://schemas.microsoft.com/office/drawing/2014/main" id="{6981DFD6-856F-454D-B9E5-8864EF8D9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002"/>
                  <a:ext cx="275" cy="304"/>
                </a:xfrm>
                <a:custGeom>
                  <a:avLst/>
                  <a:gdLst>
                    <a:gd name="T0" fmla="*/ 275 w 275"/>
                    <a:gd name="T1" fmla="*/ 37 h 304"/>
                    <a:gd name="T2" fmla="*/ 275 w 275"/>
                    <a:gd name="T3" fmla="*/ 37 h 304"/>
                    <a:gd name="T4" fmla="*/ 275 w 275"/>
                    <a:gd name="T5" fmla="*/ 304 h 304"/>
                    <a:gd name="T6" fmla="*/ 275 w 275"/>
                    <a:gd name="T7" fmla="*/ 304 h 304"/>
                    <a:gd name="T8" fmla="*/ 0 w 275"/>
                    <a:gd name="T9" fmla="*/ 297 h 304"/>
                    <a:gd name="T10" fmla="*/ 0 w 275"/>
                    <a:gd name="T11" fmla="*/ 297 h 304"/>
                    <a:gd name="T12" fmla="*/ 9 w 275"/>
                    <a:gd name="T13" fmla="*/ 0 h 304"/>
                    <a:gd name="T14" fmla="*/ 9 w 275"/>
                    <a:gd name="T15" fmla="*/ 0 h 304"/>
                    <a:gd name="T16" fmla="*/ 275 w 275"/>
                    <a:gd name="T17" fmla="*/ 37 h 304"/>
                    <a:gd name="T18" fmla="*/ 275 w 275"/>
                    <a:gd name="T19" fmla="*/ 37 h 3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5" h="304">
                      <a:moveTo>
                        <a:pt x="275" y="37"/>
                      </a:moveTo>
                      <a:lnTo>
                        <a:pt x="275" y="37"/>
                      </a:lnTo>
                      <a:lnTo>
                        <a:pt x="275" y="304"/>
                      </a:lnTo>
                      <a:lnTo>
                        <a:pt x="0" y="297"/>
                      </a:lnTo>
                      <a:lnTo>
                        <a:pt x="9" y="0"/>
                      </a:lnTo>
                      <a:lnTo>
                        <a:pt x="275" y="37"/>
                      </a:lnTo>
                      <a:close/>
                    </a:path>
                  </a:pathLst>
                </a:custGeom>
                <a:solidFill>
                  <a:srgbClr val="553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2" name="Freeform 76">
                  <a:extLst>
                    <a:ext uri="{FF2B5EF4-FFF2-40B4-BE49-F238E27FC236}">
                      <a16:creationId xmlns:a16="http://schemas.microsoft.com/office/drawing/2014/main" id="{3268A82C-63B6-4B1D-9E94-969F777F8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51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0 w 575"/>
                    <a:gd name="T3" fmla="*/ 224 h 224"/>
                    <a:gd name="T4" fmla="*/ 575 w 575"/>
                    <a:gd name="T5" fmla="*/ 33 h 224"/>
                    <a:gd name="T6" fmla="*/ 575 w 575"/>
                    <a:gd name="T7" fmla="*/ 0 h 2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3" name="Freeform 77">
                  <a:extLst>
                    <a:ext uri="{FF2B5EF4-FFF2-40B4-BE49-F238E27FC236}">
                      <a16:creationId xmlns:a16="http://schemas.microsoft.com/office/drawing/2014/main" id="{105C6ED3-8B9A-470D-B748-92686AF2E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96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3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4" name="Freeform 78">
                  <a:extLst>
                    <a:ext uri="{FF2B5EF4-FFF2-40B4-BE49-F238E27FC236}">
                      <a16:creationId xmlns:a16="http://schemas.microsoft.com/office/drawing/2014/main" id="{64A0CC36-0F1D-454D-B889-F6F433E15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641"/>
                  <a:ext cx="575" cy="226"/>
                </a:xfrm>
                <a:custGeom>
                  <a:avLst/>
                  <a:gdLst>
                    <a:gd name="T0" fmla="*/ 575 w 575"/>
                    <a:gd name="T1" fmla="*/ 0 h 226"/>
                    <a:gd name="T2" fmla="*/ 575 w 575"/>
                    <a:gd name="T3" fmla="*/ 0 h 226"/>
                    <a:gd name="T4" fmla="*/ 0 w 575"/>
                    <a:gd name="T5" fmla="*/ 226 h 226"/>
                    <a:gd name="T6" fmla="*/ 0 w 575"/>
                    <a:gd name="T7" fmla="*/ 226 h 226"/>
                    <a:gd name="T8" fmla="*/ 575 w 575"/>
                    <a:gd name="T9" fmla="*/ 35 h 226"/>
                    <a:gd name="T10" fmla="*/ 575 w 575"/>
                    <a:gd name="T11" fmla="*/ 0 h 2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6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6"/>
                      </a:lnTo>
                      <a:lnTo>
                        <a:pt x="575" y="35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5" name="Freeform 79">
                  <a:extLst>
                    <a:ext uri="{FF2B5EF4-FFF2-40B4-BE49-F238E27FC236}">
                      <a16:creationId xmlns:a16="http://schemas.microsoft.com/office/drawing/2014/main" id="{AA5BDC6C-802F-4781-AA21-EF22CF44E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685"/>
                  <a:ext cx="575" cy="227"/>
                </a:xfrm>
                <a:custGeom>
                  <a:avLst/>
                  <a:gdLst>
                    <a:gd name="T0" fmla="*/ 575 w 575"/>
                    <a:gd name="T1" fmla="*/ 0 h 227"/>
                    <a:gd name="T2" fmla="*/ 575 w 575"/>
                    <a:gd name="T3" fmla="*/ 0 h 227"/>
                    <a:gd name="T4" fmla="*/ 0 w 575"/>
                    <a:gd name="T5" fmla="*/ 227 h 227"/>
                    <a:gd name="T6" fmla="*/ 0 w 575"/>
                    <a:gd name="T7" fmla="*/ 227 h 227"/>
                    <a:gd name="T8" fmla="*/ 575 w 575"/>
                    <a:gd name="T9" fmla="*/ 36 h 227"/>
                    <a:gd name="T10" fmla="*/ 575 w 575"/>
                    <a:gd name="T11" fmla="*/ 0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7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7"/>
                      </a:lnTo>
                      <a:lnTo>
                        <a:pt x="575" y="36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6" name="Freeform 80">
                  <a:extLst>
                    <a:ext uri="{FF2B5EF4-FFF2-40B4-BE49-F238E27FC236}">
                      <a16:creationId xmlns:a16="http://schemas.microsoft.com/office/drawing/2014/main" id="{E9858EF7-C969-4394-B8B4-2E49DD9BE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733"/>
                  <a:ext cx="575" cy="224"/>
                </a:xfrm>
                <a:custGeom>
                  <a:avLst/>
                  <a:gdLst>
                    <a:gd name="T0" fmla="*/ 575 w 575"/>
                    <a:gd name="T1" fmla="*/ 0 h 224"/>
                    <a:gd name="T2" fmla="*/ 575 w 575"/>
                    <a:gd name="T3" fmla="*/ 0 h 224"/>
                    <a:gd name="T4" fmla="*/ 0 w 575"/>
                    <a:gd name="T5" fmla="*/ 224 h 224"/>
                    <a:gd name="T6" fmla="*/ 0 w 575"/>
                    <a:gd name="T7" fmla="*/ 224 h 224"/>
                    <a:gd name="T8" fmla="*/ 575 w 575"/>
                    <a:gd name="T9" fmla="*/ 33 h 224"/>
                    <a:gd name="T10" fmla="*/ 575 w 575"/>
                    <a:gd name="T11" fmla="*/ 0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5" h="224">
                      <a:moveTo>
                        <a:pt x="575" y="0"/>
                      </a:moveTo>
                      <a:lnTo>
                        <a:pt x="575" y="0"/>
                      </a:lnTo>
                      <a:lnTo>
                        <a:pt x="0" y="224"/>
                      </a:lnTo>
                      <a:lnTo>
                        <a:pt x="575" y="33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7" name="Freeform 81">
                  <a:extLst>
                    <a:ext uri="{FF2B5EF4-FFF2-40B4-BE49-F238E27FC236}">
                      <a16:creationId xmlns:a16="http://schemas.microsoft.com/office/drawing/2014/main" id="{2A5A056A-E8B7-4E1A-8D45-1AD8017A6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1" y="1777"/>
                  <a:ext cx="507" cy="198"/>
                </a:xfrm>
                <a:custGeom>
                  <a:avLst/>
                  <a:gdLst>
                    <a:gd name="T0" fmla="*/ 507 w 507"/>
                    <a:gd name="T1" fmla="*/ 0 h 198"/>
                    <a:gd name="T2" fmla="*/ 507 w 507"/>
                    <a:gd name="T3" fmla="*/ 0 h 198"/>
                    <a:gd name="T4" fmla="*/ 0 w 507"/>
                    <a:gd name="T5" fmla="*/ 198 h 198"/>
                    <a:gd name="T6" fmla="*/ 12 w 507"/>
                    <a:gd name="T7" fmla="*/ 198 h 198"/>
                    <a:gd name="T8" fmla="*/ 12 w 507"/>
                    <a:gd name="T9" fmla="*/ 198 h 198"/>
                    <a:gd name="T10" fmla="*/ 502 w 507"/>
                    <a:gd name="T11" fmla="*/ 36 h 198"/>
                    <a:gd name="T12" fmla="*/ 502 w 507"/>
                    <a:gd name="T13" fmla="*/ 36 h 198"/>
                    <a:gd name="T14" fmla="*/ 505 w 507"/>
                    <a:gd name="T15" fmla="*/ 17 h 198"/>
                    <a:gd name="T16" fmla="*/ 507 w 507"/>
                    <a:gd name="T17" fmla="*/ 0 h 198"/>
                    <a:gd name="T18" fmla="*/ 507 w 507"/>
                    <a:gd name="T19" fmla="*/ 0 h 1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7" h="198">
                      <a:moveTo>
                        <a:pt x="507" y="0"/>
                      </a:moveTo>
                      <a:lnTo>
                        <a:pt x="507" y="0"/>
                      </a:lnTo>
                      <a:lnTo>
                        <a:pt x="0" y="198"/>
                      </a:lnTo>
                      <a:lnTo>
                        <a:pt x="12" y="198"/>
                      </a:lnTo>
                      <a:lnTo>
                        <a:pt x="502" y="36"/>
                      </a:lnTo>
                      <a:lnTo>
                        <a:pt x="505" y="17"/>
                      </a:lnTo>
                      <a:lnTo>
                        <a:pt x="507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8" name="Freeform 82">
                  <a:extLst>
                    <a:ext uri="{FF2B5EF4-FFF2-40B4-BE49-F238E27FC236}">
                      <a16:creationId xmlns:a16="http://schemas.microsoft.com/office/drawing/2014/main" id="{145EC788-6B8F-4E6E-BC0D-25D296136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7" y="1825"/>
                  <a:ext cx="384" cy="150"/>
                </a:xfrm>
                <a:custGeom>
                  <a:avLst/>
                  <a:gdLst>
                    <a:gd name="T0" fmla="*/ 384 w 384"/>
                    <a:gd name="T1" fmla="*/ 0 h 150"/>
                    <a:gd name="T2" fmla="*/ 384 w 384"/>
                    <a:gd name="T3" fmla="*/ 0 h 150"/>
                    <a:gd name="T4" fmla="*/ 0 w 384"/>
                    <a:gd name="T5" fmla="*/ 150 h 150"/>
                    <a:gd name="T6" fmla="*/ 33 w 384"/>
                    <a:gd name="T7" fmla="*/ 150 h 150"/>
                    <a:gd name="T8" fmla="*/ 33 w 384"/>
                    <a:gd name="T9" fmla="*/ 150 h 150"/>
                    <a:gd name="T10" fmla="*/ 370 w 384"/>
                    <a:gd name="T11" fmla="*/ 37 h 150"/>
                    <a:gd name="T12" fmla="*/ 370 w 384"/>
                    <a:gd name="T13" fmla="*/ 37 h 150"/>
                    <a:gd name="T14" fmla="*/ 379 w 384"/>
                    <a:gd name="T15" fmla="*/ 18 h 150"/>
                    <a:gd name="T16" fmla="*/ 384 w 384"/>
                    <a:gd name="T17" fmla="*/ 0 h 150"/>
                    <a:gd name="T18" fmla="*/ 384 w 384"/>
                    <a:gd name="T19" fmla="*/ 0 h 1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4" h="150">
                      <a:moveTo>
                        <a:pt x="384" y="0"/>
                      </a:moveTo>
                      <a:lnTo>
                        <a:pt x="384" y="0"/>
                      </a:lnTo>
                      <a:lnTo>
                        <a:pt x="0" y="150"/>
                      </a:lnTo>
                      <a:lnTo>
                        <a:pt x="33" y="150"/>
                      </a:lnTo>
                      <a:lnTo>
                        <a:pt x="370" y="37"/>
                      </a:lnTo>
                      <a:lnTo>
                        <a:pt x="379" y="1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9" name="Freeform 83">
                  <a:extLst>
                    <a:ext uri="{FF2B5EF4-FFF2-40B4-BE49-F238E27FC236}">
                      <a16:creationId xmlns:a16="http://schemas.microsoft.com/office/drawing/2014/main" id="{B140CF0B-C147-410D-A6CF-7B174D17C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2" y="1879"/>
                  <a:ext cx="245" cy="96"/>
                </a:xfrm>
                <a:custGeom>
                  <a:avLst/>
                  <a:gdLst>
                    <a:gd name="T0" fmla="*/ 245 w 245"/>
                    <a:gd name="T1" fmla="*/ 0 h 96"/>
                    <a:gd name="T2" fmla="*/ 0 w 245"/>
                    <a:gd name="T3" fmla="*/ 96 h 96"/>
                    <a:gd name="T4" fmla="*/ 52 w 245"/>
                    <a:gd name="T5" fmla="*/ 96 h 96"/>
                    <a:gd name="T6" fmla="*/ 210 w 245"/>
                    <a:gd name="T7" fmla="*/ 45 h 96"/>
                    <a:gd name="T8" fmla="*/ 210 w 245"/>
                    <a:gd name="T9" fmla="*/ 45 h 96"/>
                    <a:gd name="T10" fmla="*/ 231 w 245"/>
                    <a:gd name="T11" fmla="*/ 23 h 96"/>
                    <a:gd name="T12" fmla="*/ 245 w 245"/>
                    <a:gd name="T13" fmla="*/ 0 h 96"/>
                    <a:gd name="T14" fmla="*/ 245 w 245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5" h="96">
                      <a:moveTo>
                        <a:pt x="245" y="0"/>
                      </a:moveTo>
                      <a:lnTo>
                        <a:pt x="0" y="96"/>
                      </a:lnTo>
                      <a:lnTo>
                        <a:pt x="52" y="96"/>
                      </a:lnTo>
                      <a:lnTo>
                        <a:pt x="210" y="45"/>
                      </a:lnTo>
                      <a:lnTo>
                        <a:pt x="231" y="23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130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0" name="Freeform 84">
                  <a:extLst>
                    <a:ext uri="{FF2B5EF4-FFF2-40B4-BE49-F238E27FC236}">
                      <a16:creationId xmlns:a16="http://schemas.microsoft.com/office/drawing/2014/main" id="{ECB30F4D-791F-4230-8261-686BCD5D5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837" cy="1013"/>
                </a:xfrm>
                <a:custGeom>
                  <a:avLst/>
                  <a:gdLst>
                    <a:gd name="T0" fmla="*/ 679 w 837"/>
                    <a:gd name="T1" fmla="*/ 339 h 1013"/>
                    <a:gd name="T2" fmla="*/ 613 w 837"/>
                    <a:gd name="T3" fmla="*/ 285 h 1013"/>
                    <a:gd name="T4" fmla="*/ 538 w 837"/>
                    <a:gd name="T5" fmla="*/ 242 h 1013"/>
                    <a:gd name="T6" fmla="*/ 556 w 837"/>
                    <a:gd name="T7" fmla="*/ 226 h 1013"/>
                    <a:gd name="T8" fmla="*/ 589 w 837"/>
                    <a:gd name="T9" fmla="*/ 188 h 1013"/>
                    <a:gd name="T10" fmla="*/ 615 w 837"/>
                    <a:gd name="T11" fmla="*/ 143 h 1013"/>
                    <a:gd name="T12" fmla="*/ 629 w 837"/>
                    <a:gd name="T13" fmla="*/ 96 h 1013"/>
                    <a:gd name="T14" fmla="*/ 632 w 837"/>
                    <a:gd name="T15" fmla="*/ 70 h 1013"/>
                    <a:gd name="T16" fmla="*/ 625 w 837"/>
                    <a:gd name="T17" fmla="*/ 0 h 1013"/>
                    <a:gd name="T18" fmla="*/ 200 w 837"/>
                    <a:gd name="T19" fmla="*/ 0 h 1013"/>
                    <a:gd name="T20" fmla="*/ 160 w 837"/>
                    <a:gd name="T21" fmla="*/ 2 h 1013"/>
                    <a:gd name="T22" fmla="*/ 123 w 837"/>
                    <a:gd name="T23" fmla="*/ 14 h 1013"/>
                    <a:gd name="T24" fmla="*/ 90 w 837"/>
                    <a:gd name="T25" fmla="*/ 33 h 1013"/>
                    <a:gd name="T26" fmla="*/ 59 w 837"/>
                    <a:gd name="T27" fmla="*/ 56 h 1013"/>
                    <a:gd name="T28" fmla="*/ 35 w 837"/>
                    <a:gd name="T29" fmla="*/ 87 h 1013"/>
                    <a:gd name="T30" fmla="*/ 17 w 837"/>
                    <a:gd name="T31" fmla="*/ 120 h 1013"/>
                    <a:gd name="T32" fmla="*/ 5 w 837"/>
                    <a:gd name="T33" fmla="*/ 158 h 1013"/>
                    <a:gd name="T34" fmla="*/ 0 w 837"/>
                    <a:gd name="T35" fmla="*/ 198 h 1013"/>
                    <a:gd name="T36" fmla="*/ 0 w 837"/>
                    <a:gd name="T37" fmla="*/ 815 h 1013"/>
                    <a:gd name="T38" fmla="*/ 7 w 837"/>
                    <a:gd name="T39" fmla="*/ 860 h 1013"/>
                    <a:gd name="T40" fmla="*/ 21 w 837"/>
                    <a:gd name="T41" fmla="*/ 900 h 1013"/>
                    <a:gd name="T42" fmla="*/ 45 w 837"/>
                    <a:gd name="T43" fmla="*/ 938 h 1013"/>
                    <a:gd name="T44" fmla="*/ 73 w 837"/>
                    <a:gd name="T45" fmla="*/ 969 h 1013"/>
                    <a:gd name="T46" fmla="*/ 85 w 837"/>
                    <a:gd name="T47" fmla="*/ 955 h 1013"/>
                    <a:gd name="T48" fmla="*/ 106 w 837"/>
                    <a:gd name="T49" fmla="*/ 971 h 1013"/>
                    <a:gd name="T50" fmla="*/ 179 w 837"/>
                    <a:gd name="T51" fmla="*/ 1013 h 1013"/>
                    <a:gd name="T52" fmla="*/ 200 w 837"/>
                    <a:gd name="T53" fmla="*/ 1013 h 1013"/>
                    <a:gd name="T54" fmla="*/ 634 w 837"/>
                    <a:gd name="T55" fmla="*/ 1013 h 1013"/>
                    <a:gd name="T56" fmla="*/ 644 w 837"/>
                    <a:gd name="T57" fmla="*/ 1009 h 1013"/>
                    <a:gd name="T58" fmla="*/ 721 w 837"/>
                    <a:gd name="T59" fmla="*/ 950 h 1013"/>
                    <a:gd name="T60" fmla="*/ 778 w 837"/>
                    <a:gd name="T61" fmla="*/ 881 h 1013"/>
                    <a:gd name="T62" fmla="*/ 816 w 837"/>
                    <a:gd name="T63" fmla="*/ 804 h 1013"/>
                    <a:gd name="T64" fmla="*/ 834 w 837"/>
                    <a:gd name="T65" fmla="*/ 723 h 1013"/>
                    <a:gd name="T66" fmla="*/ 834 w 837"/>
                    <a:gd name="T67" fmla="*/ 639 h 1013"/>
                    <a:gd name="T68" fmla="*/ 818 w 837"/>
                    <a:gd name="T69" fmla="*/ 556 h 1013"/>
                    <a:gd name="T70" fmla="*/ 783 w 837"/>
                    <a:gd name="T71" fmla="*/ 473 h 1013"/>
                    <a:gd name="T72" fmla="*/ 731 w 837"/>
                    <a:gd name="T73" fmla="*/ 393 h 1013"/>
                    <a:gd name="T74" fmla="*/ 707 w 837"/>
                    <a:gd name="T75" fmla="*/ 365 h 1013"/>
                    <a:gd name="T76" fmla="*/ 679 w 837"/>
                    <a:gd name="T77" fmla="*/ 339 h 101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37" h="1013">
                      <a:moveTo>
                        <a:pt x="679" y="339"/>
                      </a:moveTo>
                      <a:lnTo>
                        <a:pt x="679" y="339"/>
                      </a:lnTo>
                      <a:lnTo>
                        <a:pt x="648" y="311"/>
                      </a:lnTo>
                      <a:lnTo>
                        <a:pt x="613" y="285"/>
                      </a:lnTo>
                      <a:lnTo>
                        <a:pt x="578" y="261"/>
                      </a:lnTo>
                      <a:lnTo>
                        <a:pt x="538" y="242"/>
                      </a:lnTo>
                      <a:lnTo>
                        <a:pt x="556" y="226"/>
                      </a:lnTo>
                      <a:lnTo>
                        <a:pt x="573" y="207"/>
                      </a:lnTo>
                      <a:lnTo>
                        <a:pt x="589" y="188"/>
                      </a:lnTo>
                      <a:lnTo>
                        <a:pt x="604" y="167"/>
                      </a:lnTo>
                      <a:lnTo>
                        <a:pt x="615" y="143"/>
                      </a:lnTo>
                      <a:lnTo>
                        <a:pt x="625" y="120"/>
                      </a:lnTo>
                      <a:lnTo>
                        <a:pt x="629" y="96"/>
                      </a:lnTo>
                      <a:lnTo>
                        <a:pt x="632" y="70"/>
                      </a:lnTo>
                      <a:lnTo>
                        <a:pt x="629" y="35"/>
                      </a:lnTo>
                      <a:lnTo>
                        <a:pt x="625" y="0"/>
                      </a:lnTo>
                      <a:lnTo>
                        <a:pt x="200" y="0"/>
                      </a:lnTo>
                      <a:lnTo>
                        <a:pt x="179" y="0"/>
                      </a:lnTo>
                      <a:lnTo>
                        <a:pt x="160" y="2"/>
                      </a:lnTo>
                      <a:lnTo>
                        <a:pt x="142" y="7"/>
                      </a:lnTo>
                      <a:lnTo>
                        <a:pt x="123" y="14"/>
                      </a:lnTo>
                      <a:lnTo>
                        <a:pt x="106" y="23"/>
                      </a:lnTo>
                      <a:lnTo>
                        <a:pt x="90" y="33"/>
                      </a:lnTo>
                      <a:lnTo>
                        <a:pt x="73" y="44"/>
                      </a:lnTo>
                      <a:lnTo>
                        <a:pt x="59" y="56"/>
                      </a:lnTo>
                      <a:lnTo>
                        <a:pt x="47" y="70"/>
                      </a:lnTo>
                      <a:lnTo>
                        <a:pt x="35" y="87"/>
                      </a:lnTo>
                      <a:lnTo>
                        <a:pt x="26" y="103"/>
                      </a:lnTo>
                      <a:lnTo>
                        <a:pt x="17" y="120"/>
                      </a:lnTo>
                      <a:lnTo>
                        <a:pt x="10" y="139"/>
                      </a:lnTo>
                      <a:lnTo>
                        <a:pt x="5" y="158"/>
                      </a:lnTo>
                      <a:lnTo>
                        <a:pt x="2" y="179"/>
                      </a:lnTo>
                      <a:lnTo>
                        <a:pt x="0" y="198"/>
                      </a:lnTo>
                      <a:lnTo>
                        <a:pt x="0" y="815"/>
                      </a:lnTo>
                      <a:lnTo>
                        <a:pt x="2" y="837"/>
                      </a:lnTo>
                      <a:lnTo>
                        <a:pt x="7" y="860"/>
                      </a:lnTo>
                      <a:lnTo>
                        <a:pt x="12" y="881"/>
                      </a:lnTo>
                      <a:lnTo>
                        <a:pt x="21" y="900"/>
                      </a:lnTo>
                      <a:lnTo>
                        <a:pt x="31" y="919"/>
                      </a:lnTo>
                      <a:lnTo>
                        <a:pt x="45" y="938"/>
                      </a:lnTo>
                      <a:lnTo>
                        <a:pt x="59" y="955"/>
                      </a:lnTo>
                      <a:lnTo>
                        <a:pt x="73" y="969"/>
                      </a:lnTo>
                      <a:lnTo>
                        <a:pt x="85" y="955"/>
                      </a:lnTo>
                      <a:lnTo>
                        <a:pt x="106" y="971"/>
                      </a:lnTo>
                      <a:lnTo>
                        <a:pt x="130" y="988"/>
                      </a:lnTo>
                      <a:lnTo>
                        <a:pt x="179" y="1013"/>
                      </a:lnTo>
                      <a:lnTo>
                        <a:pt x="200" y="1013"/>
                      </a:lnTo>
                      <a:lnTo>
                        <a:pt x="634" y="1013"/>
                      </a:lnTo>
                      <a:lnTo>
                        <a:pt x="644" y="1009"/>
                      </a:lnTo>
                      <a:lnTo>
                        <a:pt x="684" y="980"/>
                      </a:lnTo>
                      <a:lnTo>
                        <a:pt x="721" y="950"/>
                      </a:lnTo>
                      <a:lnTo>
                        <a:pt x="752" y="917"/>
                      </a:lnTo>
                      <a:lnTo>
                        <a:pt x="778" y="881"/>
                      </a:lnTo>
                      <a:lnTo>
                        <a:pt x="799" y="844"/>
                      </a:lnTo>
                      <a:lnTo>
                        <a:pt x="816" y="804"/>
                      </a:lnTo>
                      <a:lnTo>
                        <a:pt x="827" y="764"/>
                      </a:lnTo>
                      <a:lnTo>
                        <a:pt x="834" y="723"/>
                      </a:lnTo>
                      <a:lnTo>
                        <a:pt x="837" y="681"/>
                      </a:lnTo>
                      <a:lnTo>
                        <a:pt x="834" y="639"/>
                      </a:lnTo>
                      <a:lnTo>
                        <a:pt x="830" y="598"/>
                      </a:lnTo>
                      <a:lnTo>
                        <a:pt x="818" y="556"/>
                      </a:lnTo>
                      <a:lnTo>
                        <a:pt x="801" y="514"/>
                      </a:lnTo>
                      <a:lnTo>
                        <a:pt x="783" y="473"/>
                      </a:lnTo>
                      <a:lnTo>
                        <a:pt x="759" y="433"/>
                      </a:lnTo>
                      <a:lnTo>
                        <a:pt x="731" y="393"/>
                      </a:lnTo>
                      <a:lnTo>
                        <a:pt x="707" y="365"/>
                      </a:lnTo>
                      <a:lnTo>
                        <a:pt x="679" y="339"/>
                      </a:lnTo>
                      <a:close/>
                    </a:path>
                  </a:pathLst>
                </a:custGeom>
                <a:solidFill>
                  <a:srgbClr val="FFF0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1" name="Freeform 85">
                  <a:extLst>
                    <a:ext uri="{FF2B5EF4-FFF2-40B4-BE49-F238E27FC236}">
                      <a16:creationId xmlns:a16="http://schemas.microsoft.com/office/drawing/2014/main" id="{78D7337F-2F1D-495C-B8B8-F7C720412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962"/>
                  <a:ext cx="424" cy="247"/>
                </a:xfrm>
                <a:custGeom>
                  <a:avLst/>
                  <a:gdLst>
                    <a:gd name="T0" fmla="*/ 415 w 424"/>
                    <a:gd name="T1" fmla="*/ 0 h 247"/>
                    <a:gd name="T2" fmla="*/ 415 w 424"/>
                    <a:gd name="T3" fmla="*/ 0 h 247"/>
                    <a:gd name="T4" fmla="*/ 422 w 424"/>
                    <a:gd name="T5" fmla="*/ 40 h 247"/>
                    <a:gd name="T6" fmla="*/ 424 w 424"/>
                    <a:gd name="T7" fmla="*/ 80 h 247"/>
                    <a:gd name="T8" fmla="*/ 424 w 424"/>
                    <a:gd name="T9" fmla="*/ 80 h 247"/>
                    <a:gd name="T10" fmla="*/ 422 w 424"/>
                    <a:gd name="T11" fmla="*/ 101 h 247"/>
                    <a:gd name="T12" fmla="*/ 415 w 424"/>
                    <a:gd name="T13" fmla="*/ 120 h 247"/>
                    <a:gd name="T14" fmla="*/ 405 w 424"/>
                    <a:gd name="T15" fmla="*/ 139 h 247"/>
                    <a:gd name="T16" fmla="*/ 396 w 424"/>
                    <a:gd name="T17" fmla="*/ 158 h 247"/>
                    <a:gd name="T18" fmla="*/ 382 w 424"/>
                    <a:gd name="T19" fmla="*/ 176 h 247"/>
                    <a:gd name="T20" fmla="*/ 368 w 424"/>
                    <a:gd name="T21" fmla="*/ 193 h 247"/>
                    <a:gd name="T22" fmla="*/ 339 w 424"/>
                    <a:gd name="T23" fmla="*/ 221 h 247"/>
                    <a:gd name="T24" fmla="*/ 339 w 424"/>
                    <a:gd name="T25" fmla="*/ 221 h 247"/>
                    <a:gd name="T26" fmla="*/ 328 w 424"/>
                    <a:gd name="T27" fmla="*/ 231 h 247"/>
                    <a:gd name="T28" fmla="*/ 316 w 424"/>
                    <a:gd name="T29" fmla="*/ 238 h 247"/>
                    <a:gd name="T30" fmla="*/ 304 w 424"/>
                    <a:gd name="T31" fmla="*/ 242 h 247"/>
                    <a:gd name="T32" fmla="*/ 290 w 424"/>
                    <a:gd name="T33" fmla="*/ 245 h 247"/>
                    <a:gd name="T34" fmla="*/ 290 w 424"/>
                    <a:gd name="T35" fmla="*/ 245 h 247"/>
                    <a:gd name="T36" fmla="*/ 255 w 424"/>
                    <a:gd name="T37" fmla="*/ 247 h 247"/>
                    <a:gd name="T38" fmla="*/ 217 w 424"/>
                    <a:gd name="T39" fmla="*/ 245 h 247"/>
                    <a:gd name="T40" fmla="*/ 146 w 424"/>
                    <a:gd name="T41" fmla="*/ 240 h 247"/>
                    <a:gd name="T42" fmla="*/ 0 w 424"/>
                    <a:gd name="T43" fmla="*/ 23 h 247"/>
                    <a:gd name="T44" fmla="*/ 99 w 424"/>
                    <a:gd name="T45" fmla="*/ 0 h 247"/>
                    <a:gd name="T46" fmla="*/ 99 w 424"/>
                    <a:gd name="T47" fmla="*/ 0 h 247"/>
                    <a:gd name="T48" fmla="*/ 101 w 424"/>
                    <a:gd name="T49" fmla="*/ 0 h 247"/>
                    <a:gd name="T50" fmla="*/ 415 w 424"/>
                    <a:gd name="T51" fmla="*/ 0 h 2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24" h="247">
                      <a:moveTo>
                        <a:pt x="415" y="0"/>
                      </a:moveTo>
                      <a:lnTo>
                        <a:pt x="415" y="0"/>
                      </a:lnTo>
                      <a:lnTo>
                        <a:pt x="422" y="40"/>
                      </a:lnTo>
                      <a:lnTo>
                        <a:pt x="424" y="80"/>
                      </a:lnTo>
                      <a:lnTo>
                        <a:pt x="422" y="101"/>
                      </a:lnTo>
                      <a:lnTo>
                        <a:pt x="415" y="120"/>
                      </a:lnTo>
                      <a:lnTo>
                        <a:pt x="405" y="139"/>
                      </a:lnTo>
                      <a:lnTo>
                        <a:pt x="396" y="158"/>
                      </a:lnTo>
                      <a:lnTo>
                        <a:pt x="382" y="176"/>
                      </a:lnTo>
                      <a:lnTo>
                        <a:pt x="368" y="193"/>
                      </a:lnTo>
                      <a:lnTo>
                        <a:pt x="339" y="221"/>
                      </a:lnTo>
                      <a:lnTo>
                        <a:pt x="328" y="231"/>
                      </a:lnTo>
                      <a:lnTo>
                        <a:pt x="316" y="238"/>
                      </a:lnTo>
                      <a:lnTo>
                        <a:pt x="304" y="242"/>
                      </a:lnTo>
                      <a:lnTo>
                        <a:pt x="290" y="245"/>
                      </a:lnTo>
                      <a:lnTo>
                        <a:pt x="255" y="247"/>
                      </a:lnTo>
                      <a:lnTo>
                        <a:pt x="217" y="245"/>
                      </a:lnTo>
                      <a:lnTo>
                        <a:pt x="146" y="240"/>
                      </a:lnTo>
                      <a:lnTo>
                        <a:pt x="0" y="23"/>
                      </a:lnTo>
                      <a:lnTo>
                        <a:pt x="99" y="0"/>
                      </a:lnTo>
                      <a:lnTo>
                        <a:pt x="101" y="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2" name="Freeform 86">
                  <a:extLst>
                    <a:ext uri="{FF2B5EF4-FFF2-40B4-BE49-F238E27FC236}">
                      <a16:creationId xmlns:a16="http://schemas.microsoft.com/office/drawing/2014/main" id="{0FF31A5F-3E38-4D49-B825-FC39FFACC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962"/>
                  <a:ext cx="396" cy="235"/>
                </a:xfrm>
                <a:custGeom>
                  <a:avLst/>
                  <a:gdLst>
                    <a:gd name="T0" fmla="*/ 386 w 396"/>
                    <a:gd name="T1" fmla="*/ 0 h 235"/>
                    <a:gd name="T2" fmla="*/ 386 w 396"/>
                    <a:gd name="T3" fmla="*/ 0 h 235"/>
                    <a:gd name="T4" fmla="*/ 391 w 396"/>
                    <a:gd name="T5" fmla="*/ 25 h 235"/>
                    <a:gd name="T6" fmla="*/ 393 w 396"/>
                    <a:gd name="T7" fmla="*/ 54 h 235"/>
                    <a:gd name="T8" fmla="*/ 396 w 396"/>
                    <a:gd name="T9" fmla="*/ 80 h 235"/>
                    <a:gd name="T10" fmla="*/ 391 w 396"/>
                    <a:gd name="T11" fmla="*/ 101 h 235"/>
                    <a:gd name="T12" fmla="*/ 391 w 396"/>
                    <a:gd name="T13" fmla="*/ 101 h 235"/>
                    <a:gd name="T14" fmla="*/ 386 w 396"/>
                    <a:gd name="T15" fmla="*/ 120 h 235"/>
                    <a:gd name="T16" fmla="*/ 377 w 396"/>
                    <a:gd name="T17" fmla="*/ 139 h 235"/>
                    <a:gd name="T18" fmla="*/ 363 w 396"/>
                    <a:gd name="T19" fmla="*/ 158 h 235"/>
                    <a:gd name="T20" fmla="*/ 349 w 396"/>
                    <a:gd name="T21" fmla="*/ 174 h 235"/>
                    <a:gd name="T22" fmla="*/ 320 w 396"/>
                    <a:gd name="T23" fmla="*/ 207 h 235"/>
                    <a:gd name="T24" fmla="*/ 294 w 396"/>
                    <a:gd name="T25" fmla="*/ 228 h 235"/>
                    <a:gd name="T26" fmla="*/ 294 w 396"/>
                    <a:gd name="T27" fmla="*/ 228 h 235"/>
                    <a:gd name="T28" fmla="*/ 287 w 396"/>
                    <a:gd name="T29" fmla="*/ 231 h 235"/>
                    <a:gd name="T30" fmla="*/ 278 w 396"/>
                    <a:gd name="T31" fmla="*/ 233 h 235"/>
                    <a:gd name="T32" fmla="*/ 257 w 396"/>
                    <a:gd name="T33" fmla="*/ 235 h 235"/>
                    <a:gd name="T34" fmla="*/ 231 w 396"/>
                    <a:gd name="T35" fmla="*/ 235 h 235"/>
                    <a:gd name="T36" fmla="*/ 203 w 396"/>
                    <a:gd name="T37" fmla="*/ 235 h 235"/>
                    <a:gd name="T38" fmla="*/ 155 w 396"/>
                    <a:gd name="T39" fmla="*/ 231 h 235"/>
                    <a:gd name="T40" fmla="*/ 134 w 396"/>
                    <a:gd name="T41" fmla="*/ 228 h 235"/>
                    <a:gd name="T42" fmla="*/ 0 w 396"/>
                    <a:gd name="T43" fmla="*/ 30 h 235"/>
                    <a:gd name="T44" fmla="*/ 82 w 396"/>
                    <a:gd name="T45" fmla="*/ 11 h 235"/>
                    <a:gd name="T46" fmla="*/ 82 w 396"/>
                    <a:gd name="T47" fmla="*/ 11 h 235"/>
                    <a:gd name="T48" fmla="*/ 99 w 396"/>
                    <a:gd name="T49" fmla="*/ 0 h 235"/>
                    <a:gd name="T50" fmla="*/ 386 w 396"/>
                    <a:gd name="T51" fmla="*/ 0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96" h="235">
                      <a:moveTo>
                        <a:pt x="386" y="0"/>
                      </a:moveTo>
                      <a:lnTo>
                        <a:pt x="386" y="0"/>
                      </a:lnTo>
                      <a:lnTo>
                        <a:pt x="391" y="25"/>
                      </a:lnTo>
                      <a:lnTo>
                        <a:pt x="393" y="54"/>
                      </a:lnTo>
                      <a:lnTo>
                        <a:pt x="396" y="80"/>
                      </a:lnTo>
                      <a:lnTo>
                        <a:pt x="391" y="101"/>
                      </a:lnTo>
                      <a:lnTo>
                        <a:pt x="386" y="120"/>
                      </a:lnTo>
                      <a:lnTo>
                        <a:pt x="377" y="139"/>
                      </a:lnTo>
                      <a:lnTo>
                        <a:pt x="363" y="158"/>
                      </a:lnTo>
                      <a:lnTo>
                        <a:pt x="349" y="174"/>
                      </a:lnTo>
                      <a:lnTo>
                        <a:pt x="320" y="207"/>
                      </a:lnTo>
                      <a:lnTo>
                        <a:pt x="294" y="228"/>
                      </a:lnTo>
                      <a:lnTo>
                        <a:pt x="287" y="231"/>
                      </a:lnTo>
                      <a:lnTo>
                        <a:pt x="278" y="233"/>
                      </a:lnTo>
                      <a:lnTo>
                        <a:pt x="257" y="235"/>
                      </a:lnTo>
                      <a:lnTo>
                        <a:pt x="231" y="235"/>
                      </a:lnTo>
                      <a:lnTo>
                        <a:pt x="203" y="235"/>
                      </a:lnTo>
                      <a:lnTo>
                        <a:pt x="155" y="231"/>
                      </a:lnTo>
                      <a:lnTo>
                        <a:pt x="134" y="228"/>
                      </a:lnTo>
                      <a:lnTo>
                        <a:pt x="0" y="30"/>
                      </a:lnTo>
                      <a:lnTo>
                        <a:pt x="82" y="11"/>
                      </a:lnTo>
                      <a:lnTo>
                        <a:pt x="99" y="0"/>
                      </a:ln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3" name="Freeform 87">
                  <a:extLst>
                    <a:ext uri="{FF2B5EF4-FFF2-40B4-BE49-F238E27FC236}">
                      <a16:creationId xmlns:a16="http://schemas.microsoft.com/office/drawing/2014/main" id="{6B5DC0A6-8226-45FA-AFED-213CFEC98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962"/>
                  <a:ext cx="170" cy="14"/>
                </a:xfrm>
                <a:custGeom>
                  <a:avLst/>
                  <a:gdLst>
                    <a:gd name="T0" fmla="*/ 170 w 170"/>
                    <a:gd name="T1" fmla="*/ 14 h 14"/>
                    <a:gd name="T2" fmla="*/ 170 w 170"/>
                    <a:gd name="T3" fmla="*/ 14 h 14"/>
                    <a:gd name="T4" fmla="*/ 0 w 170"/>
                    <a:gd name="T5" fmla="*/ 0 h 14"/>
                    <a:gd name="T6" fmla="*/ 0 w 170"/>
                    <a:gd name="T7" fmla="*/ 0 h 14"/>
                    <a:gd name="T8" fmla="*/ 47 w 170"/>
                    <a:gd name="T9" fmla="*/ 0 h 14"/>
                    <a:gd name="T10" fmla="*/ 167 w 170"/>
                    <a:gd name="T11" fmla="*/ 0 h 14"/>
                    <a:gd name="T12" fmla="*/ 167 w 170"/>
                    <a:gd name="T13" fmla="*/ 0 h 14"/>
                    <a:gd name="T14" fmla="*/ 170 w 170"/>
                    <a:gd name="T15" fmla="*/ 14 h 14"/>
                    <a:gd name="T16" fmla="*/ 170 w 170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0" h="14">
                      <a:moveTo>
                        <a:pt x="170" y="14"/>
                      </a:moveTo>
                      <a:lnTo>
                        <a:pt x="170" y="14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167" y="0"/>
                      </a:lnTo>
                      <a:lnTo>
                        <a:pt x="170" y="14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4" name="Freeform 88">
                  <a:extLst>
                    <a:ext uri="{FF2B5EF4-FFF2-40B4-BE49-F238E27FC236}">
                      <a16:creationId xmlns:a16="http://schemas.microsoft.com/office/drawing/2014/main" id="{32F12F07-DEB9-45B9-AC57-3579351C9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976"/>
                  <a:ext cx="172" cy="21"/>
                </a:xfrm>
                <a:custGeom>
                  <a:avLst/>
                  <a:gdLst>
                    <a:gd name="T0" fmla="*/ 172 w 172"/>
                    <a:gd name="T1" fmla="*/ 21 h 21"/>
                    <a:gd name="T2" fmla="*/ 172 w 172"/>
                    <a:gd name="T3" fmla="*/ 21 h 21"/>
                    <a:gd name="T4" fmla="*/ 0 w 172"/>
                    <a:gd name="T5" fmla="*/ 7 h 21"/>
                    <a:gd name="T6" fmla="*/ 0 w 172"/>
                    <a:gd name="T7" fmla="*/ 7 h 21"/>
                    <a:gd name="T8" fmla="*/ 170 w 172"/>
                    <a:gd name="T9" fmla="*/ 0 h 21"/>
                    <a:gd name="T10" fmla="*/ 170 w 172"/>
                    <a:gd name="T11" fmla="*/ 0 h 21"/>
                    <a:gd name="T12" fmla="*/ 172 w 172"/>
                    <a:gd name="T13" fmla="*/ 21 h 21"/>
                    <a:gd name="T14" fmla="*/ 172 w 17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2" h="21">
                      <a:moveTo>
                        <a:pt x="172" y="21"/>
                      </a:moveTo>
                      <a:lnTo>
                        <a:pt x="172" y="21"/>
                      </a:lnTo>
                      <a:lnTo>
                        <a:pt x="0" y="7"/>
                      </a:lnTo>
                      <a:lnTo>
                        <a:pt x="170" y="0"/>
                      </a:lnTo>
                      <a:lnTo>
                        <a:pt x="172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5" name="Freeform 89">
                  <a:extLst>
                    <a:ext uri="{FF2B5EF4-FFF2-40B4-BE49-F238E27FC236}">
                      <a16:creationId xmlns:a16="http://schemas.microsoft.com/office/drawing/2014/main" id="{284C3F6C-2CB7-4C25-981D-B8C06EDC8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995"/>
                  <a:ext cx="174" cy="21"/>
                </a:xfrm>
                <a:custGeom>
                  <a:avLst/>
                  <a:gdLst>
                    <a:gd name="T0" fmla="*/ 174 w 174"/>
                    <a:gd name="T1" fmla="*/ 21 h 21"/>
                    <a:gd name="T2" fmla="*/ 0 w 174"/>
                    <a:gd name="T3" fmla="*/ 7 h 21"/>
                    <a:gd name="T4" fmla="*/ 172 w 174"/>
                    <a:gd name="T5" fmla="*/ 0 h 21"/>
                    <a:gd name="T6" fmla="*/ 172 w 174"/>
                    <a:gd name="T7" fmla="*/ 0 h 21"/>
                    <a:gd name="T8" fmla="*/ 174 w 174"/>
                    <a:gd name="T9" fmla="*/ 21 h 21"/>
                    <a:gd name="T10" fmla="*/ 174 w 174"/>
                    <a:gd name="T11" fmla="*/ 2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4" h="21">
                      <a:moveTo>
                        <a:pt x="174" y="21"/>
                      </a:moveTo>
                      <a:lnTo>
                        <a:pt x="0" y="7"/>
                      </a:lnTo>
                      <a:lnTo>
                        <a:pt x="172" y="0"/>
                      </a:lnTo>
                      <a:lnTo>
                        <a:pt x="174" y="21"/>
                      </a:lnTo>
                      <a:close/>
                    </a:path>
                  </a:pathLst>
                </a:custGeom>
                <a:solidFill>
                  <a:srgbClr val="6F5F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6" name="Freeform 90">
                  <a:extLst>
                    <a:ext uri="{FF2B5EF4-FFF2-40B4-BE49-F238E27FC236}">
                      <a16:creationId xmlns:a16="http://schemas.microsoft.com/office/drawing/2014/main" id="{5AE7F62D-DBFD-42E0-AC0C-0BF383582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997"/>
                  <a:ext cx="274" cy="153"/>
                </a:xfrm>
                <a:custGeom>
                  <a:avLst/>
                  <a:gdLst>
                    <a:gd name="T0" fmla="*/ 191 w 274"/>
                    <a:gd name="T1" fmla="*/ 19 h 153"/>
                    <a:gd name="T2" fmla="*/ 191 w 274"/>
                    <a:gd name="T3" fmla="*/ 19 h 153"/>
                    <a:gd name="T4" fmla="*/ 196 w 274"/>
                    <a:gd name="T5" fmla="*/ 19 h 153"/>
                    <a:gd name="T6" fmla="*/ 210 w 274"/>
                    <a:gd name="T7" fmla="*/ 16 h 153"/>
                    <a:gd name="T8" fmla="*/ 227 w 274"/>
                    <a:gd name="T9" fmla="*/ 16 h 153"/>
                    <a:gd name="T10" fmla="*/ 239 w 274"/>
                    <a:gd name="T11" fmla="*/ 19 h 153"/>
                    <a:gd name="T12" fmla="*/ 250 w 274"/>
                    <a:gd name="T13" fmla="*/ 21 h 153"/>
                    <a:gd name="T14" fmla="*/ 250 w 274"/>
                    <a:gd name="T15" fmla="*/ 21 h 153"/>
                    <a:gd name="T16" fmla="*/ 260 w 274"/>
                    <a:gd name="T17" fmla="*/ 28 h 153"/>
                    <a:gd name="T18" fmla="*/ 269 w 274"/>
                    <a:gd name="T19" fmla="*/ 38 h 153"/>
                    <a:gd name="T20" fmla="*/ 272 w 274"/>
                    <a:gd name="T21" fmla="*/ 49 h 153"/>
                    <a:gd name="T22" fmla="*/ 274 w 274"/>
                    <a:gd name="T23" fmla="*/ 66 h 153"/>
                    <a:gd name="T24" fmla="*/ 272 w 274"/>
                    <a:gd name="T25" fmla="*/ 80 h 153"/>
                    <a:gd name="T26" fmla="*/ 264 w 274"/>
                    <a:gd name="T27" fmla="*/ 97 h 153"/>
                    <a:gd name="T28" fmla="*/ 253 w 274"/>
                    <a:gd name="T29" fmla="*/ 113 h 153"/>
                    <a:gd name="T30" fmla="*/ 236 w 274"/>
                    <a:gd name="T31" fmla="*/ 130 h 153"/>
                    <a:gd name="T32" fmla="*/ 236 w 274"/>
                    <a:gd name="T33" fmla="*/ 130 h 153"/>
                    <a:gd name="T34" fmla="*/ 227 w 274"/>
                    <a:gd name="T35" fmla="*/ 137 h 153"/>
                    <a:gd name="T36" fmla="*/ 217 w 274"/>
                    <a:gd name="T37" fmla="*/ 141 h 153"/>
                    <a:gd name="T38" fmla="*/ 196 w 274"/>
                    <a:gd name="T39" fmla="*/ 151 h 153"/>
                    <a:gd name="T40" fmla="*/ 175 w 274"/>
                    <a:gd name="T41" fmla="*/ 153 h 153"/>
                    <a:gd name="T42" fmla="*/ 154 w 274"/>
                    <a:gd name="T43" fmla="*/ 153 h 153"/>
                    <a:gd name="T44" fmla="*/ 135 w 274"/>
                    <a:gd name="T45" fmla="*/ 153 h 153"/>
                    <a:gd name="T46" fmla="*/ 121 w 274"/>
                    <a:gd name="T47" fmla="*/ 151 h 153"/>
                    <a:gd name="T48" fmla="*/ 107 w 274"/>
                    <a:gd name="T49" fmla="*/ 148 h 153"/>
                    <a:gd name="T50" fmla="*/ 62 w 274"/>
                    <a:gd name="T51" fmla="*/ 137 h 153"/>
                    <a:gd name="T52" fmla="*/ 0 w 274"/>
                    <a:gd name="T53" fmla="*/ 66 h 153"/>
                    <a:gd name="T54" fmla="*/ 33 w 274"/>
                    <a:gd name="T55" fmla="*/ 0 h 153"/>
                    <a:gd name="T56" fmla="*/ 102 w 274"/>
                    <a:gd name="T57" fmla="*/ 2 h 153"/>
                    <a:gd name="T58" fmla="*/ 109 w 274"/>
                    <a:gd name="T59" fmla="*/ 28 h 153"/>
                    <a:gd name="T60" fmla="*/ 109 w 274"/>
                    <a:gd name="T61" fmla="*/ 28 h 153"/>
                    <a:gd name="T62" fmla="*/ 123 w 274"/>
                    <a:gd name="T63" fmla="*/ 31 h 153"/>
                    <a:gd name="T64" fmla="*/ 135 w 274"/>
                    <a:gd name="T65" fmla="*/ 33 h 153"/>
                    <a:gd name="T66" fmla="*/ 151 w 274"/>
                    <a:gd name="T67" fmla="*/ 33 h 153"/>
                    <a:gd name="T68" fmla="*/ 151 w 274"/>
                    <a:gd name="T69" fmla="*/ 33 h 153"/>
                    <a:gd name="T70" fmla="*/ 165 w 274"/>
                    <a:gd name="T71" fmla="*/ 31 h 153"/>
                    <a:gd name="T72" fmla="*/ 180 w 274"/>
                    <a:gd name="T73" fmla="*/ 26 h 153"/>
                    <a:gd name="T74" fmla="*/ 191 w 274"/>
                    <a:gd name="T75" fmla="*/ 19 h 153"/>
                    <a:gd name="T76" fmla="*/ 191 w 274"/>
                    <a:gd name="T77" fmla="*/ 19 h 15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74" h="153">
                      <a:moveTo>
                        <a:pt x="191" y="19"/>
                      </a:moveTo>
                      <a:lnTo>
                        <a:pt x="191" y="19"/>
                      </a:lnTo>
                      <a:lnTo>
                        <a:pt x="196" y="19"/>
                      </a:lnTo>
                      <a:lnTo>
                        <a:pt x="210" y="16"/>
                      </a:lnTo>
                      <a:lnTo>
                        <a:pt x="227" y="16"/>
                      </a:lnTo>
                      <a:lnTo>
                        <a:pt x="239" y="19"/>
                      </a:lnTo>
                      <a:lnTo>
                        <a:pt x="250" y="21"/>
                      </a:lnTo>
                      <a:lnTo>
                        <a:pt x="260" y="28"/>
                      </a:lnTo>
                      <a:lnTo>
                        <a:pt x="269" y="38"/>
                      </a:lnTo>
                      <a:lnTo>
                        <a:pt x="272" y="49"/>
                      </a:lnTo>
                      <a:lnTo>
                        <a:pt x="274" y="66"/>
                      </a:lnTo>
                      <a:lnTo>
                        <a:pt x="272" y="80"/>
                      </a:lnTo>
                      <a:lnTo>
                        <a:pt x="264" y="97"/>
                      </a:lnTo>
                      <a:lnTo>
                        <a:pt x="253" y="113"/>
                      </a:lnTo>
                      <a:lnTo>
                        <a:pt x="236" y="130"/>
                      </a:lnTo>
                      <a:lnTo>
                        <a:pt x="227" y="137"/>
                      </a:lnTo>
                      <a:lnTo>
                        <a:pt x="217" y="141"/>
                      </a:lnTo>
                      <a:lnTo>
                        <a:pt x="196" y="151"/>
                      </a:lnTo>
                      <a:lnTo>
                        <a:pt x="175" y="153"/>
                      </a:lnTo>
                      <a:lnTo>
                        <a:pt x="154" y="153"/>
                      </a:lnTo>
                      <a:lnTo>
                        <a:pt x="135" y="153"/>
                      </a:lnTo>
                      <a:lnTo>
                        <a:pt x="121" y="151"/>
                      </a:lnTo>
                      <a:lnTo>
                        <a:pt x="107" y="148"/>
                      </a:lnTo>
                      <a:lnTo>
                        <a:pt x="62" y="137"/>
                      </a:lnTo>
                      <a:lnTo>
                        <a:pt x="0" y="66"/>
                      </a:lnTo>
                      <a:lnTo>
                        <a:pt x="33" y="0"/>
                      </a:lnTo>
                      <a:lnTo>
                        <a:pt x="102" y="2"/>
                      </a:lnTo>
                      <a:lnTo>
                        <a:pt x="109" y="28"/>
                      </a:lnTo>
                      <a:lnTo>
                        <a:pt x="123" y="31"/>
                      </a:lnTo>
                      <a:lnTo>
                        <a:pt x="135" y="33"/>
                      </a:lnTo>
                      <a:lnTo>
                        <a:pt x="151" y="33"/>
                      </a:lnTo>
                      <a:lnTo>
                        <a:pt x="165" y="31"/>
                      </a:lnTo>
                      <a:lnTo>
                        <a:pt x="180" y="26"/>
                      </a:lnTo>
                      <a:lnTo>
                        <a:pt x="19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7" name="Freeform 91">
                  <a:extLst>
                    <a:ext uri="{FF2B5EF4-FFF2-40B4-BE49-F238E27FC236}">
                      <a16:creationId xmlns:a16="http://schemas.microsoft.com/office/drawing/2014/main" id="{04F1E7A3-D7F2-4A83-A5A1-5D7B77430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" y="962"/>
                  <a:ext cx="210" cy="150"/>
                </a:xfrm>
                <a:custGeom>
                  <a:avLst/>
                  <a:gdLst>
                    <a:gd name="T0" fmla="*/ 210 w 210"/>
                    <a:gd name="T1" fmla="*/ 0 h 150"/>
                    <a:gd name="T2" fmla="*/ 210 w 210"/>
                    <a:gd name="T3" fmla="*/ 0 h 150"/>
                    <a:gd name="T4" fmla="*/ 202 w 210"/>
                    <a:gd name="T5" fmla="*/ 16 h 150"/>
                    <a:gd name="T6" fmla="*/ 193 w 210"/>
                    <a:gd name="T7" fmla="*/ 33 h 150"/>
                    <a:gd name="T8" fmla="*/ 169 w 210"/>
                    <a:gd name="T9" fmla="*/ 63 h 150"/>
                    <a:gd name="T10" fmla="*/ 169 w 210"/>
                    <a:gd name="T11" fmla="*/ 63 h 150"/>
                    <a:gd name="T12" fmla="*/ 167 w 210"/>
                    <a:gd name="T13" fmla="*/ 68 h 150"/>
                    <a:gd name="T14" fmla="*/ 165 w 210"/>
                    <a:gd name="T15" fmla="*/ 77 h 150"/>
                    <a:gd name="T16" fmla="*/ 165 w 210"/>
                    <a:gd name="T17" fmla="*/ 77 h 150"/>
                    <a:gd name="T18" fmla="*/ 165 w 210"/>
                    <a:gd name="T19" fmla="*/ 84 h 150"/>
                    <a:gd name="T20" fmla="*/ 162 w 210"/>
                    <a:gd name="T21" fmla="*/ 89 h 150"/>
                    <a:gd name="T22" fmla="*/ 160 w 210"/>
                    <a:gd name="T23" fmla="*/ 96 h 150"/>
                    <a:gd name="T24" fmla="*/ 155 w 210"/>
                    <a:gd name="T25" fmla="*/ 99 h 150"/>
                    <a:gd name="T26" fmla="*/ 144 w 210"/>
                    <a:gd name="T27" fmla="*/ 106 h 150"/>
                    <a:gd name="T28" fmla="*/ 129 w 210"/>
                    <a:gd name="T29" fmla="*/ 108 h 150"/>
                    <a:gd name="T30" fmla="*/ 129 w 210"/>
                    <a:gd name="T31" fmla="*/ 108 h 150"/>
                    <a:gd name="T32" fmla="*/ 120 w 210"/>
                    <a:gd name="T33" fmla="*/ 120 h 150"/>
                    <a:gd name="T34" fmla="*/ 118 w 210"/>
                    <a:gd name="T35" fmla="*/ 124 h 150"/>
                    <a:gd name="T36" fmla="*/ 118 w 210"/>
                    <a:gd name="T37" fmla="*/ 132 h 150"/>
                    <a:gd name="T38" fmla="*/ 118 w 210"/>
                    <a:gd name="T39" fmla="*/ 132 h 150"/>
                    <a:gd name="T40" fmla="*/ 115 w 210"/>
                    <a:gd name="T41" fmla="*/ 141 h 150"/>
                    <a:gd name="T42" fmla="*/ 113 w 210"/>
                    <a:gd name="T43" fmla="*/ 146 h 150"/>
                    <a:gd name="T44" fmla="*/ 111 w 210"/>
                    <a:gd name="T45" fmla="*/ 150 h 150"/>
                    <a:gd name="T46" fmla="*/ 103 w 210"/>
                    <a:gd name="T47" fmla="*/ 150 h 150"/>
                    <a:gd name="T48" fmla="*/ 92 w 210"/>
                    <a:gd name="T49" fmla="*/ 150 h 150"/>
                    <a:gd name="T50" fmla="*/ 78 w 210"/>
                    <a:gd name="T51" fmla="*/ 148 h 150"/>
                    <a:gd name="T52" fmla="*/ 0 w 210"/>
                    <a:gd name="T53" fmla="*/ 30 h 150"/>
                    <a:gd name="T54" fmla="*/ 96 w 210"/>
                    <a:gd name="T55" fmla="*/ 7 h 150"/>
                    <a:gd name="T56" fmla="*/ 96 w 210"/>
                    <a:gd name="T57" fmla="*/ 7 h 150"/>
                    <a:gd name="T58" fmla="*/ 108 w 210"/>
                    <a:gd name="T59" fmla="*/ 0 h 150"/>
                    <a:gd name="T60" fmla="*/ 210 w 210"/>
                    <a:gd name="T61" fmla="*/ 0 h 1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10" h="150">
                      <a:moveTo>
                        <a:pt x="210" y="0"/>
                      </a:moveTo>
                      <a:lnTo>
                        <a:pt x="210" y="0"/>
                      </a:lnTo>
                      <a:lnTo>
                        <a:pt x="202" y="16"/>
                      </a:lnTo>
                      <a:lnTo>
                        <a:pt x="193" y="33"/>
                      </a:lnTo>
                      <a:lnTo>
                        <a:pt x="169" y="63"/>
                      </a:lnTo>
                      <a:lnTo>
                        <a:pt x="167" y="68"/>
                      </a:lnTo>
                      <a:lnTo>
                        <a:pt x="165" y="77"/>
                      </a:lnTo>
                      <a:lnTo>
                        <a:pt x="165" y="84"/>
                      </a:lnTo>
                      <a:lnTo>
                        <a:pt x="162" y="89"/>
                      </a:lnTo>
                      <a:lnTo>
                        <a:pt x="160" y="96"/>
                      </a:lnTo>
                      <a:lnTo>
                        <a:pt x="155" y="99"/>
                      </a:lnTo>
                      <a:lnTo>
                        <a:pt x="144" y="106"/>
                      </a:lnTo>
                      <a:lnTo>
                        <a:pt x="129" y="108"/>
                      </a:lnTo>
                      <a:lnTo>
                        <a:pt x="120" y="120"/>
                      </a:lnTo>
                      <a:lnTo>
                        <a:pt x="118" y="124"/>
                      </a:lnTo>
                      <a:lnTo>
                        <a:pt x="118" y="132"/>
                      </a:lnTo>
                      <a:lnTo>
                        <a:pt x="115" y="141"/>
                      </a:lnTo>
                      <a:lnTo>
                        <a:pt x="113" y="146"/>
                      </a:lnTo>
                      <a:lnTo>
                        <a:pt x="111" y="150"/>
                      </a:lnTo>
                      <a:lnTo>
                        <a:pt x="103" y="150"/>
                      </a:lnTo>
                      <a:lnTo>
                        <a:pt x="92" y="150"/>
                      </a:lnTo>
                      <a:lnTo>
                        <a:pt x="78" y="148"/>
                      </a:lnTo>
                      <a:lnTo>
                        <a:pt x="0" y="30"/>
                      </a:lnTo>
                      <a:lnTo>
                        <a:pt x="96" y="7"/>
                      </a:lnTo>
                      <a:lnTo>
                        <a:pt x="108" y="0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8" name="Freeform 92">
                  <a:extLst>
                    <a:ext uri="{FF2B5EF4-FFF2-40B4-BE49-F238E27FC236}">
                      <a16:creationId xmlns:a16="http://schemas.microsoft.com/office/drawing/2014/main" id="{4E072DF5-7EA0-4389-AB0C-865688ED4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" y="962"/>
                  <a:ext cx="182" cy="141"/>
                </a:xfrm>
                <a:custGeom>
                  <a:avLst/>
                  <a:gdLst>
                    <a:gd name="T0" fmla="*/ 182 w 182"/>
                    <a:gd name="T1" fmla="*/ 0 h 141"/>
                    <a:gd name="T2" fmla="*/ 182 w 182"/>
                    <a:gd name="T3" fmla="*/ 0 h 141"/>
                    <a:gd name="T4" fmla="*/ 177 w 182"/>
                    <a:gd name="T5" fmla="*/ 11 h 141"/>
                    <a:gd name="T6" fmla="*/ 170 w 182"/>
                    <a:gd name="T7" fmla="*/ 23 h 141"/>
                    <a:gd name="T8" fmla="*/ 170 w 182"/>
                    <a:gd name="T9" fmla="*/ 23 h 141"/>
                    <a:gd name="T10" fmla="*/ 156 w 182"/>
                    <a:gd name="T11" fmla="*/ 42 h 141"/>
                    <a:gd name="T12" fmla="*/ 146 w 182"/>
                    <a:gd name="T13" fmla="*/ 56 h 141"/>
                    <a:gd name="T14" fmla="*/ 139 w 182"/>
                    <a:gd name="T15" fmla="*/ 68 h 141"/>
                    <a:gd name="T16" fmla="*/ 139 w 182"/>
                    <a:gd name="T17" fmla="*/ 80 h 141"/>
                    <a:gd name="T18" fmla="*/ 139 w 182"/>
                    <a:gd name="T19" fmla="*/ 80 h 141"/>
                    <a:gd name="T20" fmla="*/ 137 w 182"/>
                    <a:gd name="T21" fmla="*/ 84 h 141"/>
                    <a:gd name="T22" fmla="*/ 135 w 182"/>
                    <a:gd name="T23" fmla="*/ 89 h 141"/>
                    <a:gd name="T24" fmla="*/ 130 w 182"/>
                    <a:gd name="T25" fmla="*/ 94 h 141"/>
                    <a:gd name="T26" fmla="*/ 125 w 182"/>
                    <a:gd name="T27" fmla="*/ 96 h 141"/>
                    <a:gd name="T28" fmla="*/ 116 w 182"/>
                    <a:gd name="T29" fmla="*/ 99 h 141"/>
                    <a:gd name="T30" fmla="*/ 111 w 182"/>
                    <a:gd name="T31" fmla="*/ 99 h 141"/>
                    <a:gd name="T32" fmla="*/ 111 w 182"/>
                    <a:gd name="T33" fmla="*/ 99 h 141"/>
                    <a:gd name="T34" fmla="*/ 106 w 182"/>
                    <a:gd name="T35" fmla="*/ 101 h 141"/>
                    <a:gd name="T36" fmla="*/ 99 w 182"/>
                    <a:gd name="T37" fmla="*/ 108 h 141"/>
                    <a:gd name="T38" fmla="*/ 92 w 182"/>
                    <a:gd name="T39" fmla="*/ 120 h 141"/>
                    <a:gd name="T40" fmla="*/ 90 w 182"/>
                    <a:gd name="T41" fmla="*/ 127 h 141"/>
                    <a:gd name="T42" fmla="*/ 90 w 182"/>
                    <a:gd name="T43" fmla="*/ 134 h 141"/>
                    <a:gd name="T44" fmla="*/ 90 w 182"/>
                    <a:gd name="T45" fmla="*/ 134 h 141"/>
                    <a:gd name="T46" fmla="*/ 90 w 182"/>
                    <a:gd name="T47" fmla="*/ 139 h 141"/>
                    <a:gd name="T48" fmla="*/ 85 w 182"/>
                    <a:gd name="T49" fmla="*/ 141 h 141"/>
                    <a:gd name="T50" fmla="*/ 78 w 182"/>
                    <a:gd name="T51" fmla="*/ 141 h 141"/>
                    <a:gd name="T52" fmla="*/ 69 w 182"/>
                    <a:gd name="T53" fmla="*/ 139 h 141"/>
                    <a:gd name="T54" fmla="*/ 0 w 182"/>
                    <a:gd name="T55" fmla="*/ 37 h 141"/>
                    <a:gd name="T56" fmla="*/ 85 w 182"/>
                    <a:gd name="T57" fmla="*/ 16 h 141"/>
                    <a:gd name="T58" fmla="*/ 85 w 182"/>
                    <a:gd name="T59" fmla="*/ 16 h 141"/>
                    <a:gd name="T60" fmla="*/ 92 w 182"/>
                    <a:gd name="T61" fmla="*/ 11 h 141"/>
                    <a:gd name="T62" fmla="*/ 109 w 182"/>
                    <a:gd name="T63" fmla="*/ 0 h 141"/>
                    <a:gd name="T64" fmla="*/ 182 w 182"/>
                    <a:gd name="T65" fmla="*/ 0 h 1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82" h="14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77" y="11"/>
                      </a:lnTo>
                      <a:lnTo>
                        <a:pt x="170" y="23"/>
                      </a:lnTo>
                      <a:lnTo>
                        <a:pt x="156" y="42"/>
                      </a:lnTo>
                      <a:lnTo>
                        <a:pt x="146" y="56"/>
                      </a:lnTo>
                      <a:lnTo>
                        <a:pt x="139" y="68"/>
                      </a:lnTo>
                      <a:lnTo>
                        <a:pt x="139" y="80"/>
                      </a:lnTo>
                      <a:lnTo>
                        <a:pt x="137" y="84"/>
                      </a:lnTo>
                      <a:lnTo>
                        <a:pt x="135" y="89"/>
                      </a:lnTo>
                      <a:lnTo>
                        <a:pt x="130" y="94"/>
                      </a:lnTo>
                      <a:lnTo>
                        <a:pt x="125" y="96"/>
                      </a:lnTo>
                      <a:lnTo>
                        <a:pt x="116" y="99"/>
                      </a:lnTo>
                      <a:lnTo>
                        <a:pt x="111" y="99"/>
                      </a:lnTo>
                      <a:lnTo>
                        <a:pt x="106" y="101"/>
                      </a:lnTo>
                      <a:lnTo>
                        <a:pt x="99" y="108"/>
                      </a:lnTo>
                      <a:lnTo>
                        <a:pt x="92" y="120"/>
                      </a:lnTo>
                      <a:lnTo>
                        <a:pt x="90" y="127"/>
                      </a:lnTo>
                      <a:lnTo>
                        <a:pt x="90" y="134"/>
                      </a:lnTo>
                      <a:lnTo>
                        <a:pt x="90" y="139"/>
                      </a:lnTo>
                      <a:lnTo>
                        <a:pt x="85" y="141"/>
                      </a:lnTo>
                      <a:lnTo>
                        <a:pt x="78" y="141"/>
                      </a:lnTo>
                      <a:lnTo>
                        <a:pt x="69" y="139"/>
                      </a:lnTo>
                      <a:lnTo>
                        <a:pt x="0" y="37"/>
                      </a:lnTo>
                      <a:lnTo>
                        <a:pt x="85" y="16"/>
                      </a:lnTo>
                      <a:lnTo>
                        <a:pt x="92" y="11"/>
                      </a:lnTo>
                      <a:lnTo>
                        <a:pt x="109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9" name="Freeform 93">
                  <a:extLst>
                    <a:ext uri="{FF2B5EF4-FFF2-40B4-BE49-F238E27FC236}">
                      <a16:creationId xmlns:a16="http://schemas.microsoft.com/office/drawing/2014/main" id="{15A5E317-23E9-40C2-B9FE-0FB7C3BFA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178"/>
                  <a:ext cx="813" cy="797"/>
                </a:xfrm>
                <a:custGeom>
                  <a:avLst/>
                  <a:gdLst>
                    <a:gd name="T0" fmla="*/ 264 w 813"/>
                    <a:gd name="T1" fmla="*/ 3 h 797"/>
                    <a:gd name="T2" fmla="*/ 236 w 813"/>
                    <a:gd name="T3" fmla="*/ 8 h 797"/>
                    <a:gd name="T4" fmla="*/ 179 w 813"/>
                    <a:gd name="T5" fmla="*/ 19 h 797"/>
                    <a:gd name="T6" fmla="*/ 127 w 813"/>
                    <a:gd name="T7" fmla="*/ 38 h 797"/>
                    <a:gd name="T8" fmla="*/ 78 w 813"/>
                    <a:gd name="T9" fmla="*/ 66 h 797"/>
                    <a:gd name="T10" fmla="*/ 24 w 813"/>
                    <a:gd name="T11" fmla="*/ 109 h 797"/>
                    <a:gd name="T12" fmla="*/ 0 w 813"/>
                    <a:gd name="T13" fmla="*/ 133 h 797"/>
                    <a:gd name="T14" fmla="*/ 0 w 813"/>
                    <a:gd name="T15" fmla="*/ 599 h 797"/>
                    <a:gd name="T16" fmla="*/ 2 w 813"/>
                    <a:gd name="T17" fmla="*/ 611 h 797"/>
                    <a:gd name="T18" fmla="*/ 40 w 813"/>
                    <a:gd name="T19" fmla="*/ 656 h 797"/>
                    <a:gd name="T20" fmla="*/ 83 w 813"/>
                    <a:gd name="T21" fmla="*/ 696 h 797"/>
                    <a:gd name="T22" fmla="*/ 130 w 813"/>
                    <a:gd name="T23" fmla="*/ 731 h 797"/>
                    <a:gd name="T24" fmla="*/ 222 w 813"/>
                    <a:gd name="T25" fmla="*/ 783 h 797"/>
                    <a:gd name="T26" fmla="*/ 264 w 813"/>
                    <a:gd name="T27" fmla="*/ 797 h 797"/>
                    <a:gd name="T28" fmla="*/ 568 w 813"/>
                    <a:gd name="T29" fmla="*/ 797 h 797"/>
                    <a:gd name="T30" fmla="*/ 613 w 813"/>
                    <a:gd name="T31" fmla="*/ 779 h 797"/>
                    <a:gd name="T32" fmla="*/ 655 w 813"/>
                    <a:gd name="T33" fmla="*/ 755 h 797"/>
                    <a:gd name="T34" fmla="*/ 695 w 813"/>
                    <a:gd name="T35" fmla="*/ 724 h 797"/>
                    <a:gd name="T36" fmla="*/ 731 w 813"/>
                    <a:gd name="T37" fmla="*/ 687 h 797"/>
                    <a:gd name="T38" fmla="*/ 752 w 813"/>
                    <a:gd name="T39" fmla="*/ 661 h 797"/>
                    <a:gd name="T40" fmla="*/ 785 w 813"/>
                    <a:gd name="T41" fmla="*/ 604 h 797"/>
                    <a:gd name="T42" fmla="*/ 809 w 813"/>
                    <a:gd name="T43" fmla="*/ 533 h 797"/>
                    <a:gd name="T44" fmla="*/ 811 w 813"/>
                    <a:gd name="T45" fmla="*/ 505 h 797"/>
                    <a:gd name="T46" fmla="*/ 813 w 813"/>
                    <a:gd name="T47" fmla="*/ 453 h 797"/>
                    <a:gd name="T48" fmla="*/ 809 w 813"/>
                    <a:gd name="T49" fmla="*/ 404 h 797"/>
                    <a:gd name="T50" fmla="*/ 799 w 813"/>
                    <a:gd name="T51" fmla="*/ 354 h 797"/>
                    <a:gd name="T52" fmla="*/ 773 w 813"/>
                    <a:gd name="T53" fmla="*/ 288 h 797"/>
                    <a:gd name="T54" fmla="*/ 757 w 813"/>
                    <a:gd name="T55" fmla="*/ 260 h 797"/>
                    <a:gd name="T56" fmla="*/ 721 w 813"/>
                    <a:gd name="T57" fmla="*/ 206 h 797"/>
                    <a:gd name="T58" fmla="*/ 679 w 813"/>
                    <a:gd name="T59" fmla="*/ 158 h 797"/>
                    <a:gd name="T60" fmla="*/ 632 w 813"/>
                    <a:gd name="T61" fmla="*/ 114 h 797"/>
                    <a:gd name="T62" fmla="*/ 568 w 813"/>
                    <a:gd name="T63" fmla="*/ 71 h 797"/>
                    <a:gd name="T64" fmla="*/ 538 w 813"/>
                    <a:gd name="T65" fmla="*/ 55 h 797"/>
                    <a:gd name="T66" fmla="*/ 474 w 813"/>
                    <a:gd name="T67" fmla="*/ 29 h 797"/>
                    <a:gd name="T68" fmla="*/ 410 w 813"/>
                    <a:gd name="T69" fmla="*/ 12 h 797"/>
                    <a:gd name="T70" fmla="*/ 344 w 813"/>
                    <a:gd name="T71" fmla="*/ 3 h 797"/>
                    <a:gd name="T72" fmla="*/ 309 w 813"/>
                    <a:gd name="T73" fmla="*/ 0 h 7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13" h="797">
                      <a:moveTo>
                        <a:pt x="309" y="0"/>
                      </a:moveTo>
                      <a:lnTo>
                        <a:pt x="264" y="3"/>
                      </a:lnTo>
                      <a:lnTo>
                        <a:pt x="236" y="8"/>
                      </a:lnTo>
                      <a:lnTo>
                        <a:pt x="208" y="12"/>
                      </a:lnTo>
                      <a:lnTo>
                        <a:pt x="179" y="19"/>
                      </a:lnTo>
                      <a:lnTo>
                        <a:pt x="153" y="29"/>
                      </a:lnTo>
                      <a:lnTo>
                        <a:pt x="127" y="38"/>
                      </a:lnTo>
                      <a:lnTo>
                        <a:pt x="104" y="52"/>
                      </a:lnTo>
                      <a:lnTo>
                        <a:pt x="78" y="66"/>
                      </a:lnTo>
                      <a:lnTo>
                        <a:pt x="54" y="83"/>
                      </a:lnTo>
                      <a:lnTo>
                        <a:pt x="24" y="109"/>
                      </a:lnTo>
                      <a:lnTo>
                        <a:pt x="0" y="133"/>
                      </a:lnTo>
                      <a:lnTo>
                        <a:pt x="0" y="599"/>
                      </a:lnTo>
                      <a:lnTo>
                        <a:pt x="2" y="611"/>
                      </a:lnTo>
                      <a:lnTo>
                        <a:pt x="21" y="635"/>
                      </a:lnTo>
                      <a:lnTo>
                        <a:pt x="40" y="656"/>
                      </a:lnTo>
                      <a:lnTo>
                        <a:pt x="61" y="677"/>
                      </a:lnTo>
                      <a:lnTo>
                        <a:pt x="83" y="696"/>
                      </a:lnTo>
                      <a:lnTo>
                        <a:pt x="106" y="715"/>
                      </a:lnTo>
                      <a:lnTo>
                        <a:pt x="130" y="731"/>
                      </a:lnTo>
                      <a:lnTo>
                        <a:pt x="182" y="764"/>
                      </a:lnTo>
                      <a:lnTo>
                        <a:pt x="222" y="783"/>
                      </a:lnTo>
                      <a:lnTo>
                        <a:pt x="264" y="797"/>
                      </a:lnTo>
                      <a:lnTo>
                        <a:pt x="568" y="797"/>
                      </a:lnTo>
                      <a:lnTo>
                        <a:pt x="592" y="790"/>
                      </a:lnTo>
                      <a:lnTo>
                        <a:pt x="613" y="779"/>
                      </a:lnTo>
                      <a:lnTo>
                        <a:pt x="637" y="767"/>
                      </a:lnTo>
                      <a:lnTo>
                        <a:pt x="655" y="755"/>
                      </a:lnTo>
                      <a:lnTo>
                        <a:pt x="677" y="741"/>
                      </a:lnTo>
                      <a:lnTo>
                        <a:pt x="695" y="724"/>
                      </a:lnTo>
                      <a:lnTo>
                        <a:pt x="714" y="708"/>
                      </a:lnTo>
                      <a:lnTo>
                        <a:pt x="731" y="687"/>
                      </a:lnTo>
                      <a:lnTo>
                        <a:pt x="752" y="661"/>
                      </a:lnTo>
                      <a:lnTo>
                        <a:pt x="771" y="632"/>
                      </a:lnTo>
                      <a:lnTo>
                        <a:pt x="785" y="604"/>
                      </a:lnTo>
                      <a:lnTo>
                        <a:pt x="797" y="571"/>
                      </a:lnTo>
                      <a:lnTo>
                        <a:pt x="809" y="533"/>
                      </a:lnTo>
                      <a:lnTo>
                        <a:pt x="811" y="505"/>
                      </a:lnTo>
                      <a:lnTo>
                        <a:pt x="813" y="479"/>
                      </a:lnTo>
                      <a:lnTo>
                        <a:pt x="813" y="453"/>
                      </a:lnTo>
                      <a:lnTo>
                        <a:pt x="813" y="430"/>
                      </a:lnTo>
                      <a:lnTo>
                        <a:pt x="809" y="404"/>
                      </a:lnTo>
                      <a:lnTo>
                        <a:pt x="804" y="378"/>
                      </a:lnTo>
                      <a:lnTo>
                        <a:pt x="799" y="354"/>
                      </a:lnTo>
                      <a:lnTo>
                        <a:pt x="790" y="328"/>
                      </a:lnTo>
                      <a:lnTo>
                        <a:pt x="773" y="288"/>
                      </a:lnTo>
                      <a:lnTo>
                        <a:pt x="757" y="260"/>
                      </a:lnTo>
                      <a:lnTo>
                        <a:pt x="740" y="232"/>
                      </a:lnTo>
                      <a:lnTo>
                        <a:pt x="721" y="206"/>
                      </a:lnTo>
                      <a:lnTo>
                        <a:pt x="702" y="182"/>
                      </a:lnTo>
                      <a:lnTo>
                        <a:pt x="679" y="158"/>
                      </a:lnTo>
                      <a:lnTo>
                        <a:pt x="658" y="135"/>
                      </a:lnTo>
                      <a:lnTo>
                        <a:pt x="632" y="114"/>
                      </a:lnTo>
                      <a:lnTo>
                        <a:pt x="606" y="95"/>
                      </a:lnTo>
                      <a:lnTo>
                        <a:pt x="568" y="71"/>
                      </a:lnTo>
                      <a:lnTo>
                        <a:pt x="538" y="55"/>
                      </a:lnTo>
                      <a:lnTo>
                        <a:pt x="507" y="41"/>
                      </a:lnTo>
                      <a:lnTo>
                        <a:pt x="474" y="29"/>
                      </a:lnTo>
                      <a:lnTo>
                        <a:pt x="443" y="19"/>
                      </a:lnTo>
                      <a:lnTo>
                        <a:pt x="410" y="12"/>
                      </a:lnTo>
                      <a:lnTo>
                        <a:pt x="380" y="5"/>
                      </a:lnTo>
                      <a:lnTo>
                        <a:pt x="34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0" name="Freeform 94">
                  <a:extLst>
                    <a:ext uri="{FF2B5EF4-FFF2-40B4-BE49-F238E27FC236}">
                      <a16:creationId xmlns:a16="http://schemas.microsoft.com/office/drawing/2014/main" id="{A001CFB3-E834-4E32-8B1A-39FDF7F32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190"/>
                  <a:ext cx="804" cy="785"/>
                </a:xfrm>
                <a:custGeom>
                  <a:avLst/>
                  <a:gdLst>
                    <a:gd name="T0" fmla="*/ 309 w 804"/>
                    <a:gd name="T1" fmla="*/ 0 h 785"/>
                    <a:gd name="T2" fmla="*/ 309 w 804"/>
                    <a:gd name="T3" fmla="*/ 0 h 785"/>
                    <a:gd name="T4" fmla="*/ 262 w 804"/>
                    <a:gd name="T5" fmla="*/ 3 h 785"/>
                    <a:gd name="T6" fmla="*/ 217 w 804"/>
                    <a:gd name="T7" fmla="*/ 10 h 785"/>
                    <a:gd name="T8" fmla="*/ 172 w 804"/>
                    <a:gd name="T9" fmla="*/ 21 h 785"/>
                    <a:gd name="T10" fmla="*/ 132 w 804"/>
                    <a:gd name="T11" fmla="*/ 36 h 785"/>
                    <a:gd name="T12" fmla="*/ 94 w 804"/>
                    <a:gd name="T13" fmla="*/ 57 h 785"/>
                    <a:gd name="T14" fmla="*/ 59 w 804"/>
                    <a:gd name="T15" fmla="*/ 80 h 785"/>
                    <a:gd name="T16" fmla="*/ 28 w 804"/>
                    <a:gd name="T17" fmla="*/ 106 h 785"/>
                    <a:gd name="T18" fmla="*/ 0 w 804"/>
                    <a:gd name="T19" fmla="*/ 137 h 785"/>
                    <a:gd name="T20" fmla="*/ 0 w 804"/>
                    <a:gd name="T21" fmla="*/ 580 h 785"/>
                    <a:gd name="T22" fmla="*/ 0 w 804"/>
                    <a:gd name="T23" fmla="*/ 580 h 785"/>
                    <a:gd name="T24" fmla="*/ 28 w 804"/>
                    <a:gd name="T25" fmla="*/ 618 h 785"/>
                    <a:gd name="T26" fmla="*/ 59 w 804"/>
                    <a:gd name="T27" fmla="*/ 651 h 785"/>
                    <a:gd name="T28" fmla="*/ 94 w 804"/>
                    <a:gd name="T29" fmla="*/ 682 h 785"/>
                    <a:gd name="T30" fmla="*/ 132 w 804"/>
                    <a:gd name="T31" fmla="*/ 710 h 785"/>
                    <a:gd name="T32" fmla="*/ 170 w 804"/>
                    <a:gd name="T33" fmla="*/ 734 h 785"/>
                    <a:gd name="T34" fmla="*/ 212 w 804"/>
                    <a:gd name="T35" fmla="*/ 755 h 785"/>
                    <a:gd name="T36" fmla="*/ 257 w 804"/>
                    <a:gd name="T37" fmla="*/ 774 h 785"/>
                    <a:gd name="T38" fmla="*/ 302 w 804"/>
                    <a:gd name="T39" fmla="*/ 785 h 785"/>
                    <a:gd name="T40" fmla="*/ 535 w 804"/>
                    <a:gd name="T41" fmla="*/ 785 h 785"/>
                    <a:gd name="T42" fmla="*/ 535 w 804"/>
                    <a:gd name="T43" fmla="*/ 785 h 785"/>
                    <a:gd name="T44" fmla="*/ 568 w 804"/>
                    <a:gd name="T45" fmla="*/ 776 h 785"/>
                    <a:gd name="T46" fmla="*/ 599 w 804"/>
                    <a:gd name="T47" fmla="*/ 764 h 785"/>
                    <a:gd name="T48" fmla="*/ 627 w 804"/>
                    <a:gd name="T49" fmla="*/ 748 h 785"/>
                    <a:gd name="T50" fmla="*/ 655 w 804"/>
                    <a:gd name="T51" fmla="*/ 731 h 785"/>
                    <a:gd name="T52" fmla="*/ 679 w 804"/>
                    <a:gd name="T53" fmla="*/ 712 h 785"/>
                    <a:gd name="T54" fmla="*/ 702 w 804"/>
                    <a:gd name="T55" fmla="*/ 691 h 785"/>
                    <a:gd name="T56" fmla="*/ 724 w 804"/>
                    <a:gd name="T57" fmla="*/ 668 h 785"/>
                    <a:gd name="T58" fmla="*/ 743 w 804"/>
                    <a:gd name="T59" fmla="*/ 644 h 785"/>
                    <a:gd name="T60" fmla="*/ 759 w 804"/>
                    <a:gd name="T61" fmla="*/ 618 h 785"/>
                    <a:gd name="T62" fmla="*/ 773 w 804"/>
                    <a:gd name="T63" fmla="*/ 590 h 785"/>
                    <a:gd name="T64" fmla="*/ 785 w 804"/>
                    <a:gd name="T65" fmla="*/ 561 h 785"/>
                    <a:gd name="T66" fmla="*/ 794 w 804"/>
                    <a:gd name="T67" fmla="*/ 531 h 785"/>
                    <a:gd name="T68" fmla="*/ 799 w 804"/>
                    <a:gd name="T69" fmla="*/ 500 h 785"/>
                    <a:gd name="T70" fmla="*/ 804 w 804"/>
                    <a:gd name="T71" fmla="*/ 467 h 785"/>
                    <a:gd name="T72" fmla="*/ 804 w 804"/>
                    <a:gd name="T73" fmla="*/ 434 h 785"/>
                    <a:gd name="T74" fmla="*/ 799 w 804"/>
                    <a:gd name="T75" fmla="*/ 399 h 785"/>
                    <a:gd name="T76" fmla="*/ 799 w 804"/>
                    <a:gd name="T77" fmla="*/ 399 h 785"/>
                    <a:gd name="T78" fmla="*/ 792 w 804"/>
                    <a:gd name="T79" fmla="*/ 359 h 785"/>
                    <a:gd name="T80" fmla="*/ 780 w 804"/>
                    <a:gd name="T81" fmla="*/ 319 h 785"/>
                    <a:gd name="T82" fmla="*/ 764 w 804"/>
                    <a:gd name="T83" fmla="*/ 281 h 785"/>
                    <a:gd name="T84" fmla="*/ 745 w 804"/>
                    <a:gd name="T85" fmla="*/ 243 h 785"/>
                    <a:gd name="T86" fmla="*/ 721 w 804"/>
                    <a:gd name="T87" fmla="*/ 210 h 785"/>
                    <a:gd name="T88" fmla="*/ 695 w 804"/>
                    <a:gd name="T89" fmla="*/ 177 h 785"/>
                    <a:gd name="T90" fmla="*/ 665 w 804"/>
                    <a:gd name="T91" fmla="*/ 146 h 785"/>
                    <a:gd name="T92" fmla="*/ 634 w 804"/>
                    <a:gd name="T93" fmla="*/ 116 h 785"/>
                    <a:gd name="T94" fmla="*/ 599 w 804"/>
                    <a:gd name="T95" fmla="*/ 90 h 785"/>
                    <a:gd name="T96" fmla="*/ 563 w 804"/>
                    <a:gd name="T97" fmla="*/ 69 h 785"/>
                    <a:gd name="T98" fmla="*/ 523 w 804"/>
                    <a:gd name="T99" fmla="*/ 47 h 785"/>
                    <a:gd name="T100" fmla="*/ 483 w 804"/>
                    <a:gd name="T101" fmla="*/ 31 h 785"/>
                    <a:gd name="T102" fmla="*/ 441 w 804"/>
                    <a:gd name="T103" fmla="*/ 17 h 785"/>
                    <a:gd name="T104" fmla="*/ 398 w 804"/>
                    <a:gd name="T105" fmla="*/ 7 h 785"/>
                    <a:gd name="T106" fmla="*/ 354 w 804"/>
                    <a:gd name="T107" fmla="*/ 3 h 785"/>
                    <a:gd name="T108" fmla="*/ 309 w 804"/>
                    <a:gd name="T109" fmla="*/ 0 h 785"/>
                    <a:gd name="T110" fmla="*/ 309 w 804"/>
                    <a:gd name="T111" fmla="*/ 0 h 7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804" h="785">
                      <a:moveTo>
                        <a:pt x="309" y="0"/>
                      </a:moveTo>
                      <a:lnTo>
                        <a:pt x="309" y="0"/>
                      </a:lnTo>
                      <a:lnTo>
                        <a:pt x="262" y="3"/>
                      </a:lnTo>
                      <a:lnTo>
                        <a:pt x="217" y="10"/>
                      </a:lnTo>
                      <a:lnTo>
                        <a:pt x="172" y="21"/>
                      </a:lnTo>
                      <a:lnTo>
                        <a:pt x="132" y="36"/>
                      </a:lnTo>
                      <a:lnTo>
                        <a:pt x="94" y="57"/>
                      </a:lnTo>
                      <a:lnTo>
                        <a:pt x="59" y="80"/>
                      </a:lnTo>
                      <a:lnTo>
                        <a:pt x="28" y="106"/>
                      </a:lnTo>
                      <a:lnTo>
                        <a:pt x="0" y="137"/>
                      </a:lnTo>
                      <a:lnTo>
                        <a:pt x="0" y="580"/>
                      </a:lnTo>
                      <a:lnTo>
                        <a:pt x="28" y="618"/>
                      </a:lnTo>
                      <a:lnTo>
                        <a:pt x="59" y="651"/>
                      </a:lnTo>
                      <a:lnTo>
                        <a:pt x="94" y="682"/>
                      </a:lnTo>
                      <a:lnTo>
                        <a:pt x="132" y="710"/>
                      </a:lnTo>
                      <a:lnTo>
                        <a:pt x="170" y="734"/>
                      </a:lnTo>
                      <a:lnTo>
                        <a:pt x="212" y="755"/>
                      </a:lnTo>
                      <a:lnTo>
                        <a:pt x="257" y="774"/>
                      </a:lnTo>
                      <a:lnTo>
                        <a:pt x="302" y="785"/>
                      </a:lnTo>
                      <a:lnTo>
                        <a:pt x="535" y="785"/>
                      </a:lnTo>
                      <a:lnTo>
                        <a:pt x="568" y="776"/>
                      </a:lnTo>
                      <a:lnTo>
                        <a:pt x="599" y="764"/>
                      </a:lnTo>
                      <a:lnTo>
                        <a:pt x="627" y="748"/>
                      </a:lnTo>
                      <a:lnTo>
                        <a:pt x="655" y="731"/>
                      </a:lnTo>
                      <a:lnTo>
                        <a:pt x="679" y="712"/>
                      </a:lnTo>
                      <a:lnTo>
                        <a:pt x="702" y="691"/>
                      </a:lnTo>
                      <a:lnTo>
                        <a:pt x="724" y="668"/>
                      </a:lnTo>
                      <a:lnTo>
                        <a:pt x="743" y="644"/>
                      </a:lnTo>
                      <a:lnTo>
                        <a:pt x="759" y="618"/>
                      </a:lnTo>
                      <a:lnTo>
                        <a:pt x="773" y="590"/>
                      </a:lnTo>
                      <a:lnTo>
                        <a:pt x="785" y="561"/>
                      </a:lnTo>
                      <a:lnTo>
                        <a:pt x="794" y="531"/>
                      </a:lnTo>
                      <a:lnTo>
                        <a:pt x="799" y="500"/>
                      </a:lnTo>
                      <a:lnTo>
                        <a:pt x="804" y="467"/>
                      </a:lnTo>
                      <a:lnTo>
                        <a:pt x="804" y="434"/>
                      </a:lnTo>
                      <a:lnTo>
                        <a:pt x="799" y="399"/>
                      </a:lnTo>
                      <a:lnTo>
                        <a:pt x="792" y="359"/>
                      </a:lnTo>
                      <a:lnTo>
                        <a:pt x="780" y="319"/>
                      </a:lnTo>
                      <a:lnTo>
                        <a:pt x="764" y="281"/>
                      </a:lnTo>
                      <a:lnTo>
                        <a:pt x="745" y="243"/>
                      </a:lnTo>
                      <a:lnTo>
                        <a:pt x="721" y="210"/>
                      </a:lnTo>
                      <a:lnTo>
                        <a:pt x="695" y="177"/>
                      </a:lnTo>
                      <a:lnTo>
                        <a:pt x="665" y="146"/>
                      </a:lnTo>
                      <a:lnTo>
                        <a:pt x="634" y="116"/>
                      </a:lnTo>
                      <a:lnTo>
                        <a:pt x="599" y="90"/>
                      </a:lnTo>
                      <a:lnTo>
                        <a:pt x="563" y="69"/>
                      </a:lnTo>
                      <a:lnTo>
                        <a:pt x="523" y="47"/>
                      </a:lnTo>
                      <a:lnTo>
                        <a:pt x="483" y="31"/>
                      </a:lnTo>
                      <a:lnTo>
                        <a:pt x="441" y="17"/>
                      </a:lnTo>
                      <a:lnTo>
                        <a:pt x="398" y="7"/>
                      </a:lnTo>
                      <a:lnTo>
                        <a:pt x="354" y="3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1" name="Freeform 95">
                  <a:extLst>
                    <a:ext uri="{FF2B5EF4-FFF2-40B4-BE49-F238E27FC236}">
                      <a16:creationId xmlns:a16="http://schemas.microsoft.com/office/drawing/2014/main" id="{7B898170-B42F-4374-9387-43FC59DAC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2" y="1209"/>
                  <a:ext cx="342" cy="21"/>
                </a:xfrm>
                <a:custGeom>
                  <a:avLst/>
                  <a:gdLst>
                    <a:gd name="T0" fmla="*/ 342 w 342"/>
                    <a:gd name="T1" fmla="*/ 21 h 21"/>
                    <a:gd name="T2" fmla="*/ 0 w 342"/>
                    <a:gd name="T3" fmla="*/ 2 h 21"/>
                    <a:gd name="T4" fmla="*/ 0 w 342"/>
                    <a:gd name="T5" fmla="*/ 2 h 21"/>
                    <a:gd name="T6" fmla="*/ 8 w 342"/>
                    <a:gd name="T7" fmla="*/ 0 h 21"/>
                    <a:gd name="T8" fmla="*/ 293 w 342"/>
                    <a:gd name="T9" fmla="*/ 2 h 21"/>
                    <a:gd name="T10" fmla="*/ 293 w 342"/>
                    <a:gd name="T11" fmla="*/ 2 h 21"/>
                    <a:gd name="T12" fmla="*/ 342 w 342"/>
                    <a:gd name="T13" fmla="*/ 21 h 21"/>
                    <a:gd name="T14" fmla="*/ 342 w 342"/>
                    <a:gd name="T15" fmla="*/ 21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42" h="21">
                      <a:moveTo>
                        <a:pt x="342" y="21"/>
                      </a:move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293" y="2"/>
                      </a:lnTo>
                      <a:lnTo>
                        <a:pt x="342" y="2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2" name="Freeform 96">
                  <a:extLst>
                    <a:ext uri="{FF2B5EF4-FFF2-40B4-BE49-F238E27FC236}">
                      <a16:creationId xmlns:a16="http://schemas.microsoft.com/office/drawing/2014/main" id="{3C07976C-B067-4FD0-B36B-3AFA617A4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1" y="1240"/>
                  <a:ext cx="469" cy="26"/>
                </a:xfrm>
                <a:custGeom>
                  <a:avLst/>
                  <a:gdLst>
                    <a:gd name="T0" fmla="*/ 469 w 469"/>
                    <a:gd name="T1" fmla="*/ 26 h 26"/>
                    <a:gd name="T2" fmla="*/ 469 w 469"/>
                    <a:gd name="T3" fmla="*/ 26 h 26"/>
                    <a:gd name="T4" fmla="*/ 0 w 469"/>
                    <a:gd name="T5" fmla="*/ 0 h 26"/>
                    <a:gd name="T6" fmla="*/ 0 w 469"/>
                    <a:gd name="T7" fmla="*/ 0 h 26"/>
                    <a:gd name="T8" fmla="*/ 0 w 469"/>
                    <a:gd name="T9" fmla="*/ 0 h 26"/>
                    <a:gd name="T10" fmla="*/ 0 w 469"/>
                    <a:gd name="T11" fmla="*/ 0 h 26"/>
                    <a:gd name="T12" fmla="*/ 432 w 469"/>
                    <a:gd name="T13" fmla="*/ 4 h 26"/>
                    <a:gd name="T14" fmla="*/ 432 w 469"/>
                    <a:gd name="T15" fmla="*/ 4 h 26"/>
                    <a:gd name="T16" fmla="*/ 469 w 469"/>
                    <a:gd name="T17" fmla="*/ 26 h 26"/>
                    <a:gd name="T18" fmla="*/ 469 w 469"/>
                    <a:gd name="T19" fmla="*/ 2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9" h="26">
                      <a:moveTo>
                        <a:pt x="469" y="26"/>
                      </a:moveTo>
                      <a:lnTo>
                        <a:pt x="469" y="26"/>
                      </a:lnTo>
                      <a:lnTo>
                        <a:pt x="0" y="0"/>
                      </a:lnTo>
                      <a:lnTo>
                        <a:pt x="432" y="4"/>
                      </a:lnTo>
                      <a:lnTo>
                        <a:pt x="469" y="2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3" name="Freeform 97">
                  <a:extLst>
                    <a:ext uri="{FF2B5EF4-FFF2-40B4-BE49-F238E27FC236}">
                      <a16:creationId xmlns:a16="http://schemas.microsoft.com/office/drawing/2014/main" id="{1EC7C065-D2D1-4B1A-B1FF-3446C2CF3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270"/>
                  <a:ext cx="524" cy="29"/>
                </a:xfrm>
                <a:custGeom>
                  <a:avLst/>
                  <a:gdLst>
                    <a:gd name="T0" fmla="*/ 524 w 524"/>
                    <a:gd name="T1" fmla="*/ 29 h 29"/>
                    <a:gd name="T2" fmla="*/ 524 w 524"/>
                    <a:gd name="T3" fmla="*/ 29 h 29"/>
                    <a:gd name="T4" fmla="*/ 0 w 524"/>
                    <a:gd name="T5" fmla="*/ 0 h 29"/>
                    <a:gd name="T6" fmla="*/ 0 w 524"/>
                    <a:gd name="T7" fmla="*/ 0 h 29"/>
                    <a:gd name="T8" fmla="*/ 491 w 524"/>
                    <a:gd name="T9" fmla="*/ 5 h 29"/>
                    <a:gd name="T10" fmla="*/ 491 w 524"/>
                    <a:gd name="T11" fmla="*/ 5 h 29"/>
                    <a:gd name="T12" fmla="*/ 524 w 524"/>
                    <a:gd name="T13" fmla="*/ 29 h 29"/>
                    <a:gd name="T14" fmla="*/ 524 w 524"/>
                    <a:gd name="T15" fmla="*/ 29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4" h="29">
                      <a:moveTo>
                        <a:pt x="524" y="29"/>
                      </a:moveTo>
                      <a:lnTo>
                        <a:pt x="524" y="29"/>
                      </a:lnTo>
                      <a:lnTo>
                        <a:pt x="0" y="0"/>
                      </a:lnTo>
                      <a:lnTo>
                        <a:pt x="491" y="5"/>
                      </a:lnTo>
                      <a:lnTo>
                        <a:pt x="524" y="29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4" name="Freeform 98">
                  <a:extLst>
                    <a:ext uri="{FF2B5EF4-FFF2-40B4-BE49-F238E27FC236}">
                      <a16:creationId xmlns:a16="http://schemas.microsoft.com/office/drawing/2014/main" id="{3DE3B44B-A06C-4263-90FB-D079ED368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01"/>
                  <a:ext cx="561" cy="31"/>
                </a:xfrm>
                <a:custGeom>
                  <a:avLst/>
                  <a:gdLst>
                    <a:gd name="T0" fmla="*/ 561 w 561"/>
                    <a:gd name="T1" fmla="*/ 31 h 31"/>
                    <a:gd name="T2" fmla="*/ 561 w 561"/>
                    <a:gd name="T3" fmla="*/ 31 h 31"/>
                    <a:gd name="T4" fmla="*/ 0 w 561"/>
                    <a:gd name="T5" fmla="*/ 0 h 31"/>
                    <a:gd name="T6" fmla="*/ 0 w 561"/>
                    <a:gd name="T7" fmla="*/ 0 h 31"/>
                    <a:gd name="T8" fmla="*/ 533 w 561"/>
                    <a:gd name="T9" fmla="*/ 5 h 31"/>
                    <a:gd name="T10" fmla="*/ 533 w 561"/>
                    <a:gd name="T11" fmla="*/ 5 h 31"/>
                    <a:gd name="T12" fmla="*/ 561 w 561"/>
                    <a:gd name="T13" fmla="*/ 31 h 31"/>
                    <a:gd name="T14" fmla="*/ 561 w 561"/>
                    <a:gd name="T15" fmla="*/ 31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1" h="31">
                      <a:moveTo>
                        <a:pt x="561" y="31"/>
                      </a:moveTo>
                      <a:lnTo>
                        <a:pt x="561" y="31"/>
                      </a:lnTo>
                      <a:lnTo>
                        <a:pt x="0" y="0"/>
                      </a:lnTo>
                      <a:lnTo>
                        <a:pt x="533" y="5"/>
                      </a:lnTo>
                      <a:lnTo>
                        <a:pt x="561" y="31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5" name="Freeform 99">
                  <a:extLst>
                    <a:ext uri="{FF2B5EF4-FFF2-40B4-BE49-F238E27FC236}">
                      <a16:creationId xmlns:a16="http://schemas.microsoft.com/office/drawing/2014/main" id="{75F421FD-28A6-4658-97F7-D3256596A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32"/>
                  <a:ext cx="592" cy="33"/>
                </a:xfrm>
                <a:custGeom>
                  <a:avLst/>
                  <a:gdLst>
                    <a:gd name="T0" fmla="*/ 592 w 592"/>
                    <a:gd name="T1" fmla="*/ 33 h 33"/>
                    <a:gd name="T2" fmla="*/ 592 w 592"/>
                    <a:gd name="T3" fmla="*/ 33 h 33"/>
                    <a:gd name="T4" fmla="*/ 0 w 592"/>
                    <a:gd name="T5" fmla="*/ 0 h 33"/>
                    <a:gd name="T6" fmla="*/ 0 w 592"/>
                    <a:gd name="T7" fmla="*/ 0 h 33"/>
                    <a:gd name="T8" fmla="*/ 568 w 592"/>
                    <a:gd name="T9" fmla="*/ 7 h 33"/>
                    <a:gd name="T10" fmla="*/ 568 w 592"/>
                    <a:gd name="T11" fmla="*/ 7 h 33"/>
                    <a:gd name="T12" fmla="*/ 592 w 592"/>
                    <a:gd name="T13" fmla="*/ 33 h 33"/>
                    <a:gd name="T14" fmla="*/ 592 w 592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92" h="33">
                      <a:moveTo>
                        <a:pt x="592" y="33"/>
                      </a:moveTo>
                      <a:lnTo>
                        <a:pt x="592" y="33"/>
                      </a:lnTo>
                      <a:lnTo>
                        <a:pt x="0" y="0"/>
                      </a:lnTo>
                      <a:lnTo>
                        <a:pt x="568" y="7"/>
                      </a:lnTo>
                      <a:lnTo>
                        <a:pt x="592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6" name="Freeform 100">
                  <a:extLst>
                    <a:ext uri="{FF2B5EF4-FFF2-40B4-BE49-F238E27FC236}">
                      <a16:creationId xmlns:a16="http://schemas.microsoft.com/office/drawing/2014/main" id="{0B443E78-049F-4690-828E-4D172CAD9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62"/>
                  <a:ext cx="618" cy="33"/>
                </a:xfrm>
                <a:custGeom>
                  <a:avLst/>
                  <a:gdLst>
                    <a:gd name="T0" fmla="*/ 618 w 618"/>
                    <a:gd name="T1" fmla="*/ 33 h 33"/>
                    <a:gd name="T2" fmla="*/ 618 w 618"/>
                    <a:gd name="T3" fmla="*/ 33 h 33"/>
                    <a:gd name="T4" fmla="*/ 0 w 618"/>
                    <a:gd name="T5" fmla="*/ 0 h 33"/>
                    <a:gd name="T6" fmla="*/ 0 w 618"/>
                    <a:gd name="T7" fmla="*/ 0 h 33"/>
                    <a:gd name="T8" fmla="*/ 597 w 618"/>
                    <a:gd name="T9" fmla="*/ 7 h 33"/>
                    <a:gd name="T10" fmla="*/ 597 w 618"/>
                    <a:gd name="T11" fmla="*/ 7 h 33"/>
                    <a:gd name="T12" fmla="*/ 618 w 618"/>
                    <a:gd name="T13" fmla="*/ 33 h 33"/>
                    <a:gd name="T14" fmla="*/ 618 w 618"/>
                    <a:gd name="T15" fmla="*/ 33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8" h="33">
                      <a:moveTo>
                        <a:pt x="618" y="33"/>
                      </a:moveTo>
                      <a:lnTo>
                        <a:pt x="618" y="33"/>
                      </a:lnTo>
                      <a:lnTo>
                        <a:pt x="0" y="0"/>
                      </a:lnTo>
                      <a:lnTo>
                        <a:pt x="597" y="7"/>
                      </a:lnTo>
                      <a:lnTo>
                        <a:pt x="618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7" name="Freeform 101">
                  <a:extLst>
                    <a:ext uri="{FF2B5EF4-FFF2-40B4-BE49-F238E27FC236}">
                      <a16:creationId xmlns:a16="http://schemas.microsoft.com/office/drawing/2014/main" id="{33D10F0A-0A58-415D-B90E-EC6FDF8A8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393"/>
                  <a:ext cx="639" cy="35"/>
                </a:xfrm>
                <a:custGeom>
                  <a:avLst/>
                  <a:gdLst>
                    <a:gd name="T0" fmla="*/ 639 w 639"/>
                    <a:gd name="T1" fmla="*/ 35 h 35"/>
                    <a:gd name="T2" fmla="*/ 639 w 639"/>
                    <a:gd name="T3" fmla="*/ 35 h 35"/>
                    <a:gd name="T4" fmla="*/ 0 w 639"/>
                    <a:gd name="T5" fmla="*/ 0 h 35"/>
                    <a:gd name="T6" fmla="*/ 0 w 639"/>
                    <a:gd name="T7" fmla="*/ 0 h 35"/>
                    <a:gd name="T8" fmla="*/ 620 w 639"/>
                    <a:gd name="T9" fmla="*/ 7 h 35"/>
                    <a:gd name="T10" fmla="*/ 620 w 639"/>
                    <a:gd name="T11" fmla="*/ 7 h 35"/>
                    <a:gd name="T12" fmla="*/ 639 w 639"/>
                    <a:gd name="T13" fmla="*/ 35 h 35"/>
                    <a:gd name="T14" fmla="*/ 639 w 639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9" h="35">
                      <a:moveTo>
                        <a:pt x="639" y="35"/>
                      </a:moveTo>
                      <a:lnTo>
                        <a:pt x="639" y="35"/>
                      </a:lnTo>
                      <a:lnTo>
                        <a:pt x="0" y="0"/>
                      </a:lnTo>
                      <a:lnTo>
                        <a:pt x="620" y="7"/>
                      </a:lnTo>
                      <a:lnTo>
                        <a:pt x="639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8" name="Freeform 102">
                  <a:extLst>
                    <a:ext uri="{FF2B5EF4-FFF2-40B4-BE49-F238E27FC236}">
                      <a16:creationId xmlns:a16="http://schemas.microsoft.com/office/drawing/2014/main" id="{D492AAE0-65AD-4DE5-93FE-0AB9B0761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424"/>
                  <a:ext cx="658" cy="35"/>
                </a:xfrm>
                <a:custGeom>
                  <a:avLst/>
                  <a:gdLst>
                    <a:gd name="T0" fmla="*/ 658 w 658"/>
                    <a:gd name="T1" fmla="*/ 35 h 35"/>
                    <a:gd name="T2" fmla="*/ 658 w 658"/>
                    <a:gd name="T3" fmla="*/ 35 h 35"/>
                    <a:gd name="T4" fmla="*/ 0 w 658"/>
                    <a:gd name="T5" fmla="*/ 0 h 35"/>
                    <a:gd name="T6" fmla="*/ 0 w 658"/>
                    <a:gd name="T7" fmla="*/ 0 h 35"/>
                    <a:gd name="T8" fmla="*/ 642 w 658"/>
                    <a:gd name="T9" fmla="*/ 7 h 35"/>
                    <a:gd name="T10" fmla="*/ 642 w 658"/>
                    <a:gd name="T11" fmla="*/ 7 h 35"/>
                    <a:gd name="T12" fmla="*/ 658 w 658"/>
                    <a:gd name="T13" fmla="*/ 35 h 35"/>
                    <a:gd name="T14" fmla="*/ 658 w 658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8" h="35">
                      <a:moveTo>
                        <a:pt x="658" y="35"/>
                      </a:moveTo>
                      <a:lnTo>
                        <a:pt x="658" y="35"/>
                      </a:lnTo>
                      <a:lnTo>
                        <a:pt x="0" y="0"/>
                      </a:lnTo>
                      <a:lnTo>
                        <a:pt x="642" y="7"/>
                      </a:lnTo>
                      <a:lnTo>
                        <a:pt x="658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9" name="Freeform 103">
                  <a:extLst>
                    <a:ext uri="{FF2B5EF4-FFF2-40B4-BE49-F238E27FC236}">
                      <a16:creationId xmlns:a16="http://schemas.microsoft.com/office/drawing/2014/main" id="{72DACF80-2878-47CA-A00A-7FF394B50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454"/>
                  <a:ext cx="672" cy="38"/>
                </a:xfrm>
                <a:custGeom>
                  <a:avLst/>
                  <a:gdLst>
                    <a:gd name="T0" fmla="*/ 672 w 672"/>
                    <a:gd name="T1" fmla="*/ 38 h 38"/>
                    <a:gd name="T2" fmla="*/ 672 w 672"/>
                    <a:gd name="T3" fmla="*/ 38 h 38"/>
                    <a:gd name="T4" fmla="*/ 0 w 672"/>
                    <a:gd name="T5" fmla="*/ 0 h 38"/>
                    <a:gd name="T6" fmla="*/ 0 w 672"/>
                    <a:gd name="T7" fmla="*/ 0 h 38"/>
                    <a:gd name="T8" fmla="*/ 658 w 672"/>
                    <a:gd name="T9" fmla="*/ 7 h 38"/>
                    <a:gd name="T10" fmla="*/ 658 w 672"/>
                    <a:gd name="T11" fmla="*/ 7 h 38"/>
                    <a:gd name="T12" fmla="*/ 672 w 672"/>
                    <a:gd name="T13" fmla="*/ 38 h 38"/>
                    <a:gd name="T14" fmla="*/ 672 w 672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2" h="38">
                      <a:moveTo>
                        <a:pt x="672" y="38"/>
                      </a:moveTo>
                      <a:lnTo>
                        <a:pt x="672" y="38"/>
                      </a:lnTo>
                      <a:lnTo>
                        <a:pt x="0" y="0"/>
                      </a:lnTo>
                      <a:lnTo>
                        <a:pt x="658" y="7"/>
                      </a:lnTo>
                      <a:lnTo>
                        <a:pt x="672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0" name="Freeform 104">
                  <a:extLst>
                    <a:ext uri="{FF2B5EF4-FFF2-40B4-BE49-F238E27FC236}">
                      <a16:creationId xmlns:a16="http://schemas.microsoft.com/office/drawing/2014/main" id="{F5DC3561-773A-45BF-8830-D21CDE7C8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485"/>
                  <a:ext cx="684" cy="38"/>
                </a:xfrm>
                <a:custGeom>
                  <a:avLst/>
                  <a:gdLst>
                    <a:gd name="T0" fmla="*/ 684 w 684"/>
                    <a:gd name="T1" fmla="*/ 38 h 38"/>
                    <a:gd name="T2" fmla="*/ 684 w 684"/>
                    <a:gd name="T3" fmla="*/ 38 h 38"/>
                    <a:gd name="T4" fmla="*/ 0 w 684"/>
                    <a:gd name="T5" fmla="*/ 0 h 38"/>
                    <a:gd name="T6" fmla="*/ 0 w 684"/>
                    <a:gd name="T7" fmla="*/ 0 h 38"/>
                    <a:gd name="T8" fmla="*/ 672 w 684"/>
                    <a:gd name="T9" fmla="*/ 7 h 38"/>
                    <a:gd name="T10" fmla="*/ 672 w 684"/>
                    <a:gd name="T11" fmla="*/ 7 h 38"/>
                    <a:gd name="T12" fmla="*/ 684 w 684"/>
                    <a:gd name="T13" fmla="*/ 38 h 38"/>
                    <a:gd name="T14" fmla="*/ 684 w 684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4" h="38">
                      <a:moveTo>
                        <a:pt x="684" y="38"/>
                      </a:moveTo>
                      <a:lnTo>
                        <a:pt x="684" y="38"/>
                      </a:lnTo>
                      <a:lnTo>
                        <a:pt x="0" y="0"/>
                      </a:lnTo>
                      <a:lnTo>
                        <a:pt x="672" y="7"/>
                      </a:lnTo>
                      <a:lnTo>
                        <a:pt x="684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1" name="Freeform 105">
                  <a:extLst>
                    <a:ext uri="{FF2B5EF4-FFF2-40B4-BE49-F238E27FC236}">
                      <a16:creationId xmlns:a16="http://schemas.microsoft.com/office/drawing/2014/main" id="{A57204C0-612A-4DDD-927C-A929D11AC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516"/>
                  <a:ext cx="693" cy="37"/>
                </a:xfrm>
                <a:custGeom>
                  <a:avLst/>
                  <a:gdLst>
                    <a:gd name="T0" fmla="*/ 693 w 693"/>
                    <a:gd name="T1" fmla="*/ 37 h 37"/>
                    <a:gd name="T2" fmla="*/ 693 w 693"/>
                    <a:gd name="T3" fmla="*/ 37 h 37"/>
                    <a:gd name="T4" fmla="*/ 0 w 693"/>
                    <a:gd name="T5" fmla="*/ 0 h 37"/>
                    <a:gd name="T6" fmla="*/ 0 w 693"/>
                    <a:gd name="T7" fmla="*/ 0 h 37"/>
                    <a:gd name="T8" fmla="*/ 684 w 693"/>
                    <a:gd name="T9" fmla="*/ 7 h 37"/>
                    <a:gd name="T10" fmla="*/ 684 w 693"/>
                    <a:gd name="T11" fmla="*/ 7 h 37"/>
                    <a:gd name="T12" fmla="*/ 693 w 693"/>
                    <a:gd name="T13" fmla="*/ 37 h 37"/>
                    <a:gd name="T14" fmla="*/ 693 w 69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3" h="37">
                      <a:moveTo>
                        <a:pt x="693" y="37"/>
                      </a:moveTo>
                      <a:lnTo>
                        <a:pt x="693" y="37"/>
                      </a:lnTo>
                      <a:lnTo>
                        <a:pt x="0" y="0"/>
                      </a:lnTo>
                      <a:lnTo>
                        <a:pt x="684" y="7"/>
                      </a:lnTo>
                      <a:lnTo>
                        <a:pt x="69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2" name="Freeform 106">
                  <a:extLst>
                    <a:ext uri="{FF2B5EF4-FFF2-40B4-BE49-F238E27FC236}">
                      <a16:creationId xmlns:a16="http://schemas.microsoft.com/office/drawing/2014/main" id="{7C72A9CD-7D60-4ACF-8E7D-841936450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546"/>
                  <a:ext cx="698" cy="38"/>
                </a:xfrm>
                <a:custGeom>
                  <a:avLst/>
                  <a:gdLst>
                    <a:gd name="T0" fmla="*/ 698 w 698"/>
                    <a:gd name="T1" fmla="*/ 38 h 38"/>
                    <a:gd name="T2" fmla="*/ 698 w 698"/>
                    <a:gd name="T3" fmla="*/ 38 h 38"/>
                    <a:gd name="T4" fmla="*/ 0 w 698"/>
                    <a:gd name="T5" fmla="*/ 0 h 38"/>
                    <a:gd name="T6" fmla="*/ 0 w 698"/>
                    <a:gd name="T7" fmla="*/ 0 h 38"/>
                    <a:gd name="T8" fmla="*/ 693 w 698"/>
                    <a:gd name="T9" fmla="*/ 7 h 38"/>
                    <a:gd name="T10" fmla="*/ 693 w 698"/>
                    <a:gd name="T11" fmla="*/ 7 h 38"/>
                    <a:gd name="T12" fmla="*/ 698 w 698"/>
                    <a:gd name="T13" fmla="*/ 38 h 38"/>
                    <a:gd name="T14" fmla="*/ 698 w 698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8" h="38">
                      <a:moveTo>
                        <a:pt x="698" y="38"/>
                      </a:moveTo>
                      <a:lnTo>
                        <a:pt x="698" y="38"/>
                      </a:lnTo>
                      <a:lnTo>
                        <a:pt x="0" y="0"/>
                      </a:lnTo>
                      <a:lnTo>
                        <a:pt x="693" y="7"/>
                      </a:lnTo>
                      <a:lnTo>
                        <a:pt x="698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3" name="Freeform 107">
                  <a:extLst>
                    <a:ext uri="{FF2B5EF4-FFF2-40B4-BE49-F238E27FC236}">
                      <a16:creationId xmlns:a16="http://schemas.microsoft.com/office/drawing/2014/main" id="{4E98C241-A5DE-49E9-B6C4-EB68FCDD6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577"/>
                  <a:ext cx="703" cy="38"/>
                </a:xfrm>
                <a:custGeom>
                  <a:avLst/>
                  <a:gdLst>
                    <a:gd name="T0" fmla="*/ 703 w 703"/>
                    <a:gd name="T1" fmla="*/ 38 h 38"/>
                    <a:gd name="T2" fmla="*/ 703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698 w 703"/>
                    <a:gd name="T9" fmla="*/ 7 h 38"/>
                    <a:gd name="T10" fmla="*/ 698 w 703"/>
                    <a:gd name="T11" fmla="*/ 7 h 38"/>
                    <a:gd name="T12" fmla="*/ 698 w 703"/>
                    <a:gd name="T13" fmla="*/ 12 h 38"/>
                    <a:gd name="T14" fmla="*/ 698 w 703"/>
                    <a:gd name="T15" fmla="*/ 12 h 38"/>
                    <a:gd name="T16" fmla="*/ 703 w 703"/>
                    <a:gd name="T17" fmla="*/ 38 h 38"/>
                    <a:gd name="T18" fmla="*/ 703 w 703"/>
                    <a:gd name="T19" fmla="*/ 38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3" h="38">
                      <a:moveTo>
                        <a:pt x="703" y="38"/>
                      </a:moveTo>
                      <a:lnTo>
                        <a:pt x="703" y="38"/>
                      </a:lnTo>
                      <a:lnTo>
                        <a:pt x="0" y="0"/>
                      </a:lnTo>
                      <a:lnTo>
                        <a:pt x="698" y="7"/>
                      </a:lnTo>
                      <a:lnTo>
                        <a:pt x="698" y="12"/>
                      </a:lnTo>
                      <a:lnTo>
                        <a:pt x="703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4" name="Freeform 108">
                  <a:extLst>
                    <a:ext uri="{FF2B5EF4-FFF2-40B4-BE49-F238E27FC236}">
                      <a16:creationId xmlns:a16="http://schemas.microsoft.com/office/drawing/2014/main" id="{4D6EDD5B-E847-49A1-8D7E-4AC1870D5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608"/>
                  <a:ext cx="703" cy="37"/>
                </a:xfrm>
                <a:custGeom>
                  <a:avLst/>
                  <a:gdLst>
                    <a:gd name="T0" fmla="*/ 703 w 703"/>
                    <a:gd name="T1" fmla="*/ 37 h 37"/>
                    <a:gd name="T2" fmla="*/ 703 w 703"/>
                    <a:gd name="T3" fmla="*/ 37 h 37"/>
                    <a:gd name="T4" fmla="*/ 0 w 703"/>
                    <a:gd name="T5" fmla="*/ 0 h 37"/>
                    <a:gd name="T6" fmla="*/ 0 w 703"/>
                    <a:gd name="T7" fmla="*/ 0 h 37"/>
                    <a:gd name="T8" fmla="*/ 703 w 703"/>
                    <a:gd name="T9" fmla="*/ 7 h 37"/>
                    <a:gd name="T10" fmla="*/ 703 w 703"/>
                    <a:gd name="T11" fmla="*/ 7 h 37"/>
                    <a:gd name="T12" fmla="*/ 703 w 703"/>
                    <a:gd name="T13" fmla="*/ 37 h 37"/>
                    <a:gd name="T14" fmla="*/ 703 w 703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7">
                      <a:moveTo>
                        <a:pt x="703" y="37"/>
                      </a:moveTo>
                      <a:lnTo>
                        <a:pt x="703" y="37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3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5" name="Freeform 109">
                  <a:extLst>
                    <a:ext uri="{FF2B5EF4-FFF2-40B4-BE49-F238E27FC236}">
                      <a16:creationId xmlns:a16="http://schemas.microsoft.com/office/drawing/2014/main" id="{7AB95ED9-0BFB-449C-9415-9328C3482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638"/>
                  <a:ext cx="703" cy="38"/>
                </a:xfrm>
                <a:custGeom>
                  <a:avLst/>
                  <a:gdLst>
                    <a:gd name="T0" fmla="*/ 700 w 703"/>
                    <a:gd name="T1" fmla="*/ 38 h 38"/>
                    <a:gd name="T2" fmla="*/ 700 w 703"/>
                    <a:gd name="T3" fmla="*/ 38 h 38"/>
                    <a:gd name="T4" fmla="*/ 0 w 703"/>
                    <a:gd name="T5" fmla="*/ 0 h 38"/>
                    <a:gd name="T6" fmla="*/ 0 w 703"/>
                    <a:gd name="T7" fmla="*/ 0 h 38"/>
                    <a:gd name="T8" fmla="*/ 703 w 703"/>
                    <a:gd name="T9" fmla="*/ 7 h 38"/>
                    <a:gd name="T10" fmla="*/ 703 w 703"/>
                    <a:gd name="T11" fmla="*/ 7 h 38"/>
                    <a:gd name="T12" fmla="*/ 700 w 703"/>
                    <a:gd name="T13" fmla="*/ 38 h 38"/>
                    <a:gd name="T14" fmla="*/ 700 w 703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3" h="38">
                      <a:moveTo>
                        <a:pt x="700" y="38"/>
                      </a:moveTo>
                      <a:lnTo>
                        <a:pt x="700" y="38"/>
                      </a:lnTo>
                      <a:lnTo>
                        <a:pt x="0" y="0"/>
                      </a:lnTo>
                      <a:lnTo>
                        <a:pt x="703" y="7"/>
                      </a:lnTo>
                      <a:lnTo>
                        <a:pt x="700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6" name="Freeform 110">
                  <a:extLst>
                    <a:ext uri="{FF2B5EF4-FFF2-40B4-BE49-F238E27FC236}">
                      <a16:creationId xmlns:a16="http://schemas.microsoft.com/office/drawing/2014/main" id="{B9802462-B643-4A47-A028-AF508958C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669"/>
                  <a:ext cx="700" cy="38"/>
                </a:xfrm>
                <a:custGeom>
                  <a:avLst/>
                  <a:gdLst>
                    <a:gd name="T0" fmla="*/ 696 w 700"/>
                    <a:gd name="T1" fmla="*/ 38 h 38"/>
                    <a:gd name="T2" fmla="*/ 696 w 700"/>
                    <a:gd name="T3" fmla="*/ 38 h 38"/>
                    <a:gd name="T4" fmla="*/ 0 w 700"/>
                    <a:gd name="T5" fmla="*/ 0 h 38"/>
                    <a:gd name="T6" fmla="*/ 0 w 700"/>
                    <a:gd name="T7" fmla="*/ 0 h 38"/>
                    <a:gd name="T8" fmla="*/ 700 w 700"/>
                    <a:gd name="T9" fmla="*/ 7 h 38"/>
                    <a:gd name="T10" fmla="*/ 700 w 700"/>
                    <a:gd name="T11" fmla="*/ 7 h 38"/>
                    <a:gd name="T12" fmla="*/ 696 w 700"/>
                    <a:gd name="T13" fmla="*/ 38 h 38"/>
                    <a:gd name="T14" fmla="*/ 696 w 700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0" h="38">
                      <a:moveTo>
                        <a:pt x="696" y="38"/>
                      </a:moveTo>
                      <a:lnTo>
                        <a:pt x="696" y="38"/>
                      </a:lnTo>
                      <a:lnTo>
                        <a:pt x="0" y="0"/>
                      </a:lnTo>
                      <a:lnTo>
                        <a:pt x="700" y="7"/>
                      </a:lnTo>
                      <a:lnTo>
                        <a:pt x="696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7" name="Freeform 111">
                  <a:extLst>
                    <a:ext uri="{FF2B5EF4-FFF2-40B4-BE49-F238E27FC236}">
                      <a16:creationId xmlns:a16="http://schemas.microsoft.com/office/drawing/2014/main" id="{CBF05C3B-BD2B-4521-AD1E-735923FED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00"/>
                  <a:ext cx="696" cy="37"/>
                </a:xfrm>
                <a:custGeom>
                  <a:avLst/>
                  <a:gdLst>
                    <a:gd name="T0" fmla="*/ 689 w 696"/>
                    <a:gd name="T1" fmla="*/ 37 h 37"/>
                    <a:gd name="T2" fmla="*/ 689 w 696"/>
                    <a:gd name="T3" fmla="*/ 37 h 37"/>
                    <a:gd name="T4" fmla="*/ 0 w 696"/>
                    <a:gd name="T5" fmla="*/ 0 h 37"/>
                    <a:gd name="T6" fmla="*/ 0 w 696"/>
                    <a:gd name="T7" fmla="*/ 0 h 37"/>
                    <a:gd name="T8" fmla="*/ 696 w 696"/>
                    <a:gd name="T9" fmla="*/ 7 h 37"/>
                    <a:gd name="T10" fmla="*/ 696 w 696"/>
                    <a:gd name="T11" fmla="*/ 7 h 37"/>
                    <a:gd name="T12" fmla="*/ 689 w 696"/>
                    <a:gd name="T13" fmla="*/ 37 h 37"/>
                    <a:gd name="T14" fmla="*/ 689 w 696"/>
                    <a:gd name="T15" fmla="*/ 3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6" h="37">
                      <a:moveTo>
                        <a:pt x="689" y="37"/>
                      </a:moveTo>
                      <a:lnTo>
                        <a:pt x="689" y="37"/>
                      </a:lnTo>
                      <a:lnTo>
                        <a:pt x="0" y="0"/>
                      </a:lnTo>
                      <a:lnTo>
                        <a:pt x="696" y="7"/>
                      </a:lnTo>
                      <a:lnTo>
                        <a:pt x="689" y="37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8" name="Freeform 112">
                  <a:extLst>
                    <a:ext uri="{FF2B5EF4-FFF2-40B4-BE49-F238E27FC236}">
                      <a16:creationId xmlns:a16="http://schemas.microsoft.com/office/drawing/2014/main" id="{3922A59C-090A-4DC5-B657-DD8AA4833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30"/>
                  <a:ext cx="689" cy="38"/>
                </a:xfrm>
                <a:custGeom>
                  <a:avLst/>
                  <a:gdLst>
                    <a:gd name="T0" fmla="*/ 679 w 689"/>
                    <a:gd name="T1" fmla="*/ 38 h 38"/>
                    <a:gd name="T2" fmla="*/ 679 w 689"/>
                    <a:gd name="T3" fmla="*/ 38 h 38"/>
                    <a:gd name="T4" fmla="*/ 0 w 689"/>
                    <a:gd name="T5" fmla="*/ 0 h 38"/>
                    <a:gd name="T6" fmla="*/ 0 w 689"/>
                    <a:gd name="T7" fmla="*/ 0 h 38"/>
                    <a:gd name="T8" fmla="*/ 689 w 689"/>
                    <a:gd name="T9" fmla="*/ 7 h 38"/>
                    <a:gd name="T10" fmla="*/ 689 w 689"/>
                    <a:gd name="T11" fmla="*/ 7 h 38"/>
                    <a:gd name="T12" fmla="*/ 679 w 689"/>
                    <a:gd name="T13" fmla="*/ 38 h 38"/>
                    <a:gd name="T14" fmla="*/ 679 w 689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89" h="38">
                      <a:moveTo>
                        <a:pt x="679" y="38"/>
                      </a:moveTo>
                      <a:lnTo>
                        <a:pt x="679" y="38"/>
                      </a:lnTo>
                      <a:lnTo>
                        <a:pt x="0" y="0"/>
                      </a:lnTo>
                      <a:lnTo>
                        <a:pt x="689" y="7"/>
                      </a:lnTo>
                      <a:lnTo>
                        <a:pt x="679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39" name="Freeform 113">
                  <a:extLst>
                    <a:ext uri="{FF2B5EF4-FFF2-40B4-BE49-F238E27FC236}">
                      <a16:creationId xmlns:a16="http://schemas.microsoft.com/office/drawing/2014/main" id="{ECF224B7-C3D9-4AC5-B51B-4D16FEDFA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61"/>
                  <a:ext cx="677" cy="38"/>
                </a:xfrm>
                <a:custGeom>
                  <a:avLst/>
                  <a:gdLst>
                    <a:gd name="T0" fmla="*/ 665 w 677"/>
                    <a:gd name="T1" fmla="*/ 38 h 38"/>
                    <a:gd name="T2" fmla="*/ 665 w 677"/>
                    <a:gd name="T3" fmla="*/ 38 h 38"/>
                    <a:gd name="T4" fmla="*/ 0 w 677"/>
                    <a:gd name="T5" fmla="*/ 0 h 38"/>
                    <a:gd name="T6" fmla="*/ 0 w 677"/>
                    <a:gd name="T7" fmla="*/ 0 h 38"/>
                    <a:gd name="T8" fmla="*/ 677 w 677"/>
                    <a:gd name="T9" fmla="*/ 9 h 38"/>
                    <a:gd name="T10" fmla="*/ 677 w 677"/>
                    <a:gd name="T11" fmla="*/ 9 h 38"/>
                    <a:gd name="T12" fmla="*/ 665 w 677"/>
                    <a:gd name="T13" fmla="*/ 38 h 38"/>
                    <a:gd name="T14" fmla="*/ 665 w 677"/>
                    <a:gd name="T15" fmla="*/ 38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7" h="38">
                      <a:moveTo>
                        <a:pt x="665" y="38"/>
                      </a:moveTo>
                      <a:lnTo>
                        <a:pt x="665" y="38"/>
                      </a:lnTo>
                      <a:lnTo>
                        <a:pt x="0" y="0"/>
                      </a:lnTo>
                      <a:lnTo>
                        <a:pt x="677" y="9"/>
                      </a:lnTo>
                      <a:lnTo>
                        <a:pt x="665" y="38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0" name="Freeform 114">
                  <a:extLst>
                    <a:ext uri="{FF2B5EF4-FFF2-40B4-BE49-F238E27FC236}">
                      <a16:creationId xmlns:a16="http://schemas.microsoft.com/office/drawing/2014/main" id="{13C63527-DBAE-42AF-8128-38A37C48E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792"/>
                  <a:ext cx="663" cy="35"/>
                </a:xfrm>
                <a:custGeom>
                  <a:avLst/>
                  <a:gdLst>
                    <a:gd name="T0" fmla="*/ 646 w 663"/>
                    <a:gd name="T1" fmla="*/ 35 h 35"/>
                    <a:gd name="T2" fmla="*/ 646 w 663"/>
                    <a:gd name="T3" fmla="*/ 35 h 35"/>
                    <a:gd name="T4" fmla="*/ 0 w 663"/>
                    <a:gd name="T5" fmla="*/ 0 h 35"/>
                    <a:gd name="T6" fmla="*/ 0 w 663"/>
                    <a:gd name="T7" fmla="*/ 0 h 35"/>
                    <a:gd name="T8" fmla="*/ 663 w 663"/>
                    <a:gd name="T9" fmla="*/ 9 h 35"/>
                    <a:gd name="T10" fmla="*/ 663 w 663"/>
                    <a:gd name="T11" fmla="*/ 9 h 35"/>
                    <a:gd name="T12" fmla="*/ 646 w 663"/>
                    <a:gd name="T13" fmla="*/ 35 h 35"/>
                    <a:gd name="T14" fmla="*/ 646 w 663"/>
                    <a:gd name="T15" fmla="*/ 35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63" h="35">
                      <a:moveTo>
                        <a:pt x="646" y="35"/>
                      </a:moveTo>
                      <a:lnTo>
                        <a:pt x="646" y="35"/>
                      </a:lnTo>
                      <a:lnTo>
                        <a:pt x="0" y="0"/>
                      </a:lnTo>
                      <a:lnTo>
                        <a:pt x="663" y="9"/>
                      </a:lnTo>
                      <a:lnTo>
                        <a:pt x="646" y="35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1" name="Freeform 115">
                  <a:extLst>
                    <a:ext uri="{FF2B5EF4-FFF2-40B4-BE49-F238E27FC236}">
                      <a16:creationId xmlns:a16="http://schemas.microsoft.com/office/drawing/2014/main" id="{548E51A4-E715-4C85-9CFB-7320A0362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822"/>
                  <a:ext cx="644" cy="36"/>
                </a:xfrm>
                <a:custGeom>
                  <a:avLst/>
                  <a:gdLst>
                    <a:gd name="T0" fmla="*/ 625 w 644"/>
                    <a:gd name="T1" fmla="*/ 36 h 36"/>
                    <a:gd name="T2" fmla="*/ 625 w 644"/>
                    <a:gd name="T3" fmla="*/ 36 h 36"/>
                    <a:gd name="T4" fmla="*/ 0 w 644"/>
                    <a:gd name="T5" fmla="*/ 0 h 36"/>
                    <a:gd name="T6" fmla="*/ 0 w 644"/>
                    <a:gd name="T7" fmla="*/ 0 h 36"/>
                    <a:gd name="T8" fmla="*/ 644 w 644"/>
                    <a:gd name="T9" fmla="*/ 7 h 36"/>
                    <a:gd name="T10" fmla="*/ 644 w 644"/>
                    <a:gd name="T11" fmla="*/ 7 h 36"/>
                    <a:gd name="T12" fmla="*/ 625 w 644"/>
                    <a:gd name="T13" fmla="*/ 36 h 36"/>
                    <a:gd name="T14" fmla="*/ 625 w 644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4" h="36">
                      <a:moveTo>
                        <a:pt x="625" y="36"/>
                      </a:moveTo>
                      <a:lnTo>
                        <a:pt x="625" y="36"/>
                      </a:lnTo>
                      <a:lnTo>
                        <a:pt x="0" y="0"/>
                      </a:lnTo>
                      <a:lnTo>
                        <a:pt x="644" y="7"/>
                      </a:lnTo>
                      <a:lnTo>
                        <a:pt x="625" y="36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2" name="Freeform 116">
                  <a:extLst>
                    <a:ext uri="{FF2B5EF4-FFF2-40B4-BE49-F238E27FC236}">
                      <a16:creationId xmlns:a16="http://schemas.microsoft.com/office/drawing/2014/main" id="{AB5469F4-BD72-476F-B631-9D0D9D3A5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1853"/>
                  <a:ext cx="623" cy="33"/>
                </a:xfrm>
                <a:custGeom>
                  <a:avLst/>
                  <a:gdLst>
                    <a:gd name="T0" fmla="*/ 597 w 623"/>
                    <a:gd name="T1" fmla="*/ 33 h 33"/>
                    <a:gd name="T2" fmla="*/ 0 w 623"/>
                    <a:gd name="T3" fmla="*/ 0 h 33"/>
                    <a:gd name="T4" fmla="*/ 623 w 623"/>
                    <a:gd name="T5" fmla="*/ 7 h 33"/>
                    <a:gd name="T6" fmla="*/ 623 w 623"/>
                    <a:gd name="T7" fmla="*/ 7 h 33"/>
                    <a:gd name="T8" fmla="*/ 597 w 623"/>
                    <a:gd name="T9" fmla="*/ 33 h 33"/>
                    <a:gd name="T10" fmla="*/ 597 w 623"/>
                    <a:gd name="T11" fmla="*/ 33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3" h="33">
                      <a:moveTo>
                        <a:pt x="597" y="33"/>
                      </a:moveTo>
                      <a:lnTo>
                        <a:pt x="0" y="0"/>
                      </a:lnTo>
                      <a:lnTo>
                        <a:pt x="623" y="7"/>
                      </a:lnTo>
                      <a:lnTo>
                        <a:pt x="597" y="33"/>
                      </a:lnTo>
                      <a:close/>
                    </a:path>
                  </a:pathLst>
                </a:custGeom>
                <a:solidFill>
                  <a:srgbClr val="FDCF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3" name="Freeform 117">
                  <a:extLst>
                    <a:ext uri="{FF2B5EF4-FFF2-40B4-BE49-F238E27FC236}">
                      <a16:creationId xmlns:a16="http://schemas.microsoft.com/office/drawing/2014/main" id="{21167B58-8250-40DB-AA5A-6F7C5D6A0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9" y="1414"/>
                  <a:ext cx="330" cy="300"/>
                </a:xfrm>
                <a:custGeom>
                  <a:avLst/>
                  <a:gdLst>
                    <a:gd name="T0" fmla="*/ 146 w 330"/>
                    <a:gd name="T1" fmla="*/ 0 h 300"/>
                    <a:gd name="T2" fmla="*/ 146 w 330"/>
                    <a:gd name="T3" fmla="*/ 0 h 300"/>
                    <a:gd name="T4" fmla="*/ 120 w 330"/>
                    <a:gd name="T5" fmla="*/ 3 h 300"/>
                    <a:gd name="T6" fmla="*/ 94 w 330"/>
                    <a:gd name="T7" fmla="*/ 7 h 300"/>
                    <a:gd name="T8" fmla="*/ 73 w 330"/>
                    <a:gd name="T9" fmla="*/ 17 h 300"/>
                    <a:gd name="T10" fmla="*/ 52 w 330"/>
                    <a:gd name="T11" fmla="*/ 29 h 300"/>
                    <a:gd name="T12" fmla="*/ 35 w 330"/>
                    <a:gd name="T13" fmla="*/ 45 h 300"/>
                    <a:gd name="T14" fmla="*/ 19 w 330"/>
                    <a:gd name="T15" fmla="*/ 64 h 300"/>
                    <a:gd name="T16" fmla="*/ 9 w 330"/>
                    <a:gd name="T17" fmla="*/ 88 h 300"/>
                    <a:gd name="T18" fmla="*/ 2 w 330"/>
                    <a:gd name="T19" fmla="*/ 113 h 300"/>
                    <a:gd name="T20" fmla="*/ 2 w 330"/>
                    <a:gd name="T21" fmla="*/ 113 h 300"/>
                    <a:gd name="T22" fmla="*/ 0 w 330"/>
                    <a:gd name="T23" fmla="*/ 139 h 300"/>
                    <a:gd name="T24" fmla="*/ 5 w 330"/>
                    <a:gd name="T25" fmla="*/ 165 h 300"/>
                    <a:gd name="T26" fmla="*/ 12 w 330"/>
                    <a:gd name="T27" fmla="*/ 189 h 300"/>
                    <a:gd name="T28" fmla="*/ 24 w 330"/>
                    <a:gd name="T29" fmla="*/ 212 h 300"/>
                    <a:gd name="T30" fmla="*/ 38 w 330"/>
                    <a:gd name="T31" fmla="*/ 231 h 300"/>
                    <a:gd name="T32" fmla="*/ 57 w 330"/>
                    <a:gd name="T33" fmla="*/ 250 h 300"/>
                    <a:gd name="T34" fmla="*/ 75 w 330"/>
                    <a:gd name="T35" fmla="*/ 267 h 300"/>
                    <a:gd name="T36" fmla="*/ 97 w 330"/>
                    <a:gd name="T37" fmla="*/ 279 h 300"/>
                    <a:gd name="T38" fmla="*/ 120 w 330"/>
                    <a:gd name="T39" fmla="*/ 288 h 300"/>
                    <a:gd name="T40" fmla="*/ 146 w 330"/>
                    <a:gd name="T41" fmla="*/ 295 h 300"/>
                    <a:gd name="T42" fmla="*/ 170 w 330"/>
                    <a:gd name="T43" fmla="*/ 300 h 300"/>
                    <a:gd name="T44" fmla="*/ 196 w 330"/>
                    <a:gd name="T45" fmla="*/ 300 h 300"/>
                    <a:gd name="T46" fmla="*/ 219 w 330"/>
                    <a:gd name="T47" fmla="*/ 297 h 300"/>
                    <a:gd name="T48" fmla="*/ 245 w 330"/>
                    <a:gd name="T49" fmla="*/ 288 h 300"/>
                    <a:gd name="T50" fmla="*/ 266 w 330"/>
                    <a:gd name="T51" fmla="*/ 276 h 300"/>
                    <a:gd name="T52" fmla="*/ 290 w 330"/>
                    <a:gd name="T53" fmla="*/ 262 h 300"/>
                    <a:gd name="T54" fmla="*/ 290 w 330"/>
                    <a:gd name="T55" fmla="*/ 262 h 300"/>
                    <a:gd name="T56" fmla="*/ 306 w 330"/>
                    <a:gd name="T57" fmla="*/ 241 h 300"/>
                    <a:gd name="T58" fmla="*/ 318 w 330"/>
                    <a:gd name="T59" fmla="*/ 220 h 300"/>
                    <a:gd name="T60" fmla="*/ 325 w 330"/>
                    <a:gd name="T61" fmla="*/ 196 h 300"/>
                    <a:gd name="T62" fmla="*/ 330 w 330"/>
                    <a:gd name="T63" fmla="*/ 172 h 300"/>
                    <a:gd name="T64" fmla="*/ 330 w 330"/>
                    <a:gd name="T65" fmla="*/ 172 h 300"/>
                    <a:gd name="T66" fmla="*/ 328 w 330"/>
                    <a:gd name="T67" fmla="*/ 154 h 300"/>
                    <a:gd name="T68" fmla="*/ 325 w 330"/>
                    <a:gd name="T69" fmla="*/ 135 h 300"/>
                    <a:gd name="T70" fmla="*/ 321 w 330"/>
                    <a:gd name="T71" fmla="*/ 118 h 300"/>
                    <a:gd name="T72" fmla="*/ 314 w 330"/>
                    <a:gd name="T73" fmla="*/ 102 h 300"/>
                    <a:gd name="T74" fmla="*/ 306 w 330"/>
                    <a:gd name="T75" fmla="*/ 88 h 300"/>
                    <a:gd name="T76" fmla="*/ 297 w 330"/>
                    <a:gd name="T77" fmla="*/ 73 h 300"/>
                    <a:gd name="T78" fmla="*/ 285 w 330"/>
                    <a:gd name="T79" fmla="*/ 62 h 300"/>
                    <a:gd name="T80" fmla="*/ 273 w 330"/>
                    <a:gd name="T81" fmla="*/ 50 h 300"/>
                    <a:gd name="T82" fmla="*/ 259 w 330"/>
                    <a:gd name="T83" fmla="*/ 38 h 300"/>
                    <a:gd name="T84" fmla="*/ 245 w 330"/>
                    <a:gd name="T85" fmla="*/ 29 h 300"/>
                    <a:gd name="T86" fmla="*/ 231 w 330"/>
                    <a:gd name="T87" fmla="*/ 19 h 300"/>
                    <a:gd name="T88" fmla="*/ 215 w 330"/>
                    <a:gd name="T89" fmla="*/ 12 h 300"/>
                    <a:gd name="T90" fmla="*/ 198 w 330"/>
                    <a:gd name="T91" fmla="*/ 7 h 300"/>
                    <a:gd name="T92" fmla="*/ 182 w 330"/>
                    <a:gd name="T93" fmla="*/ 3 h 300"/>
                    <a:gd name="T94" fmla="*/ 163 w 330"/>
                    <a:gd name="T95" fmla="*/ 0 h 300"/>
                    <a:gd name="T96" fmla="*/ 146 w 330"/>
                    <a:gd name="T97" fmla="*/ 0 h 300"/>
                    <a:gd name="T98" fmla="*/ 146 w 330"/>
                    <a:gd name="T99" fmla="*/ 0 h 30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30" h="300">
                      <a:moveTo>
                        <a:pt x="146" y="0"/>
                      </a:moveTo>
                      <a:lnTo>
                        <a:pt x="146" y="0"/>
                      </a:lnTo>
                      <a:lnTo>
                        <a:pt x="120" y="3"/>
                      </a:lnTo>
                      <a:lnTo>
                        <a:pt x="94" y="7"/>
                      </a:lnTo>
                      <a:lnTo>
                        <a:pt x="73" y="17"/>
                      </a:lnTo>
                      <a:lnTo>
                        <a:pt x="52" y="29"/>
                      </a:lnTo>
                      <a:lnTo>
                        <a:pt x="35" y="45"/>
                      </a:lnTo>
                      <a:lnTo>
                        <a:pt x="19" y="64"/>
                      </a:lnTo>
                      <a:lnTo>
                        <a:pt x="9" y="88"/>
                      </a:lnTo>
                      <a:lnTo>
                        <a:pt x="2" y="113"/>
                      </a:lnTo>
                      <a:lnTo>
                        <a:pt x="0" y="139"/>
                      </a:lnTo>
                      <a:lnTo>
                        <a:pt x="5" y="165"/>
                      </a:lnTo>
                      <a:lnTo>
                        <a:pt x="12" y="189"/>
                      </a:lnTo>
                      <a:lnTo>
                        <a:pt x="24" y="212"/>
                      </a:lnTo>
                      <a:lnTo>
                        <a:pt x="38" y="231"/>
                      </a:lnTo>
                      <a:lnTo>
                        <a:pt x="57" y="250"/>
                      </a:lnTo>
                      <a:lnTo>
                        <a:pt x="75" y="267"/>
                      </a:lnTo>
                      <a:lnTo>
                        <a:pt x="97" y="279"/>
                      </a:lnTo>
                      <a:lnTo>
                        <a:pt x="120" y="288"/>
                      </a:lnTo>
                      <a:lnTo>
                        <a:pt x="146" y="295"/>
                      </a:lnTo>
                      <a:lnTo>
                        <a:pt x="170" y="300"/>
                      </a:lnTo>
                      <a:lnTo>
                        <a:pt x="196" y="300"/>
                      </a:lnTo>
                      <a:lnTo>
                        <a:pt x="219" y="297"/>
                      </a:lnTo>
                      <a:lnTo>
                        <a:pt x="245" y="288"/>
                      </a:lnTo>
                      <a:lnTo>
                        <a:pt x="266" y="276"/>
                      </a:lnTo>
                      <a:lnTo>
                        <a:pt x="290" y="262"/>
                      </a:lnTo>
                      <a:lnTo>
                        <a:pt x="306" y="241"/>
                      </a:lnTo>
                      <a:lnTo>
                        <a:pt x="318" y="220"/>
                      </a:lnTo>
                      <a:lnTo>
                        <a:pt x="325" y="196"/>
                      </a:lnTo>
                      <a:lnTo>
                        <a:pt x="330" y="172"/>
                      </a:lnTo>
                      <a:lnTo>
                        <a:pt x="328" y="154"/>
                      </a:lnTo>
                      <a:lnTo>
                        <a:pt x="325" y="135"/>
                      </a:lnTo>
                      <a:lnTo>
                        <a:pt x="321" y="118"/>
                      </a:lnTo>
                      <a:lnTo>
                        <a:pt x="314" y="102"/>
                      </a:lnTo>
                      <a:lnTo>
                        <a:pt x="306" y="88"/>
                      </a:lnTo>
                      <a:lnTo>
                        <a:pt x="297" y="73"/>
                      </a:lnTo>
                      <a:lnTo>
                        <a:pt x="285" y="62"/>
                      </a:lnTo>
                      <a:lnTo>
                        <a:pt x="273" y="50"/>
                      </a:lnTo>
                      <a:lnTo>
                        <a:pt x="259" y="38"/>
                      </a:lnTo>
                      <a:lnTo>
                        <a:pt x="245" y="29"/>
                      </a:lnTo>
                      <a:lnTo>
                        <a:pt x="231" y="19"/>
                      </a:lnTo>
                      <a:lnTo>
                        <a:pt x="215" y="12"/>
                      </a:lnTo>
                      <a:lnTo>
                        <a:pt x="198" y="7"/>
                      </a:lnTo>
                      <a:lnTo>
                        <a:pt x="182" y="3"/>
                      </a:lnTo>
                      <a:lnTo>
                        <a:pt x="163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4" name="Freeform 118">
                  <a:extLst>
                    <a:ext uri="{FF2B5EF4-FFF2-40B4-BE49-F238E27FC236}">
                      <a16:creationId xmlns:a16="http://schemas.microsoft.com/office/drawing/2014/main" id="{A5D846AD-575A-44F1-8243-CA976CF9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1" y="1424"/>
                  <a:ext cx="306" cy="280"/>
                </a:xfrm>
                <a:custGeom>
                  <a:avLst/>
                  <a:gdLst>
                    <a:gd name="T0" fmla="*/ 134 w 306"/>
                    <a:gd name="T1" fmla="*/ 0 h 280"/>
                    <a:gd name="T2" fmla="*/ 134 w 306"/>
                    <a:gd name="T3" fmla="*/ 0 h 280"/>
                    <a:gd name="T4" fmla="*/ 118 w 306"/>
                    <a:gd name="T5" fmla="*/ 0 h 280"/>
                    <a:gd name="T6" fmla="*/ 104 w 306"/>
                    <a:gd name="T7" fmla="*/ 2 h 280"/>
                    <a:gd name="T8" fmla="*/ 89 w 306"/>
                    <a:gd name="T9" fmla="*/ 7 h 280"/>
                    <a:gd name="T10" fmla="*/ 75 w 306"/>
                    <a:gd name="T11" fmla="*/ 11 h 280"/>
                    <a:gd name="T12" fmla="*/ 63 w 306"/>
                    <a:gd name="T13" fmla="*/ 16 h 280"/>
                    <a:gd name="T14" fmla="*/ 52 w 306"/>
                    <a:gd name="T15" fmla="*/ 23 h 280"/>
                    <a:gd name="T16" fmla="*/ 42 w 306"/>
                    <a:gd name="T17" fmla="*/ 33 h 280"/>
                    <a:gd name="T18" fmla="*/ 30 w 306"/>
                    <a:gd name="T19" fmla="*/ 40 h 280"/>
                    <a:gd name="T20" fmla="*/ 23 w 306"/>
                    <a:gd name="T21" fmla="*/ 52 h 280"/>
                    <a:gd name="T22" fmla="*/ 16 w 306"/>
                    <a:gd name="T23" fmla="*/ 61 h 280"/>
                    <a:gd name="T24" fmla="*/ 9 w 306"/>
                    <a:gd name="T25" fmla="*/ 73 h 280"/>
                    <a:gd name="T26" fmla="*/ 5 w 306"/>
                    <a:gd name="T27" fmla="*/ 85 h 280"/>
                    <a:gd name="T28" fmla="*/ 2 w 306"/>
                    <a:gd name="T29" fmla="*/ 99 h 280"/>
                    <a:gd name="T30" fmla="*/ 0 w 306"/>
                    <a:gd name="T31" fmla="*/ 111 h 280"/>
                    <a:gd name="T32" fmla="*/ 0 w 306"/>
                    <a:gd name="T33" fmla="*/ 125 h 280"/>
                    <a:gd name="T34" fmla="*/ 0 w 306"/>
                    <a:gd name="T35" fmla="*/ 139 h 280"/>
                    <a:gd name="T36" fmla="*/ 0 w 306"/>
                    <a:gd name="T37" fmla="*/ 139 h 280"/>
                    <a:gd name="T38" fmla="*/ 2 w 306"/>
                    <a:gd name="T39" fmla="*/ 153 h 280"/>
                    <a:gd name="T40" fmla="*/ 7 w 306"/>
                    <a:gd name="T41" fmla="*/ 167 h 280"/>
                    <a:gd name="T42" fmla="*/ 12 w 306"/>
                    <a:gd name="T43" fmla="*/ 181 h 280"/>
                    <a:gd name="T44" fmla="*/ 19 w 306"/>
                    <a:gd name="T45" fmla="*/ 193 h 280"/>
                    <a:gd name="T46" fmla="*/ 38 w 306"/>
                    <a:gd name="T47" fmla="*/ 219 h 280"/>
                    <a:gd name="T48" fmla="*/ 59 w 306"/>
                    <a:gd name="T49" fmla="*/ 238 h 280"/>
                    <a:gd name="T50" fmla="*/ 85 w 306"/>
                    <a:gd name="T51" fmla="*/ 257 h 280"/>
                    <a:gd name="T52" fmla="*/ 111 w 306"/>
                    <a:gd name="T53" fmla="*/ 269 h 280"/>
                    <a:gd name="T54" fmla="*/ 141 w 306"/>
                    <a:gd name="T55" fmla="*/ 278 h 280"/>
                    <a:gd name="T56" fmla="*/ 158 w 306"/>
                    <a:gd name="T57" fmla="*/ 280 h 280"/>
                    <a:gd name="T58" fmla="*/ 172 w 306"/>
                    <a:gd name="T59" fmla="*/ 280 h 280"/>
                    <a:gd name="T60" fmla="*/ 172 w 306"/>
                    <a:gd name="T61" fmla="*/ 280 h 280"/>
                    <a:gd name="T62" fmla="*/ 188 w 306"/>
                    <a:gd name="T63" fmla="*/ 280 h 280"/>
                    <a:gd name="T64" fmla="*/ 203 w 306"/>
                    <a:gd name="T65" fmla="*/ 278 h 280"/>
                    <a:gd name="T66" fmla="*/ 217 w 306"/>
                    <a:gd name="T67" fmla="*/ 273 h 280"/>
                    <a:gd name="T68" fmla="*/ 231 w 306"/>
                    <a:gd name="T69" fmla="*/ 269 h 280"/>
                    <a:gd name="T70" fmla="*/ 243 w 306"/>
                    <a:gd name="T71" fmla="*/ 264 h 280"/>
                    <a:gd name="T72" fmla="*/ 254 w 306"/>
                    <a:gd name="T73" fmla="*/ 257 h 280"/>
                    <a:gd name="T74" fmla="*/ 266 w 306"/>
                    <a:gd name="T75" fmla="*/ 247 h 280"/>
                    <a:gd name="T76" fmla="*/ 276 w 306"/>
                    <a:gd name="T77" fmla="*/ 238 h 280"/>
                    <a:gd name="T78" fmla="*/ 283 w 306"/>
                    <a:gd name="T79" fmla="*/ 228 h 280"/>
                    <a:gd name="T80" fmla="*/ 290 w 306"/>
                    <a:gd name="T81" fmla="*/ 219 h 280"/>
                    <a:gd name="T82" fmla="*/ 297 w 306"/>
                    <a:gd name="T83" fmla="*/ 207 h 280"/>
                    <a:gd name="T84" fmla="*/ 302 w 306"/>
                    <a:gd name="T85" fmla="*/ 193 h 280"/>
                    <a:gd name="T86" fmla="*/ 304 w 306"/>
                    <a:gd name="T87" fmla="*/ 181 h 280"/>
                    <a:gd name="T88" fmla="*/ 306 w 306"/>
                    <a:gd name="T89" fmla="*/ 167 h 280"/>
                    <a:gd name="T90" fmla="*/ 306 w 306"/>
                    <a:gd name="T91" fmla="*/ 153 h 280"/>
                    <a:gd name="T92" fmla="*/ 306 w 306"/>
                    <a:gd name="T93" fmla="*/ 139 h 280"/>
                    <a:gd name="T94" fmla="*/ 306 w 306"/>
                    <a:gd name="T95" fmla="*/ 139 h 280"/>
                    <a:gd name="T96" fmla="*/ 304 w 306"/>
                    <a:gd name="T97" fmla="*/ 125 h 280"/>
                    <a:gd name="T98" fmla="*/ 299 w 306"/>
                    <a:gd name="T99" fmla="*/ 111 h 280"/>
                    <a:gd name="T100" fmla="*/ 292 w 306"/>
                    <a:gd name="T101" fmla="*/ 99 h 280"/>
                    <a:gd name="T102" fmla="*/ 285 w 306"/>
                    <a:gd name="T103" fmla="*/ 85 h 280"/>
                    <a:gd name="T104" fmla="*/ 269 w 306"/>
                    <a:gd name="T105" fmla="*/ 61 h 280"/>
                    <a:gd name="T106" fmla="*/ 247 w 306"/>
                    <a:gd name="T107" fmla="*/ 40 h 280"/>
                    <a:gd name="T108" fmla="*/ 221 w 306"/>
                    <a:gd name="T109" fmla="*/ 23 h 280"/>
                    <a:gd name="T110" fmla="*/ 195 w 306"/>
                    <a:gd name="T111" fmla="*/ 11 h 280"/>
                    <a:gd name="T112" fmla="*/ 165 w 306"/>
                    <a:gd name="T113" fmla="*/ 2 h 280"/>
                    <a:gd name="T114" fmla="*/ 148 w 306"/>
                    <a:gd name="T115" fmla="*/ 0 h 280"/>
                    <a:gd name="T116" fmla="*/ 134 w 306"/>
                    <a:gd name="T117" fmla="*/ 0 h 280"/>
                    <a:gd name="T118" fmla="*/ 134 w 306"/>
                    <a:gd name="T119" fmla="*/ 0 h 28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6" h="280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89" y="7"/>
                      </a:lnTo>
                      <a:lnTo>
                        <a:pt x="75" y="11"/>
                      </a:lnTo>
                      <a:lnTo>
                        <a:pt x="63" y="16"/>
                      </a:lnTo>
                      <a:lnTo>
                        <a:pt x="52" y="23"/>
                      </a:lnTo>
                      <a:lnTo>
                        <a:pt x="42" y="33"/>
                      </a:lnTo>
                      <a:lnTo>
                        <a:pt x="30" y="40"/>
                      </a:lnTo>
                      <a:lnTo>
                        <a:pt x="23" y="52"/>
                      </a:lnTo>
                      <a:lnTo>
                        <a:pt x="16" y="61"/>
                      </a:lnTo>
                      <a:lnTo>
                        <a:pt x="9" y="73"/>
                      </a:lnTo>
                      <a:lnTo>
                        <a:pt x="5" y="85"/>
                      </a:lnTo>
                      <a:lnTo>
                        <a:pt x="2" y="99"/>
                      </a:lnTo>
                      <a:lnTo>
                        <a:pt x="0" y="111"/>
                      </a:lnTo>
                      <a:lnTo>
                        <a:pt x="0" y="125"/>
                      </a:lnTo>
                      <a:lnTo>
                        <a:pt x="0" y="139"/>
                      </a:lnTo>
                      <a:lnTo>
                        <a:pt x="2" y="153"/>
                      </a:lnTo>
                      <a:lnTo>
                        <a:pt x="7" y="167"/>
                      </a:lnTo>
                      <a:lnTo>
                        <a:pt x="12" y="181"/>
                      </a:lnTo>
                      <a:lnTo>
                        <a:pt x="19" y="193"/>
                      </a:lnTo>
                      <a:lnTo>
                        <a:pt x="38" y="219"/>
                      </a:lnTo>
                      <a:lnTo>
                        <a:pt x="59" y="238"/>
                      </a:lnTo>
                      <a:lnTo>
                        <a:pt x="85" y="257"/>
                      </a:lnTo>
                      <a:lnTo>
                        <a:pt x="111" y="269"/>
                      </a:lnTo>
                      <a:lnTo>
                        <a:pt x="141" y="278"/>
                      </a:lnTo>
                      <a:lnTo>
                        <a:pt x="158" y="280"/>
                      </a:lnTo>
                      <a:lnTo>
                        <a:pt x="172" y="280"/>
                      </a:lnTo>
                      <a:lnTo>
                        <a:pt x="188" y="280"/>
                      </a:lnTo>
                      <a:lnTo>
                        <a:pt x="203" y="278"/>
                      </a:lnTo>
                      <a:lnTo>
                        <a:pt x="217" y="273"/>
                      </a:lnTo>
                      <a:lnTo>
                        <a:pt x="231" y="269"/>
                      </a:lnTo>
                      <a:lnTo>
                        <a:pt x="243" y="264"/>
                      </a:lnTo>
                      <a:lnTo>
                        <a:pt x="254" y="257"/>
                      </a:lnTo>
                      <a:lnTo>
                        <a:pt x="266" y="247"/>
                      </a:lnTo>
                      <a:lnTo>
                        <a:pt x="276" y="238"/>
                      </a:lnTo>
                      <a:lnTo>
                        <a:pt x="283" y="228"/>
                      </a:lnTo>
                      <a:lnTo>
                        <a:pt x="290" y="219"/>
                      </a:lnTo>
                      <a:lnTo>
                        <a:pt x="297" y="207"/>
                      </a:lnTo>
                      <a:lnTo>
                        <a:pt x="302" y="193"/>
                      </a:lnTo>
                      <a:lnTo>
                        <a:pt x="304" y="181"/>
                      </a:lnTo>
                      <a:lnTo>
                        <a:pt x="306" y="167"/>
                      </a:lnTo>
                      <a:lnTo>
                        <a:pt x="306" y="153"/>
                      </a:lnTo>
                      <a:lnTo>
                        <a:pt x="306" y="139"/>
                      </a:lnTo>
                      <a:lnTo>
                        <a:pt x="304" y="125"/>
                      </a:lnTo>
                      <a:lnTo>
                        <a:pt x="299" y="111"/>
                      </a:lnTo>
                      <a:lnTo>
                        <a:pt x="292" y="99"/>
                      </a:lnTo>
                      <a:lnTo>
                        <a:pt x="285" y="85"/>
                      </a:lnTo>
                      <a:lnTo>
                        <a:pt x="269" y="61"/>
                      </a:lnTo>
                      <a:lnTo>
                        <a:pt x="247" y="40"/>
                      </a:lnTo>
                      <a:lnTo>
                        <a:pt x="221" y="23"/>
                      </a:lnTo>
                      <a:lnTo>
                        <a:pt x="195" y="11"/>
                      </a:lnTo>
                      <a:lnTo>
                        <a:pt x="165" y="2"/>
                      </a:lnTo>
                      <a:lnTo>
                        <a:pt x="14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5" name="Freeform 119">
                  <a:extLst>
                    <a:ext uri="{FF2B5EF4-FFF2-40B4-BE49-F238E27FC236}">
                      <a16:creationId xmlns:a16="http://schemas.microsoft.com/office/drawing/2014/main" id="{48FE27D2-32E0-42C8-8EE9-3A57F5169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3" y="1490"/>
                  <a:ext cx="134" cy="122"/>
                </a:xfrm>
                <a:custGeom>
                  <a:avLst/>
                  <a:gdLst>
                    <a:gd name="T0" fmla="*/ 61 w 134"/>
                    <a:gd name="T1" fmla="*/ 0 h 122"/>
                    <a:gd name="T2" fmla="*/ 61 w 134"/>
                    <a:gd name="T3" fmla="*/ 0 h 122"/>
                    <a:gd name="T4" fmla="*/ 49 w 134"/>
                    <a:gd name="T5" fmla="*/ 0 h 122"/>
                    <a:gd name="T6" fmla="*/ 40 w 134"/>
                    <a:gd name="T7" fmla="*/ 2 h 122"/>
                    <a:gd name="T8" fmla="*/ 23 w 134"/>
                    <a:gd name="T9" fmla="*/ 12 h 122"/>
                    <a:gd name="T10" fmla="*/ 12 w 134"/>
                    <a:gd name="T11" fmla="*/ 21 h 122"/>
                    <a:gd name="T12" fmla="*/ 4 w 134"/>
                    <a:gd name="T13" fmla="*/ 35 h 122"/>
                    <a:gd name="T14" fmla="*/ 0 w 134"/>
                    <a:gd name="T15" fmla="*/ 52 h 122"/>
                    <a:gd name="T16" fmla="*/ 2 w 134"/>
                    <a:gd name="T17" fmla="*/ 68 h 122"/>
                    <a:gd name="T18" fmla="*/ 9 w 134"/>
                    <a:gd name="T19" fmla="*/ 87 h 122"/>
                    <a:gd name="T20" fmla="*/ 21 w 134"/>
                    <a:gd name="T21" fmla="*/ 101 h 122"/>
                    <a:gd name="T22" fmla="*/ 21 w 134"/>
                    <a:gd name="T23" fmla="*/ 101 h 122"/>
                    <a:gd name="T24" fmla="*/ 35 w 134"/>
                    <a:gd name="T25" fmla="*/ 113 h 122"/>
                    <a:gd name="T26" fmla="*/ 49 w 134"/>
                    <a:gd name="T27" fmla="*/ 120 h 122"/>
                    <a:gd name="T28" fmla="*/ 66 w 134"/>
                    <a:gd name="T29" fmla="*/ 122 h 122"/>
                    <a:gd name="T30" fmla="*/ 80 w 134"/>
                    <a:gd name="T31" fmla="*/ 122 h 122"/>
                    <a:gd name="T32" fmla="*/ 96 w 134"/>
                    <a:gd name="T33" fmla="*/ 120 h 122"/>
                    <a:gd name="T34" fmla="*/ 111 w 134"/>
                    <a:gd name="T35" fmla="*/ 113 h 122"/>
                    <a:gd name="T36" fmla="*/ 122 w 134"/>
                    <a:gd name="T37" fmla="*/ 103 h 122"/>
                    <a:gd name="T38" fmla="*/ 132 w 134"/>
                    <a:gd name="T39" fmla="*/ 87 h 122"/>
                    <a:gd name="T40" fmla="*/ 132 w 134"/>
                    <a:gd name="T41" fmla="*/ 87 h 122"/>
                    <a:gd name="T42" fmla="*/ 134 w 134"/>
                    <a:gd name="T43" fmla="*/ 70 h 122"/>
                    <a:gd name="T44" fmla="*/ 132 w 134"/>
                    <a:gd name="T45" fmla="*/ 54 h 122"/>
                    <a:gd name="T46" fmla="*/ 127 w 134"/>
                    <a:gd name="T47" fmla="*/ 40 h 122"/>
                    <a:gd name="T48" fmla="*/ 118 w 134"/>
                    <a:gd name="T49" fmla="*/ 26 h 122"/>
                    <a:gd name="T50" fmla="*/ 106 w 134"/>
                    <a:gd name="T51" fmla="*/ 16 h 122"/>
                    <a:gd name="T52" fmla="*/ 92 w 134"/>
                    <a:gd name="T53" fmla="*/ 7 h 122"/>
                    <a:gd name="T54" fmla="*/ 78 w 134"/>
                    <a:gd name="T55" fmla="*/ 2 h 122"/>
                    <a:gd name="T56" fmla="*/ 61 w 134"/>
                    <a:gd name="T57" fmla="*/ 0 h 122"/>
                    <a:gd name="T58" fmla="*/ 61 w 134"/>
                    <a:gd name="T59" fmla="*/ 0 h 12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34" h="122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40" y="2"/>
                      </a:lnTo>
                      <a:lnTo>
                        <a:pt x="23" y="12"/>
                      </a:lnTo>
                      <a:lnTo>
                        <a:pt x="12" y="21"/>
                      </a:lnTo>
                      <a:lnTo>
                        <a:pt x="4" y="35"/>
                      </a:lnTo>
                      <a:lnTo>
                        <a:pt x="0" y="52"/>
                      </a:lnTo>
                      <a:lnTo>
                        <a:pt x="2" y="68"/>
                      </a:lnTo>
                      <a:lnTo>
                        <a:pt x="9" y="87"/>
                      </a:lnTo>
                      <a:lnTo>
                        <a:pt x="21" y="101"/>
                      </a:lnTo>
                      <a:lnTo>
                        <a:pt x="35" y="113"/>
                      </a:lnTo>
                      <a:lnTo>
                        <a:pt x="49" y="120"/>
                      </a:lnTo>
                      <a:lnTo>
                        <a:pt x="66" y="122"/>
                      </a:lnTo>
                      <a:lnTo>
                        <a:pt x="80" y="122"/>
                      </a:lnTo>
                      <a:lnTo>
                        <a:pt x="96" y="120"/>
                      </a:lnTo>
                      <a:lnTo>
                        <a:pt x="111" y="113"/>
                      </a:lnTo>
                      <a:lnTo>
                        <a:pt x="122" y="103"/>
                      </a:lnTo>
                      <a:lnTo>
                        <a:pt x="132" y="87"/>
                      </a:lnTo>
                      <a:lnTo>
                        <a:pt x="134" y="70"/>
                      </a:lnTo>
                      <a:lnTo>
                        <a:pt x="132" y="54"/>
                      </a:lnTo>
                      <a:lnTo>
                        <a:pt x="127" y="40"/>
                      </a:lnTo>
                      <a:lnTo>
                        <a:pt x="118" y="26"/>
                      </a:lnTo>
                      <a:lnTo>
                        <a:pt x="106" y="16"/>
                      </a:lnTo>
                      <a:lnTo>
                        <a:pt x="92" y="7"/>
                      </a:lnTo>
                      <a:lnTo>
                        <a:pt x="78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6" name="Freeform 120">
                  <a:extLst>
                    <a:ext uri="{FF2B5EF4-FFF2-40B4-BE49-F238E27FC236}">
                      <a16:creationId xmlns:a16="http://schemas.microsoft.com/office/drawing/2014/main" id="{1724BF27-3280-45B2-B060-9505B874D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1499"/>
                  <a:ext cx="113" cy="104"/>
                </a:xfrm>
                <a:custGeom>
                  <a:avLst/>
                  <a:gdLst>
                    <a:gd name="T0" fmla="*/ 49 w 113"/>
                    <a:gd name="T1" fmla="*/ 0 h 104"/>
                    <a:gd name="T2" fmla="*/ 49 w 113"/>
                    <a:gd name="T3" fmla="*/ 0 h 104"/>
                    <a:gd name="T4" fmla="*/ 37 w 113"/>
                    <a:gd name="T5" fmla="*/ 3 h 104"/>
                    <a:gd name="T6" fmla="*/ 28 w 113"/>
                    <a:gd name="T7" fmla="*/ 5 h 104"/>
                    <a:gd name="T8" fmla="*/ 18 w 113"/>
                    <a:gd name="T9" fmla="*/ 10 h 104"/>
                    <a:gd name="T10" fmla="*/ 11 w 113"/>
                    <a:gd name="T11" fmla="*/ 17 h 104"/>
                    <a:gd name="T12" fmla="*/ 4 w 113"/>
                    <a:gd name="T13" fmla="*/ 24 h 104"/>
                    <a:gd name="T14" fmla="*/ 0 w 113"/>
                    <a:gd name="T15" fmla="*/ 33 h 104"/>
                    <a:gd name="T16" fmla="*/ 0 w 113"/>
                    <a:gd name="T17" fmla="*/ 43 h 104"/>
                    <a:gd name="T18" fmla="*/ 0 w 113"/>
                    <a:gd name="T19" fmla="*/ 52 h 104"/>
                    <a:gd name="T20" fmla="*/ 0 w 113"/>
                    <a:gd name="T21" fmla="*/ 52 h 104"/>
                    <a:gd name="T22" fmla="*/ 2 w 113"/>
                    <a:gd name="T23" fmla="*/ 64 h 104"/>
                    <a:gd name="T24" fmla="*/ 7 w 113"/>
                    <a:gd name="T25" fmla="*/ 73 h 104"/>
                    <a:gd name="T26" fmla="*/ 11 w 113"/>
                    <a:gd name="T27" fmla="*/ 80 h 104"/>
                    <a:gd name="T28" fmla="*/ 21 w 113"/>
                    <a:gd name="T29" fmla="*/ 90 h 104"/>
                    <a:gd name="T30" fmla="*/ 30 w 113"/>
                    <a:gd name="T31" fmla="*/ 94 h 104"/>
                    <a:gd name="T32" fmla="*/ 40 w 113"/>
                    <a:gd name="T33" fmla="*/ 99 h 104"/>
                    <a:gd name="T34" fmla="*/ 51 w 113"/>
                    <a:gd name="T35" fmla="*/ 104 h 104"/>
                    <a:gd name="T36" fmla="*/ 63 w 113"/>
                    <a:gd name="T37" fmla="*/ 104 h 104"/>
                    <a:gd name="T38" fmla="*/ 63 w 113"/>
                    <a:gd name="T39" fmla="*/ 104 h 104"/>
                    <a:gd name="T40" fmla="*/ 73 w 113"/>
                    <a:gd name="T41" fmla="*/ 104 h 104"/>
                    <a:gd name="T42" fmla="*/ 84 w 113"/>
                    <a:gd name="T43" fmla="*/ 99 h 104"/>
                    <a:gd name="T44" fmla="*/ 91 w 113"/>
                    <a:gd name="T45" fmla="*/ 94 h 104"/>
                    <a:gd name="T46" fmla="*/ 101 w 113"/>
                    <a:gd name="T47" fmla="*/ 90 h 104"/>
                    <a:gd name="T48" fmla="*/ 106 w 113"/>
                    <a:gd name="T49" fmla="*/ 80 h 104"/>
                    <a:gd name="T50" fmla="*/ 110 w 113"/>
                    <a:gd name="T51" fmla="*/ 73 h 104"/>
                    <a:gd name="T52" fmla="*/ 113 w 113"/>
                    <a:gd name="T53" fmla="*/ 64 h 104"/>
                    <a:gd name="T54" fmla="*/ 110 w 113"/>
                    <a:gd name="T55" fmla="*/ 52 h 104"/>
                    <a:gd name="T56" fmla="*/ 110 w 113"/>
                    <a:gd name="T57" fmla="*/ 52 h 104"/>
                    <a:gd name="T58" fmla="*/ 108 w 113"/>
                    <a:gd name="T59" fmla="*/ 43 h 104"/>
                    <a:gd name="T60" fmla="*/ 103 w 113"/>
                    <a:gd name="T61" fmla="*/ 33 h 104"/>
                    <a:gd name="T62" fmla="*/ 99 w 113"/>
                    <a:gd name="T63" fmla="*/ 24 h 104"/>
                    <a:gd name="T64" fmla="*/ 89 w 113"/>
                    <a:gd name="T65" fmla="*/ 17 h 104"/>
                    <a:gd name="T66" fmla="*/ 80 w 113"/>
                    <a:gd name="T67" fmla="*/ 10 h 104"/>
                    <a:gd name="T68" fmla="*/ 70 w 113"/>
                    <a:gd name="T69" fmla="*/ 5 h 104"/>
                    <a:gd name="T70" fmla="*/ 58 w 113"/>
                    <a:gd name="T71" fmla="*/ 3 h 104"/>
                    <a:gd name="T72" fmla="*/ 49 w 113"/>
                    <a:gd name="T73" fmla="*/ 0 h 104"/>
                    <a:gd name="T74" fmla="*/ 49 w 113"/>
                    <a:gd name="T75" fmla="*/ 0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3" h="104">
                      <a:moveTo>
                        <a:pt x="49" y="0"/>
                      </a:moveTo>
                      <a:lnTo>
                        <a:pt x="49" y="0"/>
                      </a:lnTo>
                      <a:lnTo>
                        <a:pt x="37" y="3"/>
                      </a:lnTo>
                      <a:lnTo>
                        <a:pt x="28" y="5"/>
                      </a:lnTo>
                      <a:lnTo>
                        <a:pt x="18" y="10"/>
                      </a:lnTo>
                      <a:lnTo>
                        <a:pt x="11" y="17"/>
                      </a:lnTo>
                      <a:lnTo>
                        <a:pt x="4" y="24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64"/>
                      </a:lnTo>
                      <a:lnTo>
                        <a:pt x="7" y="73"/>
                      </a:lnTo>
                      <a:lnTo>
                        <a:pt x="11" y="80"/>
                      </a:lnTo>
                      <a:lnTo>
                        <a:pt x="21" y="90"/>
                      </a:lnTo>
                      <a:lnTo>
                        <a:pt x="30" y="94"/>
                      </a:lnTo>
                      <a:lnTo>
                        <a:pt x="40" y="99"/>
                      </a:lnTo>
                      <a:lnTo>
                        <a:pt x="51" y="104"/>
                      </a:lnTo>
                      <a:lnTo>
                        <a:pt x="63" y="104"/>
                      </a:lnTo>
                      <a:lnTo>
                        <a:pt x="73" y="104"/>
                      </a:lnTo>
                      <a:lnTo>
                        <a:pt x="84" y="99"/>
                      </a:lnTo>
                      <a:lnTo>
                        <a:pt x="91" y="94"/>
                      </a:lnTo>
                      <a:lnTo>
                        <a:pt x="101" y="90"/>
                      </a:lnTo>
                      <a:lnTo>
                        <a:pt x="106" y="80"/>
                      </a:lnTo>
                      <a:lnTo>
                        <a:pt x="110" y="73"/>
                      </a:lnTo>
                      <a:lnTo>
                        <a:pt x="113" y="64"/>
                      </a:lnTo>
                      <a:lnTo>
                        <a:pt x="110" y="52"/>
                      </a:lnTo>
                      <a:lnTo>
                        <a:pt x="108" y="43"/>
                      </a:lnTo>
                      <a:lnTo>
                        <a:pt x="103" y="33"/>
                      </a:lnTo>
                      <a:lnTo>
                        <a:pt x="99" y="24"/>
                      </a:lnTo>
                      <a:lnTo>
                        <a:pt x="89" y="17"/>
                      </a:lnTo>
                      <a:lnTo>
                        <a:pt x="80" y="10"/>
                      </a:lnTo>
                      <a:lnTo>
                        <a:pt x="70" y="5"/>
                      </a:lnTo>
                      <a:lnTo>
                        <a:pt x="58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7" name="Freeform 121">
                  <a:extLst>
                    <a:ext uri="{FF2B5EF4-FFF2-40B4-BE49-F238E27FC236}">
                      <a16:creationId xmlns:a16="http://schemas.microsoft.com/office/drawing/2014/main" id="{FF86EF73-49CA-4A60-BBDA-16F29C400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5" y="1530"/>
                  <a:ext cx="50" cy="45"/>
                </a:xfrm>
                <a:custGeom>
                  <a:avLst/>
                  <a:gdLst>
                    <a:gd name="T0" fmla="*/ 21 w 50"/>
                    <a:gd name="T1" fmla="*/ 0 h 45"/>
                    <a:gd name="T2" fmla="*/ 21 w 50"/>
                    <a:gd name="T3" fmla="*/ 0 h 45"/>
                    <a:gd name="T4" fmla="*/ 12 w 50"/>
                    <a:gd name="T5" fmla="*/ 0 h 45"/>
                    <a:gd name="T6" fmla="*/ 5 w 50"/>
                    <a:gd name="T7" fmla="*/ 5 h 45"/>
                    <a:gd name="T8" fmla="*/ 0 w 50"/>
                    <a:gd name="T9" fmla="*/ 12 h 45"/>
                    <a:gd name="T10" fmla="*/ 0 w 50"/>
                    <a:gd name="T11" fmla="*/ 21 h 45"/>
                    <a:gd name="T12" fmla="*/ 0 w 50"/>
                    <a:gd name="T13" fmla="*/ 21 h 45"/>
                    <a:gd name="T14" fmla="*/ 5 w 50"/>
                    <a:gd name="T15" fmla="*/ 30 h 45"/>
                    <a:gd name="T16" fmla="*/ 10 w 50"/>
                    <a:gd name="T17" fmla="*/ 38 h 45"/>
                    <a:gd name="T18" fmla="*/ 19 w 50"/>
                    <a:gd name="T19" fmla="*/ 42 h 45"/>
                    <a:gd name="T20" fmla="*/ 28 w 50"/>
                    <a:gd name="T21" fmla="*/ 45 h 45"/>
                    <a:gd name="T22" fmla="*/ 28 w 50"/>
                    <a:gd name="T23" fmla="*/ 45 h 45"/>
                    <a:gd name="T24" fmla="*/ 38 w 50"/>
                    <a:gd name="T25" fmla="*/ 42 h 45"/>
                    <a:gd name="T26" fmla="*/ 45 w 50"/>
                    <a:gd name="T27" fmla="*/ 38 h 45"/>
                    <a:gd name="T28" fmla="*/ 50 w 50"/>
                    <a:gd name="T29" fmla="*/ 30 h 45"/>
                    <a:gd name="T30" fmla="*/ 50 w 50"/>
                    <a:gd name="T31" fmla="*/ 21 h 45"/>
                    <a:gd name="T32" fmla="*/ 50 w 50"/>
                    <a:gd name="T33" fmla="*/ 21 h 45"/>
                    <a:gd name="T34" fmla="*/ 47 w 50"/>
                    <a:gd name="T35" fmla="*/ 12 h 45"/>
                    <a:gd name="T36" fmla="*/ 40 w 50"/>
                    <a:gd name="T37" fmla="*/ 5 h 45"/>
                    <a:gd name="T38" fmla="*/ 31 w 50"/>
                    <a:gd name="T39" fmla="*/ 0 h 45"/>
                    <a:gd name="T40" fmla="*/ 21 w 50"/>
                    <a:gd name="T41" fmla="*/ 0 h 45"/>
                    <a:gd name="T42" fmla="*/ 21 w 50"/>
                    <a:gd name="T43" fmla="*/ 0 h 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0" h="45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5" y="5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5" y="30"/>
                      </a:lnTo>
                      <a:lnTo>
                        <a:pt x="10" y="38"/>
                      </a:lnTo>
                      <a:lnTo>
                        <a:pt x="19" y="42"/>
                      </a:lnTo>
                      <a:lnTo>
                        <a:pt x="28" y="45"/>
                      </a:lnTo>
                      <a:lnTo>
                        <a:pt x="38" y="42"/>
                      </a:lnTo>
                      <a:lnTo>
                        <a:pt x="45" y="38"/>
                      </a:lnTo>
                      <a:lnTo>
                        <a:pt x="50" y="30"/>
                      </a:lnTo>
                      <a:lnTo>
                        <a:pt x="50" y="21"/>
                      </a:lnTo>
                      <a:lnTo>
                        <a:pt x="47" y="12"/>
                      </a:lnTo>
                      <a:lnTo>
                        <a:pt x="40" y="5"/>
                      </a:lnTo>
                      <a:lnTo>
                        <a:pt x="3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8" name="Freeform 122">
                  <a:extLst>
                    <a:ext uri="{FF2B5EF4-FFF2-40B4-BE49-F238E27FC236}">
                      <a16:creationId xmlns:a16="http://schemas.microsoft.com/office/drawing/2014/main" id="{332181A9-5ED1-4ED3-8616-754F126E8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1832"/>
                  <a:ext cx="61" cy="80"/>
                </a:xfrm>
                <a:custGeom>
                  <a:avLst/>
                  <a:gdLst>
                    <a:gd name="T0" fmla="*/ 9 w 61"/>
                    <a:gd name="T1" fmla="*/ 0 h 80"/>
                    <a:gd name="T2" fmla="*/ 9 w 61"/>
                    <a:gd name="T3" fmla="*/ 0 h 80"/>
                    <a:gd name="T4" fmla="*/ 0 w 61"/>
                    <a:gd name="T5" fmla="*/ 0 h 80"/>
                    <a:gd name="T6" fmla="*/ 0 w 61"/>
                    <a:gd name="T7" fmla="*/ 0 h 80"/>
                    <a:gd name="T8" fmla="*/ 7 w 61"/>
                    <a:gd name="T9" fmla="*/ 23 h 80"/>
                    <a:gd name="T10" fmla="*/ 18 w 61"/>
                    <a:gd name="T11" fmla="*/ 44 h 80"/>
                    <a:gd name="T12" fmla="*/ 30 w 61"/>
                    <a:gd name="T13" fmla="*/ 63 h 80"/>
                    <a:gd name="T14" fmla="*/ 44 w 61"/>
                    <a:gd name="T15" fmla="*/ 80 h 80"/>
                    <a:gd name="T16" fmla="*/ 44 w 61"/>
                    <a:gd name="T17" fmla="*/ 80 h 80"/>
                    <a:gd name="T18" fmla="*/ 51 w 61"/>
                    <a:gd name="T19" fmla="*/ 75 h 80"/>
                    <a:gd name="T20" fmla="*/ 56 w 61"/>
                    <a:gd name="T21" fmla="*/ 66 h 80"/>
                    <a:gd name="T22" fmla="*/ 61 w 61"/>
                    <a:gd name="T23" fmla="*/ 56 h 80"/>
                    <a:gd name="T24" fmla="*/ 61 w 61"/>
                    <a:gd name="T25" fmla="*/ 44 h 80"/>
                    <a:gd name="T26" fmla="*/ 61 w 61"/>
                    <a:gd name="T27" fmla="*/ 44 h 80"/>
                    <a:gd name="T28" fmla="*/ 58 w 61"/>
                    <a:gd name="T29" fmla="*/ 35 h 80"/>
                    <a:gd name="T30" fmla="*/ 54 w 61"/>
                    <a:gd name="T31" fmla="*/ 28 h 80"/>
                    <a:gd name="T32" fmla="*/ 49 w 61"/>
                    <a:gd name="T33" fmla="*/ 19 h 80"/>
                    <a:gd name="T34" fmla="*/ 44 w 61"/>
                    <a:gd name="T35" fmla="*/ 14 h 80"/>
                    <a:gd name="T36" fmla="*/ 35 w 61"/>
                    <a:gd name="T37" fmla="*/ 7 h 80"/>
                    <a:gd name="T38" fmla="*/ 28 w 61"/>
                    <a:gd name="T39" fmla="*/ 4 h 80"/>
                    <a:gd name="T40" fmla="*/ 18 w 61"/>
                    <a:gd name="T41" fmla="*/ 2 h 80"/>
                    <a:gd name="T42" fmla="*/ 9 w 61"/>
                    <a:gd name="T43" fmla="*/ 0 h 80"/>
                    <a:gd name="T44" fmla="*/ 9 w 61"/>
                    <a:gd name="T45" fmla="*/ 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1" h="8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7" y="23"/>
                      </a:lnTo>
                      <a:lnTo>
                        <a:pt x="18" y="44"/>
                      </a:lnTo>
                      <a:lnTo>
                        <a:pt x="30" y="63"/>
                      </a:lnTo>
                      <a:lnTo>
                        <a:pt x="44" y="80"/>
                      </a:lnTo>
                      <a:lnTo>
                        <a:pt x="51" y="75"/>
                      </a:lnTo>
                      <a:lnTo>
                        <a:pt x="56" y="66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58" y="35"/>
                      </a:lnTo>
                      <a:lnTo>
                        <a:pt x="54" y="28"/>
                      </a:lnTo>
                      <a:lnTo>
                        <a:pt x="49" y="19"/>
                      </a:lnTo>
                      <a:lnTo>
                        <a:pt x="44" y="14"/>
                      </a:lnTo>
                      <a:lnTo>
                        <a:pt x="35" y="7"/>
                      </a:lnTo>
                      <a:lnTo>
                        <a:pt x="28" y="4"/>
                      </a:lnTo>
                      <a:lnTo>
                        <a:pt x="18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9" name="Freeform 123">
                  <a:extLst>
                    <a:ext uri="{FF2B5EF4-FFF2-40B4-BE49-F238E27FC236}">
                      <a16:creationId xmlns:a16="http://schemas.microsoft.com/office/drawing/2014/main" id="{E5E54B0F-1073-48C6-B686-2708E2160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" y="1841"/>
                  <a:ext cx="47" cy="64"/>
                </a:xfrm>
                <a:custGeom>
                  <a:avLst/>
                  <a:gdLst>
                    <a:gd name="T0" fmla="*/ 7 w 47"/>
                    <a:gd name="T1" fmla="*/ 0 h 64"/>
                    <a:gd name="T2" fmla="*/ 7 w 47"/>
                    <a:gd name="T3" fmla="*/ 0 h 64"/>
                    <a:gd name="T4" fmla="*/ 0 w 47"/>
                    <a:gd name="T5" fmla="*/ 2 h 64"/>
                    <a:gd name="T6" fmla="*/ 0 w 47"/>
                    <a:gd name="T7" fmla="*/ 2 h 64"/>
                    <a:gd name="T8" fmla="*/ 7 w 47"/>
                    <a:gd name="T9" fmla="*/ 19 h 64"/>
                    <a:gd name="T10" fmla="*/ 16 w 47"/>
                    <a:gd name="T11" fmla="*/ 33 h 64"/>
                    <a:gd name="T12" fmla="*/ 26 w 47"/>
                    <a:gd name="T13" fmla="*/ 50 h 64"/>
                    <a:gd name="T14" fmla="*/ 35 w 47"/>
                    <a:gd name="T15" fmla="*/ 64 h 64"/>
                    <a:gd name="T16" fmla="*/ 35 w 47"/>
                    <a:gd name="T17" fmla="*/ 64 h 64"/>
                    <a:gd name="T18" fmla="*/ 42 w 47"/>
                    <a:gd name="T19" fmla="*/ 59 h 64"/>
                    <a:gd name="T20" fmla="*/ 47 w 47"/>
                    <a:gd name="T21" fmla="*/ 52 h 64"/>
                    <a:gd name="T22" fmla="*/ 47 w 47"/>
                    <a:gd name="T23" fmla="*/ 45 h 64"/>
                    <a:gd name="T24" fmla="*/ 47 w 47"/>
                    <a:gd name="T25" fmla="*/ 35 h 64"/>
                    <a:gd name="T26" fmla="*/ 47 w 47"/>
                    <a:gd name="T27" fmla="*/ 35 h 64"/>
                    <a:gd name="T28" fmla="*/ 47 w 47"/>
                    <a:gd name="T29" fmla="*/ 28 h 64"/>
                    <a:gd name="T30" fmla="*/ 42 w 47"/>
                    <a:gd name="T31" fmla="*/ 21 h 64"/>
                    <a:gd name="T32" fmla="*/ 33 w 47"/>
                    <a:gd name="T33" fmla="*/ 12 h 64"/>
                    <a:gd name="T34" fmla="*/ 21 w 47"/>
                    <a:gd name="T35" fmla="*/ 5 h 64"/>
                    <a:gd name="T36" fmla="*/ 7 w 47"/>
                    <a:gd name="T37" fmla="*/ 0 h 64"/>
                    <a:gd name="T38" fmla="*/ 7 w 47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7" h="6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7" y="19"/>
                      </a:lnTo>
                      <a:lnTo>
                        <a:pt x="16" y="33"/>
                      </a:lnTo>
                      <a:lnTo>
                        <a:pt x="26" y="50"/>
                      </a:lnTo>
                      <a:lnTo>
                        <a:pt x="35" y="64"/>
                      </a:lnTo>
                      <a:lnTo>
                        <a:pt x="42" y="59"/>
                      </a:lnTo>
                      <a:lnTo>
                        <a:pt x="47" y="52"/>
                      </a:lnTo>
                      <a:lnTo>
                        <a:pt x="47" y="45"/>
                      </a:lnTo>
                      <a:lnTo>
                        <a:pt x="47" y="35"/>
                      </a:lnTo>
                      <a:lnTo>
                        <a:pt x="47" y="28"/>
                      </a:lnTo>
                      <a:lnTo>
                        <a:pt x="42" y="21"/>
                      </a:lnTo>
                      <a:lnTo>
                        <a:pt x="33" y="12"/>
                      </a:lnTo>
                      <a:lnTo>
                        <a:pt x="2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0" name="Freeform 124">
                  <a:extLst>
                    <a:ext uri="{FF2B5EF4-FFF2-40B4-BE49-F238E27FC236}">
                      <a16:creationId xmlns:a16="http://schemas.microsoft.com/office/drawing/2014/main" id="{8ACC9EC4-4708-4898-880C-666B9D4DA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6" y="1865"/>
                  <a:ext cx="14" cy="21"/>
                </a:xfrm>
                <a:custGeom>
                  <a:avLst/>
                  <a:gdLst>
                    <a:gd name="T0" fmla="*/ 12 w 14"/>
                    <a:gd name="T1" fmla="*/ 21 h 21"/>
                    <a:gd name="T2" fmla="*/ 12 w 14"/>
                    <a:gd name="T3" fmla="*/ 21 h 21"/>
                    <a:gd name="T4" fmla="*/ 14 w 14"/>
                    <a:gd name="T5" fmla="*/ 16 h 21"/>
                    <a:gd name="T6" fmla="*/ 14 w 14"/>
                    <a:gd name="T7" fmla="*/ 11 h 21"/>
                    <a:gd name="T8" fmla="*/ 14 w 14"/>
                    <a:gd name="T9" fmla="*/ 11 h 21"/>
                    <a:gd name="T10" fmla="*/ 12 w 14"/>
                    <a:gd name="T11" fmla="*/ 7 h 21"/>
                    <a:gd name="T12" fmla="*/ 10 w 14"/>
                    <a:gd name="T13" fmla="*/ 2 h 21"/>
                    <a:gd name="T14" fmla="*/ 5 w 14"/>
                    <a:gd name="T15" fmla="*/ 0 h 21"/>
                    <a:gd name="T16" fmla="*/ 0 w 14"/>
                    <a:gd name="T17" fmla="*/ 0 h 21"/>
                    <a:gd name="T18" fmla="*/ 0 w 14"/>
                    <a:gd name="T19" fmla="*/ 0 h 21"/>
                    <a:gd name="T20" fmla="*/ 12 w 14"/>
                    <a:gd name="T21" fmla="*/ 21 h 21"/>
                    <a:gd name="T22" fmla="*/ 12 w 14"/>
                    <a:gd name="T23" fmla="*/ 21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" h="21">
                      <a:moveTo>
                        <a:pt x="12" y="21"/>
                      </a:moveTo>
                      <a:lnTo>
                        <a:pt x="12" y="21"/>
                      </a:lnTo>
                      <a:lnTo>
                        <a:pt x="14" y="16"/>
                      </a:lnTo>
                      <a:lnTo>
                        <a:pt x="14" y="11"/>
                      </a:lnTo>
                      <a:lnTo>
                        <a:pt x="12" y="7"/>
                      </a:lnTo>
                      <a:lnTo>
                        <a:pt x="10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1" name="Freeform 125">
                  <a:extLst>
                    <a:ext uri="{FF2B5EF4-FFF2-40B4-BE49-F238E27FC236}">
                      <a16:creationId xmlns:a16="http://schemas.microsoft.com/office/drawing/2014/main" id="{5D7E8F90-4303-499B-86A9-0949FCAA8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9" y="1457"/>
                  <a:ext cx="26" cy="21"/>
                </a:xfrm>
                <a:custGeom>
                  <a:avLst/>
                  <a:gdLst>
                    <a:gd name="T0" fmla="*/ 11 w 26"/>
                    <a:gd name="T1" fmla="*/ 0 h 21"/>
                    <a:gd name="T2" fmla="*/ 11 w 26"/>
                    <a:gd name="T3" fmla="*/ 0 h 21"/>
                    <a:gd name="T4" fmla="*/ 7 w 26"/>
                    <a:gd name="T5" fmla="*/ 0 h 21"/>
                    <a:gd name="T6" fmla="*/ 2 w 26"/>
                    <a:gd name="T7" fmla="*/ 2 h 21"/>
                    <a:gd name="T8" fmla="*/ 2 w 26"/>
                    <a:gd name="T9" fmla="*/ 7 h 21"/>
                    <a:gd name="T10" fmla="*/ 0 w 26"/>
                    <a:gd name="T11" fmla="*/ 12 h 21"/>
                    <a:gd name="T12" fmla="*/ 0 w 26"/>
                    <a:gd name="T13" fmla="*/ 12 h 21"/>
                    <a:gd name="T14" fmla="*/ 2 w 26"/>
                    <a:gd name="T15" fmla="*/ 14 h 21"/>
                    <a:gd name="T16" fmla="*/ 4 w 26"/>
                    <a:gd name="T17" fmla="*/ 19 h 21"/>
                    <a:gd name="T18" fmla="*/ 9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3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2 h 21"/>
                    <a:gd name="T32" fmla="*/ 26 w 26"/>
                    <a:gd name="T33" fmla="*/ 12 h 21"/>
                    <a:gd name="T34" fmla="*/ 23 w 26"/>
                    <a:gd name="T35" fmla="*/ 7 h 21"/>
                    <a:gd name="T36" fmla="*/ 21 w 26"/>
                    <a:gd name="T37" fmla="*/ 2 h 21"/>
                    <a:gd name="T38" fmla="*/ 16 w 26"/>
                    <a:gd name="T39" fmla="*/ 0 h 21"/>
                    <a:gd name="T40" fmla="*/ 11 w 26"/>
                    <a:gd name="T41" fmla="*/ 0 h 21"/>
                    <a:gd name="T42" fmla="*/ 11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2" name="Freeform 126">
                  <a:extLst>
                    <a:ext uri="{FF2B5EF4-FFF2-40B4-BE49-F238E27FC236}">
                      <a16:creationId xmlns:a16="http://schemas.microsoft.com/office/drawing/2014/main" id="{A179F24C-4562-41BA-AA66-391146C5F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2" y="1494"/>
                  <a:ext cx="24" cy="22"/>
                </a:xfrm>
                <a:custGeom>
                  <a:avLst/>
                  <a:gdLst>
                    <a:gd name="T0" fmla="*/ 10 w 24"/>
                    <a:gd name="T1" fmla="*/ 0 h 22"/>
                    <a:gd name="T2" fmla="*/ 10 w 24"/>
                    <a:gd name="T3" fmla="*/ 0 h 22"/>
                    <a:gd name="T4" fmla="*/ 5 w 24"/>
                    <a:gd name="T5" fmla="*/ 0 h 22"/>
                    <a:gd name="T6" fmla="*/ 2 w 24"/>
                    <a:gd name="T7" fmla="*/ 3 h 22"/>
                    <a:gd name="T8" fmla="*/ 0 w 24"/>
                    <a:gd name="T9" fmla="*/ 8 h 22"/>
                    <a:gd name="T10" fmla="*/ 0 w 24"/>
                    <a:gd name="T11" fmla="*/ 12 h 22"/>
                    <a:gd name="T12" fmla="*/ 0 w 24"/>
                    <a:gd name="T13" fmla="*/ 12 h 22"/>
                    <a:gd name="T14" fmla="*/ 0 w 24"/>
                    <a:gd name="T15" fmla="*/ 17 h 22"/>
                    <a:gd name="T16" fmla="*/ 5 w 24"/>
                    <a:gd name="T17" fmla="*/ 19 h 22"/>
                    <a:gd name="T18" fmla="*/ 7 w 24"/>
                    <a:gd name="T19" fmla="*/ 22 h 22"/>
                    <a:gd name="T20" fmla="*/ 12 w 24"/>
                    <a:gd name="T21" fmla="*/ 22 h 22"/>
                    <a:gd name="T22" fmla="*/ 12 w 24"/>
                    <a:gd name="T23" fmla="*/ 22 h 22"/>
                    <a:gd name="T24" fmla="*/ 17 w 24"/>
                    <a:gd name="T25" fmla="*/ 22 h 22"/>
                    <a:gd name="T26" fmla="*/ 21 w 24"/>
                    <a:gd name="T27" fmla="*/ 19 h 22"/>
                    <a:gd name="T28" fmla="*/ 24 w 24"/>
                    <a:gd name="T29" fmla="*/ 17 h 22"/>
                    <a:gd name="T30" fmla="*/ 24 w 24"/>
                    <a:gd name="T31" fmla="*/ 12 h 22"/>
                    <a:gd name="T32" fmla="*/ 24 w 24"/>
                    <a:gd name="T33" fmla="*/ 12 h 22"/>
                    <a:gd name="T34" fmla="*/ 21 w 24"/>
                    <a:gd name="T35" fmla="*/ 8 h 22"/>
                    <a:gd name="T36" fmla="*/ 19 w 24"/>
                    <a:gd name="T37" fmla="*/ 3 h 22"/>
                    <a:gd name="T38" fmla="*/ 14 w 24"/>
                    <a:gd name="T39" fmla="*/ 0 h 22"/>
                    <a:gd name="T40" fmla="*/ 10 w 24"/>
                    <a:gd name="T41" fmla="*/ 0 h 22"/>
                    <a:gd name="T42" fmla="*/ 10 w 24"/>
                    <a:gd name="T43" fmla="*/ 0 h 2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2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12" y="22"/>
                      </a:lnTo>
                      <a:lnTo>
                        <a:pt x="17" y="22"/>
                      </a:lnTo>
                      <a:lnTo>
                        <a:pt x="21" y="19"/>
                      </a:lnTo>
                      <a:lnTo>
                        <a:pt x="24" y="17"/>
                      </a:lnTo>
                      <a:lnTo>
                        <a:pt x="24" y="12"/>
                      </a:lnTo>
                      <a:lnTo>
                        <a:pt x="21" y="8"/>
                      </a:lnTo>
                      <a:lnTo>
                        <a:pt x="19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3" name="Freeform 127">
                  <a:extLst>
                    <a:ext uri="{FF2B5EF4-FFF2-40B4-BE49-F238E27FC236}">
                      <a16:creationId xmlns:a16="http://schemas.microsoft.com/office/drawing/2014/main" id="{E949B13B-86EF-4E23-B041-4C16D0E11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556"/>
                  <a:ext cx="26" cy="23"/>
                </a:xfrm>
                <a:custGeom>
                  <a:avLst/>
                  <a:gdLst>
                    <a:gd name="T0" fmla="*/ 11 w 26"/>
                    <a:gd name="T1" fmla="*/ 0 h 23"/>
                    <a:gd name="T2" fmla="*/ 11 w 26"/>
                    <a:gd name="T3" fmla="*/ 0 h 23"/>
                    <a:gd name="T4" fmla="*/ 7 w 26"/>
                    <a:gd name="T5" fmla="*/ 2 h 23"/>
                    <a:gd name="T6" fmla="*/ 2 w 26"/>
                    <a:gd name="T7" fmla="*/ 4 h 23"/>
                    <a:gd name="T8" fmla="*/ 0 w 26"/>
                    <a:gd name="T9" fmla="*/ 7 h 23"/>
                    <a:gd name="T10" fmla="*/ 0 w 26"/>
                    <a:gd name="T11" fmla="*/ 12 h 23"/>
                    <a:gd name="T12" fmla="*/ 0 w 26"/>
                    <a:gd name="T13" fmla="*/ 12 h 23"/>
                    <a:gd name="T14" fmla="*/ 2 w 26"/>
                    <a:gd name="T15" fmla="*/ 16 h 23"/>
                    <a:gd name="T16" fmla="*/ 4 w 26"/>
                    <a:gd name="T17" fmla="*/ 19 h 23"/>
                    <a:gd name="T18" fmla="*/ 9 w 26"/>
                    <a:gd name="T19" fmla="*/ 23 h 23"/>
                    <a:gd name="T20" fmla="*/ 14 w 26"/>
                    <a:gd name="T21" fmla="*/ 23 h 23"/>
                    <a:gd name="T22" fmla="*/ 14 w 26"/>
                    <a:gd name="T23" fmla="*/ 23 h 23"/>
                    <a:gd name="T24" fmla="*/ 19 w 26"/>
                    <a:gd name="T25" fmla="*/ 23 h 23"/>
                    <a:gd name="T26" fmla="*/ 23 w 26"/>
                    <a:gd name="T27" fmla="*/ 19 h 23"/>
                    <a:gd name="T28" fmla="*/ 26 w 26"/>
                    <a:gd name="T29" fmla="*/ 16 h 23"/>
                    <a:gd name="T30" fmla="*/ 26 w 26"/>
                    <a:gd name="T31" fmla="*/ 12 h 23"/>
                    <a:gd name="T32" fmla="*/ 26 w 26"/>
                    <a:gd name="T33" fmla="*/ 12 h 23"/>
                    <a:gd name="T34" fmla="*/ 23 w 26"/>
                    <a:gd name="T35" fmla="*/ 7 h 23"/>
                    <a:gd name="T36" fmla="*/ 21 w 26"/>
                    <a:gd name="T37" fmla="*/ 4 h 23"/>
                    <a:gd name="T38" fmla="*/ 16 w 26"/>
                    <a:gd name="T39" fmla="*/ 2 h 23"/>
                    <a:gd name="T40" fmla="*/ 11 w 26"/>
                    <a:gd name="T41" fmla="*/ 0 h 23"/>
                    <a:gd name="T42" fmla="*/ 11 w 26"/>
                    <a:gd name="T43" fmla="*/ 0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3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23" y="19"/>
                      </a:ln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23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4" name="Freeform 128">
                  <a:extLst>
                    <a:ext uri="{FF2B5EF4-FFF2-40B4-BE49-F238E27FC236}">
                      <a16:creationId xmlns:a16="http://schemas.microsoft.com/office/drawing/2014/main" id="{168BC47A-BD7D-494E-AB31-03E6348AE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161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3 w 26"/>
                    <a:gd name="T7" fmla="*/ 2 h 21"/>
                    <a:gd name="T8" fmla="*/ 3 w 26"/>
                    <a:gd name="T9" fmla="*/ 7 h 21"/>
                    <a:gd name="T10" fmla="*/ 0 w 26"/>
                    <a:gd name="T11" fmla="*/ 11 h 21"/>
                    <a:gd name="T12" fmla="*/ 0 w 26"/>
                    <a:gd name="T13" fmla="*/ 11 h 21"/>
                    <a:gd name="T14" fmla="*/ 3 w 26"/>
                    <a:gd name="T15" fmla="*/ 16 h 21"/>
                    <a:gd name="T16" fmla="*/ 7 w 26"/>
                    <a:gd name="T17" fmla="*/ 19 h 21"/>
                    <a:gd name="T18" fmla="*/ 10 w 26"/>
                    <a:gd name="T19" fmla="*/ 21 h 21"/>
                    <a:gd name="T20" fmla="*/ 15 w 26"/>
                    <a:gd name="T21" fmla="*/ 21 h 21"/>
                    <a:gd name="T22" fmla="*/ 15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6 h 21"/>
                    <a:gd name="T30" fmla="*/ 26 w 26"/>
                    <a:gd name="T31" fmla="*/ 11 h 21"/>
                    <a:gd name="T32" fmla="*/ 26 w 26"/>
                    <a:gd name="T33" fmla="*/ 11 h 21"/>
                    <a:gd name="T34" fmla="*/ 24 w 26"/>
                    <a:gd name="T35" fmla="*/ 7 h 21"/>
                    <a:gd name="T36" fmla="*/ 22 w 26"/>
                    <a:gd name="T37" fmla="*/ 2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3" y="7"/>
                      </a:lnTo>
                      <a:lnTo>
                        <a:pt x="0" y="11"/>
                      </a:lnTo>
                      <a:lnTo>
                        <a:pt x="3" y="16"/>
                      </a:lnTo>
                      <a:lnTo>
                        <a:pt x="7" y="19"/>
                      </a:lnTo>
                      <a:lnTo>
                        <a:pt x="10" y="21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6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5" name="Freeform 129">
                  <a:extLst>
                    <a:ext uri="{FF2B5EF4-FFF2-40B4-BE49-F238E27FC236}">
                      <a16:creationId xmlns:a16="http://schemas.microsoft.com/office/drawing/2014/main" id="{ECF3C607-BDA6-418D-8B70-E54DE0D6A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1636"/>
                  <a:ext cx="23" cy="24"/>
                </a:xfrm>
                <a:custGeom>
                  <a:avLst/>
                  <a:gdLst>
                    <a:gd name="T0" fmla="*/ 9 w 23"/>
                    <a:gd name="T1" fmla="*/ 0 h 24"/>
                    <a:gd name="T2" fmla="*/ 9 w 23"/>
                    <a:gd name="T3" fmla="*/ 0 h 24"/>
                    <a:gd name="T4" fmla="*/ 4 w 23"/>
                    <a:gd name="T5" fmla="*/ 2 h 24"/>
                    <a:gd name="T6" fmla="*/ 2 w 23"/>
                    <a:gd name="T7" fmla="*/ 5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0 w 23"/>
                    <a:gd name="T15" fmla="*/ 16 h 24"/>
                    <a:gd name="T16" fmla="*/ 4 w 23"/>
                    <a:gd name="T17" fmla="*/ 19 h 24"/>
                    <a:gd name="T18" fmla="*/ 7 w 23"/>
                    <a:gd name="T19" fmla="*/ 24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8 w 23"/>
                    <a:gd name="T25" fmla="*/ 24 h 24"/>
                    <a:gd name="T26" fmla="*/ 21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1 w 23"/>
                    <a:gd name="T35" fmla="*/ 7 h 24"/>
                    <a:gd name="T36" fmla="*/ 18 w 23"/>
                    <a:gd name="T37" fmla="*/ 5 h 24"/>
                    <a:gd name="T38" fmla="*/ 14 w 23"/>
                    <a:gd name="T39" fmla="*/ 2 h 24"/>
                    <a:gd name="T40" fmla="*/ 9 w 23"/>
                    <a:gd name="T41" fmla="*/ 0 h 24"/>
                    <a:gd name="T42" fmla="*/ 9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4"/>
                      </a:lnTo>
                      <a:lnTo>
                        <a:pt x="14" y="24"/>
                      </a:lnTo>
                      <a:lnTo>
                        <a:pt x="18" y="24"/>
                      </a:lnTo>
                      <a:lnTo>
                        <a:pt x="21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1" y="7"/>
                      </a:lnTo>
                      <a:lnTo>
                        <a:pt x="18" y="5"/>
                      </a:lnTo>
                      <a:lnTo>
                        <a:pt x="14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6" name="Freeform 130">
                  <a:extLst>
                    <a:ext uri="{FF2B5EF4-FFF2-40B4-BE49-F238E27FC236}">
                      <a16:creationId xmlns:a16="http://schemas.microsoft.com/office/drawing/2014/main" id="{A3CBD05F-1DA9-483E-A3F7-6C15E15F8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" y="1605"/>
                  <a:ext cx="26" cy="21"/>
                </a:xfrm>
                <a:custGeom>
                  <a:avLst/>
                  <a:gdLst>
                    <a:gd name="T0" fmla="*/ 12 w 26"/>
                    <a:gd name="T1" fmla="*/ 0 h 21"/>
                    <a:gd name="T2" fmla="*/ 12 w 26"/>
                    <a:gd name="T3" fmla="*/ 0 h 21"/>
                    <a:gd name="T4" fmla="*/ 7 w 26"/>
                    <a:gd name="T5" fmla="*/ 0 h 21"/>
                    <a:gd name="T6" fmla="*/ 2 w 26"/>
                    <a:gd name="T7" fmla="*/ 3 h 21"/>
                    <a:gd name="T8" fmla="*/ 0 w 26"/>
                    <a:gd name="T9" fmla="*/ 7 h 21"/>
                    <a:gd name="T10" fmla="*/ 0 w 26"/>
                    <a:gd name="T11" fmla="*/ 10 h 21"/>
                    <a:gd name="T12" fmla="*/ 0 w 26"/>
                    <a:gd name="T13" fmla="*/ 10 h 21"/>
                    <a:gd name="T14" fmla="*/ 2 w 26"/>
                    <a:gd name="T15" fmla="*/ 14 h 21"/>
                    <a:gd name="T16" fmla="*/ 5 w 26"/>
                    <a:gd name="T17" fmla="*/ 19 h 21"/>
                    <a:gd name="T18" fmla="*/ 10 w 26"/>
                    <a:gd name="T19" fmla="*/ 21 h 21"/>
                    <a:gd name="T20" fmla="*/ 14 w 26"/>
                    <a:gd name="T21" fmla="*/ 21 h 21"/>
                    <a:gd name="T22" fmla="*/ 14 w 26"/>
                    <a:gd name="T23" fmla="*/ 21 h 21"/>
                    <a:gd name="T24" fmla="*/ 19 w 26"/>
                    <a:gd name="T25" fmla="*/ 21 h 21"/>
                    <a:gd name="T26" fmla="*/ 24 w 26"/>
                    <a:gd name="T27" fmla="*/ 19 h 21"/>
                    <a:gd name="T28" fmla="*/ 26 w 26"/>
                    <a:gd name="T29" fmla="*/ 14 h 21"/>
                    <a:gd name="T30" fmla="*/ 26 w 26"/>
                    <a:gd name="T31" fmla="*/ 10 h 21"/>
                    <a:gd name="T32" fmla="*/ 26 w 26"/>
                    <a:gd name="T33" fmla="*/ 10 h 21"/>
                    <a:gd name="T34" fmla="*/ 24 w 26"/>
                    <a:gd name="T35" fmla="*/ 7 h 21"/>
                    <a:gd name="T36" fmla="*/ 21 w 26"/>
                    <a:gd name="T37" fmla="*/ 3 h 21"/>
                    <a:gd name="T38" fmla="*/ 17 w 26"/>
                    <a:gd name="T39" fmla="*/ 0 h 21"/>
                    <a:gd name="T40" fmla="*/ 12 w 26"/>
                    <a:gd name="T41" fmla="*/ 0 h 21"/>
                    <a:gd name="T42" fmla="*/ 12 w 26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9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4" y="19"/>
                      </a:lnTo>
                      <a:lnTo>
                        <a:pt x="26" y="14"/>
                      </a:lnTo>
                      <a:lnTo>
                        <a:pt x="26" y="10"/>
                      </a:lnTo>
                      <a:lnTo>
                        <a:pt x="24" y="7"/>
                      </a:lnTo>
                      <a:lnTo>
                        <a:pt x="21" y="3"/>
                      </a:lnTo>
                      <a:lnTo>
                        <a:pt x="17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7" name="Freeform 131">
                  <a:extLst>
                    <a:ext uri="{FF2B5EF4-FFF2-40B4-BE49-F238E27FC236}">
                      <a16:creationId xmlns:a16="http://schemas.microsoft.com/office/drawing/2014/main" id="{8AA9F71F-E859-4205-A60B-C25CAF4E2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" y="1537"/>
                  <a:ext cx="23" cy="21"/>
                </a:xfrm>
                <a:custGeom>
                  <a:avLst/>
                  <a:gdLst>
                    <a:gd name="T0" fmla="*/ 9 w 23"/>
                    <a:gd name="T1" fmla="*/ 0 h 21"/>
                    <a:gd name="T2" fmla="*/ 9 w 23"/>
                    <a:gd name="T3" fmla="*/ 0 h 21"/>
                    <a:gd name="T4" fmla="*/ 5 w 23"/>
                    <a:gd name="T5" fmla="*/ 0 h 21"/>
                    <a:gd name="T6" fmla="*/ 2 w 23"/>
                    <a:gd name="T7" fmla="*/ 2 h 21"/>
                    <a:gd name="T8" fmla="*/ 0 w 23"/>
                    <a:gd name="T9" fmla="*/ 7 h 21"/>
                    <a:gd name="T10" fmla="*/ 0 w 23"/>
                    <a:gd name="T11" fmla="*/ 9 h 21"/>
                    <a:gd name="T12" fmla="*/ 0 w 23"/>
                    <a:gd name="T13" fmla="*/ 9 h 21"/>
                    <a:gd name="T14" fmla="*/ 0 w 23"/>
                    <a:gd name="T15" fmla="*/ 14 h 21"/>
                    <a:gd name="T16" fmla="*/ 5 w 23"/>
                    <a:gd name="T17" fmla="*/ 19 h 21"/>
                    <a:gd name="T18" fmla="*/ 9 w 23"/>
                    <a:gd name="T19" fmla="*/ 21 h 21"/>
                    <a:gd name="T20" fmla="*/ 14 w 23"/>
                    <a:gd name="T21" fmla="*/ 21 h 21"/>
                    <a:gd name="T22" fmla="*/ 14 w 23"/>
                    <a:gd name="T23" fmla="*/ 21 h 21"/>
                    <a:gd name="T24" fmla="*/ 19 w 23"/>
                    <a:gd name="T25" fmla="*/ 21 h 21"/>
                    <a:gd name="T26" fmla="*/ 21 w 23"/>
                    <a:gd name="T27" fmla="*/ 19 h 21"/>
                    <a:gd name="T28" fmla="*/ 23 w 23"/>
                    <a:gd name="T29" fmla="*/ 14 h 21"/>
                    <a:gd name="T30" fmla="*/ 23 w 23"/>
                    <a:gd name="T31" fmla="*/ 9 h 21"/>
                    <a:gd name="T32" fmla="*/ 23 w 23"/>
                    <a:gd name="T33" fmla="*/ 9 h 21"/>
                    <a:gd name="T34" fmla="*/ 21 w 23"/>
                    <a:gd name="T35" fmla="*/ 7 h 21"/>
                    <a:gd name="T36" fmla="*/ 19 w 23"/>
                    <a:gd name="T37" fmla="*/ 2 h 21"/>
                    <a:gd name="T38" fmla="*/ 14 w 23"/>
                    <a:gd name="T39" fmla="*/ 0 h 21"/>
                    <a:gd name="T40" fmla="*/ 9 w 23"/>
                    <a:gd name="T41" fmla="*/ 0 h 21"/>
                    <a:gd name="T42" fmla="*/ 9 w 23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5" y="19"/>
                      </a:lnTo>
                      <a:lnTo>
                        <a:pt x="9" y="21"/>
                      </a:lnTo>
                      <a:lnTo>
                        <a:pt x="14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4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8" name="Freeform 132">
                  <a:extLst>
                    <a:ext uri="{FF2B5EF4-FFF2-40B4-BE49-F238E27FC236}">
                      <a16:creationId xmlns:a16="http://schemas.microsoft.com/office/drawing/2014/main" id="{3B016DB2-76C1-4A2B-98E2-053927B06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2" y="1478"/>
                  <a:ext cx="23" cy="24"/>
                </a:xfrm>
                <a:custGeom>
                  <a:avLst/>
                  <a:gdLst>
                    <a:gd name="T0" fmla="*/ 12 w 23"/>
                    <a:gd name="T1" fmla="*/ 0 h 24"/>
                    <a:gd name="T2" fmla="*/ 12 w 23"/>
                    <a:gd name="T3" fmla="*/ 0 h 24"/>
                    <a:gd name="T4" fmla="*/ 7 w 23"/>
                    <a:gd name="T5" fmla="*/ 0 h 24"/>
                    <a:gd name="T6" fmla="*/ 2 w 23"/>
                    <a:gd name="T7" fmla="*/ 2 h 24"/>
                    <a:gd name="T8" fmla="*/ 0 w 23"/>
                    <a:gd name="T9" fmla="*/ 7 h 24"/>
                    <a:gd name="T10" fmla="*/ 0 w 23"/>
                    <a:gd name="T11" fmla="*/ 12 h 24"/>
                    <a:gd name="T12" fmla="*/ 0 w 23"/>
                    <a:gd name="T13" fmla="*/ 12 h 24"/>
                    <a:gd name="T14" fmla="*/ 2 w 23"/>
                    <a:gd name="T15" fmla="*/ 16 h 24"/>
                    <a:gd name="T16" fmla="*/ 4 w 23"/>
                    <a:gd name="T17" fmla="*/ 19 h 24"/>
                    <a:gd name="T18" fmla="*/ 9 w 23"/>
                    <a:gd name="T19" fmla="*/ 21 h 24"/>
                    <a:gd name="T20" fmla="*/ 14 w 23"/>
                    <a:gd name="T21" fmla="*/ 24 h 24"/>
                    <a:gd name="T22" fmla="*/ 14 w 23"/>
                    <a:gd name="T23" fmla="*/ 24 h 24"/>
                    <a:gd name="T24" fmla="*/ 19 w 23"/>
                    <a:gd name="T25" fmla="*/ 21 h 24"/>
                    <a:gd name="T26" fmla="*/ 23 w 23"/>
                    <a:gd name="T27" fmla="*/ 19 h 24"/>
                    <a:gd name="T28" fmla="*/ 23 w 23"/>
                    <a:gd name="T29" fmla="*/ 16 h 24"/>
                    <a:gd name="T30" fmla="*/ 23 w 23"/>
                    <a:gd name="T31" fmla="*/ 12 h 24"/>
                    <a:gd name="T32" fmla="*/ 23 w 23"/>
                    <a:gd name="T33" fmla="*/ 12 h 24"/>
                    <a:gd name="T34" fmla="*/ 23 w 23"/>
                    <a:gd name="T35" fmla="*/ 7 h 24"/>
                    <a:gd name="T36" fmla="*/ 19 w 23"/>
                    <a:gd name="T37" fmla="*/ 2 h 24"/>
                    <a:gd name="T38" fmla="*/ 16 w 23"/>
                    <a:gd name="T39" fmla="*/ 0 h 24"/>
                    <a:gd name="T40" fmla="*/ 12 w 23"/>
                    <a:gd name="T41" fmla="*/ 0 h 24"/>
                    <a:gd name="T42" fmla="*/ 12 w 23"/>
                    <a:gd name="T43" fmla="*/ 0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4" y="24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3" y="12"/>
                      </a:lnTo>
                      <a:lnTo>
                        <a:pt x="23" y="7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9" name="Freeform 133">
                  <a:extLst>
                    <a:ext uri="{FF2B5EF4-FFF2-40B4-BE49-F238E27FC236}">
                      <a16:creationId xmlns:a16="http://schemas.microsoft.com/office/drawing/2014/main" id="{DE89E40C-2CD1-4AAF-931D-7051D39B7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044"/>
                  <a:ext cx="382" cy="432"/>
                </a:xfrm>
                <a:custGeom>
                  <a:avLst/>
                  <a:gdLst>
                    <a:gd name="T0" fmla="*/ 198 w 382"/>
                    <a:gd name="T1" fmla="*/ 99 h 432"/>
                    <a:gd name="T2" fmla="*/ 217 w 382"/>
                    <a:gd name="T3" fmla="*/ 142 h 432"/>
                    <a:gd name="T4" fmla="*/ 228 w 382"/>
                    <a:gd name="T5" fmla="*/ 144 h 432"/>
                    <a:gd name="T6" fmla="*/ 243 w 382"/>
                    <a:gd name="T7" fmla="*/ 170 h 432"/>
                    <a:gd name="T8" fmla="*/ 238 w 382"/>
                    <a:gd name="T9" fmla="*/ 177 h 432"/>
                    <a:gd name="T10" fmla="*/ 247 w 382"/>
                    <a:gd name="T11" fmla="*/ 196 h 432"/>
                    <a:gd name="T12" fmla="*/ 257 w 382"/>
                    <a:gd name="T13" fmla="*/ 200 h 432"/>
                    <a:gd name="T14" fmla="*/ 271 w 382"/>
                    <a:gd name="T15" fmla="*/ 222 h 432"/>
                    <a:gd name="T16" fmla="*/ 266 w 382"/>
                    <a:gd name="T17" fmla="*/ 231 h 432"/>
                    <a:gd name="T18" fmla="*/ 283 w 382"/>
                    <a:gd name="T19" fmla="*/ 262 h 432"/>
                    <a:gd name="T20" fmla="*/ 304 w 382"/>
                    <a:gd name="T21" fmla="*/ 281 h 432"/>
                    <a:gd name="T22" fmla="*/ 304 w 382"/>
                    <a:gd name="T23" fmla="*/ 285 h 432"/>
                    <a:gd name="T24" fmla="*/ 318 w 382"/>
                    <a:gd name="T25" fmla="*/ 304 h 432"/>
                    <a:gd name="T26" fmla="*/ 382 w 382"/>
                    <a:gd name="T27" fmla="*/ 417 h 432"/>
                    <a:gd name="T28" fmla="*/ 358 w 382"/>
                    <a:gd name="T29" fmla="*/ 432 h 432"/>
                    <a:gd name="T30" fmla="*/ 264 w 382"/>
                    <a:gd name="T31" fmla="*/ 356 h 432"/>
                    <a:gd name="T32" fmla="*/ 212 w 382"/>
                    <a:gd name="T33" fmla="*/ 295 h 432"/>
                    <a:gd name="T34" fmla="*/ 198 w 382"/>
                    <a:gd name="T35" fmla="*/ 288 h 432"/>
                    <a:gd name="T36" fmla="*/ 0 w 382"/>
                    <a:gd name="T37" fmla="*/ 113 h 432"/>
                    <a:gd name="T38" fmla="*/ 5 w 382"/>
                    <a:gd name="T39" fmla="*/ 80 h 432"/>
                    <a:gd name="T40" fmla="*/ 5 w 382"/>
                    <a:gd name="T41" fmla="*/ 80 h 432"/>
                    <a:gd name="T42" fmla="*/ 9 w 382"/>
                    <a:gd name="T43" fmla="*/ 76 h 432"/>
                    <a:gd name="T44" fmla="*/ 12 w 382"/>
                    <a:gd name="T45" fmla="*/ 71 h 432"/>
                    <a:gd name="T46" fmla="*/ 12 w 382"/>
                    <a:gd name="T47" fmla="*/ 59 h 432"/>
                    <a:gd name="T48" fmla="*/ 12 w 382"/>
                    <a:gd name="T49" fmla="*/ 47 h 432"/>
                    <a:gd name="T50" fmla="*/ 14 w 382"/>
                    <a:gd name="T51" fmla="*/ 42 h 432"/>
                    <a:gd name="T52" fmla="*/ 16 w 382"/>
                    <a:gd name="T53" fmla="*/ 38 h 432"/>
                    <a:gd name="T54" fmla="*/ 16 w 382"/>
                    <a:gd name="T55" fmla="*/ 38 h 432"/>
                    <a:gd name="T56" fmla="*/ 33 w 382"/>
                    <a:gd name="T57" fmla="*/ 19 h 432"/>
                    <a:gd name="T58" fmla="*/ 40 w 382"/>
                    <a:gd name="T59" fmla="*/ 12 h 432"/>
                    <a:gd name="T60" fmla="*/ 49 w 382"/>
                    <a:gd name="T61" fmla="*/ 7 h 432"/>
                    <a:gd name="T62" fmla="*/ 59 w 382"/>
                    <a:gd name="T63" fmla="*/ 2 h 432"/>
                    <a:gd name="T64" fmla="*/ 68 w 382"/>
                    <a:gd name="T65" fmla="*/ 0 h 432"/>
                    <a:gd name="T66" fmla="*/ 92 w 382"/>
                    <a:gd name="T67" fmla="*/ 0 h 432"/>
                    <a:gd name="T68" fmla="*/ 92 w 382"/>
                    <a:gd name="T69" fmla="*/ 0 h 432"/>
                    <a:gd name="T70" fmla="*/ 106 w 382"/>
                    <a:gd name="T71" fmla="*/ 2 h 432"/>
                    <a:gd name="T72" fmla="*/ 115 w 382"/>
                    <a:gd name="T73" fmla="*/ 7 h 432"/>
                    <a:gd name="T74" fmla="*/ 139 w 382"/>
                    <a:gd name="T75" fmla="*/ 14 h 432"/>
                    <a:gd name="T76" fmla="*/ 186 w 382"/>
                    <a:gd name="T77" fmla="*/ 99 h 432"/>
                    <a:gd name="T78" fmla="*/ 198 w 382"/>
                    <a:gd name="T79" fmla="*/ 99 h 43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82" h="432">
                      <a:moveTo>
                        <a:pt x="198" y="99"/>
                      </a:moveTo>
                      <a:lnTo>
                        <a:pt x="217" y="142"/>
                      </a:lnTo>
                      <a:lnTo>
                        <a:pt x="228" y="144"/>
                      </a:lnTo>
                      <a:lnTo>
                        <a:pt x="243" y="170"/>
                      </a:lnTo>
                      <a:lnTo>
                        <a:pt x="238" y="177"/>
                      </a:lnTo>
                      <a:lnTo>
                        <a:pt x="247" y="196"/>
                      </a:lnTo>
                      <a:lnTo>
                        <a:pt x="257" y="200"/>
                      </a:lnTo>
                      <a:lnTo>
                        <a:pt x="271" y="222"/>
                      </a:lnTo>
                      <a:lnTo>
                        <a:pt x="266" y="231"/>
                      </a:lnTo>
                      <a:lnTo>
                        <a:pt x="283" y="262"/>
                      </a:lnTo>
                      <a:lnTo>
                        <a:pt x="304" y="281"/>
                      </a:lnTo>
                      <a:lnTo>
                        <a:pt x="304" y="285"/>
                      </a:lnTo>
                      <a:lnTo>
                        <a:pt x="318" y="304"/>
                      </a:lnTo>
                      <a:lnTo>
                        <a:pt x="382" y="417"/>
                      </a:lnTo>
                      <a:lnTo>
                        <a:pt x="358" y="432"/>
                      </a:lnTo>
                      <a:lnTo>
                        <a:pt x="264" y="356"/>
                      </a:lnTo>
                      <a:lnTo>
                        <a:pt x="212" y="295"/>
                      </a:lnTo>
                      <a:lnTo>
                        <a:pt x="198" y="288"/>
                      </a:lnTo>
                      <a:lnTo>
                        <a:pt x="0" y="113"/>
                      </a:lnTo>
                      <a:lnTo>
                        <a:pt x="5" y="80"/>
                      </a:lnTo>
                      <a:lnTo>
                        <a:pt x="9" y="76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12" y="47"/>
                      </a:lnTo>
                      <a:lnTo>
                        <a:pt x="14" y="42"/>
                      </a:lnTo>
                      <a:lnTo>
                        <a:pt x="16" y="38"/>
                      </a:lnTo>
                      <a:lnTo>
                        <a:pt x="33" y="19"/>
                      </a:lnTo>
                      <a:lnTo>
                        <a:pt x="40" y="12"/>
                      </a:lnTo>
                      <a:lnTo>
                        <a:pt x="49" y="7"/>
                      </a:lnTo>
                      <a:lnTo>
                        <a:pt x="59" y="2"/>
                      </a:lnTo>
                      <a:lnTo>
                        <a:pt x="68" y="0"/>
                      </a:lnTo>
                      <a:lnTo>
                        <a:pt x="92" y="0"/>
                      </a:lnTo>
                      <a:lnTo>
                        <a:pt x="106" y="2"/>
                      </a:lnTo>
                      <a:lnTo>
                        <a:pt x="115" y="7"/>
                      </a:lnTo>
                      <a:lnTo>
                        <a:pt x="139" y="14"/>
                      </a:lnTo>
                      <a:lnTo>
                        <a:pt x="186" y="99"/>
                      </a:lnTo>
                      <a:lnTo>
                        <a:pt x="198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0" name="Freeform 134">
                  <a:extLst>
                    <a:ext uri="{FF2B5EF4-FFF2-40B4-BE49-F238E27FC236}">
                      <a16:creationId xmlns:a16="http://schemas.microsoft.com/office/drawing/2014/main" id="{15FB2A0F-E71A-4B58-A8C5-2208FDD06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4" y="1056"/>
                  <a:ext cx="356" cy="408"/>
                </a:xfrm>
                <a:custGeom>
                  <a:avLst/>
                  <a:gdLst>
                    <a:gd name="T0" fmla="*/ 120 w 356"/>
                    <a:gd name="T1" fmla="*/ 12 h 408"/>
                    <a:gd name="T2" fmla="*/ 169 w 356"/>
                    <a:gd name="T3" fmla="*/ 99 h 408"/>
                    <a:gd name="T4" fmla="*/ 181 w 356"/>
                    <a:gd name="T5" fmla="*/ 99 h 408"/>
                    <a:gd name="T6" fmla="*/ 198 w 356"/>
                    <a:gd name="T7" fmla="*/ 137 h 408"/>
                    <a:gd name="T8" fmla="*/ 209 w 356"/>
                    <a:gd name="T9" fmla="*/ 141 h 408"/>
                    <a:gd name="T10" fmla="*/ 216 w 356"/>
                    <a:gd name="T11" fmla="*/ 158 h 408"/>
                    <a:gd name="T12" fmla="*/ 212 w 356"/>
                    <a:gd name="T13" fmla="*/ 163 h 408"/>
                    <a:gd name="T14" fmla="*/ 228 w 356"/>
                    <a:gd name="T15" fmla="*/ 193 h 408"/>
                    <a:gd name="T16" fmla="*/ 238 w 356"/>
                    <a:gd name="T17" fmla="*/ 196 h 408"/>
                    <a:gd name="T18" fmla="*/ 247 w 356"/>
                    <a:gd name="T19" fmla="*/ 210 h 408"/>
                    <a:gd name="T20" fmla="*/ 245 w 356"/>
                    <a:gd name="T21" fmla="*/ 219 h 408"/>
                    <a:gd name="T22" fmla="*/ 261 w 356"/>
                    <a:gd name="T23" fmla="*/ 255 h 408"/>
                    <a:gd name="T24" fmla="*/ 282 w 356"/>
                    <a:gd name="T25" fmla="*/ 273 h 408"/>
                    <a:gd name="T26" fmla="*/ 282 w 356"/>
                    <a:gd name="T27" fmla="*/ 278 h 408"/>
                    <a:gd name="T28" fmla="*/ 297 w 356"/>
                    <a:gd name="T29" fmla="*/ 297 h 408"/>
                    <a:gd name="T30" fmla="*/ 356 w 356"/>
                    <a:gd name="T31" fmla="*/ 403 h 408"/>
                    <a:gd name="T32" fmla="*/ 348 w 356"/>
                    <a:gd name="T33" fmla="*/ 408 h 408"/>
                    <a:gd name="T34" fmla="*/ 259 w 356"/>
                    <a:gd name="T35" fmla="*/ 335 h 408"/>
                    <a:gd name="T36" fmla="*/ 238 w 356"/>
                    <a:gd name="T37" fmla="*/ 311 h 408"/>
                    <a:gd name="T38" fmla="*/ 207 w 356"/>
                    <a:gd name="T39" fmla="*/ 273 h 408"/>
                    <a:gd name="T40" fmla="*/ 193 w 356"/>
                    <a:gd name="T41" fmla="*/ 269 h 408"/>
                    <a:gd name="T42" fmla="*/ 160 w 356"/>
                    <a:gd name="T43" fmla="*/ 236 h 408"/>
                    <a:gd name="T44" fmla="*/ 0 w 356"/>
                    <a:gd name="T45" fmla="*/ 97 h 408"/>
                    <a:gd name="T46" fmla="*/ 2 w 356"/>
                    <a:gd name="T47" fmla="*/ 73 h 408"/>
                    <a:gd name="T48" fmla="*/ 9 w 356"/>
                    <a:gd name="T49" fmla="*/ 66 h 408"/>
                    <a:gd name="T50" fmla="*/ 11 w 356"/>
                    <a:gd name="T51" fmla="*/ 35 h 408"/>
                    <a:gd name="T52" fmla="*/ 11 w 356"/>
                    <a:gd name="T53" fmla="*/ 35 h 408"/>
                    <a:gd name="T54" fmla="*/ 23 w 356"/>
                    <a:gd name="T55" fmla="*/ 19 h 408"/>
                    <a:gd name="T56" fmla="*/ 35 w 356"/>
                    <a:gd name="T57" fmla="*/ 7 h 408"/>
                    <a:gd name="T58" fmla="*/ 42 w 356"/>
                    <a:gd name="T59" fmla="*/ 5 h 408"/>
                    <a:gd name="T60" fmla="*/ 49 w 356"/>
                    <a:gd name="T61" fmla="*/ 0 h 408"/>
                    <a:gd name="T62" fmla="*/ 49 w 356"/>
                    <a:gd name="T63" fmla="*/ 0 h 408"/>
                    <a:gd name="T64" fmla="*/ 63 w 356"/>
                    <a:gd name="T65" fmla="*/ 0 h 408"/>
                    <a:gd name="T66" fmla="*/ 75 w 356"/>
                    <a:gd name="T67" fmla="*/ 0 h 408"/>
                    <a:gd name="T68" fmla="*/ 87 w 356"/>
                    <a:gd name="T69" fmla="*/ 0 h 408"/>
                    <a:gd name="T70" fmla="*/ 110 w 356"/>
                    <a:gd name="T71" fmla="*/ 9 h 408"/>
                    <a:gd name="T72" fmla="*/ 120 w 356"/>
                    <a:gd name="T73" fmla="*/ 12 h 40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56" h="408">
                      <a:moveTo>
                        <a:pt x="120" y="12"/>
                      </a:moveTo>
                      <a:lnTo>
                        <a:pt x="169" y="99"/>
                      </a:lnTo>
                      <a:lnTo>
                        <a:pt x="181" y="99"/>
                      </a:lnTo>
                      <a:lnTo>
                        <a:pt x="198" y="137"/>
                      </a:lnTo>
                      <a:lnTo>
                        <a:pt x="209" y="141"/>
                      </a:lnTo>
                      <a:lnTo>
                        <a:pt x="216" y="158"/>
                      </a:lnTo>
                      <a:lnTo>
                        <a:pt x="212" y="163"/>
                      </a:lnTo>
                      <a:lnTo>
                        <a:pt x="228" y="193"/>
                      </a:lnTo>
                      <a:lnTo>
                        <a:pt x="238" y="196"/>
                      </a:lnTo>
                      <a:lnTo>
                        <a:pt x="247" y="210"/>
                      </a:lnTo>
                      <a:lnTo>
                        <a:pt x="245" y="219"/>
                      </a:lnTo>
                      <a:lnTo>
                        <a:pt x="261" y="255"/>
                      </a:lnTo>
                      <a:lnTo>
                        <a:pt x="282" y="273"/>
                      </a:lnTo>
                      <a:lnTo>
                        <a:pt x="282" y="278"/>
                      </a:lnTo>
                      <a:lnTo>
                        <a:pt x="297" y="297"/>
                      </a:lnTo>
                      <a:lnTo>
                        <a:pt x="356" y="403"/>
                      </a:lnTo>
                      <a:lnTo>
                        <a:pt x="348" y="408"/>
                      </a:lnTo>
                      <a:lnTo>
                        <a:pt x="259" y="335"/>
                      </a:lnTo>
                      <a:lnTo>
                        <a:pt x="238" y="311"/>
                      </a:lnTo>
                      <a:lnTo>
                        <a:pt x="207" y="273"/>
                      </a:lnTo>
                      <a:lnTo>
                        <a:pt x="193" y="269"/>
                      </a:lnTo>
                      <a:lnTo>
                        <a:pt x="160" y="236"/>
                      </a:lnTo>
                      <a:lnTo>
                        <a:pt x="0" y="97"/>
                      </a:lnTo>
                      <a:lnTo>
                        <a:pt x="2" y="73"/>
                      </a:lnTo>
                      <a:lnTo>
                        <a:pt x="9" y="66"/>
                      </a:lnTo>
                      <a:lnTo>
                        <a:pt x="11" y="35"/>
                      </a:lnTo>
                      <a:lnTo>
                        <a:pt x="23" y="19"/>
                      </a:lnTo>
                      <a:lnTo>
                        <a:pt x="35" y="7"/>
                      </a:lnTo>
                      <a:lnTo>
                        <a:pt x="42" y="5"/>
                      </a:lnTo>
                      <a:lnTo>
                        <a:pt x="49" y="0"/>
                      </a:lnTo>
                      <a:lnTo>
                        <a:pt x="63" y="0"/>
                      </a:lnTo>
                      <a:lnTo>
                        <a:pt x="75" y="0"/>
                      </a:lnTo>
                      <a:lnTo>
                        <a:pt x="87" y="0"/>
                      </a:lnTo>
                      <a:lnTo>
                        <a:pt x="110" y="9"/>
                      </a:lnTo>
                      <a:lnTo>
                        <a:pt x="120" y="1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1" name="Freeform 135">
                  <a:extLst>
                    <a:ext uri="{FF2B5EF4-FFF2-40B4-BE49-F238E27FC236}">
                      <a16:creationId xmlns:a16="http://schemas.microsoft.com/office/drawing/2014/main" id="{D6CB098B-754A-4DDE-8E40-8460CC7B8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181"/>
                  <a:ext cx="80" cy="92"/>
                </a:xfrm>
                <a:custGeom>
                  <a:avLst/>
                  <a:gdLst>
                    <a:gd name="T0" fmla="*/ 30 w 80"/>
                    <a:gd name="T1" fmla="*/ 0 h 92"/>
                    <a:gd name="T2" fmla="*/ 30 w 80"/>
                    <a:gd name="T3" fmla="*/ 0 h 92"/>
                    <a:gd name="T4" fmla="*/ 23 w 80"/>
                    <a:gd name="T5" fmla="*/ 0 h 92"/>
                    <a:gd name="T6" fmla="*/ 23 w 80"/>
                    <a:gd name="T7" fmla="*/ 0 h 92"/>
                    <a:gd name="T8" fmla="*/ 14 w 80"/>
                    <a:gd name="T9" fmla="*/ 2 h 92"/>
                    <a:gd name="T10" fmla="*/ 7 w 80"/>
                    <a:gd name="T11" fmla="*/ 7 h 92"/>
                    <a:gd name="T12" fmla="*/ 2 w 80"/>
                    <a:gd name="T13" fmla="*/ 12 h 92"/>
                    <a:gd name="T14" fmla="*/ 0 w 80"/>
                    <a:gd name="T15" fmla="*/ 21 h 92"/>
                    <a:gd name="T16" fmla="*/ 0 w 80"/>
                    <a:gd name="T17" fmla="*/ 38 h 92"/>
                    <a:gd name="T18" fmla="*/ 0 w 80"/>
                    <a:gd name="T19" fmla="*/ 56 h 92"/>
                    <a:gd name="T20" fmla="*/ 28 w 80"/>
                    <a:gd name="T21" fmla="*/ 85 h 92"/>
                    <a:gd name="T22" fmla="*/ 28 w 80"/>
                    <a:gd name="T23" fmla="*/ 85 h 92"/>
                    <a:gd name="T24" fmla="*/ 42 w 80"/>
                    <a:gd name="T25" fmla="*/ 89 h 92"/>
                    <a:gd name="T26" fmla="*/ 61 w 80"/>
                    <a:gd name="T27" fmla="*/ 92 h 92"/>
                    <a:gd name="T28" fmla="*/ 68 w 80"/>
                    <a:gd name="T29" fmla="*/ 92 h 92"/>
                    <a:gd name="T30" fmla="*/ 75 w 80"/>
                    <a:gd name="T31" fmla="*/ 89 h 92"/>
                    <a:gd name="T32" fmla="*/ 80 w 80"/>
                    <a:gd name="T33" fmla="*/ 82 h 92"/>
                    <a:gd name="T34" fmla="*/ 80 w 80"/>
                    <a:gd name="T35" fmla="*/ 75 h 92"/>
                    <a:gd name="T36" fmla="*/ 80 w 80"/>
                    <a:gd name="T37" fmla="*/ 75 h 92"/>
                    <a:gd name="T38" fmla="*/ 80 w 80"/>
                    <a:gd name="T39" fmla="*/ 66 h 92"/>
                    <a:gd name="T40" fmla="*/ 75 w 80"/>
                    <a:gd name="T41" fmla="*/ 56 h 92"/>
                    <a:gd name="T42" fmla="*/ 66 w 80"/>
                    <a:gd name="T43" fmla="*/ 40 h 92"/>
                    <a:gd name="T44" fmla="*/ 56 w 80"/>
                    <a:gd name="T45" fmla="*/ 26 h 92"/>
                    <a:gd name="T46" fmla="*/ 47 w 80"/>
                    <a:gd name="T47" fmla="*/ 9 h 92"/>
                    <a:gd name="T48" fmla="*/ 47 w 80"/>
                    <a:gd name="T49" fmla="*/ 9 h 92"/>
                    <a:gd name="T50" fmla="*/ 44 w 80"/>
                    <a:gd name="T51" fmla="*/ 5 h 92"/>
                    <a:gd name="T52" fmla="*/ 40 w 80"/>
                    <a:gd name="T53" fmla="*/ 0 h 92"/>
                    <a:gd name="T54" fmla="*/ 37 w 80"/>
                    <a:gd name="T55" fmla="*/ 0 h 92"/>
                    <a:gd name="T56" fmla="*/ 30 w 80"/>
                    <a:gd name="T57" fmla="*/ 0 h 92"/>
                    <a:gd name="T58" fmla="*/ 30 w 80"/>
                    <a:gd name="T59" fmla="*/ 0 h 9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0" h="92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7" y="7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0" y="56"/>
                      </a:lnTo>
                      <a:lnTo>
                        <a:pt x="28" y="85"/>
                      </a:lnTo>
                      <a:lnTo>
                        <a:pt x="42" y="89"/>
                      </a:lnTo>
                      <a:lnTo>
                        <a:pt x="61" y="92"/>
                      </a:lnTo>
                      <a:lnTo>
                        <a:pt x="68" y="92"/>
                      </a:lnTo>
                      <a:lnTo>
                        <a:pt x="75" y="89"/>
                      </a:lnTo>
                      <a:lnTo>
                        <a:pt x="80" y="82"/>
                      </a:lnTo>
                      <a:lnTo>
                        <a:pt x="80" y="75"/>
                      </a:lnTo>
                      <a:lnTo>
                        <a:pt x="80" y="66"/>
                      </a:lnTo>
                      <a:lnTo>
                        <a:pt x="75" y="56"/>
                      </a:lnTo>
                      <a:lnTo>
                        <a:pt x="66" y="40"/>
                      </a:lnTo>
                      <a:lnTo>
                        <a:pt x="56" y="26"/>
                      </a:ln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2" name="Freeform 136">
                  <a:extLst>
                    <a:ext uri="{FF2B5EF4-FFF2-40B4-BE49-F238E27FC236}">
                      <a16:creationId xmlns:a16="http://schemas.microsoft.com/office/drawing/2014/main" id="{66C73AC1-A680-485F-83D5-C2F62E766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" y="1188"/>
                  <a:ext cx="66" cy="78"/>
                </a:xfrm>
                <a:custGeom>
                  <a:avLst/>
                  <a:gdLst>
                    <a:gd name="T0" fmla="*/ 26 w 66"/>
                    <a:gd name="T1" fmla="*/ 0 h 78"/>
                    <a:gd name="T2" fmla="*/ 26 w 66"/>
                    <a:gd name="T3" fmla="*/ 0 h 78"/>
                    <a:gd name="T4" fmla="*/ 14 w 66"/>
                    <a:gd name="T5" fmla="*/ 0 h 78"/>
                    <a:gd name="T6" fmla="*/ 9 w 66"/>
                    <a:gd name="T7" fmla="*/ 0 h 78"/>
                    <a:gd name="T8" fmla="*/ 4 w 66"/>
                    <a:gd name="T9" fmla="*/ 7 h 78"/>
                    <a:gd name="T10" fmla="*/ 4 w 66"/>
                    <a:gd name="T11" fmla="*/ 7 h 78"/>
                    <a:gd name="T12" fmla="*/ 0 w 66"/>
                    <a:gd name="T13" fmla="*/ 16 h 78"/>
                    <a:gd name="T14" fmla="*/ 0 w 66"/>
                    <a:gd name="T15" fmla="*/ 31 h 78"/>
                    <a:gd name="T16" fmla="*/ 0 w 66"/>
                    <a:gd name="T17" fmla="*/ 45 h 78"/>
                    <a:gd name="T18" fmla="*/ 23 w 66"/>
                    <a:gd name="T19" fmla="*/ 73 h 78"/>
                    <a:gd name="T20" fmla="*/ 23 w 66"/>
                    <a:gd name="T21" fmla="*/ 73 h 78"/>
                    <a:gd name="T22" fmla="*/ 37 w 66"/>
                    <a:gd name="T23" fmla="*/ 78 h 78"/>
                    <a:gd name="T24" fmla="*/ 49 w 66"/>
                    <a:gd name="T25" fmla="*/ 78 h 78"/>
                    <a:gd name="T26" fmla="*/ 59 w 66"/>
                    <a:gd name="T27" fmla="*/ 78 h 78"/>
                    <a:gd name="T28" fmla="*/ 59 w 66"/>
                    <a:gd name="T29" fmla="*/ 78 h 78"/>
                    <a:gd name="T30" fmla="*/ 66 w 66"/>
                    <a:gd name="T31" fmla="*/ 73 h 78"/>
                    <a:gd name="T32" fmla="*/ 66 w 66"/>
                    <a:gd name="T33" fmla="*/ 68 h 78"/>
                    <a:gd name="T34" fmla="*/ 66 w 66"/>
                    <a:gd name="T35" fmla="*/ 64 h 78"/>
                    <a:gd name="T36" fmla="*/ 35 w 66"/>
                    <a:gd name="T37" fmla="*/ 7 h 78"/>
                    <a:gd name="T38" fmla="*/ 35 w 66"/>
                    <a:gd name="T39" fmla="*/ 7 h 78"/>
                    <a:gd name="T40" fmla="*/ 33 w 66"/>
                    <a:gd name="T41" fmla="*/ 2 h 78"/>
                    <a:gd name="T42" fmla="*/ 30 w 66"/>
                    <a:gd name="T43" fmla="*/ 0 h 78"/>
                    <a:gd name="T44" fmla="*/ 26 w 66"/>
                    <a:gd name="T45" fmla="*/ 0 h 78"/>
                    <a:gd name="T46" fmla="*/ 26 w 66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6" h="78"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0" y="45"/>
                      </a:lnTo>
                      <a:lnTo>
                        <a:pt x="23" y="73"/>
                      </a:lnTo>
                      <a:lnTo>
                        <a:pt x="37" y="78"/>
                      </a:lnTo>
                      <a:lnTo>
                        <a:pt x="49" y="78"/>
                      </a:lnTo>
                      <a:lnTo>
                        <a:pt x="59" y="78"/>
                      </a:lnTo>
                      <a:lnTo>
                        <a:pt x="66" y="73"/>
                      </a:lnTo>
                      <a:lnTo>
                        <a:pt x="66" y="68"/>
                      </a:lnTo>
                      <a:lnTo>
                        <a:pt x="66" y="64"/>
                      </a:lnTo>
                      <a:lnTo>
                        <a:pt x="35" y="7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3" name="Freeform 137">
                  <a:extLst>
                    <a:ext uri="{FF2B5EF4-FFF2-40B4-BE49-F238E27FC236}">
                      <a16:creationId xmlns:a16="http://schemas.microsoft.com/office/drawing/2014/main" id="{BE3A2027-DC0A-4495-8C22-14A4FAC63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" y="1202"/>
                  <a:ext cx="59" cy="64"/>
                </a:xfrm>
                <a:custGeom>
                  <a:avLst/>
                  <a:gdLst>
                    <a:gd name="T0" fmla="*/ 21 w 59"/>
                    <a:gd name="T1" fmla="*/ 0 h 64"/>
                    <a:gd name="T2" fmla="*/ 21 w 59"/>
                    <a:gd name="T3" fmla="*/ 0 h 64"/>
                    <a:gd name="T4" fmla="*/ 12 w 59"/>
                    <a:gd name="T5" fmla="*/ 0 h 64"/>
                    <a:gd name="T6" fmla="*/ 4 w 59"/>
                    <a:gd name="T7" fmla="*/ 2 h 64"/>
                    <a:gd name="T8" fmla="*/ 0 w 59"/>
                    <a:gd name="T9" fmla="*/ 5 h 64"/>
                    <a:gd name="T10" fmla="*/ 0 w 59"/>
                    <a:gd name="T11" fmla="*/ 5 h 64"/>
                    <a:gd name="T12" fmla="*/ 0 w 59"/>
                    <a:gd name="T13" fmla="*/ 24 h 64"/>
                    <a:gd name="T14" fmla="*/ 0 w 59"/>
                    <a:gd name="T15" fmla="*/ 31 h 64"/>
                    <a:gd name="T16" fmla="*/ 23 w 59"/>
                    <a:gd name="T17" fmla="*/ 59 h 64"/>
                    <a:gd name="T18" fmla="*/ 23 w 59"/>
                    <a:gd name="T19" fmla="*/ 59 h 64"/>
                    <a:gd name="T20" fmla="*/ 37 w 59"/>
                    <a:gd name="T21" fmla="*/ 64 h 64"/>
                    <a:gd name="T22" fmla="*/ 49 w 59"/>
                    <a:gd name="T23" fmla="*/ 64 h 64"/>
                    <a:gd name="T24" fmla="*/ 59 w 59"/>
                    <a:gd name="T25" fmla="*/ 64 h 64"/>
                    <a:gd name="T26" fmla="*/ 59 w 59"/>
                    <a:gd name="T27" fmla="*/ 64 h 64"/>
                    <a:gd name="T28" fmla="*/ 30 w 59"/>
                    <a:gd name="T29" fmla="*/ 7 h 64"/>
                    <a:gd name="T30" fmla="*/ 30 w 59"/>
                    <a:gd name="T31" fmla="*/ 7 h 64"/>
                    <a:gd name="T32" fmla="*/ 28 w 59"/>
                    <a:gd name="T33" fmla="*/ 2 h 64"/>
                    <a:gd name="T34" fmla="*/ 26 w 59"/>
                    <a:gd name="T35" fmla="*/ 0 h 64"/>
                    <a:gd name="T36" fmla="*/ 21 w 59"/>
                    <a:gd name="T37" fmla="*/ 0 h 64"/>
                    <a:gd name="T38" fmla="*/ 21 w 59"/>
                    <a:gd name="T39" fmla="*/ 0 h 6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9" h="64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23" y="59"/>
                      </a:lnTo>
                      <a:lnTo>
                        <a:pt x="37" y="64"/>
                      </a:lnTo>
                      <a:lnTo>
                        <a:pt x="49" y="64"/>
                      </a:lnTo>
                      <a:lnTo>
                        <a:pt x="59" y="64"/>
                      </a:lnTo>
                      <a:lnTo>
                        <a:pt x="30" y="7"/>
                      </a:lnTo>
                      <a:lnTo>
                        <a:pt x="28" y="2"/>
                      </a:lnTo>
                      <a:lnTo>
                        <a:pt x="26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4" name="Freeform 138">
                  <a:extLst>
                    <a:ext uri="{FF2B5EF4-FFF2-40B4-BE49-F238E27FC236}">
                      <a16:creationId xmlns:a16="http://schemas.microsoft.com/office/drawing/2014/main" id="{5470AE60-A944-4D5C-8B1A-1A1EB6F3A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148"/>
                  <a:ext cx="21" cy="21"/>
                </a:xfrm>
                <a:custGeom>
                  <a:avLst/>
                  <a:gdLst>
                    <a:gd name="T0" fmla="*/ 9 w 21"/>
                    <a:gd name="T1" fmla="*/ 0 h 21"/>
                    <a:gd name="T2" fmla="*/ 9 w 21"/>
                    <a:gd name="T3" fmla="*/ 0 h 21"/>
                    <a:gd name="T4" fmla="*/ 4 w 21"/>
                    <a:gd name="T5" fmla="*/ 0 h 21"/>
                    <a:gd name="T6" fmla="*/ 2 w 21"/>
                    <a:gd name="T7" fmla="*/ 2 h 21"/>
                    <a:gd name="T8" fmla="*/ 0 w 21"/>
                    <a:gd name="T9" fmla="*/ 7 h 21"/>
                    <a:gd name="T10" fmla="*/ 0 w 21"/>
                    <a:gd name="T11" fmla="*/ 9 h 21"/>
                    <a:gd name="T12" fmla="*/ 0 w 21"/>
                    <a:gd name="T13" fmla="*/ 9 h 21"/>
                    <a:gd name="T14" fmla="*/ 4 w 21"/>
                    <a:gd name="T15" fmla="*/ 16 h 21"/>
                    <a:gd name="T16" fmla="*/ 7 w 21"/>
                    <a:gd name="T17" fmla="*/ 19 h 21"/>
                    <a:gd name="T18" fmla="*/ 11 w 21"/>
                    <a:gd name="T19" fmla="*/ 21 h 21"/>
                    <a:gd name="T20" fmla="*/ 11 w 21"/>
                    <a:gd name="T21" fmla="*/ 21 h 21"/>
                    <a:gd name="T22" fmla="*/ 14 w 21"/>
                    <a:gd name="T23" fmla="*/ 19 h 21"/>
                    <a:gd name="T24" fmla="*/ 19 w 21"/>
                    <a:gd name="T25" fmla="*/ 16 h 21"/>
                    <a:gd name="T26" fmla="*/ 19 w 21"/>
                    <a:gd name="T27" fmla="*/ 14 h 21"/>
                    <a:gd name="T28" fmla="*/ 21 w 21"/>
                    <a:gd name="T29" fmla="*/ 9 h 21"/>
                    <a:gd name="T30" fmla="*/ 21 w 21"/>
                    <a:gd name="T31" fmla="*/ 9 h 21"/>
                    <a:gd name="T32" fmla="*/ 19 w 21"/>
                    <a:gd name="T33" fmla="*/ 7 h 21"/>
                    <a:gd name="T34" fmla="*/ 16 w 21"/>
                    <a:gd name="T35" fmla="*/ 2 h 21"/>
                    <a:gd name="T36" fmla="*/ 11 w 21"/>
                    <a:gd name="T37" fmla="*/ 0 h 21"/>
                    <a:gd name="T38" fmla="*/ 9 w 21"/>
                    <a:gd name="T39" fmla="*/ 0 h 21"/>
                    <a:gd name="T40" fmla="*/ 9 w 21"/>
                    <a:gd name="T41" fmla="*/ 0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21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4" y="16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5" name="Freeform 139">
                  <a:extLst>
                    <a:ext uri="{FF2B5EF4-FFF2-40B4-BE49-F238E27FC236}">
                      <a16:creationId xmlns:a16="http://schemas.microsoft.com/office/drawing/2014/main" id="{592C9652-B1FE-4205-8FC2-5B7A90EBED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4" y="102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3 h 19"/>
                    <a:gd name="T6" fmla="*/ 2 w 21"/>
                    <a:gd name="T7" fmla="*/ 5 h 19"/>
                    <a:gd name="T8" fmla="*/ 0 w 21"/>
                    <a:gd name="T9" fmla="*/ 7 h 19"/>
                    <a:gd name="T10" fmla="*/ 0 w 21"/>
                    <a:gd name="T11" fmla="*/ 12 h 19"/>
                    <a:gd name="T12" fmla="*/ 0 w 21"/>
                    <a:gd name="T13" fmla="*/ 12 h 19"/>
                    <a:gd name="T14" fmla="*/ 2 w 21"/>
                    <a:gd name="T15" fmla="*/ 17 h 19"/>
                    <a:gd name="T16" fmla="*/ 5 w 21"/>
                    <a:gd name="T17" fmla="*/ 19 h 19"/>
                    <a:gd name="T18" fmla="*/ 7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9 h 19"/>
                    <a:gd name="T26" fmla="*/ 19 w 21"/>
                    <a:gd name="T27" fmla="*/ 14 h 19"/>
                    <a:gd name="T28" fmla="*/ 21 w 21"/>
                    <a:gd name="T29" fmla="*/ 12 h 19"/>
                    <a:gd name="T30" fmla="*/ 21 w 21"/>
                    <a:gd name="T31" fmla="*/ 7 h 19"/>
                    <a:gd name="T32" fmla="*/ 21 w 21"/>
                    <a:gd name="T33" fmla="*/ 7 h 19"/>
                    <a:gd name="T34" fmla="*/ 16 w 21"/>
                    <a:gd name="T35" fmla="*/ 3 h 19"/>
                    <a:gd name="T36" fmla="*/ 14 w 21"/>
                    <a:gd name="T37" fmla="*/ 0 h 19"/>
                    <a:gd name="T38" fmla="*/ 9 w 21"/>
                    <a:gd name="T39" fmla="*/ 0 h 19"/>
                    <a:gd name="T40" fmla="*/ 9 w 21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12" y="19"/>
                      </a:lnTo>
                      <a:lnTo>
                        <a:pt x="16" y="19"/>
                      </a:lnTo>
                      <a:lnTo>
                        <a:pt x="19" y="14"/>
                      </a:lnTo>
                      <a:lnTo>
                        <a:pt x="21" y="12"/>
                      </a:lnTo>
                      <a:lnTo>
                        <a:pt x="21" y="7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6" name="Freeform 140">
                  <a:extLst>
                    <a:ext uri="{FF2B5EF4-FFF2-40B4-BE49-F238E27FC236}">
                      <a16:creationId xmlns:a16="http://schemas.microsoft.com/office/drawing/2014/main" id="{131EB67B-3B5C-4E8A-904F-F2491D0F4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1124"/>
                  <a:ext cx="28" cy="21"/>
                </a:xfrm>
                <a:custGeom>
                  <a:avLst/>
                  <a:gdLst>
                    <a:gd name="T0" fmla="*/ 11 w 28"/>
                    <a:gd name="T1" fmla="*/ 0 h 21"/>
                    <a:gd name="T2" fmla="*/ 11 w 28"/>
                    <a:gd name="T3" fmla="*/ 0 h 21"/>
                    <a:gd name="T4" fmla="*/ 7 w 28"/>
                    <a:gd name="T5" fmla="*/ 0 h 21"/>
                    <a:gd name="T6" fmla="*/ 4 w 28"/>
                    <a:gd name="T7" fmla="*/ 3 h 21"/>
                    <a:gd name="T8" fmla="*/ 2 w 28"/>
                    <a:gd name="T9" fmla="*/ 7 h 21"/>
                    <a:gd name="T10" fmla="*/ 0 w 28"/>
                    <a:gd name="T11" fmla="*/ 12 h 21"/>
                    <a:gd name="T12" fmla="*/ 0 w 28"/>
                    <a:gd name="T13" fmla="*/ 12 h 21"/>
                    <a:gd name="T14" fmla="*/ 2 w 28"/>
                    <a:gd name="T15" fmla="*/ 14 h 21"/>
                    <a:gd name="T16" fmla="*/ 7 w 28"/>
                    <a:gd name="T17" fmla="*/ 19 h 21"/>
                    <a:gd name="T18" fmla="*/ 11 w 28"/>
                    <a:gd name="T19" fmla="*/ 21 h 21"/>
                    <a:gd name="T20" fmla="*/ 16 w 28"/>
                    <a:gd name="T21" fmla="*/ 21 h 21"/>
                    <a:gd name="T22" fmla="*/ 16 w 28"/>
                    <a:gd name="T23" fmla="*/ 21 h 21"/>
                    <a:gd name="T24" fmla="*/ 21 w 28"/>
                    <a:gd name="T25" fmla="*/ 21 h 21"/>
                    <a:gd name="T26" fmla="*/ 25 w 28"/>
                    <a:gd name="T27" fmla="*/ 19 h 21"/>
                    <a:gd name="T28" fmla="*/ 28 w 28"/>
                    <a:gd name="T29" fmla="*/ 14 h 21"/>
                    <a:gd name="T30" fmla="*/ 28 w 28"/>
                    <a:gd name="T31" fmla="*/ 12 h 21"/>
                    <a:gd name="T32" fmla="*/ 28 w 28"/>
                    <a:gd name="T33" fmla="*/ 12 h 21"/>
                    <a:gd name="T34" fmla="*/ 25 w 28"/>
                    <a:gd name="T35" fmla="*/ 7 h 21"/>
                    <a:gd name="T36" fmla="*/ 23 w 28"/>
                    <a:gd name="T37" fmla="*/ 3 h 21"/>
                    <a:gd name="T38" fmla="*/ 18 w 28"/>
                    <a:gd name="T39" fmla="*/ 0 h 21"/>
                    <a:gd name="T40" fmla="*/ 11 w 28"/>
                    <a:gd name="T41" fmla="*/ 0 h 21"/>
                    <a:gd name="T42" fmla="*/ 11 w 28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" h="21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7" y="19"/>
                      </a:lnTo>
                      <a:lnTo>
                        <a:pt x="11" y="21"/>
                      </a:lnTo>
                      <a:lnTo>
                        <a:pt x="16" y="21"/>
                      </a:lnTo>
                      <a:lnTo>
                        <a:pt x="21" y="21"/>
                      </a:lnTo>
                      <a:lnTo>
                        <a:pt x="25" y="19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7" name="Freeform 141">
                  <a:extLst>
                    <a:ext uri="{FF2B5EF4-FFF2-40B4-BE49-F238E27FC236}">
                      <a16:creationId xmlns:a16="http://schemas.microsoft.com/office/drawing/2014/main" id="{7D4FA5D3-9E0A-49D5-A9B0-8633A5E3C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223"/>
                  <a:ext cx="24" cy="29"/>
                </a:xfrm>
                <a:custGeom>
                  <a:avLst/>
                  <a:gdLst>
                    <a:gd name="T0" fmla="*/ 7 w 24"/>
                    <a:gd name="T1" fmla="*/ 0 h 29"/>
                    <a:gd name="T2" fmla="*/ 7 w 24"/>
                    <a:gd name="T3" fmla="*/ 0 h 29"/>
                    <a:gd name="T4" fmla="*/ 0 w 24"/>
                    <a:gd name="T5" fmla="*/ 3 h 29"/>
                    <a:gd name="T6" fmla="*/ 0 w 24"/>
                    <a:gd name="T7" fmla="*/ 24 h 29"/>
                    <a:gd name="T8" fmla="*/ 0 w 24"/>
                    <a:gd name="T9" fmla="*/ 24 h 29"/>
                    <a:gd name="T10" fmla="*/ 5 w 24"/>
                    <a:gd name="T11" fmla="*/ 26 h 29"/>
                    <a:gd name="T12" fmla="*/ 12 w 24"/>
                    <a:gd name="T13" fmla="*/ 29 h 29"/>
                    <a:gd name="T14" fmla="*/ 12 w 24"/>
                    <a:gd name="T15" fmla="*/ 29 h 29"/>
                    <a:gd name="T16" fmla="*/ 17 w 24"/>
                    <a:gd name="T17" fmla="*/ 26 h 29"/>
                    <a:gd name="T18" fmla="*/ 21 w 24"/>
                    <a:gd name="T19" fmla="*/ 24 h 29"/>
                    <a:gd name="T20" fmla="*/ 24 w 24"/>
                    <a:gd name="T21" fmla="*/ 19 h 29"/>
                    <a:gd name="T22" fmla="*/ 24 w 24"/>
                    <a:gd name="T23" fmla="*/ 14 h 29"/>
                    <a:gd name="T24" fmla="*/ 24 w 24"/>
                    <a:gd name="T25" fmla="*/ 14 h 29"/>
                    <a:gd name="T26" fmla="*/ 21 w 24"/>
                    <a:gd name="T27" fmla="*/ 10 h 29"/>
                    <a:gd name="T28" fmla="*/ 17 w 24"/>
                    <a:gd name="T29" fmla="*/ 5 h 29"/>
                    <a:gd name="T30" fmla="*/ 12 w 24"/>
                    <a:gd name="T31" fmla="*/ 3 h 29"/>
                    <a:gd name="T32" fmla="*/ 7 w 24"/>
                    <a:gd name="T33" fmla="*/ 0 h 29"/>
                    <a:gd name="T34" fmla="*/ 7 w 24"/>
                    <a:gd name="T35" fmla="*/ 0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4" h="2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12" y="29"/>
                      </a:lnTo>
                      <a:lnTo>
                        <a:pt x="17" y="26"/>
                      </a:lnTo>
                      <a:lnTo>
                        <a:pt x="21" y="24"/>
                      </a:lnTo>
                      <a:lnTo>
                        <a:pt x="24" y="19"/>
                      </a:lnTo>
                      <a:lnTo>
                        <a:pt x="24" y="14"/>
                      </a:lnTo>
                      <a:lnTo>
                        <a:pt x="21" y="10"/>
                      </a:lnTo>
                      <a:lnTo>
                        <a:pt x="17" y="5"/>
                      </a:lnTo>
                      <a:lnTo>
                        <a:pt x="12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8" name="Freeform 142">
                  <a:extLst>
                    <a:ext uri="{FF2B5EF4-FFF2-40B4-BE49-F238E27FC236}">
                      <a16:creationId xmlns:a16="http://schemas.microsoft.com/office/drawing/2014/main" id="{CF95DAF5-7203-46D2-ACFA-1874416EB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9" y="1127"/>
                  <a:ext cx="24" cy="18"/>
                </a:xfrm>
                <a:custGeom>
                  <a:avLst/>
                  <a:gdLst>
                    <a:gd name="T0" fmla="*/ 10 w 24"/>
                    <a:gd name="T1" fmla="*/ 0 h 18"/>
                    <a:gd name="T2" fmla="*/ 10 w 24"/>
                    <a:gd name="T3" fmla="*/ 0 h 18"/>
                    <a:gd name="T4" fmla="*/ 5 w 24"/>
                    <a:gd name="T5" fmla="*/ 0 h 18"/>
                    <a:gd name="T6" fmla="*/ 3 w 24"/>
                    <a:gd name="T7" fmla="*/ 2 h 18"/>
                    <a:gd name="T8" fmla="*/ 0 w 24"/>
                    <a:gd name="T9" fmla="*/ 7 h 18"/>
                    <a:gd name="T10" fmla="*/ 0 w 24"/>
                    <a:gd name="T11" fmla="*/ 9 h 18"/>
                    <a:gd name="T12" fmla="*/ 0 w 24"/>
                    <a:gd name="T13" fmla="*/ 9 h 18"/>
                    <a:gd name="T14" fmla="*/ 3 w 24"/>
                    <a:gd name="T15" fmla="*/ 14 h 18"/>
                    <a:gd name="T16" fmla="*/ 5 w 24"/>
                    <a:gd name="T17" fmla="*/ 16 h 18"/>
                    <a:gd name="T18" fmla="*/ 10 w 24"/>
                    <a:gd name="T19" fmla="*/ 18 h 18"/>
                    <a:gd name="T20" fmla="*/ 14 w 24"/>
                    <a:gd name="T21" fmla="*/ 18 h 18"/>
                    <a:gd name="T22" fmla="*/ 14 w 24"/>
                    <a:gd name="T23" fmla="*/ 18 h 18"/>
                    <a:gd name="T24" fmla="*/ 19 w 24"/>
                    <a:gd name="T25" fmla="*/ 18 h 18"/>
                    <a:gd name="T26" fmla="*/ 21 w 24"/>
                    <a:gd name="T27" fmla="*/ 16 h 18"/>
                    <a:gd name="T28" fmla="*/ 24 w 24"/>
                    <a:gd name="T29" fmla="*/ 14 h 18"/>
                    <a:gd name="T30" fmla="*/ 24 w 24"/>
                    <a:gd name="T31" fmla="*/ 9 h 18"/>
                    <a:gd name="T32" fmla="*/ 24 w 24"/>
                    <a:gd name="T33" fmla="*/ 9 h 18"/>
                    <a:gd name="T34" fmla="*/ 21 w 24"/>
                    <a:gd name="T35" fmla="*/ 7 h 18"/>
                    <a:gd name="T36" fmla="*/ 19 w 24"/>
                    <a:gd name="T37" fmla="*/ 2 h 18"/>
                    <a:gd name="T38" fmla="*/ 14 w 24"/>
                    <a:gd name="T39" fmla="*/ 0 h 18"/>
                    <a:gd name="T40" fmla="*/ 10 w 24"/>
                    <a:gd name="T41" fmla="*/ 0 h 18"/>
                    <a:gd name="T42" fmla="*/ 10 w 24"/>
                    <a:gd name="T43" fmla="*/ 0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4" h="1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9" y="18"/>
                      </a:lnTo>
                      <a:lnTo>
                        <a:pt x="21" y="16"/>
                      </a:lnTo>
                      <a:lnTo>
                        <a:pt x="24" y="14"/>
                      </a:lnTo>
                      <a:lnTo>
                        <a:pt x="24" y="9"/>
                      </a:lnTo>
                      <a:lnTo>
                        <a:pt x="21" y="7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9" name="Freeform 143">
                  <a:extLst>
                    <a:ext uri="{FF2B5EF4-FFF2-40B4-BE49-F238E27FC236}">
                      <a16:creationId xmlns:a16="http://schemas.microsoft.com/office/drawing/2014/main" id="{6FB22176-F82B-4E3F-8C45-CDD782D0C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228"/>
                  <a:ext cx="24" cy="24"/>
                </a:xfrm>
                <a:custGeom>
                  <a:avLst/>
                  <a:gdLst>
                    <a:gd name="T0" fmla="*/ 10 w 24"/>
                    <a:gd name="T1" fmla="*/ 0 h 24"/>
                    <a:gd name="T2" fmla="*/ 10 w 24"/>
                    <a:gd name="T3" fmla="*/ 0 h 24"/>
                    <a:gd name="T4" fmla="*/ 5 w 24"/>
                    <a:gd name="T5" fmla="*/ 0 h 24"/>
                    <a:gd name="T6" fmla="*/ 0 w 24"/>
                    <a:gd name="T7" fmla="*/ 5 h 24"/>
                    <a:gd name="T8" fmla="*/ 0 w 24"/>
                    <a:gd name="T9" fmla="*/ 16 h 24"/>
                    <a:gd name="T10" fmla="*/ 0 w 24"/>
                    <a:gd name="T11" fmla="*/ 16 h 24"/>
                    <a:gd name="T12" fmla="*/ 7 w 24"/>
                    <a:gd name="T13" fmla="*/ 21 h 24"/>
                    <a:gd name="T14" fmla="*/ 12 w 24"/>
                    <a:gd name="T15" fmla="*/ 24 h 24"/>
                    <a:gd name="T16" fmla="*/ 12 w 24"/>
                    <a:gd name="T17" fmla="*/ 24 h 24"/>
                    <a:gd name="T18" fmla="*/ 17 w 24"/>
                    <a:gd name="T19" fmla="*/ 21 h 24"/>
                    <a:gd name="T20" fmla="*/ 21 w 24"/>
                    <a:gd name="T21" fmla="*/ 19 h 24"/>
                    <a:gd name="T22" fmla="*/ 24 w 24"/>
                    <a:gd name="T23" fmla="*/ 16 h 24"/>
                    <a:gd name="T24" fmla="*/ 24 w 24"/>
                    <a:gd name="T25" fmla="*/ 12 h 24"/>
                    <a:gd name="T26" fmla="*/ 24 w 24"/>
                    <a:gd name="T27" fmla="*/ 12 h 24"/>
                    <a:gd name="T28" fmla="*/ 21 w 24"/>
                    <a:gd name="T29" fmla="*/ 7 h 24"/>
                    <a:gd name="T30" fmla="*/ 19 w 24"/>
                    <a:gd name="T31" fmla="*/ 5 h 24"/>
                    <a:gd name="T32" fmla="*/ 14 w 24"/>
                    <a:gd name="T33" fmla="*/ 0 h 24"/>
                    <a:gd name="T34" fmla="*/ 10 w 24"/>
                    <a:gd name="T35" fmla="*/ 0 h 24"/>
                    <a:gd name="T36" fmla="*/ 10 w 24"/>
                    <a:gd name="T37" fmla="*/ 0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4" h="2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7" y="21"/>
                      </a:lnTo>
                      <a:lnTo>
                        <a:pt x="12" y="24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0" name="Freeform 144">
                  <a:extLst>
                    <a:ext uri="{FF2B5EF4-FFF2-40B4-BE49-F238E27FC236}">
                      <a16:creationId xmlns:a16="http://schemas.microsoft.com/office/drawing/2014/main" id="{B2F45C07-92CF-4922-ACBC-9203E9E08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1" y="127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2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2 w 21"/>
                    <a:gd name="T15" fmla="*/ 14 h 19"/>
                    <a:gd name="T16" fmla="*/ 5 w 21"/>
                    <a:gd name="T17" fmla="*/ 17 h 19"/>
                    <a:gd name="T18" fmla="*/ 9 w 21"/>
                    <a:gd name="T19" fmla="*/ 19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7 w 21"/>
                    <a:gd name="T25" fmla="*/ 19 h 19"/>
                    <a:gd name="T26" fmla="*/ 19 w 21"/>
                    <a:gd name="T27" fmla="*/ 17 h 19"/>
                    <a:gd name="T28" fmla="*/ 21 w 21"/>
                    <a:gd name="T29" fmla="*/ 14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7 w 21"/>
                    <a:gd name="T37" fmla="*/ 2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1" name="Freeform 145">
                  <a:extLst>
                    <a:ext uri="{FF2B5EF4-FFF2-40B4-BE49-F238E27FC236}">
                      <a16:creationId xmlns:a16="http://schemas.microsoft.com/office/drawing/2014/main" id="{8FDEB400-EB68-4F6D-814A-D2B3B1288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4" y="1318"/>
                  <a:ext cx="21" cy="18"/>
                </a:xfrm>
                <a:custGeom>
                  <a:avLst/>
                  <a:gdLst>
                    <a:gd name="T0" fmla="*/ 9 w 21"/>
                    <a:gd name="T1" fmla="*/ 0 h 18"/>
                    <a:gd name="T2" fmla="*/ 9 w 21"/>
                    <a:gd name="T3" fmla="*/ 0 h 18"/>
                    <a:gd name="T4" fmla="*/ 5 w 21"/>
                    <a:gd name="T5" fmla="*/ 0 h 18"/>
                    <a:gd name="T6" fmla="*/ 2 w 21"/>
                    <a:gd name="T7" fmla="*/ 2 h 18"/>
                    <a:gd name="T8" fmla="*/ 0 w 21"/>
                    <a:gd name="T9" fmla="*/ 4 h 18"/>
                    <a:gd name="T10" fmla="*/ 0 w 21"/>
                    <a:gd name="T11" fmla="*/ 9 h 18"/>
                    <a:gd name="T12" fmla="*/ 0 w 21"/>
                    <a:gd name="T13" fmla="*/ 9 h 18"/>
                    <a:gd name="T14" fmla="*/ 2 w 21"/>
                    <a:gd name="T15" fmla="*/ 14 h 18"/>
                    <a:gd name="T16" fmla="*/ 5 w 21"/>
                    <a:gd name="T17" fmla="*/ 16 h 18"/>
                    <a:gd name="T18" fmla="*/ 7 w 21"/>
                    <a:gd name="T19" fmla="*/ 18 h 18"/>
                    <a:gd name="T20" fmla="*/ 12 w 21"/>
                    <a:gd name="T21" fmla="*/ 18 h 18"/>
                    <a:gd name="T22" fmla="*/ 12 w 21"/>
                    <a:gd name="T23" fmla="*/ 18 h 18"/>
                    <a:gd name="T24" fmla="*/ 17 w 21"/>
                    <a:gd name="T25" fmla="*/ 18 h 18"/>
                    <a:gd name="T26" fmla="*/ 19 w 21"/>
                    <a:gd name="T27" fmla="*/ 16 h 18"/>
                    <a:gd name="T28" fmla="*/ 19 w 21"/>
                    <a:gd name="T29" fmla="*/ 14 h 18"/>
                    <a:gd name="T30" fmla="*/ 21 w 21"/>
                    <a:gd name="T31" fmla="*/ 9 h 18"/>
                    <a:gd name="T32" fmla="*/ 21 w 21"/>
                    <a:gd name="T33" fmla="*/ 9 h 18"/>
                    <a:gd name="T34" fmla="*/ 19 w 21"/>
                    <a:gd name="T35" fmla="*/ 4 h 18"/>
                    <a:gd name="T36" fmla="*/ 17 w 21"/>
                    <a:gd name="T37" fmla="*/ 2 h 18"/>
                    <a:gd name="T38" fmla="*/ 9 w 21"/>
                    <a:gd name="T39" fmla="*/ 0 h 18"/>
                    <a:gd name="T40" fmla="*/ 9 w 21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12" y="18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21" y="9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2" name="Freeform 146">
                  <a:extLst>
                    <a:ext uri="{FF2B5EF4-FFF2-40B4-BE49-F238E27FC236}">
                      <a16:creationId xmlns:a16="http://schemas.microsoft.com/office/drawing/2014/main" id="{5243F7D4-AA05-4416-9FCB-49E28434B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061"/>
                  <a:ext cx="125" cy="106"/>
                </a:xfrm>
                <a:custGeom>
                  <a:avLst/>
                  <a:gdLst>
                    <a:gd name="T0" fmla="*/ 54 w 125"/>
                    <a:gd name="T1" fmla="*/ 0 h 106"/>
                    <a:gd name="T2" fmla="*/ 54 w 125"/>
                    <a:gd name="T3" fmla="*/ 0 h 106"/>
                    <a:gd name="T4" fmla="*/ 38 w 125"/>
                    <a:gd name="T5" fmla="*/ 2 h 106"/>
                    <a:gd name="T6" fmla="*/ 24 w 125"/>
                    <a:gd name="T7" fmla="*/ 9 h 106"/>
                    <a:gd name="T8" fmla="*/ 14 w 125"/>
                    <a:gd name="T9" fmla="*/ 16 h 106"/>
                    <a:gd name="T10" fmla="*/ 5 w 125"/>
                    <a:gd name="T11" fmla="*/ 25 h 106"/>
                    <a:gd name="T12" fmla="*/ 0 w 125"/>
                    <a:gd name="T13" fmla="*/ 37 h 106"/>
                    <a:gd name="T14" fmla="*/ 0 w 125"/>
                    <a:gd name="T15" fmla="*/ 51 h 106"/>
                    <a:gd name="T16" fmla="*/ 5 w 125"/>
                    <a:gd name="T17" fmla="*/ 66 h 106"/>
                    <a:gd name="T18" fmla="*/ 12 w 125"/>
                    <a:gd name="T19" fmla="*/ 80 h 106"/>
                    <a:gd name="T20" fmla="*/ 12 w 125"/>
                    <a:gd name="T21" fmla="*/ 80 h 106"/>
                    <a:gd name="T22" fmla="*/ 24 w 125"/>
                    <a:gd name="T23" fmla="*/ 89 h 106"/>
                    <a:gd name="T24" fmla="*/ 38 w 125"/>
                    <a:gd name="T25" fmla="*/ 96 h 106"/>
                    <a:gd name="T26" fmla="*/ 52 w 125"/>
                    <a:gd name="T27" fmla="*/ 103 h 106"/>
                    <a:gd name="T28" fmla="*/ 68 w 125"/>
                    <a:gd name="T29" fmla="*/ 106 h 106"/>
                    <a:gd name="T30" fmla="*/ 83 w 125"/>
                    <a:gd name="T31" fmla="*/ 103 h 106"/>
                    <a:gd name="T32" fmla="*/ 97 w 125"/>
                    <a:gd name="T33" fmla="*/ 101 h 106"/>
                    <a:gd name="T34" fmla="*/ 109 w 125"/>
                    <a:gd name="T35" fmla="*/ 92 h 106"/>
                    <a:gd name="T36" fmla="*/ 120 w 125"/>
                    <a:gd name="T37" fmla="*/ 80 h 106"/>
                    <a:gd name="T38" fmla="*/ 120 w 125"/>
                    <a:gd name="T39" fmla="*/ 80 h 106"/>
                    <a:gd name="T40" fmla="*/ 125 w 125"/>
                    <a:gd name="T41" fmla="*/ 66 h 106"/>
                    <a:gd name="T42" fmla="*/ 125 w 125"/>
                    <a:gd name="T43" fmla="*/ 51 h 106"/>
                    <a:gd name="T44" fmla="*/ 120 w 125"/>
                    <a:gd name="T45" fmla="*/ 37 h 106"/>
                    <a:gd name="T46" fmla="*/ 111 w 125"/>
                    <a:gd name="T47" fmla="*/ 28 h 106"/>
                    <a:gd name="T48" fmla="*/ 101 w 125"/>
                    <a:gd name="T49" fmla="*/ 16 h 106"/>
                    <a:gd name="T50" fmla="*/ 87 w 125"/>
                    <a:gd name="T51" fmla="*/ 9 h 106"/>
                    <a:gd name="T52" fmla="*/ 73 w 125"/>
                    <a:gd name="T53" fmla="*/ 4 h 106"/>
                    <a:gd name="T54" fmla="*/ 59 w 125"/>
                    <a:gd name="T55" fmla="*/ 2 h 106"/>
                    <a:gd name="T56" fmla="*/ 54 w 125"/>
                    <a:gd name="T57" fmla="*/ 0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25" h="106">
                      <a:moveTo>
                        <a:pt x="54" y="0"/>
                      </a:moveTo>
                      <a:lnTo>
                        <a:pt x="54" y="0"/>
                      </a:lnTo>
                      <a:lnTo>
                        <a:pt x="38" y="2"/>
                      </a:lnTo>
                      <a:lnTo>
                        <a:pt x="24" y="9"/>
                      </a:lnTo>
                      <a:lnTo>
                        <a:pt x="14" y="16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0" y="51"/>
                      </a:lnTo>
                      <a:lnTo>
                        <a:pt x="5" y="66"/>
                      </a:lnTo>
                      <a:lnTo>
                        <a:pt x="12" y="80"/>
                      </a:lnTo>
                      <a:lnTo>
                        <a:pt x="24" y="89"/>
                      </a:lnTo>
                      <a:lnTo>
                        <a:pt x="38" y="96"/>
                      </a:lnTo>
                      <a:lnTo>
                        <a:pt x="52" y="103"/>
                      </a:lnTo>
                      <a:lnTo>
                        <a:pt x="68" y="106"/>
                      </a:lnTo>
                      <a:lnTo>
                        <a:pt x="83" y="103"/>
                      </a:lnTo>
                      <a:lnTo>
                        <a:pt x="97" y="101"/>
                      </a:lnTo>
                      <a:lnTo>
                        <a:pt x="109" y="92"/>
                      </a:lnTo>
                      <a:lnTo>
                        <a:pt x="120" y="80"/>
                      </a:lnTo>
                      <a:lnTo>
                        <a:pt x="125" y="66"/>
                      </a:lnTo>
                      <a:lnTo>
                        <a:pt x="125" y="51"/>
                      </a:lnTo>
                      <a:lnTo>
                        <a:pt x="120" y="37"/>
                      </a:lnTo>
                      <a:lnTo>
                        <a:pt x="111" y="28"/>
                      </a:lnTo>
                      <a:lnTo>
                        <a:pt x="101" y="16"/>
                      </a:lnTo>
                      <a:lnTo>
                        <a:pt x="87" y="9"/>
                      </a:lnTo>
                      <a:lnTo>
                        <a:pt x="73" y="4"/>
                      </a:lnTo>
                      <a:lnTo>
                        <a:pt x="59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3" name="Freeform 147">
                  <a:extLst>
                    <a:ext uri="{FF2B5EF4-FFF2-40B4-BE49-F238E27FC236}">
                      <a16:creationId xmlns:a16="http://schemas.microsoft.com/office/drawing/2014/main" id="{AA5B986D-3E86-4BE4-88A2-F15C08EF7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1070"/>
                  <a:ext cx="111" cy="90"/>
                </a:xfrm>
                <a:custGeom>
                  <a:avLst/>
                  <a:gdLst>
                    <a:gd name="T0" fmla="*/ 47 w 111"/>
                    <a:gd name="T1" fmla="*/ 0 h 90"/>
                    <a:gd name="T2" fmla="*/ 47 w 111"/>
                    <a:gd name="T3" fmla="*/ 0 h 90"/>
                    <a:gd name="T4" fmla="*/ 36 w 111"/>
                    <a:gd name="T5" fmla="*/ 0 h 90"/>
                    <a:gd name="T6" fmla="*/ 26 w 111"/>
                    <a:gd name="T7" fmla="*/ 2 h 90"/>
                    <a:gd name="T8" fmla="*/ 19 w 111"/>
                    <a:gd name="T9" fmla="*/ 7 h 90"/>
                    <a:gd name="T10" fmla="*/ 12 w 111"/>
                    <a:gd name="T11" fmla="*/ 12 h 90"/>
                    <a:gd name="T12" fmla="*/ 5 w 111"/>
                    <a:gd name="T13" fmla="*/ 19 h 90"/>
                    <a:gd name="T14" fmla="*/ 3 w 111"/>
                    <a:gd name="T15" fmla="*/ 26 h 90"/>
                    <a:gd name="T16" fmla="*/ 0 w 111"/>
                    <a:gd name="T17" fmla="*/ 35 h 90"/>
                    <a:gd name="T18" fmla="*/ 0 w 111"/>
                    <a:gd name="T19" fmla="*/ 45 h 90"/>
                    <a:gd name="T20" fmla="*/ 0 w 111"/>
                    <a:gd name="T21" fmla="*/ 45 h 90"/>
                    <a:gd name="T22" fmla="*/ 3 w 111"/>
                    <a:gd name="T23" fmla="*/ 54 h 90"/>
                    <a:gd name="T24" fmla="*/ 7 w 111"/>
                    <a:gd name="T25" fmla="*/ 61 h 90"/>
                    <a:gd name="T26" fmla="*/ 14 w 111"/>
                    <a:gd name="T27" fmla="*/ 68 h 90"/>
                    <a:gd name="T28" fmla="*/ 21 w 111"/>
                    <a:gd name="T29" fmla="*/ 75 h 90"/>
                    <a:gd name="T30" fmla="*/ 31 w 111"/>
                    <a:gd name="T31" fmla="*/ 80 h 90"/>
                    <a:gd name="T32" fmla="*/ 43 w 111"/>
                    <a:gd name="T33" fmla="*/ 85 h 90"/>
                    <a:gd name="T34" fmla="*/ 52 w 111"/>
                    <a:gd name="T35" fmla="*/ 87 h 90"/>
                    <a:gd name="T36" fmla="*/ 64 w 111"/>
                    <a:gd name="T37" fmla="*/ 90 h 90"/>
                    <a:gd name="T38" fmla="*/ 64 w 111"/>
                    <a:gd name="T39" fmla="*/ 90 h 90"/>
                    <a:gd name="T40" fmla="*/ 73 w 111"/>
                    <a:gd name="T41" fmla="*/ 87 h 90"/>
                    <a:gd name="T42" fmla="*/ 85 w 111"/>
                    <a:gd name="T43" fmla="*/ 85 h 90"/>
                    <a:gd name="T44" fmla="*/ 92 w 111"/>
                    <a:gd name="T45" fmla="*/ 80 h 90"/>
                    <a:gd name="T46" fmla="*/ 99 w 111"/>
                    <a:gd name="T47" fmla="*/ 75 h 90"/>
                    <a:gd name="T48" fmla="*/ 106 w 111"/>
                    <a:gd name="T49" fmla="*/ 68 h 90"/>
                    <a:gd name="T50" fmla="*/ 109 w 111"/>
                    <a:gd name="T51" fmla="*/ 61 h 90"/>
                    <a:gd name="T52" fmla="*/ 111 w 111"/>
                    <a:gd name="T53" fmla="*/ 54 h 90"/>
                    <a:gd name="T54" fmla="*/ 111 w 111"/>
                    <a:gd name="T55" fmla="*/ 45 h 90"/>
                    <a:gd name="T56" fmla="*/ 111 w 111"/>
                    <a:gd name="T57" fmla="*/ 45 h 90"/>
                    <a:gd name="T58" fmla="*/ 106 w 111"/>
                    <a:gd name="T59" fmla="*/ 35 h 90"/>
                    <a:gd name="T60" fmla="*/ 102 w 111"/>
                    <a:gd name="T61" fmla="*/ 26 h 90"/>
                    <a:gd name="T62" fmla="*/ 97 w 111"/>
                    <a:gd name="T63" fmla="*/ 19 h 90"/>
                    <a:gd name="T64" fmla="*/ 87 w 111"/>
                    <a:gd name="T65" fmla="*/ 12 h 90"/>
                    <a:gd name="T66" fmla="*/ 80 w 111"/>
                    <a:gd name="T67" fmla="*/ 7 h 90"/>
                    <a:gd name="T68" fmla="*/ 69 w 111"/>
                    <a:gd name="T69" fmla="*/ 2 h 90"/>
                    <a:gd name="T70" fmla="*/ 59 w 111"/>
                    <a:gd name="T71" fmla="*/ 0 h 90"/>
                    <a:gd name="T72" fmla="*/ 47 w 111"/>
                    <a:gd name="T73" fmla="*/ 0 h 90"/>
                    <a:gd name="T74" fmla="*/ 47 w 111"/>
                    <a:gd name="T75" fmla="*/ 0 h 9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11" h="9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7"/>
                      </a:lnTo>
                      <a:lnTo>
                        <a:pt x="12" y="12"/>
                      </a:lnTo>
                      <a:lnTo>
                        <a:pt x="5" y="19"/>
                      </a:lnTo>
                      <a:lnTo>
                        <a:pt x="3" y="26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3" y="54"/>
                      </a:lnTo>
                      <a:lnTo>
                        <a:pt x="7" y="61"/>
                      </a:lnTo>
                      <a:lnTo>
                        <a:pt x="14" y="68"/>
                      </a:lnTo>
                      <a:lnTo>
                        <a:pt x="21" y="75"/>
                      </a:lnTo>
                      <a:lnTo>
                        <a:pt x="31" y="80"/>
                      </a:lnTo>
                      <a:lnTo>
                        <a:pt x="43" y="85"/>
                      </a:lnTo>
                      <a:lnTo>
                        <a:pt x="52" y="87"/>
                      </a:lnTo>
                      <a:lnTo>
                        <a:pt x="64" y="90"/>
                      </a:lnTo>
                      <a:lnTo>
                        <a:pt x="73" y="87"/>
                      </a:lnTo>
                      <a:lnTo>
                        <a:pt x="85" y="85"/>
                      </a:lnTo>
                      <a:lnTo>
                        <a:pt x="92" y="80"/>
                      </a:lnTo>
                      <a:lnTo>
                        <a:pt x="99" y="75"/>
                      </a:lnTo>
                      <a:lnTo>
                        <a:pt x="106" y="68"/>
                      </a:lnTo>
                      <a:lnTo>
                        <a:pt x="109" y="61"/>
                      </a:lnTo>
                      <a:lnTo>
                        <a:pt x="111" y="54"/>
                      </a:lnTo>
                      <a:lnTo>
                        <a:pt x="111" y="45"/>
                      </a:lnTo>
                      <a:lnTo>
                        <a:pt x="106" y="35"/>
                      </a:lnTo>
                      <a:lnTo>
                        <a:pt x="102" y="26"/>
                      </a:lnTo>
                      <a:lnTo>
                        <a:pt x="97" y="19"/>
                      </a:lnTo>
                      <a:lnTo>
                        <a:pt x="87" y="12"/>
                      </a:lnTo>
                      <a:lnTo>
                        <a:pt x="80" y="7"/>
                      </a:lnTo>
                      <a:lnTo>
                        <a:pt x="69" y="2"/>
                      </a:lnTo>
                      <a:lnTo>
                        <a:pt x="59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4" name="Freeform 148">
                  <a:extLst>
                    <a:ext uri="{FF2B5EF4-FFF2-40B4-BE49-F238E27FC236}">
                      <a16:creationId xmlns:a16="http://schemas.microsoft.com/office/drawing/2014/main" id="{6F8A0C1E-CE20-430A-A326-C026D064F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" y="1079"/>
                  <a:ext cx="85" cy="71"/>
                </a:xfrm>
                <a:custGeom>
                  <a:avLst/>
                  <a:gdLst>
                    <a:gd name="T0" fmla="*/ 38 w 85"/>
                    <a:gd name="T1" fmla="*/ 0 h 71"/>
                    <a:gd name="T2" fmla="*/ 38 w 85"/>
                    <a:gd name="T3" fmla="*/ 0 h 71"/>
                    <a:gd name="T4" fmla="*/ 26 w 85"/>
                    <a:gd name="T5" fmla="*/ 0 h 71"/>
                    <a:gd name="T6" fmla="*/ 16 w 85"/>
                    <a:gd name="T7" fmla="*/ 5 h 71"/>
                    <a:gd name="T8" fmla="*/ 9 w 85"/>
                    <a:gd name="T9" fmla="*/ 10 h 71"/>
                    <a:gd name="T10" fmla="*/ 5 w 85"/>
                    <a:gd name="T11" fmla="*/ 17 h 71"/>
                    <a:gd name="T12" fmla="*/ 2 w 85"/>
                    <a:gd name="T13" fmla="*/ 24 h 71"/>
                    <a:gd name="T14" fmla="*/ 0 w 85"/>
                    <a:gd name="T15" fmla="*/ 33 h 71"/>
                    <a:gd name="T16" fmla="*/ 2 w 85"/>
                    <a:gd name="T17" fmla="*/ 43 h 71"/>
                    <a:gd name="T18" fmla="*/ 9 w 85"/>
                    <a:gd name="T19" fmla="*/ 52 h 71"/>
                    <a:gd name="T20" fmla="*/ 9 w 85"/>
                    <a:gd name="T21" fmla="*/ 52 h 71"/>
                    <a:gd name="T22" fmla="*/ 16 w 85"/>
                    <a:gd name="T23" fmla="*/ 59 h 71"/>
                    <a:gd name="T24" fmla="*/ 26 w 85"/>
                    <a:gd name="T25" fmla="*/ 64 h 71"/>
                    <a:gd name="T26" fmla="*/ 35 w 85"/>
                    <a:gd name="T27" fmla="*/ 69 h 71"/>
                    <a:gd name="T28" fmla="*/ 47 w 85"/>
                    <a:gd name="T29" fmla="*/ 71 h 71"/>
                    <a:gd name="T30" fmla="*/ 57 w 85"/>
                    <a:gd name="T31" fmla="*/ 71 h 71"/>
                    <a:gd name="T32" fmla="*/ 66 w 85"/>
                    <a:gd name="T33" fmla="*/ 66 h 71"/>
                    <a:gd name="T34" fmla="*/ 75 w 85"/>
                    <a:gd name="T35" fmla="*/ 62 h 71"/>
                    <a:gd name="T36" fmla="*/ 82 w 85"/>
                    <a:gd name="T37" fmla="*/ 52 h 71"/>
                    <a:gd name="T38" fmla="*/ 82 w 85"/>
                    <a:gd name="T39" fmla="*/ 52 h 71"/>
                    <a:gd name="T40" fmla="*/ 85 w 85"/>
                    <a:gd name="T41" fmla="*/ 43 h 71"/>
                    <a:gd name="T42" fmla="*/ 85 w 85"/>
                    <a:gd name="T43" fmla="*/ 33 h 71"/>
                    <a:gd name="T44" fmla="*/ 82 w 85"/>
                    <a:gd name="T45" fmla="*/ 24 h 71"/>
                    <a:gd name="T46" fmla="*/ 78 w 85"/>
                    <a:gd name="T47" fmla="*/ 17 h 71"/>
                    <a:gd name="T48" fmla="*/ 71 w 85"/>
                    <a:gd name="T49" fmla="*/ 10 h 71"/>
                    <a:gd name="T50" fmla="*/ 61 w 85"/>
                    <a:gd name="T51" fmla="*/ 5 h 71"/>
                    <a:gd name="T52" fmla="*/ 52 w 85"/>
                    <a:gd name="T53" fmla="*/ 3 h 71"/>
                    <a:gd name="T54" fmla="*/ 42 w 85"/>
                    <a:gd name="T55" fmla="*/ 0 h 71"/>
                    <a:gd name="T56" fmla="*/ 38 w 85"/>
                    <a:gd name="T57" fmla="*/ 0 h 7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5" h="71">
                      <a:moveTo>
                        <a:pt x="38" y="0"/>
                      </a:move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16" y="5"/>
                      </a:lnTo>
                      <a:lnTo>
                        <a:pt x="9" y="10"/>
                      </a:lnTo>
                      <a:lnTo>
                        <a:pt x="5" y="17"/>
                      </a:lnTo>
                      <a:lnTo>
                        <a:pt x="2" y="24"/>
                      </a:lnTo>
                      <a:lnTo>
                        <a:pt x="0" y="33"/>
                      </a:lnTo>
                      <a:lnTo>
                        <a:pt x="2" y="43"/>
                      </a:lnTo>
                      <a:lnTo>
                        <a:pt x="9" y="52"/>
                      </a:lnTo>
                      <a:lnTo>
                        <a:pt x="16" y="59"/>
                      </a:lnTo>
                      <a:lnTo>
                        <a:pt x="26" y="64"/>
                      </a:lnTo>
                      <a:lnTo>
                        <a:pt x="35" y="69"/>
                      </a:lnTo>
                      <a:lnTo>
                        <a:pt x="47" y="71"/>
                      </a:lnTo>
                      <a:lnTo>
                        <a:pt x="57" y="71"/>
                      </a:lnTo>
                      <a:lnTo>
                        <a:pt x="66" y="66"/>
                      </a:lnTo>
                      <a:lnTo>
                        <a:pt x="75" y="62"/>
                      </a:lnTo>
                      <a:lnTo>
                        <a:pt x="82" y="52"/>
                      </a:lnTo>
                      <a:lnTo>
                        <a:pt x="85" y="43"/>
                      </a:lnTo>
                      <a:lnTo>
                        <a:pt x="85" y="33"/>
                      </a:lnTo>
                      <a:lnTo>
                        <a:pt x="82" y="24"/>
                      </a:lnTo>
                      <a:lnTo>
                        <a:pt x="78" y="17"/>
                      </a:lnTo>
                      <a:lnTo>
                        <a:pt x="71" y="10"/>
                      </a:lnTo>
                      <a:lnTo>
                        <a:pt x="61" y="5"/>
                      </a:lnTo>
                      <a:lnTo>
                        <a:pt x="52" y="3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5" name="Freeform 149">
                  <a:extLst>
                    <a:ext uri="{FF2B5EF4-FFF2-40B4-BE49-F238E27FC236}">
                      <a16:creationId xmlns:a16="http://schemas.microsoft.com/office/drawing/2014/main" id="{E6011361-C85C-49B5-B811-59E19151C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4" y="1084"/>
                  <a:ext cx="75" cy="61"/>
                </a:xfrm>
                <a:custGeom>
                  <a:avLst/>
                  <a:gdLst>
                    <a:gd name="T0" fmla="*/ 33 w 75"/>
                    <a:gd name="T1" fmla="*/ 0 h 61"/>
                    <a:gd name="T2" fmla="*/ 33 w 75"/>
                    <a:gd name="T3" fmla="*/ 0 h 61"/>
                    <a:gd name="T4" fmla="*/ 19 w 75"/>
                    <a:gd name="T5" fmla="*/ 2 h 61"/>
                    <a:gd name="T6" fmla="*/ 9 w 75"/>
                    <a:gd name="T7" fmla="*/ 7 h 61"/>
                    <a:gd name="T8" fmla="*/ 2 w 75"/>
                    <a:gd name="T9" fmla="*/ 19 h 61"/>
                    <a:gd name="T10" fmla="*/ 0 w 75"/>
                    <a:gd name="T11" fmla="*/ 24 h 61"/>
                    <a:gd name="T12" fmla="*/ 0 w 75"/>
                    <a:gd name="T13" fmla="*/ 31 h 61"/>
                    <a:gd name="T14" fmla="*/ 0 w 75"/>
                    <a:gd name="T15" fmla="*/ 31 h 61"/>
                    <a:gd name="T16" fmla="*/ 7 w 75"/>
                    <a:gd name="T17" fmla="*/ 43 h 61"/>
                    <a:gd name="T18" fmla="*/ 16 w 75"/>
                    <a:gd name="T19" fmla="*/ 52 h 61"/>
                    <a:gd name="T20" fmla="*/ 28 w 75"/>
                    <a:gd name="T21" fmla="*/ 59 h 61"/>
                    <a:gd name="T22" fmla="*/ 44 w 75"/>
                    <a:gd name="T23" fmla="*/ 61 h 61"/>
                    <a:gd name="T24" fmla="*/ 44 w 75"/>
                    <a:gd name="T25" fmla="*/ 61 h 61"/>
                    <a:gd name="T26" fmla="*/ 59 w 75"/>
                    <a:gd name="T27" fmla="*/ 59 h 61"/>
                    <a:gd name="T28" fmla="*/ 68 w 75"/>
                    <a:gd name="T29" fmla="*/ 52 h 61"/>
                    <a:gd name="T30" fmla="*/ 73 w 75"/>
                    <a:gd name="T31" fmla="*/ 47 h 61"/>
                    <a:gd name="T32" fmla="*/ 75 w 75"/>
                    <a:gd name="T33" fmla="*/ 43 h 61"/>
                    <a:gd name="T34" fmla="*/ 75 w 75"/>
                    <a:gd name="T35" fmla="*/ 36 h 61"/>
                    <a:gd name="T36" fmla="*/ 75 w 75"/>
                    <a:gd name="T37" fmla="*/ 31 h 61"/>
                    <a:gd name="T38" fmla="*/ 75 w 75"/>
                    <a:gd name="T39" fmla="*/ 31 h 61"/>
                    <a:gd name="T40" fmla="*/ 73 w 75"/>
                    <a:gd name="T41" fmla="*/ 24 h 61"/>
                    <a:gd name="T42" fmla="*/ 70 w 75"/>
                    <a:gd name="T43" fmla="*/ 19 h 61"/>
                    <a:gd name="T44" fmla="*/ 61 w 75"/>
                    <a:gd name="T45" fmla="*/ 7 h 61"/>
                    <a:gd name="T46" fmla="*/ 47 w 75"/>
                    <a:gd name="T47" fmla="*/ 2 h 61"/>
                    <a:gd name="T48" fmla="*/ 33 w 75"/>
                    <a:gd name="T49" fmla="*/ 0 h 61"/>
                    <a:gd name="T50" fmla="*/ 33 w 75"/>
                    <a:gd name="T51" fmla="*/ 0 h 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75" h="61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9" y="2"/>
                      </a:lnTo>
                      <a:lnTo>
                        <a:pt x="9" y="7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7" y="43"/>
                      </a:lnTo>
                      <a:lnTo>
                        <a:pt x="16" y="52"/>
                      </a:lnTo>
                      <a:lnTo>
                        <a:pt x="28" y="59"/>
                      </a:lnTo>
                      <a:lnTo>
                        <a:pt x="44" y="61"/>
                      </a:lnTo>
                      <a:lnTo>
                        <a:pt x="59" y="59"/>
                      </a:lnTo>
                      <a:lnTo>
                        <a:pt x="68" y="52"/>
                      </a:lnTo>
                      <a:lnTo>
                        <a:pt x="73" y="47"/>
                      </a:lnTo>
                      <a:lnTo>
                        <a:pt x="75" y="43"/>
                      </a:lnTo>
                      <a:lnTo>
                        <a:pt x="75" y="36"/>
                      </a:lnTo>
                      <a:lnTo>
                        <a:pt x="75" y="31"/>
                      </a:lnTo>
                      <a:lnTo>
                        <a:pt x="73" y="24"/>
                      </a:lnTo>
                      <a:lnTo>
                        <a:pt x="70" y="19"/>
                      </a:lnTo>
                      <a:lnTo>
                        <a:pt x="61" y="7"/>
                      </a:lnTo>
                      <a:lnTo>
                        <a:pt x="47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6" name="Freeform 150">
                  <a:extLst>
                    <a:ext uri="{FF2B5EF4-FFF2-40B4-BE49-F238E27FC236}">
                      <a16:creationId xmlns:a16="http://schemas.microsoft.com/office/drawing/2014/main" id="{A57056A5-F206-42DC-B3E1-D265DE1BF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1094"/>
                  <a:ext cx="49" cy="42"/>
                </a:xfrm>
                <a:custGeom>
                  <a:avLst/>
                  <a:gdLst>
                    <a:gd name="T0" fmla="*/ 21 w 49"/>
                    <a:gd name="T1" fmla="*/ 0 h 42"/>
                    <a:gd name="T2" fmla="*/ 21 w 49"/>
                    <a:gd name="T3" fmla="*/ 0 h 42"/>
                    <a:gd name="T4" fmla="*/ 14 w 49"/>
                    <a:gd name="T5" fmla="*/ 0 h 42"/>
                    <a:gd name="T6" fmla="*/ 9 w 49"/>
                    <a:gd name="T7" fmla="*/ 2 h 42"/>
                    <a:gd name="T8" fmla="*/ 5 w 49"/>
                    <a:gd name="T9" fmla="*/ 4 h 42"/>
                    <a:gd name="T10" fmla="*/ 2 w 49"/>
                    <a:gd name="T11" fmla="*/ 9 h 42"/>
                    <a:gd name="T12" fmla="*/ 0 w 49"/>
                    <a:gd name="T13" fmla="*/ 14 h 42"/>
                    <a:gd name="T14" fmla="*/ 0 w 49"/>
                    <a:gd name="T15" fmla="*/ 18 h 42"/>
                    <a:gd name="T16" fmla="*/ 0 w 49"/>
                    <a:gd name="T17" fmla="*/ 26 h 42"/>
                    <a:gd name="T18" fmla="*/ 5 w 49"/>
                    <a:gd name="T19" fmla="*/ 30 h 42"/>
                    <a:gd name="T20" fmla="*/ 5 w 49"/>
                    <a:gd name="T21" fmla="*/ 30 h 42"/>
                    <a:gd name="T22" fmla="*/ 14 w 49"/>
                    <a:gd name="T23" fmla="*/ 37 h 42"/>
                    <a:gd name="T24" fmla="*/ 26 w 49"/>
                    <a:gd name="T25" fmla="*/ 42 h 42"/>
                    <a:gd name="T26" fmla="*/ 33 w 49"/>
                    <a:gd name="T27" fmla="*/ 40 h 42"/>
                    <a:gd name="T28" fmla="*/ 38 w 49"/>
                    <a:gd name="T29" fmla="*/ 40 h 42"/>
                    <a:gd name="T30" fmla="*/ 42 w 49"/>
                    <a:gd name="T31" fmla="*/ 35 h 42"/>
                    <a:gd name="T32" fmla="*/ 47 w 49"/>
                    <a:gd name="T33" fmla="*/ 30 h 42"/>
                    <a:gd name="T34" fmla="*/ 47 w 49"/>
                    <a:gd name="T35" fmla="*/ 30 h 42"/>
                    <a:gd name="T36" fmla="*/ 49 w 49"/>
                    <a:gd name="T37" fmla="*/ 26 h 42"/>
                    <a:gd name="T38" fmla="*/ 49 w 49"/>
                    <a:gd name="T39" fmla="*/ 18 h 42"/>
                    <a:gd name="T40" fmla="*/ 47 w 49"/>
                    <a:gd name="T41" fmla="*/ 14 h 42"/>
                    <a:gd name="T42" fmla="*/ 45 w 49"/>
                    <a:gd name="T43" fmla="*/ 9 h 42"/>
                    <a:gd name="T44" fmla="*/ 35 w 49"/>
                    <a:gd name="T45" fmla="*/ 2 h 42"/>
                    <a:gd name="T46" fmla="*/ 23 w 49"/>
                    <a:gd name="T47" fmla="*/ 0 h 42"/>
                    <a:gd name="T48" fmla="*/ 21 w 49"/>
                    <a:gd name="T49" fmla="*/ 0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42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5" y="30"/>
                      </a:lnTo>
                      <a:lnTo>
                        <a:pt x="14" y="37"/>
                      </a:lnTo>
                      <a:lnTo>
                        <a:pt x="26" y="42"/>
                      </a:lnTo>
                      <a:lnTo>
                        <a:pt x="33" y="40"/>
                      </a:lnTo>
                      <a:lnTo>
                        <a:pt x="38" y="40"/>
                      </a:lnTo>
                      <a:lnTo>
                        <a:pt x="42" y="35"/>
                      </a:lnTo>
                      <a:lnTo>
                        <a:pt x="47" y="30"/>
                      </a:lnTo>
                      <a:lnTo>
                        <a:pt x="49" y="26"/>
                      </a:lnTo>
                      <a:lnTo>
                        <a:pt x="49" y="18"/>
                      </a:lnTo>
                      <a:lnTo>
                        <a:pt x="47" y="14"/>
                      </a:lnTo>
                      <a:lnTo>
                        <a:pt x="45" y="9"/>
                      </a:lnTo>
                      <a:lnTo>
                        <a:pt x="35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7" name="Freeform 151">
                  <a:extLst>
                    <a:ext uri="{FF2B5EF4-FFF2-40B4-BE49-F238E27FC236}">
                      <a16:creationId xmlns:a16="http://schemas.microsoft.com/office/drawing/2014/main" id="{AC21DE7C-19FB-44BE-AFC2-C843F19DA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" y="1098"/>
                  <a:ext cx="40" cy="33"/>
                </a:xfrm>
                <a:custGeom>
                  <a:avLst/>
                  <a:gdLst>
                    <a:gd name="T0" fmla="*/ 16 w 40"/>
                    <a:gd name="T1" fmla="*/ 0 h 33"/>
                    <a:gd name="T2" fmla="*/ 16 w 40"/>
                    <a:gd name="T3" fmla="*/ 0 h 33"/>
                    <a:gd name="T4" fmla="*/ 9 w 40"/>
                    <a:gd name="T5" fmla="*/ 0 h 33"/>
                    <a:gd name="T6" fmla="*/ 4 w 40"/>
                    <a:gd name="T7" fmla="*/ 5 h 33"/>
                    <a:gd name="T8" fmla="*/ 0 w 40"/>
                    <a:gd name="T9" fmla="*/ 10 h 33"/>
                    <a:gd name="T10" fmla="*/ 0 w 40"/>
                    <a:gd name="T11" fmla="*/ 17 h 33"/>
                    <a:gd name="T12" fmla="*/ 0 w 40"/>
                    <a:gd name="T13" fmla="*/ 17 h 33"/>
                    <a:gd name="T14" fmla="*/ 2 w 40"/>
                    <a:gd name="T15" fmla="*/ 22 h 33"/>
                    <a:gd name="T16" fmla="*/ 7 w 40"/>
                    <a:gd name="T17" fmla="*/ 29 h 33"/>
                    <a:gd name="T18" fmla="*/ 14 w 40"/>
                    <a:gd name="T19" fmla="*/ 31 h 33"/>
                    <a:gd name="T20" fmla="*/ 23 w 40"/>
                    <a:gd name="T21" fmla="*/ 33 h 33"/>
                    <a:gd name="T22" fmla="*/ 23 w 40"/>
                    <a:gd name="T23" fmla="*/ 33 h 33"/>
                    <a:gd name="T24" fmla="*/ 30 w 40"/>
                    <a:gd name="T25" fmla="*/ 31 h 33"/>
                    <a:gd name="T26" fmla="*/ 35 w 40"/>
                    <a:gd name="T27" fmla="*/ 29 h 33"/>
                    <a:gd name="T28" fmla="*/ 40 w 40"/>
                    <a:gd name="T29" fmla="*/ 22 h 33"/>
                    <a:gd name="T30" fmla="*/ 40 w 40"/>
                    <a:gd name="T31" fmla="*/ 17 h 33"/>
                    <a:gd name="T32" fmla="*/ 40 w 40"/>
                    <a:gd name="T33" fmla="*/ 17 h 33"/>
                    <a:gd name="T34" fmla="*/ 37 w 40"/>
                    <a:gd name="T35" fmla="*/ 10 h 33"/>
                    <a:gd name="T36" fmla="*/ 30 w 40"/>
                    <a:gd name="T37" fmla="*/ 5 h 33"/>
                    <a:gd name="T38" fmla="*/ 25 w 40"/>
                    <a:gd name="T39" fmla="*/ 0 h 33"/>
                    <a:gd name="T40" fmla="*/ 16 w 40"/>
                    <a:gd name="T41" fmla="*/ 0 h 33"/>
                    <a:gd name="T42" fmla="*/ 16 w 40"/>
                    <a:gd name="T43" fmla="*/ 0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0" h="33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7" y="29"/>
                      </a:lnTo>
                      <a:lnTo>
                        <a:pt x="14" y="31"/>
                      </a:lnTo>
                      <a:lnTo>
                        <a:pt x="23" y="33"/>
                      </a:lnTo>
                      <a:lnTo>
                        <a:pt x="30" y="31"/>
                      </a:lnTo>
                      <a:lnTo>
                        <a:pt x="35" y="29"/>
                      </a:lnTo>
                      <a:lnTo>
                        <a:pt x="40" y="22"/>
                      </a:lnTo>
                      <a:lnTo>
                        <a:pt x="40" y="17"/>
                      </a:lnTo>
                      <a:lnTo>
                        <a:pt x="37" y="10"/>
                      </a:lnTo>
                      <a:lnTo>
                        <a:pt x="30" y="5"/>
                      </a:lnTo>
                      <a:lnTo>
                        <a:pt x="2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8" name="Freeform 152">
                  <a:extLst>
                    <a:ext uri="{FF2B5EF4-FFF2-40B4-BE49-F238E27FC236}">
                      <a16:creationId xmlns:a16="http://schemas.microsoft.com/office/drawing/2014/main" id="{18DC3E2B-2FDB-4314-9052-E0ADA0CB6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1105"/>
                  <a:ext cx="21" cy="19"/>
                </a:xfrm>
                <a:custGeom>
                  <a:avLst/>
                  <a:gdLst>
                    <a:gd name="T0" fmla="*/ 9 w 21"/>
                    <a:gd name="T1" fmla="*/ 0 h 19"/>
                    <a:gd name="T2" fmla="*/ 9 w 21"/>
                    <a:gd name="T3" fmla="*/ 0 h 19"/>
                    <a:gd name="T4" fmla="*/ 5 w 21"/>
                    <a:gd name="T5" fmla="*/ 0 h 19"/>
                    <a:gd name="T6" fmla="*/ 2 w 21"/>
                    <a:gd name="T7" fmla="*/ 3 h 19"/>
                    <a:gd name="T8" fmla="*/ 0 w 21"/>
                    <a:gd name="T9" fmla="*/ 5 h 19"/>
                    <a:gd name="T10" fmla="*/ 0 w 21"/>
                    <a:gd name="T11" fmla="*/ 10 h 19"/>
                    <a:gd name="T12" fmla="*/ 0 w 21"/>
                    <a:gd name="T13" fmla="*/ 10 h 19"/>
                    <a:gd name="T14" fmla="*/ 0 w 21"/>
                    <a:gd name="T15" fmla="*/ 12 h 19"/>
                    <a:gd name="T16" fmla="*/ 5 w 21"/>
                    <a:gd name="T17" fmla="*/ 15 h 19"/>
                    <a:gd name="T18" fmla="*/ 7 w 21"/>
                    <a:gd name="T19" fmla="*/ 17 h 19"/>
                    <a:gd name="T20" fmla="*/ 12 w 21"/>
                    <a:gd name="T21" fmla="*/ 19 h 19"/>
                    <a:gd name="T22" fmla="*/ 12 w 21"/>
                    <a:gd name="T23" fmla="*/ 19 h 19"/>
                    <a:gd name="T24" fmla="*/ 16 w 21"/>
                    <a:gd name="T25" fmla="*/ 17 h 19"/>
                    <a:gd name="T26" fmla="*/ 19 w 21"/>
                    <a:gd name="T27" fmla="*/ 15 h 19"/>
                    <a:gd name="T28" fmla="*/ 21 w 21"/>
                    <a:gd name="T29" fmla="*/ 12 h 19"/>
                    <a:gd name="T30" fmla="*/ 21 w 21"/>
                    <a:gd name="T31" fmla="*/ 10 h 19"/>
                    <a:gd name="T32" fmla="*/ 21 w 21"/>
                    <a:gd name="T33" fmla="*/ 10 h 19"/>
                    <a:gd name="T34" fmla="*/ 19 w 21"/>
                    <a:gd name="T35" fmla="*/ 5 h 19"/>
                    <a:gd name="T36" fmla="*/ 16 w 21"/>
                    <a:gd name="T37" fmla="*/ 3 h 19"/>
                    <a:gd name="T38" fmla="*/ 14 w 21"/>
                    <a:gd name="T39" fmla="*/ 0 h 19"/>
                    <a:gd name="T40" fmla="*/ 9 w 21"/>
                    <a:gd name="T41" fmla="*/ 0 h 19"/>
                    <a:gd name="T42" fmla="*/ 9 w 21"/>
                    <a:gd name="T43" fmla="*/ 0 h 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" h="19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12" y="19"/>
                      </a:lnTo>
                      <a:lnTo>
                        <a:pt x="16" y="17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79" name="Freeform 153">
                  <a:extLst>
                    <a:ext uri="{FF2B5EF4-FFF2-40B4-BE49-F238E27FC236}">
                      <a16:creationId xmlns:a16="http://schemas.microsoft.com/office/drawing/2014/main" id="{277C019D-40DA-4298-8E52-34F9FB5C1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0" y="971"/>
                  <a:ext cx="243" cy="200"/>
                </a:xfrm>
                <a:custGeom>
                  <a:avLst/>
                  <a:gdLst>
                    <a:gd name="T0" fmla="*/ 229 w 243"/>
                    <a:gd name="T1" fmla="*/ 75 h 200"/>
                    <a:gd name="T2" fmla="*/ 229 w 243"/>
                    <a:gd name="T3" fmla="*/ 75 h 200"/>
                    <a:gd name="T4" fmla="*/ 220 w 243"/>
                    <a:gd name="T5" fmla="*/ 80 h 200"/>
                    <a:gd name="T6" fmla="*/ 208 w 243"/>
                    <a:gd name="T7" fmla="*/ 80 h 200"/>
                    <a:gd name="T8" fmla="*/ 184 w 243"/>
                    <a:gd name="T9" fmla="*/ 78 h 200"/>
                    <a:gd name="T10" fmla="*/ 184 w 243"/>
                    <a:gd name="T11" fmla="*/ 78 h 200"/>
                    <a:gd name="T12" fmla="*/ 170 w 243"/>
                    <a:gd name="T13" fmla="*/ 78 h 200"/>
                    <a:gd name="T14" fmla="*/ 154 w 243"/>
                    <a:gd name="T15" fmla="*/ 80 h 200"/>
                    <a:gd name="T16" fmla="*/ 140 w 243"/>
                    <a:gd name="T17" fmla="*/ 85 h 200"/>
                    <a:gd name="T18" fmla="*/ 125 w 243"/>
                    <a:gd name="T19" fmla="*/ 90 h 200"/>
                    <a:gd name="T20" fmla="*/ 111 w 243"/>
                    <a:gd name="T21" fmla="*/ 99 h 200"/>
                    <a:gd name="T22" fmla="*/ 102 w 243"/>
                    <a:gd name="T23" fmla="*/ 108 h 200"/>
                    <a:gd name="T24" fmla="*/ 95 w 243"/>
                    <a:gd name="T25" fmla="*/ 123 h 200"/>
                    <a:gd name="T26" fmla="*/ 90 w 243"/>
                    <a:gd name="T27" fmla="*/ 139 h 200"/>
                    <a:gd name="T28" fmla="*/ 90 w 243"/>
                    <a:gd name="T29" fmla="*/ 139 h 200"/>
                    <a:gd name="T30" fmla="*/ 88 w 243"/>
                    <a:gd name="T31" fmla="*/ 149 h 200"/>
                    <a:gd name="T32" fmla="*/ 90 w 243"/>
                    <a:gd name="T33" fmla="*/ 160 h 200"/>
                    <a:gd name="T34" fmla="*/ 90 w 243"/>
                    <a:gd name="T35" fmla="*/ 160 h 200"/>
                    <a:gd name="T36" fmla="*/ 90 w 243"/>
                    <a:gd name="T37" fmla="*/ 172 h 200"/>
                    <a:gd name="T38" fmla="*/ 90 w 243"/>
                    <a:gd name="T39" fmla="*/ 182 h 200"/>
                    <a:gd name="T40" fmla="*/ 88 w 243"/>
                    <a:gd name="T41" fmla="*/ 191 h 200"/>
                    <a:gd name="T42" fmla="*/ 81 w 243"/>
                    <a:gd name="T43" fmla="*/ 200 h 200"/>
                    <a:gd name="T44" fmla="*/ 81 w 243"/>
                    <a:gd name="T45" fmla="*/ 200 h 200"/>
                    <a:gd name="T46" fmla="*/ 69 w 243"/>
                    <a:gd name="T47" fmla="*/ 193 h 200"/>
                    <a:gd name="T48" fmla="*/ 62 w 243"/>
                    <a:gd name="T49" fmla="*/ 182 h 200"/>
                    <a:gd name="T50" fmla="*/ 62 w 243"/>
                    <a:gd name="T51" fmla="*/ 182 h 200"/>
                    <a:gd name="T52" fmla="*/ 31 w 243"/>
                    <a:gd name="T53" fmla="*/ 130 h 200"/>
                    <a:gd name="T54" fmla="*/ 0 w 243"/>
                    <a:gd name="T55" fmla="*/ 78 h 200"/>
                    <a:gd name="T56" fmla="*/ 0 w 243"/>
                    <a:gd name="T57" fmla="*/ 78 h 200"/>
                    <a:gd name="T58" fmla="*/ 22 w 243"/>
                    <a:gd name="T59" fmla="*/ 52 h 200"/>
                    <a:gd name="T60" fmla="*/ 45 w 243"/>
                    <a:gd name="T61" fmla="*/ 31 h 200"/>
                    <a:gd name="T62" fmla="*/ 74 w 243"/>
                    <a:gd name="T63" fmla="*/ 12 h 200"/>
                    <a:gd name="T64" fmla="*/ 104 w 243"/>
                    <a:gd name="T65" fmla="*/ 0 h 200"/>
                    <a:gd name="T66" fmla="*/ 243 w 243"/>
                    <a:gd name="T67" fmla="*/ 31 h 200"/>
                    <a:gd name="T68" fmla="*/ 243 w 243"/>
                    <a:gd name="T69" fmla="*/ 31 h 200"/>
                    <a:gd name="T70" fmla="*/ 239 w 243"/>
                    <a:gd name="T71" fmla="*/ 54 h 200"/>
                    <a:gd name="T72" fmla="*/ 236 w 243"/>
                    <a:gd name="T73" fmla="*/ 66 h 200"/>
                    <a:gd name="T74" fmla="*/ 229 w 243"/>
                    <a:gd name="T75" fmla="*/ 75 h 200"/>
                    <a:gd name="T76" fmla="*/ 229 w 243"/>
                    <a:gd name="T77" fmla="*/ 75 h 2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43" h="200">
                      <a:moveTo>
                        <a:pt x="229" y="75"/>
                      </a:moveTo>
                      <a:lnTo>
                        <a:pt x="229" y="75"/>
                      </a:lnTo>
                      <a:lnTo>
                        <a:pt x="220" y="80"/>
                      </a:lnTo>
                      <a:lnTo>
                        <a:pt x="208" y="80"/>
                      </a:lnTo>
                      <a:lnTo>
                        <a:pt x="184" y="78"/>
                      </a:lnTo>
                      <a:lnTo>
                        <a:pt x="170" y="78"/>
                      </a:lnTo>
                      <a:lnTo>
                        <a:pt x="154" y="80"/>
                      </a:lnTo>
                      <a:lnTo>
                        <a:pt x="140" y="85"/>
                      </a:lnTo>
                      <a:lnTo>
                        <a:pt x="125" y="90"/>
                      </a:lnTo>
                      <a:lnTo>
                        <a:pt x="111" y="99"/>
                      </a:lnTo>
                      <a:lnTo>
                        <a:pt x="102" y="108"/>
                      </a:lnTo>
                      <a:lnTo>
                        <a:pt x="95" y="123"/>
                      </a:lnTo>
                      <a:lnTo>
                        <a:pt x="90" y="139"/>
                      </a:lnTo>
                      <a:lnTo>
                        <a:pt x="88" y="149"/>
                      </a:lnTo>
                      <a:lnTo>
                        <a:pt x="90" y="160"/>
                      </a:lnTo>
                      <a:lnTo>
                        <a:pt x="90" y="172"/>
                      </a:lnTo>
                      <a:lnTo>
                        <a:pt x="90" y="182"/>
                      </a:lnTo>
                      <a:lnTo>
                        <a:pt x="88" y="191"/>
                      </a:lnTo>
                      <a:lnTo>
                        <a:pt x="81" y="200"/>
                      </a:lnTo>
                      <a:lnTo>
                        <a:pt x="69" y="193"/>
                      </a:lnTo>
                      <a:lnTo>
                        <a:pt x="62" y="182"/>
                      </a:lnTo>
                      <a:lnTo>
                        <a:pt x="31" y="130"/>
                      </a:lnTo>
                      <a:lnTo>
                        <a:pt x="0" y="78"/>
                      </a:lnTo>
                      <a:lnTo>
                        <a:pt x="22" y="52"/>
                      </a:lnTo>
                      <a:lnTo>
                        <a:pt x="45" y="31"/>
                      </a:lnTo>
                      <a:lnTo>
                        <a:pt x="74" y="12"/>
                      </a:lnTo>
                      <a:lnTo>
                        <a:pt x="104" y="0"/>
                      </a:lnTo>
                      <a:lnTo>
                        <a:pt x="243" y="31"/>
                      </a:lnTo>
                      <a:lnTo>
                        <a:pt x="239" y="54"/>
                      </a:lnTo>
                      <a:lnTo>
                        <a:pt x="236" y="66"/>
                      </a:lnTo>
                      <a:lnTo>
                        <a:pt x="229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0" name="Freeform 154">
                  <a:extLst>
                    <a:ext uri="{FF2B5EF4-FFF2-40B4-BE49-F238E27FC236}">
                      <a16:creationId xmlns:a16="http://schemas.microsoft.com/office/drawing/2014/main" id="{11BE9D6F-6516-40A0-96BB-23CFC0B96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0" y="978"/>
                  <a:ext cx="219" cy="182"/>
                </a:xfrm>
                <a:custGeom>
                  <a:avLst/>
                  <a:gdLst>
                    <a:gd name="T0" fmla="*/ 75 w 219"/>
                    <a:gd name="T1" fmla="*/ 0 h 182"/>
                    <a:gd name="T2" fmla="*/ 219 w 219"/>
                    <a:gd name="T3" fmla="*/ 31 h 182"/>
                    <a:gd name="T4" fmla="*/ 214 w 219"/>
                    <a:gd name="T5" fmla="*/ 57 h 182"/>
                    <a:gd name="T6" fmla="*/ 214 w 219"/>
                    <a:gd name="T7" fmla="*/ 57 h 182"/>
                    <a:gd name="T8" fmla="*/ 212 w 219"/>
                    <a:gd name="T9" fmla="*/ 59 h 182"/>
                    <a:gd name="T10" fmla="*/ 207 w 219"/>
                    <a:gd name="T11" fmla="*/ 61 h 182"/>
                    <a:gd name="T12" fmla="*/ 200 w 219"/>
                    <a:gd name="T13" fmla="*/ 64 h 182"/>
                    <a:gd name="T14" fmla="*/ 200 w 219"/>
                    <a:gd name="T15" fmla="*/ 64 h 182"/>
                    <a:gd name="T16" fmla="*/ 186 w 219"/>
                    <a:gd name="T17" fmla="*/ 61 h 182"/>
                    <a:gd name="T18" fmla="*/ 163 w 219"/>
                    <a:gd name="T19" fmla="*/ 59 h 182"/>
                    <a:gd name="T20" fmla="*/ 151 w 219"/>
                    <a:gd name="T21" fmla="*/ 61 h 182"/>
                    <a:gd name="T22" fmla="*/ 137 w 219"/>
                    <a:gd name="T23" fmla="*/ 64 h 182"/>
                    <a:gd name="T24" fmla="*/ 120 w 219"/>
                    <a:gd name="T25" fmla="*/ 68 h 182"/>
                    <a:gd name="T26" fmla="*/ 106 w 219"/>
                    <a:gd name="T27" fmla="*/ 75 h 182"/>
                    <a:gd name="T28" fmla="*/ 106 w 219"/>
                    <a:gd name="T29" fmla="*/ 75 h 182"/>
                    <a:gd name="T30" fmla="*/ 94 w 219"/>
                    <a:gd name="T31" fmla="*/ 85 h 182"/>
                    <a:gd name="T32" fmla="*/ 85 w 219"/>
                    <a:gd name="T33" fmla="*/ 94 h 182"/>
                    <a:gd name="T34" fmla="*/ 78 w 219"/>
                    <a:gd name="T35" fmla="*/ 106 h 182"/>
                    <a:gd name="T36" fmla="*/ 73 w 219"/>
                    <a:gd name="T37" fmla="*/ 116 h 182"/>
                    <a:gd name="T38" fmla="*/ 68 w 219"/>
                    <a:gd name="T39" fmla="*/ 130 h 182"/>
                    <a:gd name="T40" fmla="*/ 68 w 219"/>
                    <a:gd name="T41" fmla="*/ 134 h 182"/>
                    <a:gd name="T42" fmla="*/ 68 w 219"/>
                    <a:gd name="T43" fmla="*/ 134 h 182"/>
                    <a:gd name="T44" fmla="*/ 68 w 219"/>
                    <a:gd name="T45" fmla="*/ 156 h 182"/>
                    <a:gd name="T46" fmla="*/ 71 w 219"/>
                    <a:gd name="T47" fmla="*/ 170 h 182"/>
                    <a:gd name="T48" fmla="*/ 71 w 219"/>
                    <a:gd name="T49" fmla="*/ 182 h 182"/>
                    <a:gd name="T50" fmla="*/ 71 w 219"/>
                    <a:gd name="T51" fmla="*/ 182 h 182"/>
                    <a:gd name="T52" fmla="*/ 66 w 219"/>
                    <a:gd name="T53" fmla="*/ 177 h 182"/>
                    <a:gd name="T54" fmla="*/ 59 w 219"/>
                    <a:gd name="T55" fmla="*/ 165 h 182"/>
                    <a:gd name="T56" fmla="*/ 33 w 219"/>
                    <a:gd name="T57" fmla="*/ 125 h 182"/>
                    <a:gd name="T58" fmla="*/ 0 w 219"/>
                    <a:gd name="T59" fmla="*/ 64 h 182"/>
                    <a:gd name="T60" fmla="*/ 66 w 219"/>
                    <a:gd name="T61" fmla="*/ 5 h 182"/>
                    <a:gd name="T62" fmla="*/ 66 w 219"/>
                    <a:gd name="T63" fmla="*/ 5 h 182"/>
                    <a:gd name="T64" fmla="*/ 75 w 219"/>
                    <a:gd name="T65" fmla="*/ 0 h 182"/>
                    <a:gd name="T66" fmla="*/ 75 w 219"/>
                    <a:gd name="T67" fmla="*/ 0 h 1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9" h="182">
                      <a:moveTo>
                        <a:pt x="75" y="0"/>
                      </a:moveTo>
                      <a:lnTo>
                        <a:pt x="219" y="31"/>
                      </a:lnTo>
                      <a:lnTo>
                        <a:pt x="214" y="57"/>
                      </a:lnTo>
                      <a:lnTo>
                        <a:pt x="212" y="59"/>
                      </a:lnTo>
                      <a:lnTo>
                        <a:pt x="207" y="61"/>
                      </a:lnTo>
                      <a:lnTo>
                        <a:pt x="200" y="64"/>
                      </a:lnTo>
                      <a:lnTo>
                        <a:pt x="186" y="61"/>
                      </a:lnTo>
                      <a:lnTo>
                        <a:pt x="163" y="59"/>
                      </a:lnTo>
                      <a:lnTo>
                        <a:pt x="151" y="61"/>
                      </a:lnTo>
                      <a:lnTo>
                        <a:pt x="137" y="64"/>
                      </a:lnTo>
                      <a:lnTo>
                        <a:pt x="120" y="68"/>
                      </a:lnTo>
                      <a:lnTo>
                        <a:pt x="106" y="75"/>
                      </a:lnTo>
                      <a:lnTo>
                        <a:pt x="94" y="85"/>
                      </a:lnTo>
                      <a:lnTo>
                        <a:pt x="85" y="94"/>
                      </a:lnTo>
                      <a:lnTo>
                        <a:pt x="78" y="106"/>
                      </a:lnTo>
                      <a:lnTo>
                        <a:pt x="73" y="116"/>
                      </a:lnTo>
                      <a:lnTo>
                        <a:pt x="68" y="130"/>
                      </a:lnTo>
                      <a:lnTo>
                        <a:pt x="68" y="134"/>
                      </a:lnTo>
                      <a:lnTo>
                        <a:pt x="68" y="156"/>
                      </a:lnTo>
                      <a:lnTo>
                        <a:pt x="71" y="170"/>
                      </a:lnTo>
                      <a:lnTo>
                        <a:pt x="71" y="182"/>
                      </a:lnTo>
                      <a:lnTo>
                        <a:pt x="66" y="177"/>
                      </a:lnTo>
                      <a:lnTo>
                        <a:pt x="59" y="165"/>
                      </a:lnTo>
                      <a:lnTo>
                        <a:pt x="33" y="125"/>
                      </a:lnTo>
                      <a:lnTo>
                        <a:pt x="0" y="64"/>
                      </a:lnTo>
                      <a:lnTo>
                        <a:pt x="66" y="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1" name="Freeform 155">
                  <a:extLst>
                    <a:ext uri="{FF2B5EF4-FFF2-40B4-BE49-F238E27FC236}">
                      <a16:creationId xmlns:a16="http://schemas.microsoft.com/office/drawing/2014/main" id="{8456F28D-CF61-4AF9-AC63-7EB640F4B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276" cy="325"/>
                </a:xfrm>
                <a:custGeom>
                  <a:avLst/>
                  <a:gdLst>
                    <a:gd name="T0" fmla="*/ 259 w 276"/>
                    <a:gd name="T1" fmla="*/ 0 h 325"/>
                    <a:gd name="T2" fmla="*/ 259 w 276"/>
                    <a:gd name="T3" fmla="*/ 0 h 325"/>
                    <a:gd name="T4" fmla="*/ 274 w 276"/>
                    <a:gd name="T5" fmla="*/ 21 h 325"/>
                    <a:gd name="T6" fmla="*/ 276 w 276"/>
                    <a:gd name="T7" fmla="*/ 33 h 325"/>
                    <a:gd name="T8" fmla="*/ 276 w 276"/>
                    <a:gd name="T9" fmla="*/ 47 h 325"/>
                    <a:gd name="T10" fmla="*/ 276 w 276"/>
                    <a:gd name="T11" fmla="*/ 47 h 325"/>
                    <a:gd name="T12" fmla="*/ 274 w 276"/>
                    <a:gd name="T13" fmla="*/ 56 h 325"/>
                    <a:gd name="T14" fmla="*/ 269 w 276"/>
                    <a:gd name="T15" fmla="*/ 61 h 325"/>
                    <a:gd name="T16" fmla="*/ 264 w 276"/>
                    <a:gd name="T17" fmla="*/ 63 h 325"/>
                    <a:gd name="T18" fmla="*/ 257 w 276"/>
                    <a:gd name="T19" fmla="*/ 63 h 325"/>
                    <a:gd name="T20" fmla="*/ 243 w 276"/>
                    <a:gd name="T21" fmla="*/ 61 h 325"/>
                    <a:gd name="T22" fmla="*/ 229 w 276"/>
                    <a:gd name="T23" fmla="*/ 58 h 325"/>
                    <a:gd name="T24" fmla="*/ 229 w 276"/>
                    <a:gd name="T25" fmla="*/ 58 h 325"/>
                    <a:gd name="T26" fmla="*/ 208 w 276"/>
                    <a:gd name="T27" fmla="*/ 56 h 325"/>
                    <a:gd name="T28" fmla="*/ 184 w 276"/>
                    <a:gd name="T29" fmla="*/ 56 h 325"/>
                    <a:gd name="T30" fmla="*/ 184 w 276"/>
                    <a:gd name="T31" fmla="*/ 56 h 325"/>
                    <a:gd name="T32" fmla="*/ 170 w 276"/>
                    <a:gd name="T33" fmla="*/ 61 h 325"/>
                    <a:gd name="T34" fmla="*/ 153 w 276"/>
                    <a:gd name="T35" fmla="*/ 68 h 325"/>
                    <a:gd name="T36" fmla="*/ 142 w 276"/>
                    <a:gd name="T37" fmla="*/ 77 h 325"/>
                    <a:gd name="T38" fmla="*/ 130 w 276"/>
                    <a:gd name="T39" fmla="*/ 87 h 325"/>
                    <a:gd name="T40" fmla="*/ 120 w 276"/>
                    <a:gd name="T41" fmla="*/ 101 h 325"/>
                    <a:gd name="T42" fmla="*/ 116 w 276"/>
                    <a:gd name="T43" fmla="*/ 115 h 325"/>
                    <a:gd name="T44" fmla="*/ 111 w 276"/>
                    <a:gd name="T45" fmla="*/ 129 h 325"/>
                    <a:gd name="T46" fmla="*/ 113 w 276"/>
                    <a:gd name="T47" fmla="*/ 146 h 325"/>
                    <a:gd name="T48" fmla="*/ 113 w 276"/>
                    <a:gd name="T49" fmla="*/ 146 h 325"/>
                    <a:gd name="T50" fmla="*/ 118 w 276"/>
                    <a:gd name="T51" fmla="*/ 165 h 325"/>
                    <a:gd name="T52" fmla="*/ 118 w 276"/>
                    <a:gd name="T53" fmla="*/ 165 h 325"/>
                    <a:gd name="T54" fmla="*/ 123 w 276"/>
                    <a:gd name="T55" fmla="*/ 179 h 325"/>
                    <a:gd name="T56" fmla="*/ 123 w 276"/>
                    <a:gd name="T57" fmla="*/ 195 h 325"/>
                    <a:gd name="T58" fmla="*/ 123 w 276"/>
                    <a:gd name="T59" fmla="*/ 209 h 325"/>
                    <a:gd name="T60" fmla="*/ 118 w 276"/>
                    <a:gd name="T61" fmla="*/ 224 h 325"/>
                    <a:gd name="T62" fmla="*/ 118 w 276"/>
                    <a:gd name="T63" fmla="*/ 224 h 325"/>
                    <a:gd name="T64" fmla="*/ 111 w 276"/>
                    <a:gd name="T65" fmla="*/ 247 h 325"/>
                    <a:gd name="T66" fmla="*/ 104 w 276"/>
                    <a:gd name="T67" fmla="*/ 259 h 325"/>
                    <a:gd name="T68" fmla="*/ 97 w 276"/>
                    <a:gd name="T69" fmla="*/ 266 h 325"/>
                    <a:gd name="T70" fmla="*/ 97 w 276"/>
                    <a:gd name="T71" fmla="*/ 266 h 325"/>
                    <a:gd name="T72" fmla="*/ 66 w 276"/>
                    <a:gd name="T73" fmla="*/ 292 h 325"/>
                    <a:gd name="T74" fmla="*/ 35 w 276"/>
                    <a:gd name="T75" fmla="*/ 315 h 325"/>
                    <a:gd name="T76" fmla="*/ 35 w 276"/>
                    <a:gd name="T77" fmla="*/ 315 h 325"/>
                    <a:gd name="T78" fmla="*/ 19 w 276"/>
                    <a:gd name="T79" fmla="*/ 323 h 325"/>
                    <a:gd name="T80" fmla="*/ 0 w 276"/>
                    <a:gd name="T81" fmla="*/ 325 h 325"/>
                    <a:gd name="T82" fmla="*/ 0 w 276"/>
                    <a:gd name="T83" fmla="*/ 198 h 325"/>
                    <a:gd name="T84" fmla="*/ 0 w 276"/>
                    <a:gd name="T85" fmla="*/ 198 h 325"/>
                    <a:gd name="T86" fmla="*/ 2 w 276"/>
                    <a:gd name="T87" fmla="*/ 179 h 325"/>
                    <a:gd name="T88" fmla="*/ 5 w 276"/>
                    <a:gd name="T89" fmla="*/ 158 h 325"/>
                    <a:gd name="T90" fmla="*/ 10 w 276"/>
                    <a:gd name="T91" fmla="*/ 139 h 325"/>
                    <a:gd name="T92" fmla="*/ 17 w 276"/>
                    <a:gd name="T93" fmla="*/ 120 h 325"/>
                    <a:gd name="T94" fmla="*/ 26 w 276"/>
                    <a:gd name="T95" fmla="*/ 103 h 325"/>
                    <a:gd name="T96" fmla="*/ 35 w 276"/>
                    <a:gd name="T97" fmla="*/ 87 h 325"/>
                    <a:gd name="T98" fmla="*/ 47 w 276"/>
                    <a:gd name="T99" fmla="*/ 70 h 325"/>
                    <a:gd name="T100" fmla="*/ 59 w 276"/>
                    <a:gd name="T101" fmla="*/ 56 h 325"/>
                    <a:gd name="T102" fmla="*/ 73 w 276"/>
                    <a:gd name="T103" fmla="*/ 44 h 325"/>
                    <a:gd name="T104" fmla="*/ 90 w 276"/>
                    <a:gd name="T105" fmla="*/ 33 h 325"/>
                    <a:gd name="T106" fmla="*/ 106 w 276"/>
                    <a:gd name="T107" fmla="*/ 23 h 325"/>
                    <a:gd name="T108" fmla="*/ 123 w 276"/>
                    <a:gd name="T109" fmla="*/ 14 h 325"/>
                    <a:gd name="T110" fmla="*/ 142 w 276"/>
                    <a:gd name="T111" fmla="*/ 7 h 325"/>
                    <a:gd name="T112" fmla="*/ 160 w 276"/>
                    <a:gd name="T113" fmla="*/ 2 h 325"/>
                    <a:gd name="T114" fmla="*/ 179 w 276"/>
                    <a:gd name="T115" fmla="*/ 0 h 325"/>
                    <a:gd name="T116" fmla="*/ 200 w 276"/>
                    <a:gd name="T117" fmla="*/ 0 h 325"/>
                    <a:gd name="T118" fmla="*/ 259 w 276"/>
                    <a:gd name="T119" fmla="*/ 0 h 3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76" h="325">
                      <a:moveTo>
                        <a:pt x="259" y="0"/>
                      </a:moveTo>
                      <a:lnTo>
                        <a:pt x="259" y="0"/>
                      </a:lnTo>
                      <a:lnTo>
                        <a:pt x="274" y="21"/>
                      </a:lnTo>
                      <a:lnTo>
                        <a:pt x="276" y="33"/>
                      </a:lnTo>
                      <a:lnTo>
                        <a:pt x="276" y="47"/>
                      </a:lnTo>
                      <a:lnTo>
                        <a:pt x="274" y="56"/>
                      </a:lnTo>
                      <a:lnTo>
                        <a:pt x="269" y="61"/>
                      </a:lnTo>
                      <a:lnTo>
                        <a:pt x="264" y="63"/>
                      </a:lnTo>
                      <a:lnTo>
                        <a:pt x="257" y="63"/>
                      </a:lnTo>
                      <a:lnTo>
                        <a:pt x="243" y="61"/>
                      </a:lnTo>
                      <a:lnTo>
                        <a:pt x="229" y="58"/>
                      </a:lnTo>
                      <a:lnTo>
                        <a:pt x="208" y="56"/>
                      </a:lnTo>
                      <a:lnTo>
                        <a:pt x="184" y="56"/>
                      </a:lnTo>
                      <a:lnTo>
                        <a:pt x="170" y="61"/>
                      </a:lnTo>
                      <a:lnTo>
                        <a:pt x="153" y="68"/>
                      </a:lnTo>
                      <a:lnTo>
                        <a:pt x="142" y="77"/>
                      </a:lnTo>
                      <a:lnTo>
                        <a:pt x="130" y="87"/>
                      </a:lnTo>
                      <a:lnTo>
                        <a:pt x="120" y="101"/>
                      </a:lnTo>
                      <a:lnTo>
                        <a:pt x="116" y="115"/>
                      </a:lnTo>
                      <a:lnTo>
                        <a:pt x="111" y="129"/>
                      </a:lnTo>
                      <a:lnTo>
                        <a:pt x="113" y="146"/>
                      </a:lnTo>
                      <a:lnTo>
                        <a:pt x="118" y="165"/>
                      </a:lnTo>
                      <a:lnTo>
                        <a:pt x="123" y="179"/>
                      </a:lnTo>
                      <a:lnTo>
                        <a:pt x="123" y="195"/>
                      </a:lnTo>
                      <a:lnTo>
                        <a:pt x="123" y="209"/>
                      </a:lnTo>
                      <a:lnTo>
                        <a:pt x="118" y="224"/>
                      </a:lnTo>
                      <a:lnTo>
                        <a:pt x="111" y="247"/>
                      </a:lnTo>
                      <a:lnTo>
                        <a:pt x="104" y="259"/>
                      </a:lnTo>
                      <a:lnTo>
                        <a:pt x="97" y="266"/>
                      </a:lnTo>
                      <a:lnTo>
                        <a:pt x="66" y="292"/>
                      </a:lnTo>
                      <a:lnTo>
                        <a:pt x="35" y="315"/>
                      </a:lnTo>
                      <a:lnTo>
                        <a:pt x="19" y="323"/>
                      </a:lnTo>
                      <a:lnTo>
                        <a:pt x="0" y="325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2" name="Freeform 156">
                  <a:extLst>
                    <a:ext uri="{FF2B5EF4-FFF2-40B4-BE49-F238E27FC236}">
                      <a16:creationId xmlns:a16="http://schemas.microsoft.com/office/drawing/2014/main" id="{57F44694-5E41-475B-8289-492F6AC54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962"/>
                  <a:ext cx="266" cy="313"/>
                </a:xfrm>
                <a:custGeom>
                  <a:avLst/>
                  <a:gdLst>
                    <a:gd name="T0" fmla="*/ 248 w 266"/>
                    <a:gd name="T1" fmla="*/ 0 h 313"/>
                    <a:gd name="T2" fmla="*/ 248 w 266"/>
                    <a:gd name="T3" fmla="*/ 0 h 313"/>
                    <a:gd name="T4" fmla="*/ 264 w 266"/>
                    <a:gd name="T5" fmla="*/ 23 h 313"/>
                    <a:gd name="T6" fmla="*/ 264 w 266"/>
                    <a:gd name="T7" fmla="*/ 23 h 313"/>
                    <a:gd name="T8" fmla="*/ 266 w 266"/>
                    <a:gd name="T9" fmla="*/ 35 h 313"/>
                    <a:gd name="T10" fmla="*/ 266 w 266"/>
                    <a:gd name="T11" fmla="*/ 44 h 313"/>
                    <a:gd name="T12" fmla="*/ 264 w 266"/>
                    <a:gd name="T13" fmla="*/ 49 h 313"/>
                    <a:gd name="T14" fmla="*/ 262 w 266"/>
                    <a:gd name="T15" fmla="*/ 51 h 313"/>
                    <a:gd name="T16" fmla="*/ 262 w 266"/>
                    <a:gd name="T17" fmla="*/ 51 h 313"/>
                    <a:gd name="T18" fmla="*/ 259 w 266"/>
                    <a:gd name="T19" fmla="*/ 54 h 313"/>
                    <a:gd name="T20" fmla="*/ 255 w 266"/>
                    <a:gd name="T21" fmla="*/ 54 h 313"/>
                    <a:gd name="T22" fmla="*/ 245 w 266"/>
                    <a:gd name="T23" fmla="*/ 51 h 313"/>
                    <a:gd name="T24" fmla="*/ 224 w 266"/>
                    <a:gd name="T25" fmla="*/ 47 h 313"/>
                    <a:gd name="T26" fmla="*/ 210 w 266"/>
                    <a:gd name="T27" fmla="*/ 44 h 313"/>
                    <a:gd name="T28" fmla="*/ 189 w 266"/>
                    <a:gd name="T29" fmla="*/ 44 h 313"/>
                    <a:gd name="T30" fmla="*/ 189 w 266"/>
                    <a:gd name="T31" fmla="*/ 44 h 313"/>
                    <a:gd name="T32" fmla="*/ 167 w 266"/>
                    <a:gd name="T33" fmla="*/ 49 h 313"/>
                    <a:gd name="T34" fmla="*/ 151 w 266"/>
                    <a:gd name="T35" fmla="*/ 56 h 313"/>
                    <a:gd name="T36" fmla="*/ 137 w 266"/>
                    <a:gd name="T37" fmla="*/ 66 h 313"/>
                    <a:gd name="T38" fmla="*/ 125 w 266"/>
                    <a:gd name="T39" fmla="*/ 77 h 313"/>
                    <a:gd name="T40" fmla="*/ 116 w 266"/>
                    <a:gd name="T41" fmla="*/ 89 h 313"/>
                    <a:gd name="T42" fmla="*/ 111 w 266"/>
                    <a:gd name="T43" fmla="*/ 99 h 313"/>
                    <a:gd name="T44" fmla="*/ 106 w 266"/>
                    <a:gd name="T45" fmla="*/ 108 h 313"/>
                    <a:gd name="T46" fmla="*/ 106 w 266"/>
                    <a:gd name="T47" fmla="*/ 108 h 313"/>
                    <a:gd name="T48" fmla="*/ 101 w 266"/>
                    <a:gd name="T49" fmla="*/ 127 h 313"/>
                    <a:gd name="T50" fmla="*/ 101 w 266"/>
                    <a:gd name="T51" fmla="*/ 143 h 313"/>
                    <a:gd name="T52" fmla="*/ 104 w 266"/>
                    <a:gd name="T53" fmla="*/ 150 h 313"/>
                    <a:gd name="T54" fmla="*/ 104 w 266"/>
                    <a:gd name="T55" fmla="*/ 158 h 313"/>
                    <a:gd name="T56" fmla="*/ 104 w 266"/>
                    <a:gd name="T57" fmla="*/ 158 h 313"/>
                    <a:gd name="T58" fmla="*/ 109 w 266"/>
                    <a:gd name="T59" fmla="*/ 172 h 313"/>
                    <a:gd name="T60" fmla="*/ 111 w 266"/>
                    <a:gd name="T61" fmla="*/ 183 h 313"/>
                    <a:gd name="T62" fmla="*/ 113 w 266"/>
                    <a:gd name="T63" fmla="*/ 202 h 313"/>
                    <a:gd name="T64" fmla="*/ 113 w 266"/>
                    <a:gd name="T65" fmla="*/ 202 h 313"/>
                    <a:gd name="T66" fmla="*/ 111 w 266"/>
                    <a:gd name="T67" fmla="*/ 216 h 313"/>
                    <a:gd name="T68" fmla="*/ 109 w 266"/>
                    <a:gd name="T69" fmla="*/ 219 h 313"/>
                    <a:gd name="T70" fmla="*/ 109 w 266"/>
                    <a:gd name="T71" fmla="*/ 219 h 313"/>
                    <a:gd name="T72" fmla="*/ 104 w 266"/>
                    <a:gd name="T73" fmla="*/ 235 h 313"/>
                    <a:gd name="T74" fmla="*/ 97 w 266"/>
                    <a:gd name="T75" fmla="*/ 249 h 313"/>
                    <a:gd name="T76" fmla="*/ 90 w 266"/>
                    <a:gd name="T77" fmla="*/ 259 h 313"/>
                    <a:gd name="T78" fmla="*/ 90 w 266"/>
                    <a:gd name="T79" fmla="*/ 259 h 313"/>
                    <a:gd name="T80" fmla="*/ 31 w 266"/>
                    <a:gd name="T81" fmla="*/ 308 h 313"/>
                    <a:gd name="T82" fmla="*/ 31 w 266"/>
                    <a:gd name="T83" fmla="*/ 308 h 313"/>
                    <a:gd name="T84" fmla="*/ 19 w 266"/>
                    <a:gd name="T85" fmla="*/ 311 h 313"/>
                    <a:gd name="T86" fmla="*/ 0 w 266"/>
                    <a:gd name="T87" fmla="*/ 313 h 313"/>
                    <a:gd name="T88" fmla="*/ 0 w 266"/>
                    <a:gd name="T89" fmla="*/ 198 h 313"/>
                    <a:gd name="T90" fmla="*/ 0 w 266"/>
                    <a:gd name="T91" fmla="*/ 198 h 313"/>
                    <a:gd name="T92" fmla="*/ 2 w 266"/>
                    <a:gd name="T93" fmla="*/ 179 h 313"/>
                    <a:gd name="T94" fmla="*/ 5 w 266"/>
                    <a:gd name="T95" fmla="*/ 158 h 313"/>
                    <a:gd name="T96" fmla="*/ 10 w 266"/>
                    <a:gd name="T97" fmla="*/ 139 h 313"/>
                    <a:gd name="T98" fmla="*/ 17 w 266"/>
                    <a:gd name="T99" fmla="*/ 120 h 313"/>
                    <a:gd name="T100" fmla="*/ 26 w 266"/>
                    <a:gd name="T101" fmla="*/ 103 h 313"/>
                    <a:gd name="T102" fmla="*/ 35 w 266"/>
                    <a:gd name="T103" fmla="*/ 87 h 313"/>
                    <a:gd name="T104" fmla="*/ 47 w 266"/>
                    <a:gd name="T105" fmla="*/ 70 h 313"/>
                    <a:gd name="T106" fmla="*/ 59 w 266"/>
                    <a:gd name="T107" fmla="*/ 56 h 313"/>
                    <a:gd name="T108" fmla="*/ 73 w 266"/>
                    <a:gd name="T109" fmla="*/ 44 h 313"/>
                    <a:gd name="T110" fmla="*/ 90 w 266"/>
                    <a:gd name="T111" fmla="*/ 33 h 313"/>
                    <a:gd name="T112" fmla="*/ 106 w 266"/>
                    <a:gd name="T113" fmla="*/ 23 h 313"/>
                    <a:gd name="T114" fmla="*/ 123 w 266"/>
                    <a:gd name="T115" fmla="*/ 14 h 313"/>
                    <a:gd name="T116" fmla="*/ 142 w 266"/>
                    <a:gd name="T117" fmla="*/ 7 h 313"/>
                    <a:gd name="T118" fmla="*/ 160 w 266"/>
                    <a:gd name="T119" fmla="*/ 2 h 313"/>
                    <a:gd name="T120" fmla="*/ 179 w 266"/>
                    <a:gd name="T121" fmla="*/ 0 h 313"/>
                    <a:gd name="T122" fmla="*/ 200 w 266"/>
                    <a:gd name="T123" fmla="*/ 0 h 313"/>
                    <a:gd name="T124" fmla="*/ 248 w 266"/>
                    <a:gd name="T125" fmla="*/ 0 h 3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66" h="313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64" y="23"/>
                      </a:lnTo>
                      <a:lnTo>
                        <a:pt x="266" y="35"/>
                      </a:lnTo>
                      <a:lnTo>
                        <a:pt x="266" y="44"/>
                      </a:lnTo>
                      <a:lnTo>
                        <a:pt x="264" y="49"/>
                      </a:lnTo>
                      <a:lnTo>
                        <a:pt x="262" y="51"/>
                      </a:lnTo>
                      <a:lnTo>
                        <a:pt x="259" y="54"/>
                      </a:lnTo>
                      <a:lnTo>
                        <a:pt x="255" y="54"/>
                      </a:lnTo>
                      <a:lnTo>
                        <a:pt x="245" y="51"/>
                      </a:lnTo>
                      <a:lnTo>
                        <a:pt x="224" y="47"/>
                      </a:lnTo>
                      <a:lnTo>
                        <a:pt x="210" y="44"/>
                      </a:lnTo>
                      <a:lnTo>
                        <a:pt x="189" y="44"/>
                      </a:lnTo>
                      <a:lnTo>
                        <a:pt x="167" y="49"/>
                      </a:lnTo>
                      <a:lnTo>
                        <a:pt x="151" y="56"/>
                      </a:lnTo>
                      <a:lnTo>
                        <a:pt x="137" y="66"/>
                      </a:lnTo>
                      <a:lnTo>
                        <a:pt x="125" y="77"/>
                      </a:lnTo>
                      <a:lnTo>
                        <a:pt x="116" y="89"/>
                      </a:lnTo>
                      <a:lnTo>
                        <a:pt x="111" y="99"/>
                      </a:lnTo>
                      <a:lnTo>
                        <a:pt x="106" y="108"/>
                      </a:lnTo>
                      <a:lnTo>
                        <a:pt x="101" y="127"/>
                      </a:lnTo>
                      <a:lnTo>
                        <a:pt x="101" y="143"/>
                      </a:lnTo>
                      <a:lnTo>
                        <a:pt x="104" y="150"/>
                      </a:lnTo>
                      <a:lnTo>
                        <a:pt x="104" y="158"/>
                      </a:lnTo>
                      <a:lnTo>
                        <a:pt x="109" y="172"/>
                      </a:lnTo>
                      <a:lnTo>
                        <a:pt x="111" y="183"/>
                      </a:lnTo>
                      <a:lnTo>
                        <a:pt x="113" y="202"/>
                      </a:lnTo>
                      <a:lnTo>
                        <a:pt x="111" y="216"/>
                      </a:lnTo>
                      <a:lnTo>
                        <a:pt x="109" y="219"/>
                      </a:lnTo>
                      <a:lnTo>
                        <a:pt x="104" y="235"/>
                      </a:lnTo>
                      <a:lnTo>
                        <a:pt x="97" y="249"/>
                      </a:lnTo>
                      <a:lnTo>
                        <a:pt x="90" y="259"/>
                      </a:lnTo>
                      <a:lnTo>
                        <a:pt x="31" y="308"/>
                      </a:lnTo>
                      <a:lnTo>
                        <a:pt x="19" y="311"/>
                      </a:lnTo>
                      <a:lnTo>
                        <a:pt x="0" y="313"/>
                      </a:lnTo>
                      <a:lnTo>
                        <a:pt x="0" y="198"/>
                      </a:lnTo>
                      <a:lnTo>
                        <a:pt x="2" y="179"/>
                      </a:lnTo>
                      <a:lnTo>
                        <a:pt x="5" y="158"/>
                      </a:lnTo>
                      <a:lnTo>
                        <a:pt x="10" y="139"/>
                      </a:lnTo>
                      <a:lnTo>
                        <a:pt x="17" y="120"/>
                      </a:lnTo>
                      <a:lnTo>
                        <a:pt x="26" y="103"/>
                      </a:lnTo>
                      <a:lnTo>
                        <a:pt x="35" y="87"/>
                      </a:lnTo>
                      <a:lnTo>
                        <a:pt x="47" y="70"/>
                      </a:lnTo>
                      <a:lnTo>
                        <a:pt x="59" y="56"/>
                      </a:lnTo>
                      <a:lnTo>
                        <a:pt x="73" y="44"/>
                      </a:lnTo>
                      <a:lnTo>
                        <a:pt x="90" y="33"/>
                      </a:lnTo>
                      <a:lnTo>
                        <a:pt x="106" y="23"/>
                      </a:lnTo>
                      <a:lnTo>
                        <a:pt x="123" y="14"/>
                      </a:lnTo>
                      <a:lnTo>
                        <a:pt x="142" y="7"/>
                      </a:lnTo>
                      <a:lnTo>
                        <a:pt x="160" y="2"/>
                      </a:lnTo>
                      <a:lnTo>
                        <a:pt x="179" y="0"/>
                      </a:lnTo>
                      <a:lnTo>
                        <a:pt x="200" y="0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3" name="Freeform 157">
                  <a:extLst>
                    <a:ext uri="{FF2B5EF4-FFF2-40B4-BE49-F238E27FC236}">
                      <a16:creationId xmlns:a16="http://schemas.microsoft.com/office/drawing/2014/main" id="{7F9E20D1-9630-455A-B5D6-2A5BE342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962"/>
                  <a:ext cx="120" cy="14"/>
                </a:xfrm>
                <a:custGeom>
                  <a:avLst/>
                  <a:gdLst>
                    <a:gd name="T0" fmla="*/ 120 w 120"/>
                    <a:gd name="T1" fmla="*/ 14 h 14"/>
                    <a:gd name="T2" fmla="*/ 120 w 120"/>
                    <a:gd name="T3" fmla="*/ 14 h 14"/>
                    <a:gd name="T4" fmla="*/ 0 w 120"/>
                    <a:gd name="T5" fmla="*/ 9 h 14"/>
                    <a:gd name="T6" fmla="*/ 0 w 120"/>
                    <a:gd name="T7" fmla="*/ 9 h 14"/>
                    <a:gd name="T8" fmla="*/ 21 w 120"/>
                    <a:gd name="T9" fmla="*/ 4 h 14"/>
                    <a:gd name="T10" fmla="*/ 42 w 120"/>
                    <a:gd name="T11" fmla="*/ 0 h 14"/>
                    <a:gd name="T12" fmla="*/ 42 w 120"/>
                    <a:gd name="T13" fmla="*/ 0 h 14"/>
                    <a:gd name="T14" fmla="*/ 92 w 120"/>
                    <a:gd name="T15" fmla="*/ 0 h 14"/>
                    <a:gd name="T16" fmla="*/ 111 w 120"/>
                    <a:gd name="T17" fmla="*/ 0 h 14"/>
                    <a:gd name="T18" fmla="*/ 111 w 120"/>
                    <a:gd name="T19" fmla="*/ 0 h 14"/>
                    <a:gd name="T20" fmla="*/ 120 w 120"/>
                    <a:gd name="T21" fmla="*/ 14 h 14"/>
                    <a:gd name="T22" fmla="*/ 120 w 120"/>
                    <a:gd name="T23" fmla="*/ 1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0" h="14">
                      <a:moveTo>
                        <a:pt x="120" y="14"/>
                      </a:moveTo>
                      <a:lnTo>
                        <a:pt x="120" y="14"/>
                      </a:lnTo>
                      <a:lnTo>
                        <a:pt x="0" y="9"/>
                      </a:lnTo>
                      <a:lnTo>
                        <a:pt x="21" y="4"/>
                      </a:lnTo>
                      <a:lnTo>
                        <a:pt x="42" y="0"/>
                      </a:lnTo>
                      <a:lnTo>
                        <a:pt x="92" y="0"/>
                      </a:lnTo>
                      <a:lnTo>
                        <a:pt x="111" y="0"/>
                      </a:lnTo>
                      <a:lnTo>
                        <a:pt x="120" y="1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4" name="Freeform 158">
                  <a:extLst>
                    <a:ext uri="{FF2B5EF4-FFF2-40B4-BE49-F238E27FC236}">
                      <a16:creationId xmlns:a16="http://schemas.microsoft.com/office/drawing/2014/main" id="{19AF6300-3914-44FA-A3F6-449241041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9" y="976"/>
                  <a:ext cx="160" cy="16"/>
                </a:xfrm>
                <a:custGeom>
                  <a:avLst/>
                  <a:gdLst>
                    <a:gd name="T0" fmla="*/ 160 w 160"/>
                    <a:gd name="T1" fmla="*/ 16 h 16"/>
                    <a:gd name="T2" fmla="*/ 160 w 160"/>
                    <a:gd name="T3" fmla="*/ 16 h 16"/>
                    <a:gd name="T4" fmla="*/ 0 w 160"/>
                    <a:gd name="T5" fmla="*/ 9 h 16"/>
                    <a:gd name="T6" fmla="*/ 0 w 160"/>
                    <a:gd name="T7" fmla="*/ 9 h 16"/>
                    <a:gd name="T8" fmla="*/ 12 w 160"/>
                    <a:gd name="T9" fmla="*/ 4 h 16"/>
                    <a:gd name="T10" fmla="*/ 12 w 160"/>
                    <a:gd name="T11" fmla="*/ 4 h 16"/>
                    <a:gd name="T12" fmla="*/ 153 w 160"/>
                    <a:gd name="T13" fmla="*/ 0 h 16"/>
                    <a:gd name="T14" fmla="*/ 153 w 160"/>
                    <a:gd name="T15" fmla="*/ 0 h 16"/>
                    <a:gd name="T16" fmla="*/ 160 w 160"/>
                    <a:gd name="T17" fmla="*/ 9 h 16"/>
                    <a:gd name="T18" fmla="*/ 160 w 160"/>
                    <a:gd name="T19" fmla="*/ 9 h 16"/>
                    <a:gd name="T20" fmla="*/ 160 w 160"/>
                    <a:gd name="T21" fmla="*/ 16 h 16"/>
                    <a:gd name="T22" fmla="*/ 160 w 160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0" h="16">
                      <a:moveTo>
                        <a:pt x="160" y="16"/>
                      </a:moveTo>
                      <a:lnTo>
                        <a:pt x="160" y="16"/>
                      </a:lnTo>
                      <a:lnTo>
                        <a:pt x="0" y="9"/>
                      </a:lnTo>
                      <a:lnTo>
                        <a:pt x="12" y="4"/>
                      </a:lnTo>
                      <a:lnTo>
                        <a:pt x="153" y="0"/>
                      </a:lnTo>
                      <a:lnTo>
                        <a:pt x="160" y="9"/>
                      </a:lnTo>
                      <a:lnTo>
                        <a:pt x="160" y="1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5" name="Freeform 159">
                  <a:extLst>
                    <a:ext uri="{FF2B5EF4-FFF2-40B4-BE49-F238E27FC236}">
                      <a16:creationId xmlns:a16="http://schemas.microsoft.com/office/drawing/2014/main" id="{5C429668-E54E-49BB-B15B-53231D6CF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" y="992"/>
                  <a:ext cx="186" cy="17"/>
                </a:xfrm>
                <a:custGeom>
                  <a:avLst/>
                  <a:gdLst>
                    <a:gd name="T0" fmla="*/ 186 w 186"/>
                    <a:gd name="T1" fmla="*/ 17 h 17"/>
                    <a:gd name="T2" fmla="*/ 186 w 186"/>
                    <a:gd name="T3" fmla="*/ 17 h 17"/>
                    <a:gd name="T4" fmla="*/ 0 w 186"/>
                    <a:gd name="T5" fmla="*/ 10 h 17"/>
                    <a:gd name="T6" fmla="*/ 0 w 186"/>
                    <a:gd name="T7" fmla="*/ 10 h 17"/>
                    <a:gd name="T8" fmla="*/ 7 w 186"/>
                    <a:gd name="T9" fmla="*/ 5 h 17"/>
                    <a:gd name="T10" fmla="*/ 7 w 186"/>
                    <a:gd name="T11" fmla="*/ 5 h 17"/>
                    <a:gd name="T12" fmla="*/ 184 w 186"/>
                    <a:gd name="T13" fmla="*/ 0 h 17"/>
                    <a:gd name="T14" fmla="*/ 184 w 186"/>
                    <a:gd name="T15" fmla="*/ 0 h 17"/>
                    <a:gd name="T16" fmla="*/ 186 w 186"/>
                    <a:gd name="T17" fmla="*/ 7 h 17"/>
                    <a:gd name="T18" fmla="*/ 186 w 186"/>
                    <a:gd name="T19" fmla="*/ 17 h 17"/>
                    <a:gd name="T20" fmla="*/ 186 w 186"/>
                    <a:gd name="T21" fmla="*/ 1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6" h="17">
                      <a:moveTo>
                        <a:pt x="186" y="17"/>
                      </a:moveTo>
                      <a:lnTo>
                        <a:pt x="186" y="17"/>
                      </a:lnTo>
                      <a:lnTo>
                        <a:pt x="0" y="10"/>
                      </a:lnTo>
                      <a:lnTo>
                        <a:pt x="7" y="5"/>
                      </a:lnTo>
                      <a:lnTo>
                        <a:pt x="184" y="0"/>
                      </a:lnTo>
                      <a:lnTo>
                        <a:pt x="186" y="7"/>
                      </a:lnTo>
                      <a:lnTo>
                        <a:pt x="186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6" name="Freeform 160">
                  <a:extLst>
                    <a:ext uri="{FF2B5EF4-FFF2-40B4-BE49-F238E27FC236}">
                      <a16:creationId xmlns:a16="http://schemas.microsoft.com/office/drawing/2014/main" id="{68530049-6341-47BE-9A50-5DBC4185B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36" y="1009"/>
                  <a:ext cx="205" cy="11"/>
                </a:xfrm>
                <a:custGeom>
                  <a:avLst/>
                  <a:gdLst>
                    <a:gd name="T0" fmla="*/ 88 w 205"/>
                    <a:gd name="T1" fmla="*/ 11 h 11"/>
                    <a:gd name="T2" fmla="*/ 88 w 205"/>
                    <a:gd name="T3" fmla="*/ 11 h 11"/>
                    <a:gd name="T4" fmla="*/ 0 w 205"/>
                    <a:gd name="T5" fmla="*/ 7 h 11"/>
                    <a:gd name="T6" fmla="*/ 0 w 205"/>
                    <a:gd name="T7" fmla="*/ 7 h 11"/>
                    <a:gd name="T8" fmla="*/ 5 w 205"/>
                    <a:gd name="T9" fmla="*/ 4 h 11"/>
                    <a:gd name="T10" fmla="*/ 5 w 205"/>
                    <a:gd name="T11" fmla="*/ 4 h 11"/>
                    <a:gd name="T12" fmla="*/ 111 w 205"/>
                    <a:gd name="T13" fmla="*/ 2 h 11"/>
                    <a:gd name="T14" fmla="*/ 111 w 205"/>
                    <a:gd name="T15" fmla="*/ 2 h 11"/>
                    <a:gd name="T16" fmla="*/ 99 w 205"/>
                    <a:gd name="T17" fmla="*/ 4 h 11"/>
                    <a:gd name="T18" fmla="*/ 88 w 205"/>
                    <a:gd name="T19" fmla="*/ 11 h 11"/>
                    <a:gd name="T20" fmla="*/ 88 w 205"/>
                    <a:gd name="T21" fmla="*/ 11 h 11"/>
                    <a:gd name="T22" fmla="*/ 168 w 205"/>
                    <a:gd name="T23" fmla="*/ 0 h 11"/>
                    <a:gd name="T24" fmla="*/ 168 w 205"/>
                    <a:gd name="T25" fmla="*/ 0 h 11"/>
                    <a:gd name="T26" fmla="*/ 205 w 205"/>
                    <a:gd name="T27" fmla="*/ 0 h 11"/>
                    <a:gd name="T28" fmla="*/ 205 w 205"/>
                    <a:gd name="T29" fmla="*/ 0 h 11"/>
                    <a:gd name="T30" fmla="*/ 201 w 205"/>
                    <a:gd name="T31" fmla="*/ 4 h 11"/>
                    <a:gd name="T32" fmla="*/ 201 w 205"/>
                    <a:gd name="T33" fmla="*/ 4 h 11"/>
                    <a:gd name="T34" fmla="*/ 196 w 205"/>
                    <a:gd name="T35" fmla="*/ 7 h 11"/>
                    <a:gd name="T36" fmla="*/ 191 w 205"/>
                    <a:gd name="T37" fmla="*/ 7 h 11"/>
                    <a:gd name="T38" fmla="*/ 182 w 205"/>
                    <a:gd name="T39" fmla="*/ 2 h 11"/>
                    <a:gd name="T40" fmla="*/ 168 w 205"/>
                    <a:gd name="T41" fmla="*/ 0 h 11"/>
                    <a:gd name="T42" fmla="*/ 168 w 205"/>
                    <a:gd name="T43" fmla="*/ 0 h 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5" h="11">
                      <a:moveTo>
                        <a:pt x="88" y="11"/>
                      </a:moveTo>
                      <a:lnTo>
                        <a:pt x="88" y="11"/>
                      </a:lnTo>
                      <a:lnTo>
                        <a:pt x="0" y="7"/>
                      </a:lnTo>
                      <a:lnTo>
                        <a:pt x="5" y="4"/>
                      </a:lnTo>
                      <a:lnTo>
                        <a:pt x="111" y="2"/>
                      </a:lnTo>
                      <a:lnTo>
                        <a:pt x="99" y="4"/>
                      </a:lnTo>
                      <a:lnTo>
                        <a:pt x="88" y="11"/>
                      </a:lnTo>
                      <a:close/>
                      <a:moveTo>
                        <a:pt x="168" y="0"/>
                      </a:moveTo>
                      <a:lnTo>
                        <a:pt x="168" y="0"/>
                      </a:lnTo>
                      <a:lnTo>
                        <a:pt x="205" y="0"/>
                      </a:lnTo>
                      <a:lnTo>
                        <a:pt x="201" y="4"/>
                      </a:lnTo>
                      <a:lnTo>
                        <a:pt x="196" y="7"/>
                      </a:lnTo>
                      <a:lnTo>
                        <a:pt x="191" y="7"/>
                      </a:lnTo>
                      <a:lnTo>
                        <a:pt x="182" y="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7" name="Freeform 161">
                  <a:extLst>
                    <a:ext uri="{FF2B5EF4-FFF2-40B4-BE49-F238E27FC236}">
                      <a16:creationId xmlns:a16="http://schemas.microsoft.com/office/drawing/2014/main" id="{96C097AA-879B-4E29-BA2B-04C357C7A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1028"/>
                  <a:ext cx="92" cy="7"/>
                </a:xfrm>
                <a:custGeom>
                  <a:avLst/>
                  <a:gdLst>
                    <a:gd name="T0" fmla="*/ 83 w 92"/>
                    <a:gd name="T1" fmla="*/ 7 h 7"/>
                    <a:gd name="T2" fmla="*/ 83 w 92"/>
                    <a:gd name="T3" fmla="*/ 7 h 7"/>
                    <a:gd name="T4" fmla="*/ 0 w 92"/>
                    <a:gd name="T5" fmla="*/ 4 h 7"/>
                    <a:gd name="T6" fmla="*/ 0 w 92"/>
                    <a:gd name="T7" fmla="*/ 4 h 7"/>
                    <a:gd name="T8" fmla="*/ 3 w 92"/>
                    <a:gd name="T9" fmla="*/ 2 h 7"/>
                    <a:gd name="T10" fmla="*/ 3 w 92"/>
                    <a:gd name="T11" fmla="*/ 2 h 7"/>
                    <a:gd name="T12" fmla="*/ 92 w 92"/>
                    <a:gd name="T13" fmla="*/ 0 h 7"/>
                    <a:gd name="T14" fmla="*/ 92 w 92"/>
                    <a:gd name="T15" fmla="*/ 0 h 7"/>
                    <a:gd name="T16" fmla="*/ 83 w 92"/>
                    <a:gd name="T17" fmla="*/ 7 h 7"/>
                    <a:gd name="T18" fmla="*/ 83 w 92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2" h="7">
                      <a:moveTo>
                        <a:pt x="83" y="7"/>
                      </a:moveTo>
                      <a:lnTo>
                        <a:pt x="83" y="7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92" y="0"/>
                      </a:lnTo>
                      <a:lnTo>
                        <a:pt x="83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8" name="Freeform 162">
                  <a:extLst>
                    <a:ext uri="{FF2B5EF4-FFF2-40B4-BE49-F238E27FC236}">
                      <a16:creationId xmlns:a16="http://schemas.microsoft.com/office/drawing/2014/main" id="{7AC0D935-C3FA-406A-8595-C4C7DB1D7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0" y="1044"/>
                  <a:ext cx="88" cy="7"/>
                </a:xfrm>
                <a:custGeom>
                  <a:avLst/>
                  <a:gdLst>
                    <a:gd name="T0" fmla="*/ 81 w 88"/>
                    <a:gd name="T1" fmla="*/ 7 h 7"/>
                    <a:gd name="T2" fmla="*/ 81 w 88"/>
                    <a:gd name="T3" fmla="*/ 7 h 7"/>
                    <a:gd name="T4" fmla="*/ 0 w 88"/>
                    <a:gd name="T5" fmla="*/ 5 h 7"/>
                    <a:gd name="T6" fmla="*/ 0 w 88"/>
                    <a:gd name="T7" fmla="*/ 5 h 7"/>
                    <a:gd name="T8" fmla="*/ 3 w 88"/>
                    <a:gd name="T9" fmla="*/ 2 h 7"/>
                    <a:gd name="T10" fmla="*/ 3 w 88"/>
                    <a:gd name="T11" fmla="*/ 2 h 7"/>
                    <a:gd name="T12" fmla="*/ 88 w 88"/>
                    <a:gd name="T13" fmla="*/ 0 h 7"/>
                    <a:gd name="T14" fmla="*/ 88 w 88"/>
                    <a:gd name="T15" fmla="*/ 0 h 7"/>
                    <a:gd name="T16" fmla="*/ 81 w 88"/>
                    <a:gd name="T17" fmla="*/ 7 h 7"/>
                    <a:gd name="T18" fmla="*/ 81 w 88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8" h="7">
                      <a:moveTo>
                        <a:pt x="81" y="7"/>
                      </a:moveTo>
                      <a:lnTo>
                        <a:pt x="81" y="7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88" y="0"/>
                      </a:lnTo>
                      <a:lnTo>
                        <a:pt x="81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9" name="Freeform 163">
                  <a:extLst>
                    <a:ext uri="{FF2B5EF4-FFF2-40B4-BE49-F238E27FC236}">
                      <a16:creationId xmlns:a16="http://schemas.microsoft.com/office/drawing/2014/main" id="{D857C45C-4965-43B0-A939-41422E590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1" y="1061"/>
                  <a:ext cx="85" cy="7"/>
                </a:xfrm>
                <a:custGeom>
                  <a:avLst/>
                  <a:gdLst>
                    <a:gd name="T0" fmla="*/ 80 w 85"/>
                    <a:gd name="T1" fmla="*/ 7 h 7"/>
                    <a:gd name="T2" fmla="*/ 80 w 85"/>
                    <a:gd name="T3" fmla="*/ 7 h 7"/>
                    <a:gd name="T4" fmla="*/ 0 w 85"/>
                    <a:gd name="T5" fmla="*/ 2 h 7"/>
                    <a:gd name="T6" fmla="*/ 0 w 85"/>
                    <a:gd name="T7" fmla="*/ 2 h 7"/>
                    <a:gd name="T8" fmla="*/ 0 w 85"/>
                    <a:gd name="T9" fmla="*/ 2 h 7"/>
                    <a:gd name="T10" fmla="*/ 0 w 85"/>
                    <a:gd name="T11" fmla="*/ 2 h 7"/>
                    <a:gd name="T12" fmla="*/ 85 w 85"/>
                    <a:gd name="T13" fmla="*/ 0 h 7"/>
                    <a:gd name="T14" fmla="*/ 85 w 85"/>
                    <a:gd name="T15" fmla="*/ 0 h 7"/>
                    <a:gd name="T16" fmla="*/ 80 w 85"/>
                    <a:gd name="T17" fmla="*/ 7 h 7"/>
                    <a:gd name="T18" fmla="*/ 80 w 85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7">
                      <a:moveTo>
                        <a:pt x="80" y="7"/>
                      </a:moveTo>
                      <a:lnTo>
                        <a:pt x="80" y="7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0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0" name="Freeform 164">
                  <a:extLst>
                    <a:ext uri="{FF2B5EF4-FFF2-40B4-BE49-F238E27FC236}">
                      <a16:creationId xmlns:a16="http://schemas.microsoft.com/office/drawing/2014/main" id="{9DD486C8-B121-4FCA-9558-128335EFC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4" y="1077"/>
                  <a:ext cx="85" cy="5"/>
                </a:xfrm>
                <a:custGeom>
                  <a:avLst/>
                  <a:gdLst>
                    <a:gd name="T0" fmla="*/ 85 w 85"/>
                    <a:gd name="T1" fmla="*/ 5 h 5"/>
                    <a:gd name="T2" fmla="*/ 85 w 85"/>
                    <a:gd name="T3" fmla="*/ 5 h 5"/>
                    <a:gd name="T4" fmla="*/ 0 w 85"/>
                    <a:gd name="T5" fmla="*/ 2 h 5"/>
                    <a:gd name="T6" fmla="*/ 0 w 85"/>
                    <a:gd name="T7" fmla="*/ 2 h 5"/>
                    <a:gd name="T8" fmla="*/ 0 w 85"/>
                    <a:gd name="T9" fmla="*/ 2 h 5"/>
                    <a:gd name="T10" fmla="*/ 0 w 85"/>
                    <a:gd name="T11" fmla="*/ 2 h 5"/>
                    <a:gd name="T12" fmla="*/ 85 w 85"/>
                    <a:gd name="T13" fmla="*/ 0 h 5"/>
                    <a:gd name="T14" fmla="*/ 85 w 85"/>
                    <a:gd name="T15" fmla="*/ 0 h 5"/>
                    <a:gd name="T16" fmla="*/ 85 w 85"/>
                    <a:gd name="T17" fmla="*/ 5 h 5"/>
                    <a:gd name="T18" fmla="*/ 85 w 85"/>
                    <a:gd name="T19" fmla="*/ 5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5">
                      <a:moveTo>
                        <a:pt x="85" y="5"/>
                      </a:moveTo>
                      <a:lnTo>
                        <a:pt x="85" y="5"/>
                      </a:lnTo>
                      <a:lnTo>
                        <a:pt x="0" y="2"/>
                      </a:lnTo>
                      <a:lnTo>
                        <a:pt x="85" y="0"/>
                      </a:lnTo>
                      <a:lnTo>
                        <a:pt x="85" y="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1" name="Freeform 165">
                  <a:extLst>
                    <a:ext uri="{FF2B5EF4-FFF2-40B4-BE49-F238E27FC236}">
                      <a16:creationId xmlns:a16="http://schemas.microsoft.com/office/drawing/2014/main" id="{533C782C-E4D0-4E62-9B0A-37DFA2B0F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" y="1091"/>
                  <a:ext cx="89" cy="7"/>
                </a:xfrm>
                <a:custGeom>
                  <a:avLst/>
                  <a:gdLst>
                    <a:gd name="T0" fmla="*/ 89 w 89"/>
                    <a:gd name="T1" fmla="*/ 7 h 7"/>
                    <a:gd name="T2" fmla="*/ 89 w 89"/>
                    <a:gd name="T3" fmla="*/ 7 h 7"/>
                    <a:gd name="T4" fmla="*/ 0 w 89"/>
                    <a:gd name="T5" fmla="*/ 5 h 7"/>
                    <a:gd name="T6" fmla="*/ 0 w 89"/>
                    <a:gd name="T7" fmla="*/ 5 h 7"/>
                    <a:gd name="T8" fmla="*/ 0 w 89"/>
                    <a:gd name="T9" fmla="*/ 5 h 7"/>
                    <a:gd name="T10" fmla="*/ 0 w 89"/>
                    <a:gd name="T11" fmla="*/ 5 h 7"/>
                    <a:gd name="T12" fmla="*/ 89 w 89"/>
                    <a:gd name="T13" fmla="*/ 0 h 7"/>
                    <a:gd name="T14" fmla="*/ 89 w 89"/>
                    <a:gd name="T15" fmla="*/ 0 h 7"/>
                    <a:gd name="T16" fmla="*/ 89 w 89"/>
                    <a:gd name="T17" fmla="*/ 7 h 7"/>
                    <a:gd name="T18" fmla="*/ 89 w 89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" h="7">
                      <a:moveTo>
                        <a:pt x="89" y="7"/>
                      </a:moveTo>
                      <a:lnTo>
                        <a:pt x="89" y="7"/>
                      </a:lnTo>
                      <a:lnTo>
                        <a:pt x="0" y="5"/>
                      </a:lnTo>
                      <a:lnTo>
                        <a:pt x="89" y="0"/>
                      </a:lnTo>
                      <a:lnTo>
                        <a:pt x="89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2" name="Freeform 166">
                  <a:extLst>
                    <a:ext uri="{FF2B5EF4-FFF2-40B4-BE49-F238E27FC236}">
                      <a16:creationId xmlns:a16="http://schemas.microsoft.com/office/drawing/2014/main" id="{A7F6FBA1-940D-40A5-A601-EF35C1DFD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" y="1108"/>
                  <a:ext cx="97" cy="7"/>
                </a:xfrm>
                <a:custGeom>
                  <a:avLst/>
                  <a:gdLst>
                    <a:gd name="T0" fmla="*/ 97 w 97"/>
                    <a:gd name="T1" fmla="*/ 7 h 7"/>
                    <a:gd name="T2" fmla="*/ 97 w 97"/>
                    <a:gd name="T3" fmla="*/ 7 h 7"/>
                    <a:gd name="T4" fmla="*/ 0 w 97"/>
                    <a:gd name="T5" fmla="*/ 4 h 7"/>
                    <a:gd name="T6" fmla="*/ 0 w 97"/>
                    <a:gd name="T7" fmla="*/ 4 h 7"/>
                    <a:gd name="T8" fmla="*/ 0 w 97"/>
                    <a:gd name="T9" fmla="*/ 2 h 7"/>
                    <a:gd name="T10" fmla="*/ 0 w 97"/>
                    <a:gd name="T11" fmla="*/ 2 h 7"/>
                    <a:gd name="T12" fmla="*/ 94 w 97"/>
                    <a:gd name="T13" fmla="*/ 0 h 7"/>
                    <a:gd name="T14" fmla="*/ 94 w 97"/>
                    <a:gd name="T15" fmla="*/ 0 h 7"/>
                    <a:gd name="T16" fmla="*/ 97 w 97"/>
                    <a:gd name="T17" fmla="*/ 7 h 7"/>
                    <a:gd name="T18" fmla="*/ 97 w 97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7" h="7">
                      <a:moveTo>
                        <a:pt x="97" y="7"/>
                      </a:moveTo>
                      <a:lnTo>
                        <a:pt x="97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94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3" name="Freeform 167">
                  <a:extLst>
                    <a:ext uri="{FF2B5EF4-FFF2-40B4-BE49-F238E27FC236}">
                      <a16:creationId xmlns:a16="http://schemas.microsoft.com/office/drawing/2014/main" id="{2A1BB3A1-9BFF-4F45-8058-353E55E18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0" y="1124"/>
                  <a:ext cx="104" cy="7"/>
                </a:xfrm>
                <a:custGeom>
                  <a:avLst/>
                  <a:gdLst>
                    <a:gd name="T0" fmla="*/ 104 w 104"/>
                    <a:gd name="T1" fmla="*/ 7 h 7"/>
                    <a:gd name="T2" fmla="*/ 0 w 104"/>
                    <a:gd name="T3" fmla="*/ 3 h 7"/>
                    <a:gd name="T4" fmla="*/ 0 w 104"/>
                    <a:gd name="T5" fmla="*/ 3 h 7"/>
                    <a:gd name="T6" fmla="*/ 0 w 104"/>
                    <a:gd name="T7" fmla="*/ 3 h 7"/>
                    <a:gd name="T8" fmla="*/ 101 w 104"/>
                    <a:gd name="T9" fmla="*/ 0 h 7"/>
                    <a:gd name="T10" fmla="*/ 101 w 104"/>
                    <a:gd name="T11" fmla="*/ 0 h 7"/>
                    <a:gd name="T12" fmla="*/ 104 w 104"/>
                    <a:gd name="T13" fmla="*/ 7 h 7"/>
                    <a:gd name="T14" fmla="*/ 104 w 104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4" h="7">
                      <a:moveTo>
                        <a:pt x="104" y="7"/>
                      </a:moveTo>
                      <a:lnTo>
                        <a:pt x="0" y="3"/>
                      </a:lnTo>
                      <a:lnTo>
                        <a:pt x="101" y="0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4" name="Freeform 168">
                  <a:extLst>
                    <a:ext uri="{FF2B5EF4-FFF2-40B4-BE49-F238E27FC236}">
                      <a16:creationId xmlns:a16="http://schemas.microsoft.com/office/drawing/2014/main" id="{34FB47D4-B987-4AFC-9E7D-118707572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" y="1148"/>
                  <a:ext cx="111" cy="75"/>
                </a:xfrm>
                <a:custGeom>
                  <a:avLst/>
                  <a:gdLst>
                    <a:gd name="T0" fmla="*/ 111 w 111"/>
                    <a:gd name="T1" fmla="*/ 16 h 75"/>
                    <a:gd name="T2" fmla="*/ 2 w 111"/>
                    <a:gd name="T3" fmla="*/ 0 h 75"/>
                    <a:gd name="T4" fmla="*/ 2 w 111"/>
                    <a:gd name="T5" fmla="*/ 0 h 75"/>
                    <a:gd name="T6" fmla="*/ 0 w 111"/>
                    <a:gd name="T7" fmla="*/ 12 h 75"/>
                    <a:gd name="T8" fmla="*/ 0 w 111"/>
                    <a:gd name="T9" fmla="*/ 56 h 75"/>
                    <a:gd name="T10" fmla="*/ 85 w 111"/>
                    <a:gd name="T11" fmla="*/ 75 h 75"/>
                    <a:gd name="T12" fmla="*/ 85 w 111"/>
                    <a:gd name="T13" fmla="*/ 75 h 75"/>
                    <a:gd name="T14" fmla="*/ 87 w 111"/>
                    <a:gd name="T15" fmla="*/ 71 h 75"/>
                    <a:gd name="T16" fmla="*/ 97 w 111"/>
                    <a:gd name="T17" fmla="*/ 59 h 75"/>
                    <a:gd name="T18" fmla="*/ 106 w 111"/>
                    <a:gd name="T19" fmla="*/ 40 h 75"/>
                    <a:gd name="T20" fmla="*/ 109 w 111"/>
                    <a:gd name="T21" fmla="*/ 28 h 75"/>
                    <a:gd name="T22" fmla="*/ 111 w 111"/>
                    <a:gd name="T23" fmla="*/ 16 h 75"/>
                    <a:gd name="T24" fmla="*/ 111 w 111"/>
                    <a:gd name="T25" fmla="*/ 16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1" h="75">
                      <a:moveTo>
                        <a:pt x="111" y="16"/>
                      </a:moveTo>
                      <a:lnTo>
                        <a:pt x="2" y="0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85" y="75"/>
                      </a:lnTo>
                      <a:lnTo>
                        <a:pt x="87" y="71"/>
                      </a:lnTo>
                      <a:lnTo>
                        <a:pt x="97" y="59"/>
                      </a:lnTo>
                      <a:lnTo>
                        <a:pt x="106" y="40"/>
                      </a:lnTo>
                      <a:lnTo>
                        <a:pt x="109" y="28"/>
                      </a:lnTo>
                      <a:lnTo>
                        <a:pt x="111" y="16"/>
                      </a:lnTo>
                      <a:close/>
                    </a:path>
                  </a:pathLst>
                </a:custGeom>
                <a:solidFill>
                  <a:srgbClr val="8673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5" name="Freeform 169">
                  <a:extLst>
                    <a:ext uri="{FF2B5EF4-FFF2-40B4-BE49-F238E27FC236}">
                      <a16:creationId xmlns:a16="http://schemas.microsoft.com/office/drawing/2014/main" id="{BED887F1-3EA5-4878-85AF-C86E7DE35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2" y="962"/>
                  <a:ext cx="37" cy="54"/>
                </a:xfrm>
                <a:custGeom>
                  <a:avLst/>
                  <a:gdLst>
                    <a:gd name="T0" fmla="*/ 37 w 37"/>
                    <a:gd name="T1" fmla="*/ 0 h 54"/>
                    <a:gd name="T2" fmla="*/ 37 w 37"/>
                    <a:gd name="T3" fmla="*/ 0 h 54"/>
                    <a:gd name="T4" fmla="*/ 26 w 37"/>
                    <a:gd name="T5" fmla="*/ 21 h 54"/>
                    <a:gd name="T6" fmla="*/ 26 w 37"/>
                    <a:gd name="T7" fmla="*/ 21 h 54"/>
                    <a:gd name="T8" fmla="*/ 4 w 37"/>
                    <a:gd name="T9" fmla="*/ 49 h 54"/>
                    <a:gd name="T10" fmla="*/ 0 w 37"/>
                    <a:gd name="T11" fmla="*/ 54 h 54"/>
                    <a:gd name="T12" fmla="*/ 0 w 37"/>
                    <a:gd name="T13" fmla="*/ 54 h 54"/>
                    <a:gd name="T14" fmla="*/ 11 w 37"/>
                    <a:gd name="T15" fmla="*/ 37 h 54"/>
                    <a:gd name="T16" fmla="*/ 21 w 37"/>
                    <a:gd name="T17" fmla="*/ 21 h 54"/>
                    <a:gd name="T18" fmla="*/ 30 w 37"/>
                    <a:gd name="T19" fmla="*/ 0 h 54"/>
                    <a:gd name="T20" fmla="*/ 37 w 37"/>
                    <a:gd name="T21" fmla="*/ 0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54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26" y="21"/>
                      </a:lnTo>
                      <a:lnTo>
                        <a:pt x="4" y="49"/>
                      </a:lnTo>
                      <a:lnTo>
                        <a:pt x="0" y="54"/>
                      </a:lnTo>
                      <a:lnTo>
                        <a:pt x="11" y="37"/>
                      </a:lnTo>
                      <a:lnTo>
                        <a:pt x="21" y="21"/>
                      </a:lnTo>
                      <a:lnTo>
                        <a:pt x="3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6" name="Freeform 170">
                  <a:extLst>
                    <a:ext uri="{FF2B5EF4-FFF2-40B4-BE49-F238E27FC236}">
                      <a16:creationId xmlns:a16="http://schemas.microsoft.com/office/drawing/2014/main" id="{A56DEE60-2EB4-434B-9ED3-65239E028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153"/>
                  <a:ext cx="341" cy="301"/>
                </a:xfrm>
                <a:custGeom>
                  <a:avLst/>
                  <a:gdLst>
                    <a:gd name="T0" fmla="*/ 186 w 341"/>
                    <a:gd name="T1" fmla="*/ 153 h 301"/>
                    <a:gd name="T2" fmla="*/ 0 w 341"/>
                    <a:gd name="T3" fmla="*/ 0 h 301"/>
                    <a:gd name="T4" fmla="*/ 184 w 341"/>
                    <a:gd name="T5" fmla="*/ 160 h 301"/>
                    <a:gd name="T6" fmla="*/ 202 w 341"/>
                    <a:gd name="T7" fmla="*/ 165 h 301"/>
                    <a:gd name="T8" fmla="*/ 257 w 341"/>
                    <a:gd name="T9" fmla="*/ 233 h 301"/>
                    <a:gd name="T10" fmla="*/ 341 w 341"/>
                    <a:gd name="T11" fmla="*/ 301 h 301"/>
                    <a:gd name="T12" fmla="*/ 332 w 341"/>
                    <a:gd name="T13" fmla="*/ 282 h 301"/>
                    <a:gd name="T14" fmla="*/ 261 w 341"/>
                    <a:gd name="T15" fmla="*/ 228 h 301"/>
                    <a:gd name="T16" fmla="*/ 207 w 341"/>
                    <a:gd name="T17" fmla="*/ 160 h 301"/>
                    <a:gd name="T18" fmla="*/ 186 w 341"/>
                    <a:gd name="T19" fmla="*/ 153 h 3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1" h="301">
                      <a:moveTo>
                        <a:pt x="186" y="153"/>
                      </a:moveTo>
                      <a:lnTo>
                        <a:pt x="0" y="0"/>
                      </a:lnTo>
                      <a:lnTo>
                        <a:pt x="184" y="160"/>
                      </a:lnTo>
                      <a:lnTo>
                        <a:pt x="202" y="165"/>
                      </a:lnTo>
                      <a:lnTo>
                        <a:pt x="257" y="233"/>
                      </a:lnTo>
                      <a:lnTo>
                        <a:pt x="341" y="301"/>
                      </a:lnTo>
                      <a:lnTo>
                        <a:pt x="332" y="282"/>
                      </a:lnTo>
                      <a:lnTo>
                        <a:pt x="261" y="228"/>
                      </a:lnTo>
                      <a:lnTo>
                        <a:pt x="207" y="160"/>
                      </a:lnTo>
                      <a:lnTo>
                        <a:pt x="186" y="153"/>
                      </a:lnTo>
                      <a:close/>
                    </a:path>
                  </a:pathLst>
                </a:custGeom>
                <a:solidFill>
                  <a:srgbClr val="D2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32" name="Line 188">
                <a:extLst>
                  <a:ext uri="{FF2B5EF4-FFF2-40B4-BE49-F238E27FC236}">
                    <a16:creationId xmlns:a16="http://schemas.microsoft.com/office/drawing/2014/main" id="{CB951CD5-74C6-4F7D-93B1-E1E6AA955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6" y="661"/>
                <a:ext cx="788" cy="5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Line 189">
                <a:extLst>
                  <a:ext uri="{FF2B5EF4-FFF2-40B4-BE49-F238E27FC236}">
                    <a16:creationId xmlns:a16="http://schemas.microsoft.com/office/drawing/2014/main" id="{59895A4B-868B-434B-AD46-749D630AE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836"/>
                <a:ext cx="175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Line 190">
                <a:extLst>
                  <a:ext uri="{FF2B5EF4-FFF2-40B4-BE49-F238E27FC236}">
                    <a16:creationId xmlns:a16="http://schemas.microsoft.com/office/drawing/2014/main" id="{EDB64F23-F63F-4FE9-8D0E-FAA88E067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967"/>
                <a:ext cx="832" cy="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Line 191">
                <a:extLst>
                  <a:ext uri="{FF2B5EF4-FFF2-40B4-BE49-F238E27FC236}">
                    <a16:creationId xmlns:a16="http://schemas.microsoft.com/office/drawing/2014/main" id="{51442FA8-8CFC-44A6-BAF6-7074706D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" y="748"/>
                <a:ext cx="1752" cy="3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0" name="Text Box 206">
              <a:extLst>
                <a:ext uri="{FF2B5EF4-FFF2-40B4-BE49-F238E27FC236}">
                  <a16:creationId xmlns:a16="http://schemas.microsoft.com/office/drawing/2014/main" id="{68DB7411-4674-4375-B3C5-8E2919CE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449"/>
              <a:ext cx="1233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Secondary Storage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500GB</a:t>
              </a:r>
            </a:p>
          </p:txBody>
        </p:sp>
      </p:grpSp>
      <p:grpSp>
        <p:nvGrpSpPr>
          <p:cNvPr id="197" name="Group 249">
            <a:extLst>
              <a:ext uri="{FF2B5EF4-FFF2-40B4-BE49-F238E27FC236}">
                <a16:creationId xmlns:a16="http://schemas.microsoft.com/office/drawing/2014/main" id="{152FFCA0-9E74-4C3B-9D9B-DCA9D4E54BD3}"/>
              </a:ext>
            </a:extLst>
          </p:cNvPr>
          <p:cNvGrpSpPr>
            <a:grpSpLocks/>
          </p:cNvGrpSpPr>
          <p:nvPr/>
        </p:nvGrpSpPr>
        <p:grpSpPr bwMode="auto">
          <a:xfrm>
            <a:off x="4041648" y="2464308"/>
            <a:ext cx="1042988" cy="3330575"/>
            <a:chOff x="607" y="48"/>
            <a:chExt cx="657" cy="2098"/>
          </a:xfrm>
        </p:grpSpPr>
        <p:sp>
          <p:nvSpPr>
            <p:cNvPr id="198" name="Rectangle 4">
              <a:extLst>
                <a:ext uri="{FF2B5EF4-FFF2-40B4-BE49-F238E27FC236}">
                  <a16:creationId xmlns:a16="http://schemas.microsoft.com/office/drawing/2014/main" id="{B89EFDF3-8F21-4F34-9DF4-2FB6DF141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48"/>
              <a:ext cx="657" cy="1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ko-KR" altLang="en-US" sz="4800" b="0" dirty="0">
                  <a:latin typeface="+mn-lt"/>
                  <a:ea typeface="굴림" panose="020B0600000101010101" pitchFamily="34" charset="-127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199" name="Text Box 205">
              <a:extLst>
                <a:ext uri="{FF2B5EF4-FFF2-40B4-BE49-F238E27FC236}">
                  <a16:creationId xmlns:a16="http://schemas.microsoft.com/office/drawing/2014/main" id="{599BCC73-2691-43C8-AD08-094E77F9A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" y="1624"/>
              <a:ext cx="609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Virtual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Memory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 GB</a:t>
              </a:r>
            </a:p>
          </p:txBody>
        </p:sp>
        <p:sp>
          <p:nvSpPr>
            <p:cNvPr id="200" name="Rectangle 224">
              <a:extLst>
                <a:ext uri="{FF2B5EF4-FFF2-40B4-BE49-F238E27FC236}">
                  <a16:creationId xmlns:a16="http://schemas.microsoft.com/office/drawing/2014/main" id="{02832663-B5DD-4C90-96D4-4041E8D70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27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1" name="Rectangle 225">
              <a:extLst>
                <a:ext uri="{FF2B5EF4-FFF2-40B4-BE49-F238E27FC236}">
                  <a16:creationId xmlns:a16="http://schemas.microsoft.com/office/drawing/2014/main" id="{B24AF0B3-50BD-43F8-8D3D-528949F43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18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2" name="Rectangle 226">
              <a:extLst>
                <a:ext uri="{FF2B5EF4-FFF2-40B4-BE49-F238E27FC236}">
                  <a16:creationId xmlns:a16="http://schemas.microsoft.com/office/drawing/2014/main" id="{3CECB681-A8A7-4CAD-A819-693C36BCB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09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3" name="Rectangle 227">
              <a:extLst>
                <a:ext uri="{FF2B5EF4-FFF2-40B4-BE49-F238E27FC236}">
                  <a16:creationId xmlns:a16="http://schemas.microsoft.com/office/drawing/2014/main" id="{D275CC04-25D4-4ABD-9BD6-186CDBE1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01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4" name="Rectangle 228">
              <a:extLst>
                <a:ext uri="{FF2B5EF4-FFF2-40B4-BE49-F238E27FC236}">
                  <a16:creationId xmlns:a16="http://schemas.microsoft.com/office/drawing/2014/main" id="{29651BFF-1780-4033-B95F-1A106983F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924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5" name="Rectangle 229">
              <a:extLst>
                <a:ext uri="{FF2B5EF4-FFF2-40B4-BE49-F238E27FC236}">
                  <a16:creationId xmlns:a16="http://schemas.microsoft.com/office/drawing/2014/main" id="{E7C80775-FB9A-4C0B-A832-6D0F4D3E9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836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6" name="Rectangle 230">
              <a:extLst>
                <a:ext uri="{FF2B5EF4-FFF2-40B4-BE49-F238E27FC236}">
                  <a16:creationId xmlns:a16="http://schemas.microsoft.com/office/drawing/2014/main" id="{2C915BD1-6C06-41B5-AE19-5F5CCB071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74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7" name="Rectangle 231">
              <a:extLst>
                <a:ext uri="{FF2B5EF4-FFF2-40B4-BE49-F238E27FC236}">
                  <a16:creationId xmlns:a16="http://schemas.microsoft.com/office/drawing/2014/main" id="{AB30DB19-85A4-41C2-BB7D-5EEA5BA95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66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8" name="Rectangle 232">
              <a:extLst>
                <a:ext uri="{FF2B5EF4-FFF2-40B4-BE49-F238E27FC236}">
                  <a16:creationId xmlns:a16="http://schemas.microsoft.com/office/drawing/2014/main" id="{456C7544-8203-4BAC-8B49-0984334D2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57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09" name="Rectangle 233">
              <a:extLst>
                <a:ext uri="{FF2B5EF4-FFF2-40B4-BE49-F238E27FC236}">
                  <a16:creationId xmlns:a16="http://schemas.microsoft.com/office/drawing/2014/main" id="{6AF21DBD-9514-45B7-84A8-32B0AC392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48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0" name="Rectangle 234">
              <a:extLst>
                <a:ext uri="{FF2B5EF4-FFF2-40B4-BE49-F238E27FC236}">
                  <a16:creationId xmlns:a16="http://schemas.microsoft.com/office/drawing/2014/main" id="{28F0CCE1-AB2D-4A1A-8FBD-BAAC55740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398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1" name="Rectangle 235">
              <a:extLst>
                <a:ext uri="{FF2B5EF4-FFF2-40B4-BE49-F238E27FC236}">
                  <a16:creationId xmlns:a16="http://schemas.microsoft.com/office/drawing/2014/main" id="{8EE59673-99CD-4174-93A9-D75D5E06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311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2" name="Rectangle 236">
              <a:extLst>
                <a:ext uri="{FF2B5EF4-FFF2-40B4-BE49-F238E27FC236}">
                  <a16:creationId xmlns:a16="http://schemas.microsoft.com/office/drawing/2014/main" id="{77C9DC3E-64A5-4DF8-B58D-2F058B3C6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223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3" name="Rectangle 237">
              <a:extLst>
                <a:ext uri="{FF2B5EF4-FFF2-40B4-BE49-F238E27FC236}">
                  <a16:creationId xmlns:a16="http://schemas.microsoft.com/office/drawing/2014/main" id="{69301CB0-D716-4A3C-92F3-D066E7492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36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4" name="Rectangle 243">
              <a:extLst>
                <a:ext uri="{FF2B5EF4-FFF2-40B4-BE49-F238E27FC236}">
                  <a16:creationId xmlns:a16="http://schemas.microsoft.com/office/drawing/2014/main" id="{D962448E-F867-4EEE-96C4-1CFAAC656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361"/>
              <a:ext cx="657" cy="8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  <p:sp>
          <p:nvSpPr>
            <p:cNvPr id="215" name="Rectangle 244">
              <a:extLst>
                <a:ext uri="{FF2B5EF4-FFF2-40B4-BE49-F238E27FC236}">
                  <a16:creationId xmlns:a16="http://schemas.microsoft.com/office/drawing/2014/main" id="{A0CFF3CB-E7C0-44C5-BEB7-BD4A888E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449"/>
              <a:ext cx="657" cy="8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600" b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0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F133-164B-4122-A38B-CAFB26F0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Origins of Paging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CA85C-6BE8-4661-9283-A077B2AD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DC489-638D-4459-8121-09F86A5A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1CFB-6072-455C-B1C0-849496AE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an 4">
            <a:extLst>
              <a:ext uri="{FF2B5EF4-FFF2-40B4-BE49-F238E27FC236}">
                <a16:creationId xmlns:a16="http://schemas.microsoft.com/office/drawing/2014/main" id="{492FA3C5-F59E-4E53-8F70-7FEA782A4101}"/>
              </a:ext>
            </a:extLst>
          </p:cNvPr>
          <p:cNvSpPr/>
          <p:nvPr/>
        </p:nvSpPr>
        <p:spPr bwMode="auto">
          <a:xfrm>
            <a:off x="3849758" y="1801009"/>
            <a:ext cx="1357355" cy="12257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an 5">
            <a:extLst>
              <a:ext uri="{FF2B5EF4-FFF2-40B4-BE49-F238E27FC236}">
                <a16:creationId xmlns:a16="http://schemas.microsoft.com/office/drawing/2014/main" id="{C97FBB83-30D8-442D-B23C-F5169BCB6346}"/>
              </a:ext>
            </a:extLst>
          </p:cNvPr>
          <p:cNvSpPr/>
          <p:nvPr/>
        </p:nvSpPr>
        <p:spPr bwMode="auto">
          <a:xfrm>
            <a:off x="5716246" y="1808213"/>
            <a:ext cx="1357355" cy="12257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D3991-25E1-48F3-B94E-F0087569BCCF}"/>
              </a:ext>
            </a:extLst>
          </p:cNvPr>
          <p:cNvSpPr txBox="1"/>
          <p:nvPr/>
        </p:nvSpPr>
        <p:spPr>
          <a:xfrm>
            <a:off x="7504260" y="1924349"/>
            <a:ext cx="1603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Disks provide most of the storage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C5CE6-6FEE-46F0-A613-7F20A47DAEA1}"/>
              </a:ext>
            </a:extLst>
          </p:cNvPr>
          <p:cNvSpPr txBox="1"/>
          <p:nvPr/>
        </p:nvSpPr>
        <p:spPr>
          <a:xfrm>
            <a:off x="7735957" y="3667295"/>
            <a:ext cx="1603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Relatively small memory, for many processes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40C45-913B-4101-8977-011283FB9443}"/>
              </a:ext>
            </a:extLst>
          </p:cNvPr>
          <p:cNvSpPr/>
          <p:nvPr/>
        </p:nvSpPr>
        <p:spPr bwMode="auto">
          <a:xfrm>
            <a:off x="5435541" y="4706811"/>
            <a:ext cx="339131" cy="308301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BF3FB-3512-4E97-8EC6-B54E74800DFD}"/>
              </a:ext>
            </a:extLst>
          </p:cNvPr>
          <p:cNvSpPr txBox="1"/>
          <p:nvPr/>
        </p:nvSpPr>
        <p:spPr>
          <a:xfrm>
            <a:off x="5461497" y="4712080"/>
            <a:ext cx="24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525D5-5D5A-4BED-A2FA-B09025DFA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57" y="5817801"/>
            <a:ext cx="986562" cy="874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2ABF65-92BD-46DC-B37A-A8574C4D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46" y="5983359"/>
            <a:ext cx="986562" cy="874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1C13B-7416-4E72-B053-32BC7054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57" y="5764255"/>
            <a:ext cx="986562" cy="874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52A7A0-C12A-4430-BFE4-209ECF1D12EE}"/>
              </a:ext>
            </a:extLst>
          </p:cNvPr>
          <p:cNvSpPr txBox="1"/>
          <p:nvPr/>
        </p:nvSpPr>
        <p:spPr>
          <a:xfrm>
            <a:off x="5873786" y="6037804"/>
            <a:ext cx="55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 .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0EF10-FF5A-4B0C-A31E-E742933DA5DF}"/>
              </a:ext>
            </a:extLst>
          </p:cNvPr>
          <p:cNvSpPr txBox="1"/>
          <p:nvPr/>
        </p:nvSpPr>
        <p:spPr>
          <a:xfrm>
            <a:off x="7735957" y="5680409"/>
            <a:ext cx="1849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Many clients on dumb terminals running different programs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3B5A93-4512-4AB5-8363-2C2969A01C11}"/>
              </a:ext>
            </a:extLst>
          </p:cNvPr>
          <p:cNvCxnSpPr/>
          <p:nvPr/>
        </p:nvCxnSpPr>
        <p:spPr bwMode="auto">
          <a:xfrm flipV="1">
            <a:off x="4078357" y="5015113"/>
            <a:ext cx="1295400" cy="59644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C21537-0C4F-446E-A9CC-34019B450BD0}"/>
              </a:ext>
            </a:extLst>
          </p:cNvPr>
          <p:cNvCxnSpPr/>
          <p:nvPr/>
        </p:nvCxnSpPr>
        <p:spPr bwMode="auto">
          <a:xfrm flipH="1" flipV="1">
            <a:off x="5907157" y="5015114"/>
            <a:ext cx="1108702" cy="43625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512DB3-580A-4B17-A9DD-D00F0DFED9C7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4990327" y="5082041"/>
            <a:ext cx="517502" cy="90131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BF0170-7217-464D-992F-B8CD46F5CA64}"/>
              </a:ext>
            </a:extLst>
          </p:cNvPr>
          <p:cNvGrpSpPr/>
          <p:nvPr/>
        </p:nvGrpSpPr>
        <p:grpSpPr>
          <a:xfrm>
            <a:off x="4000143" y="1958612"/>
            <a:ext cx="431621" cy="924902"/>
            <a:chOff x="976184" y="1905000"/>
            <a:chExt cx="533400" cy="1143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116271-CBB2-455D-8A61-98F7260D115D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07F37F-40FD-481D-940B-CFE3FA43C557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C18F2D3-987E-4448-B554-06828433C18D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DC71CF-D20D-4034-A80E-680876A452CC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FCC9C2-8DB7-446A-8CEC-593F25AD7245}"/>
              </a:ext>
            </a:extLst>
          </p:cNvPr>
          <p:cNvGrpSpPr/>
          <p:nvPr/>
        </p:nvGrpSpPr>
        <p:grpSpPr>
          <a:xfrm>
            <a:off x="4641142" y="1897742"/>
            <a:ext cx="431621" cy="924902"/>
            <a:chOff x="976184" y="1905000"/>
            <a:chExt cx="533400" cy="1143000"/>
          </a:xfrm>
          <a:solidFill>
            <a:srgbClr val="00B0F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171396-242E-4F10-B378-C4DEC2581CF6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83C690-272C-46FE-B3EB-8FAD9E2C0D44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77D8295-D3B0-4F3D-A174-192A6D2FB0C1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31F8CA-C7E5-449D-9044-3808906A8980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7B2F22-B697-4428-9FD7-40781C7FA02C}"/>
              </a:ext>
            </a:extLst>
          </p:cNvPr>
          <p:cNvGrpSpPr/>
          <p:nvPr/>
        </p:nvGrpSpPr>
        <p:grpSpPr>
          <a:xfrm>
            <a:off x="5865971" y="1958612"/>
            <a:ext cx="431621" cy="924902"/>
            <a:chOff x="976184" y="1905000"/>
            <a:chExt cx="533400" cy="1143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20D722-FE0B-476F-AC13-7D13F495913B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98774B-BF6F-47B7-BBF0-97F0F6B0D7C2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13B989-EDD7-490A-A949-41FEB99C8718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783DE0-E34B-43D1-AE35-05A50F943F20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0A102C-A958-4BFC-8F74-1A184D4CD92C}"/>
              </a:ext>
            </a:extLst>
          </p:cNvPr>
          <p:cNvGrpSpPr/>
          <p:nvPr/>
        </p:nvGrpSpPr>
        <p:grpSpPr>
          <a:xfrm>
            <a:off x="6512440" y="1897742"/>
            <a:ext cx="431621" cy="924902"/>
            <a:chOff x="976184" y="1905000"/>
            <a:chExt cx="533400" cy="11430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7C50CD-D714-415C-AD6A-D686CCDD17F1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11430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BF2990-6FE3-4287-BB8F-0DC731F8B543}"/>
                </a:ext>
              </a:extLst>
            </p:cNvPr>
            <p:cNvSpPr/>
            <p:nvPr/>
          </p:nvSpPr>
          <p:spPr bwMode="auto">
            <a:xfrm>
              <a:off x="976184" y="19050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18995E-0398-46F3-8800-247F6324A13F}"/>
                </a:ext>
              </a:extLst>
            </p:cNvPr>
            <p:cNvSpPr/>
            <p:nvPr/>
          </p:nvSpPr>
          <p:spPr bwMode="auto">
            <a:xfrm>
              <a:off x="976184" y="2133600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901954-441F-4716-940C-C8E208F963FC}"/>
                </a:ext>
              </a:extLst>
            </p:cNvPr>
            <p:cNvSpPr/>
            <p:nvPr/>
          </p:nvSpPr>
          <p:spPr bwMode="auto">
            <a:xfrm>
              <a:off x="976184" y="2360141"/>
              <a:ext cx="533400" cy="2286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B5569F-A695-4A88-9CF4-DB60C2E2D0A4}"/>
              </a:ext>
            </a:extLst>
          </p:cNvPr>
          <p:cNvGrpSpPr/>
          <p:nvPr/>
        </p:nvGrpSpPr>
        <p:grpSpPr>
          <a:xfrm>
            <a:off x="5105205" y="3473614"/>
            <a:ext cx="866241" cy="1008099"/>
            <a:chOff x="3770048" y="2792785"/>
            <a:chExt cx="1070506" cy="124581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AD589CD-1528-4F15-B0BD-9637A8D08566}"/>
                </a:ext>
              </a:extLst>
            </p:cNvPr>
            <p:cNvSpPr/>
            <p:nvPr/>
          </p:nvSpPr>
          <p:spPr bwMode="auto">
            <a:xfrm>
              <a:off x="3770048" y="2792785"/>
              <a:ext cx="1070506" cy="124581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ABE7B6A-3938-4F6F-8C98-4A15B83D7C91}"/>
                </a:ext>
              </a:extLst>
            </p:cNvPr>
            <p:cNvSpPr/>
            <p:nvPr/>
          </p:nvSpPr>
          <p:spPr bwMode="auto">
            <a:xfrm>
              <a:off x="3810000" y="3200400"/>
              <a:ext cx="533400" cy="228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752F277-67AB-4133-B9EB-BD74B055E9F7}"/>
                </a:ext>
              </a:extLst>
            </p:cNvPr>
            <p:cNvSpPr/>
            <p:nvPr/>
          </p:nvSpPr>
          <p:spPr bwMode="auto">
            <a:xfrm>
              <a:off x="3962400" y="3352800"/>
              <a:ext cx="533400" cy="228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8FA9135-D265-42B6-83FF-5EBEAD0CAE5B}"/>
                </a:ext>
              </a:extLst>
            </p:cNvPr>
            <p:cNvSpPr/>
            <p:nvPr/>
          </p:nvSpPr>
          <p:spPr bwMode="auto">
            <a:xfrm>
              <a:off x="4114800" y="3505200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3D94F23-97D9-477A-9A89-2F66765B9AD9}"/>
                </a:ext>
              </a:extLst>
            </p:cNvPr>
            <p:cNvSpPr/>
            <p:nvPr/>
          </p:nvSpPr>
          <p:spPr bwMode="auto">
            <a:xfrm>
              <a:off x="4267200" y="365760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0E1CA2-D9C0-41F6-A6B9-A36D205A6DA8}"/>
                </a:ext>
              </a:extLst>
            </p:cNvPr>
            <p:cNvSpPr/>
            <p:nvPr/>
          </p:nvSpPr>
          <p:spPr bwMode="auto">
            <a:xfrm>
              <a:off x="3985054" y="3030416"/>
              <a:ext cx="533400" cy="2286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5D9B23-6EE0-4346-B952-6A1FE32B6544}"/>
                </a:ext>
              </a:extLst>
            </p:cNvPr>
            <p:cNvSpPr/>
            <p:nvPr/>
          </p:nvSpPr>
          <p:spPr bwMode="auto">
            <a:xfrm>
              <a:off x="4199030" y="2883940"/>
              <a:ext cx="533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8C43BA2-BC81-421D-A9A6-9CC94450E0C0}"/>
              </a:ext>
            </a:extLst>
          </p:cNvPr>
          <p:cNvSpPr txBox="1"/>
          <p:nvPr/>
        </p:nvSpPr>
        <p:spPr>
          <a:xfrm>
            <a:off x="2348393" y="4331870"/>
            <a:ext cx="1726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Keep memory full of the frequently accesses pages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BD82E0-D0B1-47A1-9AD2-2B9C2D1C7399}"/>
              </a:ext>
            </a:extLst>
          </p:cNvPr>
          <p:cNvSpPr txBox="1"/>
          <p:nvPr/>
        </p:nvSpPr>
        <p:spPr>
          <a:xfrm>
            <a:off x="1348110" y="2114988"/>
            <a:ext cx="197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Keep most of the address space on disk</a:t>
            </a:r>
          </a:p>
        </p:txBody>
      </p:sp>
      <p:sp>
        <p:nvSpPr>
          <p:cNvPr id="50" name="Up-Down Arrow 16">
            <a:extLst>
              <a:ext uri="{FF2B5EF4-FFF2-40B4-BE49-F238E27FC236}">
                <a16:creationId xmlns:a16="http://schemas.microsoft.com/office/drawing/2014/main" id="{06F64D2A-BC7F-4BA5-A72B-A8880DB44E41}"/>
              </a:ext>
            </a:extLst>
          </p:cNvPr>
          <p:cNvSpPr/>
          <p:nvPr/>
        </p:nvSpPr>
        <p:spPr bwMode="auto">
          <a:xfrm rot="19667283">
            <a:off x="4365804" y="3218603"/>
            <a:ext cx="389030" cy="1033433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D89D70-7BC7-4EE0-80D2-D8FF07623BF9}"/>
              </a:ext>
            </a:extLst>
          </p:cNvPr>
          <p:cNvSpPr txBox="1"/>
          <p:nvPr/>
        </p:nvSpPr>
        <p:spPr>
          <a:xfrm>
            <a:off x="2112226" y="3120605"/>
            <a:ext cx="172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Actively swap pages to/from</a:t>
            </a:r>
          </a:p>
        </p:txBody>
      </p:sp>
    </p:spTree>
    <p:extLst>
      <p:ext uri="{BB962C8B-B14F-4D97-AF65-F5344CB8AC3E}">
        <p14:creationId xmlns:p14="http://schemas.microsoft.com/office/powerpoint/2010/main" val="6514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48" grpId="0"/>
      <p:bldP spid="49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B00E-EAEC-4ACA-B2D7-45854E10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Very Different Situation Today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EB878-B06C-4BBE-A520-22C4C02D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B22B0-6AD9-472E-B810-C8CA389A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56607-165F-474E-B4AA-65605887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420245" y="2133599"/>
            <a:ext cx="6723755" cy="4019872"/>
            <a:chOff x="1487557" y="1350479"/>
            <a:chExt cx="8305799" cy="49657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798678-3F9D-41CB-B4AD-824FA928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957" y="4968875"/>
              <a:ext cx="1663700" cy="1219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6C2637-D421-4B4A-B19F-523D07F9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905" y="5054904"/>
              <a:ext cx="1663700" cy="1219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48B165-1B97-4AAE-97D9-153D42D53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7993" y="3414275"/>
              <a:ext cx="2225363" cy="16308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2E2072-EE75-4D32-ACE9-795D6917085B}"/>
                </a:ext>
              </a:extLst>
            </p:cNvPr>
            <p:cNvGrpSpPr/>
            <p:nvPr/>
          </p:nvGrpSpPr>
          <p:grpSpPr>
            <a:xfrm>
              <a:off x="6249853" y="4377020"/>
              <a:ext cx="1168811" cy="914400"/>
              <a:chOff x="4381089" y="1076072"/>
              <a:chExt cx="1677428" cy="1514728"/>
            </a:xfrm>
          </p:grpSpPr>
          <p:sp>
            <p:nvSpPr>
              <p:cNvPr id="10" name="Can 6">
                <a:extLst>
                  <a:ext uri="{FF2B5EF4-FFF2-40B4-BE49-F238E27FC236}">
                    <a16:creationId xmlns:a16="http://schemas.microsoft.com/office/drawing/2014/main" id="{950C6F48-2180-4D10-A448-C08005FE3292}"/>
                  </a:ext>
                </a:extLst>
              </p:cNvPr>
              <p:cNvSpPr/>
              <p:nvPr/>
            </p:nvSpPr>
            <p:spPr bwMode="auto">
              <a:xfrm>
                <a:off x="4381089" y="1076072"/>
                <a:ext cx="1677428" cy="1514728"/>
              </a:xfrm>
              <a:prstGeom prst="ca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CB72A5C-8D15-46A3-9FBC-DCAF69D28235}"/>
                  </a:ext>
                </a:extLst>
              </p:cNvPr>
              <p:cNvGrpSpPr/>
              <p:nvPr/>
            </p:nvGrpSpPr>
            <p:grpSpPr>
              <a:xfrm>
                <a:off x="4496314" y="1388335"/>
                <a:ext cx="533400" cy="1143000"/>
                <a:chOff x="976184" y="1905000"/>
                <a:chExt cx="533400" cy="1143000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A1178B4-950C-4EC1-90D7-5B5C37383341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11430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C911DB2-80FC-433D-8D82-0335F1C4B2DD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D9DD5FC-C166-4D58-A59F-997EA93F6E5B}"/>
                    </a:ext>
                  </a:extLst>
                </p:cNvPr>
                <p:cNvSpPr/>
                <p:nvPr/>
              </p:nvSpPr>
              <p:spPr bwMode="auto">
                <a:xfrm>
                  <a:off x="976184" y="21336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C60BE1B-062C-498C-9074-DBD3155B5A5F}"/>
                    </a:ext>
                  </a:extLst>
                </p:cNvPr>
                <p:cNvSpPr/>
                <p:nvPr/>
              </p:nvSpPr>
              <p:spPr bwMode="auto">
                <a:xfrm>
                  <a:off x="976184" y="2360141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063AA52-C073-4DF1-AB1F-265A2DDD3377}"/>
                  </a:ext>
                </a:extLst>
              </p:cNvPr>
              <p:cNvGrpSpPr/>
              <p:nvPr/>
            </p:nvGrpSpPr>
            <p:grpSpPr>
              <a:xfrm>
                <a:off x="5183444" y="1258909"/>
                <a:ext cx="533400" cy="1143000"/>
                <a:chOff x="976184" y="1905000"/>
                <a:chExt cx="533400" cy="1143000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1FCB918-8DF4-4A36-9753-2E7E0242D7CB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11430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96941BF-71A3-40EB-A1AE-D474561FDD29}"/>
                    </a:ext>
                  </a:extLst>
                </p:cNvPr>
                <p:cNvSpPr/>
                <p:nvPr/>
              </p:nvSpPr>
              <p:spPr bwMode="auto">
                <a:xfrm>
                  <a:off x="976184" y="19050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A7BE5E4-0022-43C3-9CD2-89DDFCAAE58D}"/>
                    </a:ext>
                  </a:extLst>
                </p:cNvPr>
                <p:cNvSpPr/>
                <p:nvPr/>
              </p:nvSpPr>
              <p:spPr bwMode="auto">
                <a:xfrm>
                  <a:off x="976184" y="2133600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AD21940-ECFC-434B-AAD6-224BDC63E4EB}"/>
                    </a:ext>
                  </a:extLst>
                </p:cNvPr>
                <p:cNvSpPr/>
                <p:nvPr/>
              </p:nvSpPr>
              <p:spPr bwMode="auto">
                <a:xfrm>
                  <a:off x="976184" y="2360141"/>
                  <a:ext cx="533400" cy="228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7F07FA-337F-4C8E-B81B-58625FE4428C}"/>
                </a:ext>
              </a:extLst>
            </p:cNvPr>
            <p:cNvGrpSpPr/>
            <p:nvPr/>
          </p:nvGrpSpPr>
          <p:grpSpPr>
            <a:xfrm>
              <a:off x="6460135" y="5401794"/>
              <a:ext cx="954354" cy="914400"/>
              <a:chOff x="3770048" y="2792785"/>
              <a:chExt cx="1070506" cy="124581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0DDD4B-A4C4-4B10-9ECE-7322E1BB57E6}"/>
                  </a:ext>
                </a:extLst>
              </p:cNvPr>
              <p:cNvSpPr/>
              <p:nvPr/>
            </p:nvSpPr>
            <p:spPr bwMode="auto">
              <a:xfrm>
                <a:off x="3770048" y="2792785"/>
                <a:ext cx="1070506" cy="124581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D8F46D0-8816-4B39-B5AF-49EED5995C7B}"/>
                  </a:ext>
                </a:extLst>
              </p:cNvPr>
              <p:cNvSpPr/>
              <p:nvPr/>
            </p:nvSpPr>
            <p:spPr bwMode="auto">
              <a:xfrm>
                <a:off x="3810000" y="3200400"/>
                <a:ext cx="533400" cy="228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D26FDE-5E6C-4E29-9CED-66B4D82B1120}"/>
                  </a:ext>
                </a:extLst>
              </p:cNvPr>
              <p:cNvSpPr/>
              <p:nvPr/>
            </p:nvSpPr>
            <p:spPr bwMode="auto">
              <a:xfrm>
                <a:off x="3962400" y="3352800"/>
                <a:ext cx="533400" cy="2286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F1960A-D423-4488-8313-7B3E49707EAD}"/>
                  </a:ext>
                </a:extLst>
              </p:cNvPr>
              <p:cNvSpPr/>
              <p:nvPr/>
            </p:nvSpPr>
            <p:spPr bwMode="auto">
              <a:xfrm>
                <a:off x="4114800" y="3505200"/>
                <a:ext cx="533400" cy="2286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892FDA-D98C-456C-BFA5-8B24195FD5D6}"/>
                  </a:ext>
                </a:extLst>
              </p:cNvPr>
              <p:cNvSpPr/>
              <p:nvPr/>
            </p:nvSpPr>
            <p:spPr bwMode="auto">
              <a:xfrm>
                <a:off x="4267200" y="3657600"/>
                <a:ext cx="53340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9650415-E0C8-4E16-94BB-A39B7ACDB555}"/>
                  </a:ext>
                </a:extLst>
              </p:cNvPr>
              <p:cNvSpPr/>
              <p:nvPr/>
            </p:nvSpPr>
            <p:spPr bwMode="auto">
              <a:xfrm>
                <a:off x="3985054" y="3030416"/>
                <a:ext cx="533400" cy="2286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03A409-7886-4C01-933A-91D62ABDF17E}"/>
                  </a:ext>
                </a:extLst>
              </p:cNvPr>
              <p:cNvSpPr/>
              <p:nvPr/>
            </p:nvSpPr>
            <p:spPr bwMode="auto">
              <a:xfrm>
                <a:off x="4199030" y="2883940"/>
                <a:ext cx="53340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AC0FD1-55A5-4646-A105-A7B0A58E294F}"/>
                </a:ext>
              </a:extLst>
            </p:cNvPr>
            <p:cNvSpPr txBox="1"/>
            <p:nvPr/>
          </p:nvSpPr>
          <p:spPr>
            <a:xfrm>
              <a:off x="7540063" y="5100809"/>
              <a:ext cx="2155446" cy="117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Powerful system</a:t>
              </a:r>
            </a:p>
            <a:p>
              <a:r>
                <a:rPr lang="en-US" sz="1400" dirty="0"/>
                <a:t>Huge memory</a:t>
              </a:r>
            </a:p>
            <a:p>
              <a:r>
                <a:rPr lang="en-US" sz="1400" dirty="0"/>
                <a:t>Huge disk</a:t>
              </a:r>
            </a:p>
            <a:p>
              <a:r>
                <a:rPr lang="en-US" sz="1400" dirty="0"/>
                <a:t>Single user</a:t>
              </a:r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303EF7AA-C73A-4FFD-B1C4-3B5E29CC557A}"/>
                </a:ext>
              </a:extLst>
            </p:cNvPr>
            <p:cNvSpPr/>
            <p:nvPr/>
          </p:nvSpPr>
          <p:spPr bwMode="auto">
            <a:xfrm>
              <a:off x="1487557" y="3006546"/>
              <a:ext cx="6080437" cy="1478362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0BD023B-BFF5-4018-9B61-6BDFC4A66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3657" y="1350479"/>
              <a:ext cx="2069707" cy="147836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3083037-5CB6-415D-AB11-547C6EC99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75" y="1712072"/>
              <a:ext cx="2330673" cy="1382330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79E1317-213A-4B44-9FBC-6753642325E9}"/>
                </a:ext>
              </a:extLst>
            </p:cNvPr>
            <p:cNvCxnSpPr>
              <a:stCxn id="6" idx="0"/>
            </p:cNvCxnSpPr>
            <p:nvPr/>
          </p:nvCxnSpPr>
          <p:spPr bwMode="auto">
            <a:xfrm flipV="1">
              <a:off x="2471807" y="3006546"/>
              <a:ext cx="1530350" cy="1962329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DB96154-7AB0-49FC-89F1-DD7518DC260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760266" y="3006546"/>
              <a:ext cx="1229924" cy="1971735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FAA69F8-AD8B-48E4-AC52-2FE17A44E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580" y="3554249"/>
              <a:ext cx="1526189" cy="928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0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6F5F6-E98B-4FED-A258-C85766A0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.exe</a:t>
            </a:r>
          </a:p>
          <a:p>
            <a:pPr lvl="1"/>
            <a:r>
              <a:rPr lang="en-US" dirty="0" smtClean="0"/>
              <a:t>lives on disk in the file system</a:t>
            </a:r>
          </a:p>
          <a:p>
            <a:pPr lvl="1"/>
            <a:r>
              <a:rPr lang="en-US" dirty="0" smtClean="0"/>
              <a:t>contains contents of code &amp; data segments, relocation entries and symbols</a:t>
            </a:r>
          </a:p>
          <a:p>
            <a:pPr lvl="1"/>
            <a:r>
              <a:rPr lang="en-US" dirty="0" smtClean="0"/>
              <a:t>OS loads it into memory, initializes registers (and initial stack pointer)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89814-91BC-4B69-9A38-5707D890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Classic: Loading an Executable into Memory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32F9B-180A-42AA-B24A-226F808A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BA791-F51C-4166-87B2-07C816C3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38D6E-9882-4341-BDE3-413E58C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94051" y="1907489"/>
            <a:ext cx="4973709" cy="2557826"/>
            <a:chOff x="1901826" y="1190601"/>
            <a:chExt cx="6766079" cy="3479586"/>
          </a:xfrm>
        </p:grpSpPr>
        <p:sp>
          <p:nvSpPr>
            <p:cNvPr id="21" name="Can 6">
              <a:extLst>
                <a:ext uri="{FF2B5EF4-FFF2-40B4-BE49-F238E27FC236}">
                  <a16:creationId xmlns:a16="http://schemas.microsoft.com/office/drawing/2014/main" id="{10B9454B-AFC2-48E7-91DC-508F7DA2F8BB}"/>
                </a:ext>
              </a:extLst>
            </p:cNvPr>
            <p:cNvSpPr/>
            <p:nvPr/>
          </p:nvSpPr>
          <p:spPr>
            <a:xfrm>
              <a:off x="1901826" y="1608377"/>
              <a:ext cx="2635250" cy="2942708"/>
            </a:xfrm>
            <a:prstGeom prst="ca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F73520-C56F-4CC3-9B72-EF6B7DCFC151}"/>
                </a:ext>
              </a:extLst>
            </p:cNvPr>
            <p:cNvSpPr/>
            <p:nvPr/>
          </p:nvSpPr>
          <p:spPr>
            <a:xfrm>
              <a:off x="7511934" y="1727478"/>
              <a:ext cx="1155971" cy="294270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BCCADB-066E-463D-8B5F-DEC117CD1FE1}"/>
                </a:ext>
              </a:extLst>
            </p:cNvPr>
            <p:cNvSpPr txBox="1"/>
            <p:nvPr/>
          </p:nvSpPr>
          <p:spPr>
            <a:xfrm>
              <a:off x="2391661" y="1190601"/>
              <a:ext cx="1571748" cy="4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disk (huge)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1FF161-70D5-4825-AFAC-20249B0BD315}"/>
                </a:ext>
              </a:extLst>
            </p:cNvPr>
            <p:cNvSpPr txBox="1"/>
            <p:nvPr/>
          </p:nvSpPr>
          <p:spPr>
            <a:xfrm>
              <a:off x="7457060" y="1239045"/>
              <a:ext cx="1210845" cy="4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memory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805FB9-DF77-45FD-B66B-D94EADED8D8A}"/>
                </a:ext>
              </a:extLst>
            </p:cNvPr>
            <p:cNvGrpSpPr/>
            <p:nvPr/>
          </p:nvGrpSpPr>
          <p:grpSpPr>
            <a:xfrm>
              <a:off x="2840938" y="2227502"/>
              <a:ext cx="1346888" cy="2104615"/>
              <a:chOff x="1621738" y="2000250"/>
              <a:chExt cx="1346888" cy="210461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AF9B364-4CCE-4BDA-B292-5EB820F1F25C}"/>
                  </a:ext>
                </a:extLst>
              </p:cNvPr>
              <p:cNvSpPr/>
              <p:nvPr/>
            </p:nvSpPr>
            <p:spPr>
              <a:xfrm>
                <a:off x="1621738" y="2000250"/>
                <a:ext cx="1346888" cy="2032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52F179-6357-4D54-9646-6D9043D14003}"/>
                  </a:ext>
                </a:extLst>
              </p:cNvPr>
              <p:cNvSpPr/>
              <p:nvPr/>
            </p:nvSpPr>
            <p:spPr>
              <a:xfrm>
                <a:off x="1790700" y="3190875"/>
                <a:ext cx="1056103" cy="4762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39EA10-E5FD-46A0-A035-E4DA3DDE0AD3}"/>
                  </a:ext>
                </a:extLst>
              </p:cNvPr>
              <p:cNvSpPr txBox="1"/>
              <p:nvPr/>
            </p:nvSpPr>
            <p:spPr>
              <a:xfrm>
                <a:off x="1998685" y="3297793"/>
                <a:ext cx="758705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9B98BC-9139-4CF6-BA5D-5D00B1FA413E}"/>
                  </a:ext>
                </a:extLst>
              </p:cNvPr>
              <p:cNvSpPr/>
              <p:nvPr/>
            </p:nvSpPr>
            <p:spPr>
              <a:xfrm>
                <a:off x="1790700" y="2628900"/>
                <a:ext cx="1056103" cy="4762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17D659-97AF-4625-AA19-0C1D857B9221}"/>
                  </a:ext>
                </a:extLst>
              </p:cNvPr>
              <p:cNvSpPr txBox="1"/>
              <p:nvPr/>
            </p:nvSpPr>
            <p:spPr>
              <a:xfrm>
                <a:off x="2016550" y="2735818"/>
                <a:ext cx="772898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5E6BC1-12E2-4859-8BE6-3479C6D0BC68}"/>
                  </a:ext>
                </a:extLst>
              </p:cNvPr>
              <p:cNvSpPr/>
              <p:nvPr/>
            </p:nvSpPr>
            <p:spPr>
              <a:xfrm>
                <a:off x="1790700" y="2123043"/>
                <a:ext cx="1056103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E5D009-82F0-434A-8F2E-D5E6880E4C42}"/>
                  </a:ext>
                </a:extLst>
              </p:cNvPr>
              <p:cNvSpPr txBox="1"/>
              <p:nvPr/>
            </p:nvSpPr>
            <p:spPr>
              <a:xfrm>
                <a:off x="2043206" y="2123043"/>
                <a:ext cx="689769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info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DD9DED-A0EA-43F3-AA31-219C895E0BCE}"/>
                  </a:ext>
                </a:extLst>
              </p:cNvPr>
              <p:cNvSpPr txBox="1"/>
              <p:nvPr/>
            </p:nvSpPr>
            <p:spPr>
              <a:xfrm>
                <a:off x="1704045" y="3676649"/>
                <a:ext cx="632998" cy="42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exe</a:t>
                </a:r>
              </a:p>
            </p:txBody>
          </p:sp>
        </p:grpSp>
      </p:grpSp>
      <p:sp>
        <p:nvSpPr>
          <p:cNvPr id="34" name="Right Arrow 19">
            <a:extLst>
              <a:ext uri="{FF2B5EF4-FFF2-40B4-BE49-F238E27FC236}">
                <a16:creationId xmlns:a16="http://schemas.microsoft.com/office/drawing/2014/main" id="{8235B6ED-6A53-4F05-8B89-24B2CBD51B24}"/>
              </a:ext>
            </a:extLst>
          </p:cNvPr>
          <p:cNvSpPr/>
          <p:nvPr/>
        </p:nvSpPr>
        <p:spPr>
          <a:xfrm>
            <a:off x="5844185" y="2971800"/>
            <a:ext cx="1833216" cy="5313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85E1-FCDC-4875-A0AA-77414243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3DAB-DC26-41AE-8808-D686FAB2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Utilized pages in the VAS are backed by a page block on disk</a:t>
            </a:r>
          </a:p>
          <a:p>
            <a:pPr lvl="1"/>
            <a:r>
              <a:rPr lang="en-US" smtClean="0"/>
              <a:t>Called the backing store or swap file</a:t>
            </a:r>
          </a:p>
          <a:p>
            <a:pPr lvl="1"/>
            <a:r>
              <a:rPr lang="en-US" smtClean="0"/>
              <a:t>Typically in an optimized block store, but can think of it like a file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5DACC-BFC1-40CD-9FC1-7FDE91F9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FFA20-D19A-4558-BCE7-FDF926E8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13FF1-8551-4F39-9E25-9CB5EF66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864311" y="2849732"/>
            <a:ext cx="8948691" cy="3916193"/>
            <a:chOff x="1864311" y="2849732"/>
            <a:chExt cx="8948691" cy="3916193"/>
          </a:xfrm>
        </p:grpSpPr>
        <p:sp>
          <p:nvSpPr>
            <p:cNvPr id="45" name="Rectangle 44"/>
            <p:cNvSpPr/>
            <p:nvPr/>
          </p:nvSpPr>
          <p:spPr>
            <a:xfrm>
              <a:off x="1864311" y="2849732"/>
              <a:ext cx="8948691" cy="3916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981200" y="2955734"/>
              <a:ext cx="8724784" cy="3766929"/>
              <a:chOff x="1981200" y="1197950"/>
              <a:chExt cx="8724784" cy="3766929"/>
            </a:xfrm>
          </p:grpSpPr>
          <p:sp>
            <p:nvSpPr>
              <p:cNvPr id="7" name="Can 6">
                <a:extLst>
                  <a:ext uri="{FF2B5EF4-FFF2-40B4-BE49-F238E27FC236}">
                    <a16:creationId xmlns:a16="http://schemas.microsoft.com/office/drawing/2014/main" id="{0A43B7E6-1120-47DA-9FDD-4339D2741129}"/>
                  </a:ext>
                </a:extLst>
              </p:cNvPr>
              <p:cNvSpPr/>
              <p:nvPr/>
            </p:nvSpPr>
            <p:spPr>
              <a:xfrm>
                <a:off x="1981200" y="1567282"/>
                <a:ext cx="2635250" cy="2942708"/>
              </a:xfrm>
              <a:prstGeom prst="ca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BE2D8D-A202-42ED-9438-D5F3F37161C6}"/>
                  </a:ext>
                </a:extLst>
              </p:cNvPr>
              <p:cNvSpPr/>
              <p:nvPr/>
            </p:nvSpPr>
            <p:spPr>
              <a:xfrm>
                <a:off x="8140469" y="1699007"/>
                <a:ext cx="1073441" cy="2942709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0AEEAB-35A5-46C6-9262-D5E3E542594B}"/>
                  </a:ext>
                </a:extLst>
              </p:cNvPr>
              <p:cNvSpPr txBox="1"/>
              <p:nvPr/>
            </p:nvSpPr>
            <p:spPr>
              <a:xfrm>
                <a:off x="2483091" y="1197950"/>
                <a:ext cx="13211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disk (huge)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A5D564-CDD5-4987-BBB5-7082436FFBF9}"/>
                  </a:ext>
                </a:extLst>
              </p:cNvPr>
              <p:cNvSpPr txBox="1"/>
              <p:nvPr/>
            </p:nvSpPr>
            <p:spPr>
              <a:xfrm>
                <a:off x="8238913" y="1274073"/>
                <a:ext cx="1069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B43245-C9CE-4F53-B1DD-307DBB326B46}"/>
                  </a:ext>
                </a:extLst>
              </p:cNvPr>
              <p:cNvSpPr/>
              <p:nvPr/>
            </p:nvSpPr>
            <p:spPr>
              <a:xfrm>
                <a:off x="5187019" y="1686384"/>
                <a:ext cx="1233890" cy="3103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58B6C0-849C-41F4-9951-31406BD5D35F}"/>
                  </a:ext>
                </a:extLst>
              </p:cNvPr>
              <p:cNvSpPr/>
              <p:nvPr/>
            </p:nvSpPr>
            <p:spPr>
              <a:xfrm>
                <a:off x="5273675" y="4152841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53A695-4BC1-4523-964B-0FF25A1B4001}"/>
                  </a:ext>
                </a:extLst>
              </p:cNvPr>
              <p:cNvSpPr txBox="1"/>
              <p:nvPr/>
            </p:nvSpPr>
            <p:spPr>
              <a:xfrm>
                <a:off x="5481659" y="4259759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C9F45AF-8D8C-458F-B2B4-7508969C757C}"/>
                  </a:ext>
                </a:extLst>
              </p:cNvPr>
              <p:cNvGrpSpPr/>
              <p:nvPr/>
            </p:nvGrpSpPr>
            <p:grpSpPr>
              <a:xfrm>
                <a:off x="5273675" y="3670241"/>
                <a:ext cx="1056103" cy="507028"/>
                <a:chOff x="4133850" y="3404709"/>
                <a:chExt cx="1056103" cy="50702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29876F0-03D3-479D-9940-ADC5E57025E5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9ED580F-B710-4C6D-B01F-425C772F536B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302C62-67AF-40E2-85E3-95746F488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8633" y="2236988"/>
                <a:ext cx="828917" cy="1221562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EF0CD50-1D30-4771-B91E-9122042CE001}"/>
                  </a:ext>
                </a:extLst>
              </p:cNvPr>
              <p:cNvGrpSpPr/>
              <p:nvPr/>
            </p:nvGrpSpPr>
            <p:grpSpPr>
              <a:xfrm>
                <a:off x="5273675" y="3300909"/>
                <a:ext cx="1056103" cy="400110"/>
                <a:chOff x="4133850" y="3511627"/>
                <a:chExt cx="1056103" cy="40011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4752733-0DD2-48AD-8076-D903D68AC4A6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C6E9505-06C5-4122-8BAB-1113EB7B1434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5647BFE-1FC7-472C-B9F6-6B959F2DA2A2}"/>
                  </a:ext>
                </a:extLst>
              </p:cNvPr>
              <p:cNvGrpSpPr/>
              <p:nvPr/>
            </p:nvGrpSpPr>
            <p:grpSpPr>
              <a:xfrm>
                <a:off x="5273675" y="2301597"/>
                <a:ext cx="1056103" cy="400110"/>
                <a:chOff x="4133850" y="3404709"/>
                <a:chExt cx="1056103" cy="40011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8148B6F-9EE2-4B6E-979F-1252BAAD9732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01CE8C-C0E7-434D-AA3C-473990E746E7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A742848-B394-40F2-8CF7-6D34FA62E6F6}"/>
                  </a:ext>
                </a:extLst>
              </p:cNvPr>
              <p:cNvGrpSpPr/>
              <p:nvPr/>
            </p:nvGrpSpPr>
            <p:grpSpPr>
              <a:xfrm>
                <a:off x="5273675" y="1747598"/>
                <a:ext cx="1058707" cy="507028"/>
                <a:chOff x="4133850" y="3404709"/>
                <a:chExt cx="1058707" cy="50702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4CD20BE-019B-4CB2-A153-CFC3FDE1446B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AABDF9-9EB0-46C5-9AAA-1E59A1FA69A9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832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ea typeface="Gill Sans" charset="0"/>
                      <a:cs typeface="Gill Sans" charset="0"/>
                    </a:rPr>
                    <a:t>kernel</a:t>
                  </a:r>
                </a:p>
              </p:txBody>
            </p: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77E7594-F614-4D42-B365-2057D0DC8ACF}"/>
                  </a:ext>
                </a:extLst>
              </p:cNvPr>
              <p:cNvCxnSpPr/>
              <p:nvPr/>
            </p:nvCxnSpPr>
            <p:spPr>
              <a:xfrm>
                <a:off x="5187019" y="2223848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820EB46-2239-43BC-8B8D-01569EA78EE5}"/>
                  </a:ext>
                </a:extLst>
              </p:cNvPr>
              <p:cNvCxnSpPr/>
              <p:nvPr/>
            </p:nvCxnSpPr>
            <p:spPr>
              <a:xfrm>
                <a:off x="5194299" y="3300909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5CE0B65-7104-4FE0-890B-807E8712E952}"/>
                  </a:ext>
                </a:extLst>
              </p:cNvPr>
              <p:cNvCxnSpPr/>
              <p:nvPr/>
            </p:nvCxnSpPr>
            <p:spPr>
              <a:xfrm>
                <a:off x="5210174" y="2738934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5DF79C-EB00-4325-ACF9-DA01C6FE8967}"/>
                  </a:ext>
                </a:extLst>
              </p:cNvPr>
              <p:cNvSpPr txBox="1"/>
              <p:nvPr/>
            </p:nvSpPr>
            <p:spPr>
              <a:xfrm>
                <a:off x="5158444" y="1197950"/>
                <a:ext cx="14390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process VAS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9F6DAA-27E8-40FC-AF68-A0B297DABD3A}"/>
                  </a:ext>
                </a:extLst>
              </p:cNvPr>
              <p:cNvSpPr/>
              <p:nvPr/>
            </p:nvSpPr>
            <p:spPr>
              <a:xfrm>
                <a:off x="8140509" y="3220426"/>
                <a:ext cx="1073441" cy="2116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4092FA-8000-4C46-BE53-98DBDE708105}"/>
                  </a:ext>
                </a:extLst>
              </p:cNvPr>
              <p:cNvSpPr/>
              <p:nvPr/>
            </p:nvSpPr>
            <p:spPr>
              <a:xfrm>
                <a:off x="8140469" y="4018383"/>
                <a:ext cx="1073441" cy="211691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A3AEEE-4845-4852-B08D-62972BAA54B5}"/>
                  </a:ext>
                </a:extLst>
              </p:cNvPr>
              <p:cNvSpPr/>
              <p:nvPr/>
            </p:nvSpPr>
            <p:spPr>
              <a:xfrm>
                <a:off x="8140469" y="2751558"/>
                <a:ext cx="1073441" cy="2116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59EA73E-E684-4EEC-AC07-BC842D1E8344}"/>
                  </a:ext>
                </a:extLst>
              </p:cNvPr>
              <p:cNvCxnSpPr/>
              <p:nvPr/>
            </p:nvCxnSpPr>
            <p:spPr>
              <a:xfrm>
                <a:off x="5178424" y="4660182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588F94-55F6-4FB9-B477-6406B3359419}"/>
                  </a:ext>
                </a:extLst>
              </p:cNvPr>
              <p:cNvSpPr txBox="1"/>
              <p:nvPr/>
            </p:nvSpPr>
            <p:spPr>
              <a:xfrm>
                <a:off x="6487644" y="3100368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ea typeface="Gill Sans" charset="0"/>
                    <a:cs typeface="Gill Sans" charset="0"/>
                  </a:rPr>
                  <a:t>sbrk</a:t>
                </a:r>
                <a:endParaRPr lang="en-US" sz="200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6F1C0A-446A-4812-B031-CB1E9660AAF2}"/>
                  </a:ext>
                </a:extLst>
              </p:cNvPr>
              <p:cNvSpPr/>
              <p:nvPr/>
            </p:nvSpPr>
            <p:spPr>
              <a:xfrm>
                <a:off x="8140469" y="4245912"/>
                <a:ext cx="1073441" cy="211691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5D7D239-178C-4375-93D4-89066F699F67}"/>
                  </a:ext>
                </a:extLst>
              </p:cNvPr>
              <p:cNvSpPr/>
              <p:nvPr/>
            </p:nvSpPr>
            <p:spPr>
              <a:xfrm>
                <a:off x="8140469" y="2003742"/>
                <a:ext cx="1073441" cy="2116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D6A05A-5FC6-413C-9823-58AB87504791}"/>
                  </a:ext>
                </a:extLst>
              </p:cNvPr>
              <p:cNvSpPr txBox="1"/>
              <p:nvPr/>
            </p:nvSpPr>
            <p:spPr>
              <a:xfrm>
                <a:off x="9340734" y="3949216"/>
                <a:ext cx="13652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kernel code &amp; data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1CF229-A53E-4167-923F-13D7A875D3C5}"/>
                  </a:ext>
                </a:extLst>
              </p:cNvPr>
              <p:cNvSpPr txBox="1"/>
              <p:nvPr/>
            </p:nvSpPr>
            <p:spPr>
              <a:xfrm>
                <a:off x="9340734" y="1867139"/>
                <a:ext cx="13652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user page</a:t>
                </a:r>
              </a:p>
              <a:p>
                <a:r>
                  <a:rPr lang="en-US" sz="2000" dirty="0">
                    <a:ea typeface="Gill Sans" charset="0"/>
                    <a:cs typeface="Gill Sans" charset="0"/>
                  </a:rPr>
                  <a:t>frames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4F900C-87F2-47FE-8C81-FC578CE7BFCB}"/>
                  </a:ext>
                </a:extLst>
              </p:cNvPr>
              <p:cNvSpPr txBox="1"/>
              <p:nvPr/>
            </p:nvSpPr>
            <p:spPr>
              <a:xfrm>
                <a:off x="9280644" y="3108950"/>
                <a:ext cx="13652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a typeface="Gill Sans" charset="0"/>
                    <a:cs typeface="Gill Sans" charset="0"/>
                  </a:rPr>
                  <a:t>user </a:t>
                </a:r>
                <a:r>
                  <a:rPr lang="en-US" sz="2000" dirty="0" err="1">
                    <a:ea typeface="Gill Sans" charset="0"/>
                    <a:cs typeface="Gill Sans" charset="0"/>
                  </a:rPr>
                  <a:t>pagetable</a:t>
                </a:r>
                <a:endParaRPr lang="en-US" sz="200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7448616-2062-4B4C-B404-3B77E106D1E2}"/>
                  </a:ext>
                </a:extLst>
              </p:cNvPr>
              <p:cNvSpPr/>
              <p:nvPr/>
            </p:nvSpPr>
            <p:spPr>
              <a:xfrm>
                <a:off x="8140469" y="2308619"/>
                <a:ext cx="1073441" cy="2116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82D70D-4732-41C9-9FB0-0C42BC05986D}"/>
                  </a:ext>
                </a:extLst>
              </p:cNvPr>
              <p:cNvSpPr/>
              <p:nvPr/>
            </p:nvSpPr>
            <p:spPr>
              <a:xfrm>
                <a:off x="8140509" y="3422746"/>
                <a:ext cx="1073441" cy="2116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915A-F89F-4597-96FB-F0681F14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F7-46C7-4C4A-AF91-3DE5AA1F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Page table maps entire VAS, all the utilized regions are backed on disk, swapped into and out of memory as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064D-DBF1-48D2-BC1B-FD167519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0355-B448-48A6-BD3A-1787C0FE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B2EA-0663-4D51-AB34-7B8613A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864311" y="2819252"/>
            <a:ext cx="8948691" cy="3943773"/>
            <a:chOff x="1864311" y="2819252"/>
            <a:chExt cx="8948691" cy="3943773"/>
          </a:xfrm>
        </p:grpSpPr>
        <p:sp>
          <p:nvSpPr>
            <p:cNvPr id="54" name="Rectangle 53"/>
            <p:cNvSpPr/>
            <p:nvPr/>
          </p:nvSpPr>
          <p:spPr>
            <a:xfrm>
              <a:off x="1864311" y="2819252"/>
              <a:ext cx="8948691" cy="3916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981201" y="2918836"/>
              <a:ext cx="8724824" cy="3844189"/>
              <a:chOff x="1981201" y="1191636"/>
              <a:chExt cx="8724824" cy="38441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98BE03-C7E6-4EF0-9BBF-838ABC52DB0E}"/>
                  </a:ext>
                </a:extLst>
              </p:cNvPr>
              <p:cNvSpPr/>
              <p:nvPr/>
            </p:nvSpPr>
            <p:spPr>
              <a:xfrm>
                <a:off x="5187020" y="1680069"/>
                <a:ext cx="1233890" cy="3103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" name="Can 6">
                <a:extLst>
                  <a:ext uri="{FF2B5EF4-FFF2-40B4-BE49-F238E27FC236}">
                    <a16:creationId xmlns:a16="http://schemas.microsoft.com/office/drawing/2014/main" id="{B5610A2D-9630-4D0E-BA23-473B6BCA736D}"/>
                  </a:ext>
                </a:extLst>
              </p:cNvPr>
              <p:cNvSpPr/>
              <p:nvPr/>
            </p:nvSpPr>
            <p:spPr>
              <a:xfrm>
                <a:off x="1981201" y="1560968"/>
                <a:ext cx="2635250" cy="2942708"/>
              </a:xfrm>
              <a:prstGeom prst="ca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C8067F-307D-4999-A933-DED7E457416A}"/>
                  </a:ext>
                </a:extLst>
              </p:cNvPr>
              <p:cNvSpPr txBox="1"/>
              <p:nvPr/>
            </p:nvSpPr>
            <p:spPr>
              <a:xfrm>
                <a:off x="2483092" y="1191636"/>
                <a:ext cx="17134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disk (huge, TB)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35AADA-2025-4E00-94FB-B1D710999EB2}"/>
                  </a:ext>
                </a:extLst>
              </p:cNvPr>
              <p:cNvSpPr txBox="1"/>
              <p:nvPr/>
            </p:nvSpPr>
            <p:spPr>
              <a:xfrm>
                <a:off x="8238914" y="1267759"/>
                <a:ext cx="1069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5A314F-04EC-457A-83C6-3622489FA3D6}"/>
                  </a:ext>
                </a:extLst>
              </p:cNvPr>
              <p:cNvSpPr/>
              <p:nvPr/>
            </p:nvSpPr>
            <p:spPr>
              <a:xfrm>
                <a:off x="5273675" y="41465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836465-2184-4E4E-A7C8-2AF1F02B0B05}"/>
                  </a:ext>
                </a:extLst>
              </p:cNvPr>
              <p:cNvSpPr txBox="1"/>
              <p:nvPr/>
            </p:nvSpPr>
            <p:spPr>
              <a:xfrm>
                <a:off x="5481660" y="42534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7C73E7B-414D-4111-98C0-F768026EE440}"/>
                  </a:ext>
                </a:extLst>
              </p:cNvPr>
              <p:cNvGrpSpPr/>
              <p:nvPr/>
            </p:nvGrpSpPr>
            <p:grpSpPr>
              <a:xfrm>
                <a:off x="5273675" y="36639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680358-AE38-4464-AC42-A26CB295680B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4C36A3-BB86-4F10-82DE-AD70D2493D39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287848C-0DB3-4AC6-AB01-E137676C4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8633" y="2230674"/>
                <a:ext cx="828917" cy="1221562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4D24AED-5710-4556-8703-5970FBA283F5}"/>
                  </a:ext>
                </a:extLst>
              </p:cNvPr>
              <p:cNvGrpSpPr/>
              <p:nvPr/>
            </p:nvGrpSpPr>
            <p:grpSpPr>
              <a:xfrm>
                <a:off x="5273675" y="3294595"/>
                <a:ext cx="1056103" cy="400110"/>
                <a:chOff x="4133850" y="3511627"/>
                <a:chExt cx="1056103" cy="40011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9B4D772-5F37-41FF-B795-094B72AE8F51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A4624F-944F-4B45-835A-EC81F2EDE93F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7B4785A-94B8-41D3-9AA0-7C21BD5F74F8}"/>
                  </a:ext>
                </a:extLst>
              </p:cNvPr>
              <p:cNvGrpSpPr/>
              <p:nvPr/>
            </p:nvGrpSpPr>
            <p:grpSpPr>
              <a:xfrm>
                <a:off x="5273675" y="2295283"/>
                <a:ext cx="1056103" cy="400110"/>
                <a:chOff x="4133850" y="3404709"/>
                <a:chExt cx="1056103" cy="40011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B087AE1-0908-4EB1-8E3B-1275F3DFF81C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4DC971-1CE5-4D60-AAE8-61634BACB56B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E40051B-09F9-4801-B86B-067CAB7A9C49}"/>
                  </a:ext>
                </a:extLst>
              </p:cNvPr>
              <p:cNvGrpSpPr/>
              <p:nvPr/>
            </p:nvGrpSpPr>
            <p:grpSpPr>
              <a:xfrm>
                <a:off x="5273675" y="1741284"/>
                <a:ext cx="1058707" cy="507028"/>
                <a:chOff x="4133850" y="3404709"/>
                <a:chExt cx="1058707" cy="50702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12FAB0D-3CE4-4BC6-89B0-65A17D570AC9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AB3D04C-01CD-412F-A8C2-501EBC069A8D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832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EE88B41-A4C5-40CD-B816-ABA73F0606ED}"/>
                  </a:ext>
                </a:extLst>
              </p:cNvPr>
              <p:cNvCxnSpPr/>
              <p:nvPr/>
            </p:nvCxnSpPr>
            <p:spPr>
              <a:xfrm>
                <a:off x="5187020" y="2217534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7C4EC7-FFEC-4AC2-A33A-E5C37907B3F8}"/>
                  </a:ext>
                </a:extLst>
              </p:cNvPr>
              <p:cNvCxnSpPr/>
              <p:nvPr/>
            </p:nvCxnSpPr>
            <p:spPr>
              <a:xfrm>
                <a:off x="5194300" y="3294595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9862B41-4E84-45A2-A06F-AF96CDA02F8B}"/>
                  </a:ext>
                </a:extLst>
              </p:cNvPr>
              <p:cNvCxnSpPr/>
              <p:nvPr/>
            </p:nvCxnSpPr>
            <p:spPr>
              <a:xfrm>
                <a:off x="5210175" y="2732620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3C6CBC-C414-4182-AFAD-F545FC0600CF}"/>
                  </a:ext>
                </a:extLst>
              </p:cNvPr>
              <p:cNvSpPr txBox="1"/>
              <p:nvPr/>
            </p:nvSpPr>
            <p:spPr>
              <a:xfrm>
                <a:off x="5141873" y="1242513"/>
                <a:ext cx="21091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process VAS (GBs)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FACFD9D-94B5-4293-AF23-EB5F2E69F516}"/>
                  </a:ext>
                </a:extLst>
              </p:cNvPr>
              <p:cNvCxnSpPr/>
              <p:nvPr/>
            </p:nvCxnSpPr>
            <p:spPr>
              <a:xfrm>
                <a:off x="5178425" y="4653868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1BFCBCA-4382-4B3C-AE89-061729BF9B6A}"/>
                  </a:ext>
                </a:extLst>
              </p:cNvPr>
              <p:cNvGrpSpPr/>
              <p:nvPr/>
            </p:nvGrpSpPr>
            <p:grpSpPr>
              <a:xfrm>
                <a:off x="8140509" y="2062024"/>
                <a:ext cx="2565516" cy="2973801"/>
                <a:chOff x="6616468" y="1500226"/>
                <a:chExt cx="2565516" cy="34173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328C2FA-553C-484A-A187-AE21D55665F1}"/>
                    </a:ext>
                  </a:extLst>
                </p:cNvPr>
                <p:cNvSpPr/>
                <p:nvPr/>
              </p:nvSpPr>
              <p:spPr>
                <a:xfrm>
                  <a:off x="6616468" y="1500226"/>
                  <a:ext cx="1073441" cy="2942709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5AEE1D0-EDAA-419D-957D-60A97EFE6606}"/>
                    </a:ext>
                  </a:extLst>
                </p:cNvPr>
                <p:cNvSpPr/>
                <p:nvPr/>
              </p:nvSpPr>
              <p:spPr>
                <a:xfrm>
                  <a:off x="6616508" y="302164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57CAF6F-4766-4FF0-B2BE-F8D7C54B3E05}"/>
                    </a:ext>
                  </a:extLst>
                </p:cNvPr>
                <p:cNvSpPr/>
                <p:nvPr/>
              </p:nvSpPr>
              <p:spPr>
                <a:xfrm>
                  <a:off x="6616468" y="3819602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C7803AD-48C0-442D-97A4-4A3553487561}"/>
                    </a:ext>
                  </a:extLst>
                </p:cNvPr>
                <p:cNvSpPr/>
                <p:nvPr/>
              </p:nvSpPr>
              <p:spPr>
                <a:xfrm>
                  <a:off x="6616468" y="2552777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0AD0FE3-20B6-40FE-90C2-122B60B3226D}"/>
                    </a:ext>
                  </a:extLst>
                </p:cNvPr>
                <p:cNvSpPr/>
                <p:nvPr/>
              </p:nvSpPr>
              <p:spPr>
                <a:xfrm>
                  <a:off x="6616468" y="4047131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11FC18F-B6B1-4052-8AFD-B6E8D91BE502}"/>
                    </a:ext>
                  </a:extLst>
                </p:cNvPr>
                <p:cNvSpPr/>
                <p:nvPr/>
              </p:nvSpPr>
              <p:spPr>
                <a:xfrm>
                  <a:off x="6616468" y="1804961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A52482-A7C9-44F9-B913-E64DB583B735}"/>
                    </a:ext>
                  </a:extLst>
                </p:cNvPr>
                <p:cNvSpPr txBox="1"/>
                <p:nvPr/>
              </p:nvSpPr>
              <p:spPr>
                <a:xfrm>
                  <a:off x="7816734" y="3750435"/>
                  <a:ext cx="1365250" cy="1167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 code &amp; data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9AAD263-0EB7-415F-891A-FAABC6DFAD0B}"/>
                    </a:ext>
                  </a:extLst>
                </p:cNvPr>
                <p:cNvSpPr txBox="1"/>
                <p:nvPr/>
              </p:nvSpPr>
              <p:spPr>
                <a:xfrm>
                  <a:off x="7816734" y="1668359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page</a:t>
                  </a:r>
                </a:p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frames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AB33D69-1FE4-4DA9-8C22-15086C9B4C67}"/>
                    </a:ext>
                  </a:extLst>
                </p:cNvPr>
                <p:cNvSpPr txBox="1"/>
                <p:nvPr/>
              </p:nvSpPr>
              <p:spPr>
                <a:xfrm>
                  <a:off x="7756644" y="2910170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</a:t>
                  </a:r>
                  <a:r>
                    <a:rPr lang="en-US" sz="2000" b="0" dirty="0" err="1">
                      <a:ea typeface="Gill Sans" charset="0"/>
                      <a:cs typeface="Gill Sans" charset="0"/>
                    </a:rPr>
                    <a:t>pagetable</a:t>
                  </a:r>
                  <a:endParaRPr lang="en-US" sz="2000" b="0" dirty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0973E8B-5335-484E-A5BB-5B56783C376E}"/>
                    </a:ext>
                  </a:extLst>
                </p:cNvPr>
                <p:cNvSpPr/>
                <p:nvPr/>
              </p:nvSpPr>
              <p:spPr>
                <a:xfrm>
                  <a:off x="6616468" y="2109838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A651B61-9A82-44A5-A7DB-999A56D2DD0B}"/>
                    </a:ext>
                  </a:extLst>
                </p:cNvPr>
                <p:cNvSpPr/>
                <p:nvPr/>
              </p:nvSpPr>
              <p:spPr>
                <a:xfrm>
                  <a:off x="6616508" y="322396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7586104-6B84-4E6F-9A9C-B61CCFE2232D}"/>
                  </a:ext>
                </a:extLst>
              </p:cNvPr>
              <p:cNvSpPr/>
              <p:nvPr/>
            </p:nvSpPr>
            <p:spPr>
              <a:xfrm>
                <a:off x="3350869" y="38496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2AF739-E66C-49F1-A094-0D6EBBBD91AB}"/>
                  </a:ext>
                </a:extLst>
              </p:cNvPr>
              <p:cNvSpPr txBox="1"/>
              <p:nvPr/>
            </p:nvSpPr>
            <p:spPr>
              <a:xfrm>
                <a:off x="3558854" y="39565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9EED500-5235-4F27-8C32-61101F5D45BF}"/>
                  </a:ext>
                </a:extLst>
              </p:cNvPr>
              <p:cNvGrpSpPr/>
              <p:nvPr/>
            </p:nvGrpSpPr>
            <p:grpSpPr>
              <a:xfrm>
                <a:off x="3350869" y="33670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C70B869-4269-4211-9580-C5AC1A6AE3A4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B3B92A-133F-492F-8BEB-6CBAFAF49663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1177C98-C33D-475E-9535-4B155020B536}"/>
                  </a:ext>
                </a:extLst>
              </p:cNvPr>
              <p:cNvGrpSpPr/>
              <p:nvPr/>
            </p:nvGrpSpPr>
            <p:grpSpPr>
              <a:xfrm>
                <a:off x="3350869" y="2886570"/>
                <a:ext cx="1056103" cy="400110"/>
                <a:chOff x="4133850" y="3511627"/>
                <a:chExt cx="1056103" cy="400110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E16CAB-329C-45D4-9DF6-32FB64832C2A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97D8C09-A371-4C92-9622-721CB2C1BD35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585ED96-D484-4615-B196-E610CE111C4E}"/>
                  </a:ext>
                </a:extLst>
              </p:cNvPr>
              <p:cNvGrpSpPr/>
              <p:nvPr/>
            </p:nvGrpSpPr>
            <p:grpSpPr>
              <a:xfrm>
                <a:off x="3350869" y="2389204"/>
                <a:ext cx="1056103" cy="400110"/>
                <a:chOff x="4133850" y="3404709"/>
                <a:chExt cx="1056103" cy="40011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98B491E-97C6-48FA-A14D-D3F5222078A3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BD40419-5571-4D21-9C1E-3FD664B77452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87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6B86-E376-422B-927E-FD92C78A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Two-Level Page Table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01A4-90FC-453E-A952-449CCDF3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35255" cy="4351337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Tree of Page Tables</a:t>
            </a:r>
          </a:p>
          <a:p>
            <a:r>
              <a:rPr lang="en-US" altLang="ko-KR" dirty="0" smtClean="0"/>
              <a:t>Tables fixed size (1024 entries)</a:t>
            </a:r>
          </a:p>
          <a:p>
            <a:pPr lvl="1"/>
            <a:r>
              <a:rPr lang="en-US" altLang="ko-KR" dirty="0" smtClean="0"/>
              <a:t>On context-switch: save single </a:t>
            </a:r>
            <a:r>
              <a:rPr lang="en-US" altLang="ko-KR" dirty="0" err="1" smtClean="0"/>
              <a:t>PageTablePtr</a:t>
            </a:r>
            <a:r>
              <a:rPr lang="en-US" altLang="ko-KR" dirty="0" smtClean="0"/>
              <a:t> register</a:t>
            </a:r>
          </a:p>
          <a:p>
            <a:r>
              <a:rPr lang="en-US" altLang="ko-KR" dirty="0" smtClean="0"/>
              <a:t>Valid bits on Page Table Entries </a:t>
            </a:r>
          </a:p>
          <a:p>
            <a:pPr lvl="1"/>
            <a:r>
              <a:rPr lang="en-US" altLang="ko-KR" dirty="0" smtClean="0"/>
              <a:t>Don’t need every 2nd-level table</a:t>
            </a:r>
          </a:p>
          <a:p>
            <a:pPr lvl="1"/>
            <a:r>
              <a:rPr lang="en-US" altLang="ko-KR" dirty="0" smtClean="0"/>
              <a:t>Even when exist, 2nd-level tables can reside on disk if not in use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7BDC4-DC7E-4EB6-A868-632B759D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1F2C-C404-4ABE-8454-29A41B5A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882C-22AA-43BB-9772-864DF85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136">
            <a:extLst>
              <a:ext uri="{FF2B5EF4-FFF2-40B4-BE49-F238E27FC236}">
                <a16:creationId xmlns:a16="http://schemas.microsoft.com/office/drawing/2014/main" id="{96E21149-40ED-4183-9F70-CCC4CC0F7F2B}"/>
              </a:ext>
            </a:extLst>
          </p:cNvPr>
          <p:cNvGrpSpPr>
            <a:grpSpLocks/>
          </p:cNvGrpSpPr>
          <p:nvPr/>
        </p:nvGrpSpPr>
        <p:grpSpPr bwMode="auto">
          <a:xfrm>
            <a:off x="7381177" y="900112"/>
            <a:ext cx="3784600" cy="5957888"/>
            <a:chOff x="3088" y="420"/>
            <a:chExt cx="2384" cy="3753"/>
          </a:xfrm>
        </p:grpSpPr>
        <p:grpSp>
          <p:nvGrpSpPr>
            <p:cNvPr id="8" name="Group 107">
              <a:extLst>
                <a:ext uri="{FF2B5EF4-FFF2-40B4-BE49-F238E27FC236}">
                  <a16:creationId xmlns:a16="http://schemas.microsoft.com/office/drawing/2014/main" id="{779DF2C8-CA6A-4406-A843-840583C45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420"/>
              <a:ext cx="2384" cy="367"/>
              <a:chOff x="3065" y="488"/>
              <a:chExt cx="2384" cy="367"/>
            </a:xfrm>
          </p:grpSpPr>
          <p:sp>
            <p:nvSpPr>
              <p:cNvPr id="20" name="Text Box 100">
                <a:extLst>
                  <a:ext uri="{FF2B5EF4-FFF2-40B4-BE49-F238E27FC236}">
                    <a16:creationId xmlns:a16="http://schemas.microsoft.com/office/drawing/2014/main" id="{8086B390-CBAA-4E1C-A73F-F6B7139D5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5" y="488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1" name="Group 104">
                <a:extLst>
                  <a:ext uri="{FF2B5EF4-FFF2-40B4-BE49-F238E27FC236}">
                    <a16:creationId xmlns:a16="http://schemas.microsoft.com/office/drawing/2014/main" id="{DBEFC3A9-C60B-433B-AEEC-A83DCB75F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564"/>
                <a:ext cx="1609" cy="238"/>
                <a:chOff x="3840" y="420"/>
                <a:chExt cx="1609" cy="238"/>
              </a:xfrm>
            </p:grpSpPr>
            <p:sp>
              <p:nvSpPr>
                <p:cNvPr id="22" name="Rectangle 98">
                  <a:extLst>
                    <a:ext uri="{FF2B5EF4-FFF2-40B4-BE49-F238E27FC236}">
                      <a16:creationId xmlns:a16="http://schemas.microsoft.com/office/drawing/2014/main" id="{9DF13E49-2D36-4A7A-84A3-F65203A0C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420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" name="Rectangle 102">
                  <a:extLst>
                    <a:ext uri="{FF2B5EF4-FFF2-40B4-BE49-F238E27FC236}">
                      <a16:creationId xmlns:a16="http://schemas.microsoft.com/office/drawing/2014/main" id="{66DB95DC-3BF7-4601-8C80-1F962000C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420"/>
                  <a:ext cx="630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9" name="Group 131">
              <a:extLst>
                <a:ext uri="{FF2B5EF4-FFF2-40B4-BE49-F238E27FC236}">
                  <a16:creationId xmlns:a16="http://schemas.microsoft.com/office/drawing/2014/main" id="{D3CC8C09-F80A-4BCC-ABEE-5D2B767C3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16666C77-92AC-4583-942F-D67ACFB39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323A21C6-9D9B-4E10-AC14-4FF03C617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ECAA7C4-19E0-4601-A095-C3ECBE16C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10" name="Rectangle 23">
              <a:extLst>
                <a:ext uri="{FF2B5EF4-FFF2-40B4-BE49-F238E27FC236}">
                  <a16:creationId xmlns:a16="http://schemas.microsoft.com/office/drawing/2014/main" id="{535B431E-DC1E-4919-AA8D-C7772A5A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1" name="Rectangle 24">
              <a:extLst>
                <a:ext uri="{FF2B5EF4-FFF2-40B4-BE49-F238E27FC236}">
                  <a16:creationId xmlns:a16="http://schemas.microsoft.com/office/drawing/2014/main" id="{4950551E-52EA-4BF4-BBB3-52594196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53">
              <a:extLst>
                <a:ext uri="{FF2B5EF4-FFF2-40B4-BE49-F238E27FC236}">
                  <a16:creationId xmlns:a16="http://schemas.microsoft.com/office/drawing/2014/main" id="{8B5D7C36-0ACB-4EDC-AE05-6FB85185A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225"/>
              <a:ext cx="2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100" b="0">
                  <a:latin typeface="+mn-lt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13" name="Rectangle 121">
              <a:extLst>
                <a:ext uri="{FF2B5EF4-FFF2-40B4-BE49-F238E27FC236}">
                  <a16:creationId xmlns:a16="http://schemas.microsoft.com/office/drawing/2014/main" id="{EFE363B5-DE83-4E22-A199-55AD9CC3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" name="Rectangle 36">
              <a:extLst>
                <a:ext uri="{FF2B5EF4-FFF2-40B4-BE49-F238E27FC236}">
                  <a16:creationId xmlns:a16="http://schemas.microsoft.com/office/drawing/2014/main" id="{3812172F-909F-4984-91E7-501AA27D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5" name="Rectangle 25">
              <a:extLst>
                <a:ext uri="{FF2B5EF4-FFF2-40B4-BE49-F238E27FC236}">
                  <a16:creationId xmlns:a16="http://schemas.microsoft.com/office/drawing/2014/main" id="{507F669B-13F2-45EA-975B-452D49A6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6" name="Rectangle 37">
              <a:extLst>
                <a:ext uri="{FF2B5EF4-FFF2-40B4-BE49-F238E27FC236}">
                  <a16:creationId xmlns:a16="http://schemas.microsoft.com/office/drawing/2014/main" id="{BE1D84AB-BD79-48FE-BC5D-8FB14B3DD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127">
            <a:extLst>
              <a:ext uri="{FF2B5EF4-FFF2-40B4-BE49-F238E27FC236}">
                <a16:creationId xmlns:a16="http://schemas.microsoft.com/office/drawing/2014/main" id="{F877AFC1-0C46-4629-9239-9484FE95DECA}"/>
              </a:ext>
            </a:extLst>
          </p:cNvPr>
          <p:cNvGrpSpPr>
            <a:grpSpLocks/>
          </p:cNvGrpSpPr>
          <p:nvPr/>
        </p:nvGrpSpPr>
        <p:grpSpPr bwMode="auto">
          <a:xfrm>
            <a:off x="6517577" y="1954212"/>
            <a:ext cx="1614487" cy="3071813"/>
            <a:chOff x="2544" y="1084"/>
            <a:chExt cx="1017" cy="1935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DE1CC82B-475F-4D31-945C-EE8FE85BB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5810AD2B-17EB-4BD7-A423-C7040BED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4F5F611-C462-4998-B805-908D7597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125">
            <a:extLst>
              <a:ext uri="{FF2B5EF4-FFF2-40B4-BE49-F238E27FC236}">
                <a16:creationId xmlns:a16="http://schemas.microsoft.com/office/drawing/2014/main" id="{B91BDCA7-C2A2-4F92-B0ED-02467F79F180}"/>
              </a:ext>
            </a:extLst>
          </p:cNvPr>
          <p:cNvGrpSpPr>
            <a:grpSpLocks/>
          </p:cNvGrpSpPr>
          <p:nvPr/>
        </p:nvGrpSpPr>
        <p:grpSpPr bwMode="auto">
          <a:xfrm>
            <a:off x="2493264" y="1095375"/>
            <a:ext cx="4938713" cy="831850"/>
            <a:chOff x="9" y="543"/>
            <a:chExt cx="3111" cy="524"/>
          </a:xfrm>
        </p:grpSpPr>
        <p:sp>
          <p:nvSpPr>
            <p:cNvPr id="29" name="Rectangle 54">
              <a:extLst>
                <a:ext uri="{FF2B5EF4-FFF2-40B4-BE49-F238E27FC236}">
                  <a16:creationId xmlns:a16="http://schemas.microsoft.com/office/drawing/2014/main" id="{6E13DE5A-7ECD-4109-9D89-D6CFBD951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0" name="Rectangle 55">
              <a:extLst>
                <a:ext uri="{FF2B5EF4-FFF2-40B4-BE49-F238E27FC236}">
                  <a16:creationId xmlns:a16="http://schemas.microsoft.com/office/drawing/2014/main" id="{8322CCDF-EC39-41AA-AE29-F02B7A4B5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BA9BDCCF-19F7-4537-892F-E60FCC9C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728DF75D-03F1-4647-A4F2-7CB9EF1F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" y="700"/>
              <a:ext cx="3111" cy="367"/>
              <a:chOff x="48" y="1440"/>
              <a:chExt cx="3111" cy="367"/>
            </a:xfrm>
          </p:grpSpPr>
          <p:sp>
            <p:nvSpPr>
              <p:cNvPr id="33" name="Text Box 66">
                <a:extLst>
                  <a:ext uri="{FF2B5EF4-FFF2-40B4-BE49-F238E27FC236}">
                    <a16:creationId xmlns:a16="http://schemas.microsoft.com/office/drawing/2014/main" id="{4246DE2F-B94C-4D3D-9973-FA1012B480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34" name="Group 67">
                <a:extLst>
                  <a:ext uri="{FF2B5EF4-FFF2-40B4-BE49-F238E27FC236}">
                    <a16:creationId xmlns:a16="http://schemas.microsoft.com/office/drawing/2014/main" id="{7AB63DE8-717E-45B5-9B69-4387D7C73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35" name="Rectangle 68">
                  <a:extLst>
                    <a:ext uri="{FF2B5EF4-FFF2-40B4-BE49-F238E27FC236}">
                      <a16:creationId xmlns:a16="http://schemas.microsoft.com/office/drawing/2014/main" id="{B8171A22-2668-49AC-B1D5-399EB157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36" name="Rectangle 69">
                  <a:extLst>
                    <a:ext uri="{FF2B5EF4-FFF2-40B4-BE49-F238E27FC236}">
                      <a16:creationId xmlns:a16="http://schemas.microsoft.com/office/drawing/2014/main" id="{20905887-C434-4366-B1B7-80120EAE1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37" name="Rectangle 70">
                  <a:extLst>
                    <a:ext uri="{FF2B5EF4-FFF2-40B4-BE49-F238E27FC236}">
                      <a16:creationId xmlns:a16="http://schemas.microsoft.com/office/drawing/2014/main" id="{3B36D2E7-BB6E-4220-95CD-63C08B895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38" name="Group 126">
            <a:extLst>
              <a:ext uri="{FF2B5EF4-FFF2-40B4-BE49-F238E27FC236}">
                <a16:creationId xmlns:a16="http://schemas.microsoft.com/office/drawing/2014/main" id="{08411C5B-5729-4109-8317-2D68F41F8F43}"/>
              </a:ext>
            </a:extLst>
          </p:cNvPr>
          <p:cNvGrpSpPr>
            <a:grpSpLocks/>
          </p:cNvGrpSpPr>
          <p:nvPr/>
        </p:nvGrpSpPr>
        <p:grpSpPr bwMode="auto">
          <a:xfrm>
            <a:off x="2783777" y="2747961"/>
            <a:ext cx="4217987" cy="1698625"/>
            <a:chOff x="192" y="1612"/>
            <a:chExt cx="2657" cy="1070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C4369559-EC96-4833-BD84-63024750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5" descr="80%">
              <a:extLst>
                <a:ext uri="{FF2B5EF4-FFF2-40B4-BE49-F238E27FC236}">
                  <a16:creationId xmlns:a16="http://schemas.microsoft.com/office/drawing/2014/main" id="{E6538856-20D5-475E-A50E-4316486C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6" descr="75%">
              <a:extLst>
                <a:ext uri="{FF2B5EF4-FFF2-40B4-BE49-F238E27FC236}">
                  <a16:creationId xmlns:a16="http://schemas.microsoft.com/office/drawing/2014/main" id="{10B088D0-4C3B-40FB-90BB-F7AFFB33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7" descr="75%">
              <a:extLst>
                <a:ext uri="{FF2B5EF4-FFF2-40B4-BE49-F238E27FC236}">
                  <a16:creationId xmlns:a16="http://schemas.microsoft.com/office/drawing/2014/main" id="{D2602F7D-5306-4E6D-B848-3F308EA6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43" name="Group 111">
              <a:extLst>
                <a:ext uri="{FF2B5EF4-FFF2-40B4-BE49-F238E27FC236}">
                  <a16:creationId xmlns:a16="http://schemas.microsoft.com/office/drawing/2014/main" id="{9AC2B35F-4636-44E7-BE66-17D0C399E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528"/>
              <a:ext cx="1073" cy="154"/>
              <a:chOff x="1872" y="2644"/>
              <a:chExt cx="1073" cy="154"/>
            </a:xfrm>
          </p:grpSpPr>
          <p:sp>
            <p:nvSpPr>
              <p:cNvPr id="46" name="Rectangle 47">
                <a:extLst>
                  <a:ext uri="{FF2B5EF4-FFF2-40B4-BE49-F238E27FC236}">
                    <a16:creationId xmlns:a16="http://schemas.microsoft.com/office/drawing/2014/main" id="{50542846-63A9-4A43-B637-E443EA27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45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47" name="Line 48">
                <a:extLst>
                  <a:ext uri="{FF2B5EF4-FFF2-40B4-BE49-F238E27FC236}">
                    <a16:creationId xmlns:a16="http://schemas.microsoft.com/office/drawing/2014/main" id="{5567917E-78A6-4AC0-972C-AACF1FF8B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Line 49">
                <a:extLst>
                  <a:ext uri="{FF2B5EF4-FFF2-40B4-BE49-F238E27FC236}">
                    <a16:creationId xmlns:a16="http://schemas.microsoft.com/office/drawing/2014/main" id="{59FF66F1-0ACC-4865-B248-6457268D9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44" name="Rectangle 76">
              <a:extLst>
                <a:ext uri="{FF2B5EF4-FFF2-40B4-BE49-F238E27FC236}">
                  <a16:creationId xmlns:a16="http://schemas.microsoft.com/office/drawing/2014/main" id="{EA519F16-00DF-43F1-A8B9-D55D56C4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45" name="Line 92">
              <a:extLst>
                <a:ext uri="{FF2B5EF4-FFF2-40B4-BE49-F238E27FC236}">
                  <a16:creationId xmlns:a16="http://schemas.microsoft.com/office/drawing/2014/main" id="{222D34F5-E622-4DB3-BCEB-4AF202737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Freeform 93">
            <a:extLst>
              <a:ext uri="{FF2B5EF4-FFF2-40B4-BE49-F238E27FC236}">
                <a16:creationId xmlns:a16="http://schemas.microsoft.com/office/drawing/2014/main" id="{C4682873-D0D7-4FC2-871C-78D933D2877B}"/>
              </a:ext>
            </a:extLst>
          </p:cNvPr>
          <p:cNvSpPr>
            <a:spLocks/>
          </p:cNvSpPr>
          <p:nvPr/>
        </p:nvSpPr>
        <p:spPr bwMode="auto">
          <a:xfrm>
            <a:off x="4383977" y="1801812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50" name="Group 137">
            <a:extLst>
              <a:ext uri="{FF2B5EF4-FFF2-40B4-BE49-F238E27FC236}">
                <a16:creationId xmlns:a16="http://schemas.microsoft.com/office/drawing/2014/main" id="{474DB774-EA07-4FB2-A3E1-3A0664682CBF}"/>
              </a:ext>
            </a:extLst>
          </p:cNvPr>
          <p:cNvGrpSpPr>
            <a:grpSpLocks/>
          </p:cNvGrpSpPr>
          <p:nvPr/>
        </p:nvGrpSpPr>
        <p:grpSpPr bwMode="auto">
          <a:xfrm>
            <a:off x="7633589" y="1928812"/>
            <a:ext cx="1703388" cy="4695825"/>
            <a:chOff x="3247" y="1068"/>
            <a:chExt cx="1073" cy="2958"/>
          </a:xfrm>
        </p:grpSpPr>
        <p:grpSp>
          <p:nvGrpSpPr>
            <p:cNvPr id="51" name="Group 117">
              <a:extLst>
                <a:ext uri="{FF2B5EF4-FFF2-40B4-BE49-F238E27FC236}">
                  <a16:creationId xmlns:a16="http://schemas.microsoft.com/office/drawing/2014/main" id="{8D3FE606-B2D0-45DA-9C83-4E8858D9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65" name="Rectangle 8">
                <a:extLst>
                  <a:ext uri="{FF2B5EF4-FFF2-40B4-BE49-F238E27FC236}">
                    <a16:creationId xmlns:a16="http://schemas.microsoft.com/office/drawing/2014/main" id="{F49D8FD7-2861-4A7C-92D6-21AF488E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9" descr="50%">
                <a:extLst>
                  <a:ext uri="{FF2B5EF4-FFF2-40B4-BE49-F238E27FC236}">
                    <a16:creationId xmlns:a16="http://schemas.microsoft.com/office/drawing/2014/main" id="{532104E4-32CB-44EB-A072-1E2FDCC20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Rectangle 10" descr="50%">
                <a:extLst>
                  <a:ext uri="{FF2B5EF4-FFF2-40B4-BE49-F238E27FC236}">
                    <a16:creationId xmlns:a16="http://schemas.microsoft.com/office/drawing/2014/main" id="{EDA51937-77F1-4ACB-AAFA-456713263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 descr="70%">
                <a:extLst>
                  <a:ext uri="{FF2B5EF4-FFF2-40B4-BE49-F238E27FC236}">
                    <a16:creationId xmlns:a16="http://schemas.microsoft.com/office/drawing/2014/main" id="{2FF55483-D4C0-48AE-A53A-FAA5C087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2" name="Group 118">
              <a:extLst>
                <a:ext uri="{FF2B5EF4-FFF2-40B4-BE49-F238E27FC236}">
                  <a16:creationId xmlns:a16="http://schemas.microsoft.com/office/drawing/2014/main" id="{6701C805-F514-4098-83FC-29F9D2D03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9078DE0F-9771-48F9-A3EC-CDF6D3EB4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13" descr="50%">
                <a:extLst>
                  <a:ext uri="{FF2B5EF4-FFF2-40B4-BE49-F238E27FC236}">
                    <a16:creationId xmlns:a16="http://schemas.microsoft.com/office/drawing/2014/main" id="{ACC16084-B67E-423E-9A1A-DA84BEB46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Rectangle 14" descr="50%">
                <a:extLst>
                  <a:ext uri="{FF2B5EF4-FFF2-40B4-BE49-F238E27FC236}">
                    <a16:creationId xmlns:a16="http://schemas.microsoft.com/office/drawing/2014/main" id="{E5A74B38-F5A8-4382-8464-D5A9D6D7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Rectangle 15" descr="50%">
                <a:extLst>
                  <a:ext uri="{FF2B5EF4-FFF2-40B4-BE49-F238E27FC236}">
                    <a16:creationId xmlns:a16="http://schemas.microsoft.com/office/drawing/2014/main" id="{B0092CD8-5BA9-4DFB-8F8C-68240EFF2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3" name="Group 119">
              <a:extLst>
                <a:ext uri="{FF2B5EF4-FFF2-40B4-BE49-F238E27FC236}">
                  <a16:creationId xmlns:a16="http://schemas.microsoft.com/office/drawing/2014/main" id="{DB6BB129-7500-42A5-9C8E-3938AA102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57" name="Rectangle 16">
                <a:extLst>
                  <a:ext uri="{FF2B5EF4-FFF2-40B4-BE49-F238E27FC236}">
                    <a16:creationId xmlns:a16="http://schemas.microsoft.com/office/drawing/2014/main" id="{9C5214BF-D7B7-47C0-BFBD-B02307B9E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Rectangle 17" descr="50%">
                <a:extLst>
                  <a:ext uri="{FF2B5EF4-FFF2-40B4-BE49-F238E27FC236}">
                    <a16:creationId xmlns:a16="http://schemas.microsoft.com/office/drawing/2014/main" id="{B1A48D15-6C97-4BC7-9BF7-8280BEB38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Rectangle 18" descr="50%">
                <a:extLst>
                  <a:ext uri="{FF2B5EF4-FFF2-40B4-BE49-F238E27FC236}">
                    <a16:creationId xmlns:a16="http://schemas.microsoft.com/office/drawing/2014/main" id="{23EF4537-3E32-4881-BF92-D1D7CB09E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Rectangle 19" descr="50%">
                <a:extLst>
                  <a:ext uri="{FF2B5EF4-FFF2-40B4-BE49-F238E27FC236}">
                    <a16:creationId xmlns:a16="http://schemas.microsoft.com/office/drawing/2014/main" id="{CE8FCCC7-E6D8-4AB3-AC21-DC821B6F5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4" name="Rectangle 113">
              <a:extLst>
                <a:ext uri="{FF2B5EF4-FFF2-40B4-BE49-F238E27FC236}">
                  <a16:creationId xmlns:a16="http://schemas.microsoft.com/office/drawing/2014/main" id="{CCA1A226-120B-4DE3-A5C7-B7AE7B0F1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3872"/>
              <a:ext cx="45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55" name="Line 114">
              <a:extLst>
                <a:ext uri="{FF2B5EF4-FFF2-40B4-BE49-F238E27FC236}">
                  <a16:creationId xmlns:a16="http://schemas.microsoft.com/office/drawing/2014/main" id="{DE207229-74BC-4188-9431-83D5155BF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56" name="Line 115">
              <a:extLst>
                <a:ext uri="{FF2B5EF4-FFF2-40B4-BE49-F238E27FC236}">
                  <a16:creationId xmlns:a16="http://schemas.microsoft.com/office/drawing/2014/main" id="{69036143-3A78-4FBB-90DE-9F3F97CB2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Freeform 120">
            <a:extLst>
              <a:ext uri="{FF2B5EF4-FFF2-40B4-BE49-F238E27FC236}">
                <a16:creationId xmlns:a16="http://schemas.microsoft.com/office/drawing/2014/main" id="{DECB7746-02B4-464F-ADF7-CDFC5C29AC97}"/>
              </a:ext>
            </a:extLst>
          </p:cNvPr>
          <p:cNvSpPr>
            <a:spLocks/>
          </p:cNvSpPr>
          <p:nvPr/>
        </p:nvSpPr>
        <p:spPr bwMode="auto">
          <a:xfrm>
            <a:off x="5298377" y="1801812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70" name="Group 130">
            <a:extLst>
              <a:ext uri="{FF2B5EF4-FFF2-40B4-BE49-F238E27FC236}">
                <a16:creationId xmlns:a16="http://schemas.microsoft.com/office/drawing/2014/main" id="{75C39C26-BA82-449D-8A00-6AE3094F8678}"/>
              </a:ext>
            </a:extLst>
          </p:cNvPr>
          <p:cNvGrpSpPr>
            <a:grpSpLocks/>
          </p:cNvGrpSpPr>
          <p:nvPr/>
        </p:nvGrpSpPr>
        <p:grpSpPr bwMode="auto">
          <a:xfrm>
            <a:off x="8803577" y="1401762"/>
            <a:ext cx="1677987" cy="4591050"/>
            <a:chOff x="3984" y="736"/>
            <a:chExt cx="1057" cy="2892"/>
          </a:xfrm>
        </p:grpSpPr>
        <p:sp>
          <p:nvSpPr>
            <p:cNvPr id="71" name="Line 30">
              <a:extLst>
                <a:ext uri="{FF2B5EF4-FFF2-40B4-BE49-F238E27FC236}">
                  <a16:creationId xmlns:a16="http://schemas.microsoft.com/office/drawing/2014/main" id="{1D9BAE71-7F1F-4B6B-93A3-C9C7138B8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2" name="Line 31">
              <a:extLst>
                <a:ext uri="{FF2B5EF4-FFF2-40B4-BE49-F238E27FC236}">
                  <a16:creationId xmlns:a16="http://schemas.microsoft.com/office/drawing/2014/main" id="{7E2B170A-32DD-474E-BE05-2B3C6983F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64031741-7C92-41BA-89A7-B338290AB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74" name="Line 33">
              <a:extLst>
                <a:ext uri="{FF2B5EF4-FFF2-40B4-BE49-F238E27FC236}">
                  <a16:creationId xmlns:a16="http://schemas.microsoft.com/office/drawing/2014/main" id="{780927B1-8D7D-4810-B64E-F0700C547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34">
              <a:extLst>
                <a:ext uri="{FF2B5EF4-FFF2-40B4-BE49-F238E27FC236}">
                  <a16:creationId xmlns:a16="http://schemas.microsoft.com/office/drawing/2014/main" id="{18ACDE83-016E-4A56-9A35-27E3611E4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35">
              <a:extLst>
                <a:ext uri="{FF2B5EF4-FFF2-40B4-BE49-F238E27FC236}">
                  <a16:creationId xmlns:a16="http://schemas.microsoft.com/office/drawing/2014/main" id="{E1865B40-5284-46F7-BEE9-05E3430B6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122">
              <a:extLst>
                <a:ext uri="{FF2B5EF4-FFF2-40B4-BE49-F238E27FC236}">
                  <a16:creationId xmlns:a16="http://schemas.microsoft.com/office/drawing/2014/main" id="{A8589FD1-4BA8-41BE-AE10-8B63B74C9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38">
              <a:extLst>
                <a:ext uri="{FF2B5EF4-FFF2-40B4-BE49-F238E27FC236}">
                  <a16:creationId xmlns:a16="http://schemas.microsoft.com/office/drawing/2014/main" id="{C5D39379-0296-4B35-9279-8D028FDE9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39">
              <a:extLst>
                <a:ext uri="{FF2B5EF4-FFF2-40B4-BE49-F238E27FC236}">
                  <a16:creationId xmlns:a16="http://schemas.microsoft.com/office/drawing/2014/main" id="{E265B379-700A-4944-B486-21DC83CEA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123">
              <a:extLst>
                <a:ext uri="{FF2B5EF4-FFF2-40B4-BE49-F238E27FC236}">
                  <a16:creationId xmlns:a16="http://schemas.microsoft.com/office/drawing/2014/main" id="{42B720C5-4C87-416C-8793-1E4298B97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736"/>
              <a:ext cx="384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915A-F89F-4597-96FB-F0681F14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F7-46C7-4C4A-AF91-3DE5AA1F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Page table maps entire VAS</a:t>
            </a:r>
          </a:p>
          <a:p>
            <a:pPr lvl="1"/>
            <a:r>
              <a:rPr lang="en-US" smtClean="0"/>
              <a:t>Resident pages to the frame in memory they occupy</a:t>
            </a:r>
          </a:p>
          <a:p>
            <a:pPr lvl="1"/>
            <a:r>
              <a:rPr lang="en-US" smtClean="0"/>
              <a:t>The portion of it that the HW needs to access must be resident in memory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064D-DBF1-48D2-BC1B-FD167519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0355-B448-48A6-BD3A-1787C0FE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B2EA-0663-4D51-AB34-7B8613A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864311" y="2849732"/>
            <a:ext cx="8948691" cy="3953933"/>
            <a:chOff x="1864311" y="2849732"/>
            <a:chExt cx="8948691" cy="3953933"/>
          </a:xfrm>
        </p:grpSpPr>
        <p:sp>
          <p:nvSpPr>
            <p:cNvPr id="59" name="Rectangle 58"/>
            <p:cNvSpPr/>
            <p:nvPr/>
          </p:nvSpPr>
          <p:spPr>
            <a:xfrm>
              <a:off x="1864311" y="2849732"/>
              <a:ext cx="8948691" cy="3916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981201" y="2959476"/>
              <a:ext cx="8724824" cy="3844189"/>
              <a:chOff x="1981201" y="1191636"/>
              <a:chExt cx="8724824" cy="384418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98BE03-C7E6-4EF0-9BBF-838ABC52DB0E}"/>
                  </a:ext>
                </a:extLst>
              </p:cNvPr>
              <p:cNvSpPr/>
              <p:nvPr/>
            </p:nvSpPr>
            <p:spPr>
              <a:xfrm>
                <a:off x="5187020" y="1680069"/>
                <a:ext cx="1233890" cy="31035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" name="Can 6">
                <a:extLst>
                  <a:ext uri="{FF2B5EF4-FFF2-40B4-BE49-F238E27FC236}">
                    <a16:creationId xmlns:a16="http://schemas.microsoft.com/office/drawing/2014/main" id="{B5610A2D-9630-4D0E-BA23-473B6BCA736D}"/>
                  </a:ext>
                </a:extLst>
              </p:cNvPr>
              <p:cNvSpPr/>
              <p:nvPr/>
            </p:nvSpPr>
            <p:spPr>
              <a:xfrm>
                <a:off x="1981201" y="1560968"/>
                <a:ext cx="2635250" cy="2942708"/>
              </a:xfrm>
              <a:prstGeom prst="can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C8067F-307D-4999-A933-DED7E457416A}"/>
                  </a:ext>
                </a:extLst>
              </p:cNvPr>
              <p:cNvSpPr txBox="1"/>
              <p:nvPr/>
            </p:nvSpPr>
            <p:spPr>
              <a:xfrm>
                <a:off x="2483092" y="1191636"/>
                <a:ext cx="17134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disk (huge, TB)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35AADA-2025-4E00-94FB-B1D710999EB2}"/>
                  </a:ext>
                </a:extLst>
              </p:cNvPr>
              <p:cNvSpPr txBox="1"/>
              <p:nvPr/>
            </p:nvSpPr>
            <p:spPr>
              <a:xfrm>
                <a:off x="8238914" y="1267759"/>
                <a:ext cx="1069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5A314F-04EC-457A-83C6-3622489FA3D6}"/>
                  </a:ext>
                </a:extLst>
              </p:cNvPr>
              <p:cNvSpPr/>
              <p:nvPr/>
            </p:nvSpPr>
            <p:spPr>
              <a:xfrm>
                <a:off x="5273675" y="41465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836465-2184-4E4E-A7C8-2AF1F02B0B05}"/>
                  </a:ext>
                </a:extLst>
              </p:cNvPr>
              <p:cNvSpPr txBox="1"/>
              <p:nvPr/>
            </p:nvSpPr>
            <p:spPr>
              <a:xfrm>
                <a:off x="5481660" y="42534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7C73E7B-414D-4111-98C0-F768026EE440}"/>
                  </a:ext>
                </a:extLst>
              </p:cNvPr>
              <p:cNvGrpSpPr/>
              <p:nvPr/>
            </p:nvGrpSpPr>
            <p:grpSpPr>
              <a:xfrm>
                <a:off x="5273675" y="36639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680358-AE38-4464-AC42-A26CB295680B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4C36A3-BB86-4F10-82DE-AD70D2493D39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287848C-0DB3-4AC6-AB01-E137676C4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68633" y="2230674"/>
                <a:ext cx="828917" cy="1221562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4D24AED-5710-4556-8703-5970FBA283F5}"/>
                  </a:ext>
                </a:extLst>
              </p:cNvPr>
              <p:cNvGrpSpPr/>
              <p:nvPr/>
            </p:nvGrpSpPr>
            <p:grpSpPr>
              <a:xfrm>
                <a:off x="5273675" y="3294595"/>
                <a:ext cx="1056103" cy="400110"/>
                <a:chOff x="4133850" y="3511627"/>
                <a:chExt cx="1056103" cy="40011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9B4D772-5F37-41FF-B795-094B72AE8F51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A4624F-944F-4B45-835A-EC81F2EDE93F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7B4785A-94B8-41D3-9AA0-7C21BD5F74F8}"/>
                  </a:ext>
                </a:extLst>
              </p:cNvPr>
              <p:cNvGrpSpPr/>
              <p:nvPr/>
            </p:nvGrpSpPr>
            <p:grpSpPr>
              <a:xfrm>
                <a:off x="5273675" y="2295283"/>
                <a:ext cx="1056103" cy="400110"/>
                <a:chOff x="4133850" y="3404709"/>
                <a:chExt cx="1056103" cy="40011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B087AE1-0908-4EB1-8E3B-1275F3DFF81C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4DC971-1CE5-4D60-AAE8-61634BACB56B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E40051B-09F9-4801-B86B-067CAB7A9C49}"/>
                  </a:ext>
                </a:extLst>
              </p:cNvPr>
              <p:cNvGrpSpPr/>
              <p:nvPr/>
            </p:nvGrpSpPr>
            <p:grpSpPr>
              <a:xfrm>
                <a:off x="5273675" y="1741284"/>
                <a:ext cx="1058707" cy="507028"/>
                <a:chOff x="4133850" y="3404709"/>
                <a:chExt cx="1058707" cy="50702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12FAB0D-3CE4-4BC6-89B0-65A17D570AC9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AB3D04C-01CD-412F-A8C2-501EBC069A8D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832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EE88B41-A4C5-40CD-B816-ABA73F0606ED}"/>
                  </a:ext>
                </a:extLst>
              </p:cNvPr>
              <p:cNvCxnSpPr/>
              <p:nvPr/>
            </p:nvCxnSpPr>
            <p:spPr>
              <a:xfrm>
                <a:off x="5187020" y="2217534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7C4EC7-FFEC-4AC2-A33A-E5C37907B3F8}"/>
                  </a:ext>
                </a:extLst>
              </p:cNvPr>
              <p:cNvCxnSpPr/>
              <p:nvPr/>
            </p:nvCxnSpPr>
            <p:spPr>
              <a:xfrm>
                <a:off x="5194300" y="3294595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9862B41-4E84-45A2-A06F-AF96CDA02F8B}"/>
                  </a:ext>
                </a:extLst>
              </p:cNvPr>
              <p:cNvCxnSpPr/>
              <p:nvPr/>
            </p:nvCxnSpPr>
            <p:spPr>
              <a:xfrm>
                <a:off x="5210175" y="2732620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3C6CBC-C414-4182-AFAD-F545FC0600CF}"/>
                  </a:ext>
                </a:extLst>
              </p:cNvPr>
              <p:cNvSpPr txBox="1"/>
              <p:nvPr/>
            </p:nvSpPr>
            <p:spPr>
              <a:xfrm>
                <a:off x="4854588" y="1242513"/>
                <a:ext cx="20055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VAS (per process)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FACFD9D-94B5-4293-AF23-EB5F2E69F516}"/>
                  </a:ext>
                </a:extLst>
              </p:cNvPr>
              <p:cNvCxnSpPr/>
              <p:nvPr/>
            </p:nvCxnSpPr>
            <p:spPr>
              <a:xfrm>
                <a:off x="5178425" y="4653868"/>
                <a:ext cx="14296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1BFCBCA-4382-4B3C-AE89-061729BF9B6A}"/>
                  </a:ext>
                </a:extLst>
              </p:cNvPr>
              <p:cNvGrpSpPr/>
              <p:nvPr/>
            </p:nvGrpSpPr>
            <p:grpSpPr>
              <a:xfrm>
                <a:off x="8140509" y="2062024"/>
                <a:ext cx="2565516" cy="2973801"/>
                <a:chOff x="6616468" y="1500226"/>
                <a:chExt cx="2565516" cy="3417366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328C2FA-553C-484A-A187-AE21D55665F1}"/>
                    </a:ext>
                  </a:extLst>
                </p:cNvPr>
                <p:cNvSpPr/>
                <p:nvPr/>
              </p:nvSpPr>
              <p:spPr>
                <a:xfrm>
                  <a:off x="6616468" y="1500226"/>
                  <a:ext cx="1073441" cy="2942709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5AEE1D0-EDAA-419D-957D-60A97EFE6606}"/>
                    </a:ext>
                  </a:extLst>
                </p:cNvPr>
                <p:cNvSpPr/>
                <p:nvPr/>
              </p:nvSpPr>
              <p:spPr>
                <a:xfrm>
                  <a:off x="6616508" y="302164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57CAF6F-4766-4FF0-B2BE-F8D7C54B3E05}"/>
                    </a:ext>
                  </a:extLst>
                </p:cNvPr>
                <p:cNvSpPr/>
                <p:nvPr/>
              </p:nvSpPr>
              <p:spPr>
                <a:xfrm>
                  <a:off x="6616468" y="3819602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C7803AD-48C0-442D-97A4-4A3553487561}"/>
                    </a:ext>
                  </a:extLst>
                </p:cNvPr>
                <p:cNvSpPr/>
                <p:nvPr/>
              </p:nvSpPr>
              <p:spPr>
                <a:xfrm>
                  <a:off x="6616468" y="2552777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0AD0FE3-20B6-40FE-90C2-122B60B3226D}"/>
                    </a:ext>
                  </a:extLst>
                </p:cNvPr>
                <p:cNvSpPr/>
                <p:nvPr/>
              </p:nvSpPr>
              <p:spPr>
                <a:xfrm>
                  <a:off x="6616468" y="4047131"/>
                  <a:ext cx="1073441" cy="211691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11FC18F-B6B1-4052-8AFD-B6E8D91BE502}"/>
                    </a:ext>
                  </a:extLst>
                </p:cNvPr>
                <p:cNvSpPr/>
                <p:nvPr/>
              </p:nvSpPr>
              <p:spPr>
                <a:xfrm>
                  <a:off x="6616468" y="1804961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A52482-A7C9-44F9-B913-E64DB583B735}"/>
                    </a:ext>
                  </a:extLst>
                </p:cNvPr>
                <p:cNvSpPr txBox="1"/>
                <p:nvPr/>
              </p:nvSpPr>
              <p:spPr>
                <a:xfrm>
                  <a:off x="7816734" y="3750435"/>
                  <a:ext cx="1365250" cy="1167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kernel code &amp; data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9AAD263-0EB7-415F-891A-FAABC6DFAD0B}"/>
                    </a:ext>
                  </a:extLst>
                </p:cNvPr>
                <p:cNvSpPr txBox="1"/>
                <p:nvPr/>
              </p:nvSpPr>
              <p:spPr>
                <a:xfrm>
                  <a:off x="7816734" y="1668359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page</a:t>
                  </a:r>
                </a:p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frames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AB33D69-1FE4-4DA9-8C22-15086C9B4C67}"/>
                    </a:ext>
                  </a:extLst>
                </p:cNvPr>
                <p:cNvSpPr txBox="1"/>
                <p:nvPr/>
              </p:nvSpPr>
              <p:spPr>
                <a:xfrm>
                  <a:off x="7756644" y="2910170"/>
                  <a:ext cx="1365250" cy="813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user </a:t>
                  </a:r>
                  <a:r>
                    <a:rPr lang="en-US" sz="2000" b="0" dirty="0" err="1">
                      <a:ea typeface="Gill Sans" charset="0"/>
                      <a:cs typeface="Gill Sans" charset="0"/>
                    </a:rPr>
                    <a:t>pagetable</a:t>
                  </a:r>
                  <a:endParaRPr lang="en-US" sz="2000" b="0" dirty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0973E8B-5335-484E-A5BB-5B56783C376E}"/>
                    </a:ext>
                  </a:extLst>
                </p:cNvPr>
                <p:cNvSpPr/>
                <p:nvPr/>
              </p:nvSpPr>
              <p:spPr>
                <a:xfrm>
                  <a:off x="6616468" y="2109838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A651B61-9A82-44A5-A7DB-999A56D2DD0B}"/>
                    </a:ext>
                  </a:extLst>
                </p:cNvPr>
                <p:cNvSpPr/>
                <p:nvPr/>
              </p:nvSpPr>
              <p:spPr>
                <a:xfrm>
                  <a:off x="6616508" y="3223965"/>
                  <a:ext cx="1073441" cy="21169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7586104-6B84-4E6F-9A9C-B61CCFE2232D}"/>
                  </a:ext>
                </a:extLst>
              </p:cNvPr>
              <p:cNvSpPr/>
              <p:nvPr/>
            </p:nvSpPr>
            <p:spPr>
              <a:xfrm>
                <a:off x="3350869" y="3849627"/>
                <a:ext cx="1056103" cy="4762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12AF739-E66C-49F1-A094-0D6EBBBD91AB}"/>
                  </a:ext>
                </a:extLst>
              </p:cNvPr>
              <p:cNvSpPr txBox="1"/>
              <p:nvPr/>
            </p:nvSpPr>
            <p:spPr>
              <a:xfrm>
                <a:off x="3558854" y="39565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9EED500-5235-4F27-8C32-61101F5D45BF}"/>
                  </a:ext>
                </a:extLst>
              </p:cNvPr>
              <p:cNvGrpSpPr/>
              <p:nvPr/>
            </p:nvGrpSpPr>
            <p:grpSpPr>
              <a:xfrm>
                <a:off x="3350869" y="3367027"/>
                <a:ext cx="1056103" cy="507028"/>
                <a:chOff x="4133850" y="3404709"/>
                <a:chExt cx="1056103" cy="50702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C70B869-4269-4211-9580-C5AC1A6AE3A4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476250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B3B92A-133F-492F-8BEB-6CBAFAF49663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6472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data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1177C98-C33D-475E-9535-4B155020B536}"/>
                  </a:ext>
                </a:extLst>
              </p:cNvPr>
              <p:cNvGrpSpPr/>
              <p:nvPr/>
            </p:nvGrpSpPr>
            <p:grpSpPr>
              <a:xfrm>
                <a:off x="3350869" y="2886570"/>
                <a:ext cx="1056103" cy="400110"/>
                <a:chOff x="4133850" y="3511627"/>
                <a:chExt cx="1056103" cy="400110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8E16CAB-329C-45D4-9DF6-32FB64832C2A}"/>
                    </a:ext>
                  </a:extLst>
                </p:cNvPr>
                <p:cNvSpPr/>
                <p:nvPr/>
              </p:nvSpPr>
              <p:spPr>
                <a:xfrm>
                  <a:off x="4133850" y="3511627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97D8C09-A371-4C92-9622-721CB2C1BD35}"/>
                    </a:ext>
                  </a:extLst>
                </p:cNvPr>
                <p:cNvSpPr txBox="1"/>
                <p:nvPr/>
              </p:nvSpPr>
              <p:spPr>
                <a:xfrm>
                  <a:off x="4359700" y="3511627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heap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585ED96-D484-4615-B196-E610CE111C4E}"/>
                  </a:ext>
                </a:extLst>
              </p:cNvPr>
              <p:cNvGrpSpPr/>
              <p:nvPr/>
            </p:nvGrpSpPr>
            <p:grpSpPr>
              <a:xfrm>
                <a:off x="3350869" y="2389204"/>
                <a:ext cx="1056103" cy="400110"/>
                <a:chOff x="4133850" y="3404709"/>
                <a:chExt cx="1056103" cy="40011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98B491E-97C6-48FA-A14D-D3F5222078A3}"/>
                    </a:ext>
                  </a:extLst>
                </p:cNvPr>
                <p:cNvSpPr/>
                <p:nvPr/>
              </p:nvSpPr>
              <p:spPr>
                <a:xfrm>
                  <a:off x="4133850" y="3404709"/>
                  <a:ext cx="1056103" cy="369332"/>
                </a:xfrm>
                <a:prstGeom prst="rect">
                  <a:avLst/>
                </a:prstGeom>
                <a:solidFill>
                  <a:srgbClr val="EBF1DE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BD40419-5571-4D21-9C1E-3FD664B77452}"/>
                    </a:ext>
                  </a:extLst>
                </p:cNvPr>
                <p:cNvSpPr txBox="1"/>
                <p:nvPr/>
              </p:nvSpPr>
              <p:spPr>
                <a:xfrm>
                  <a:off x="4334539" y="3404709"/>
                  <a:ext cx="7104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ea typeface="Gill Sans" charset="0"/>
                      <a:cs typeface="Gill Sans" charset="0"/>
                    </a:rPr>
                    <a:t>stack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8C1779-FDEA-4532-BF7F-334AD9F05469}"/>
                  </a:ext>
                </a:extLst>
              </p:cNvPr>
              <p:cNvSpPr/>
              <p:nvPr/>
            </p:nvSpPr>
            <p:spPr>
              <a:xfrm>
                <a:off x="7019420" y="1690688"/>
                <a:ext cx="439081" cy="310352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A0882FA0-91F0-488A-996D-3590AF74796F}"/>
                  </a:ext>
                </a:extLst>
              </p:cNvPr>
              <p:cNvCxnSpPr/>
              <p:nvPr/>
            </p:nvCxnSpPr>
            <p:spPr>
              <a:xfrm>
                <a:off x="7223086" y="2380802"/>
                <a:ext cx="917383" cy="650752"/>
              </a:xfrm>
              <a:prstGeom prst="straightConnector1">
                <a:avLst/>
              </a:prstGeom>
              <a:ln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015249B-C869-475A-B055-E1EADE4803FD}"/>
                  </a:ext>
                </a:extLst>
              </p:cNvPr>
              <p:cNvCxnSpPr/>
              <p:nvPr/>
            </p:nvCxnSpPr>
            <p:spPr>
              <a:xfrm flipV="1">
                <a:off x="7223086" y="2738214"/>
                <a:ext cx="917383" cy="1777944"/>
              </a:xfrm>
              <a:prstGeom prst="straightConnector1">
                <a:avLst/>
              </a:prstGeom>
              <a:ln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FCAFB0D-CD33-4A31-8FBD-7EC700AB2586}"/>
                  </a:ext>
                </a:extLst>
              </p:cNvPr>
              <p:cNvCxnSpPr/>
              <p:nvPr/>
            </p:nvCxnSpPr>
            <p:spPr>
              <a:xfrm flipV="1">
                <a:off x="7223126" y="2380802"/>
                <a:ext cx="917343" cy="1539724"/>
              </a:xfrm>
              <a:prstGeom prst="straightConnector1">
                <a:avLst/>
              </a:prstGeom>
              <a:ln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8C97B2-DC69-470C-9F22-B82E48B2BA69}"/>
                  </a:ext>
                </a:extLst>
              </p:cNvPr>
              <p:cNvSpPr txBox="1"/>
              <p:nvPr/>
            </p:nvSpPr>
            <p:spPr>
              <a:xfrm>
                <a:off x="7019420" y="1255365"/>
                <a:ext cx="441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ea typeface="Gill Sans" charset="0"/>
                    <a:cs typeface="Gill Sans" charset="0"/>
                  </a:rPr>
                  <a:t>PT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17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37F7-46C7-4C4A-AF91-3DE5AA1F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Page table maps entire VAS, resident pages mapped to memory frames, for all other pages, OS must record where to find them on disk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864311" y="2849732"/>
            <a:ext cx="8948691" cy="3916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3915A-F89F-4597-96FB-F0681F14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Virtual Address Space of the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064D-DBF1-48D2-BC1B-FD167519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0355-B448-48A6-BD3A-1787C0FE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B2EA-0663-4D51-AB34-7B8613A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8BE03-C7E6-4EF0-9BBF-838ABC52DB0E}"/>
              </a:ext>
            </a:extLst>
          </p:cNvPr>
          <p:cNvSpPr/>
          <p:nvPr/>
        </p:nvSpPr>
        <p:spPr>
          <a:xfrm>
            <a:off x="5187020" y="3376789"/>
            <a:ext cx="1233890" cy="3103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id="{B5610A2D-9630-4D0E-BA23-473B6BCA736D}"/>
              </a:ext>
            </a:extLst>
          </p:cNvPr>
          <p:cNvSpPr/>
          <p:nvPr/>
        </p:nvSpPr>
        <p:spPr>
          <a:xfrm>
            <a:off x="1981201" y="3257688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8067F-307D-4999-A933-DED7E457416A}"/>
              </a:ext>
            </a:extLst>
          </p:cNvPr>
          <p:cNvSpPr txBox="1"/>
          <p:nvPr/>
        </p:nvSpPr>
        <p:spPr>
          <a:xfrm>
            <a:off x="2483092" y="2888356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5AADA-2025-4E00-94FB-B1D710999EB2}"/>
              </a:ext>
            </a:extLst>
          </p:cNvPr>
          <p:cNvSpPr txBox="1"/>
          <p:nvPr/>
        </p:nvSpPr>
        <p:spPr>
          <a:xfrm>
            <a:off x="8238914" y="296447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A314F-04EC-457A-83C6-3622489FA3D6}"/>
              </a:ext>
            </a:extLst>
          </p:cNvPr>
          <p:cNvSpPr/>
          <p:nvPr/>
        </p:nvSpPr>
        <p:spPr>
          <a:xfrm>
            <a:off x="5273675" y="5843247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36465-2184-4E4E-A7C8-2AF1F02B0B05}"/>
              </a:ext>
            </a:extLst>
          </p:cNvPr>
          <p:cNvSpPr txBox="1"/>
          <p:nvPr/>
        </p:nvSpPr>
        <p:spPr>
          <a:xfrm>
            <a:off x="5481660" y="5950165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C73E7B-414D-4111-98C0-F768026EE440}"/>
              </a:ext>
            </a:extLst>
          </p:cNvPr>
          <p:cNvGrpSpPr/>
          <p:nvPr/>
        </p:nvGrpSpPr>
        <p:grpSpPr>
          <a:xfrm>
            <a:off x="5273675" y="5360647"/>
            <a:ext cx="1056103" cy="507028"/>
            <a:chOff x="4133850" y="3404709"/>
            <a:chExt cx="1056103" cy="5070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680358-AE38-4464-AC42-A26CB295680B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4C36A3-BB86-4F10-82DE-AD70D2493D39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87848C-0DB3-4AC6-AB01-E137676C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33" y="3927394"/>
            <a:ext cx="828917" cy="12215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4D24AED-5710-4556-8703-5970FBA283F5}"/>
              </a:ext>
            </a:extLst>
          </p:cNvPr>
          <p:cNvGrpSpPr/>
          <p:nvPr/>
        </p:nvGrpSpPr>
        <p:grpSpPr>
          <a:xfrm>
            <a:off x="5273675" y="4991315"/>
            <a:ext cx="1056103" cy="400110"/>
            <a:chOff x="4133850" y="3511627"/>
            <a:chExt cx="1056103" cy="4001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B4D772-5F37-41FF-B795-094B72AE8F51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A4624F-944F-4B45-835A-EC81F2EDE93F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B4785A-94B8-41D3-9AA0-7C21BD5F74F8}"/>
              </a:ext>
            </a:extLst>
          </p:cNvPr>
          <p:cNvGrpSpPr/>
          <p:nvPr/>
        </p:nvGrpSpPr>
        <p:grpSpPr>
          <a:xfrm>
            <a:off x="5273675" y="3992003"/>
            <a:ext cx="1056103" cy="400110"/>
            <a:chOff x="4133850" y="3404709"/>
            <a:chExt cx="1056103" cy="4001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087AE1-0908-4EB1-8E3B-1275F3DFF81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4DC971-1CE5-4D60-AAE8-61634BACB56B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40051B-09F9-4801-B86B-067CAB7A9C49}"/>
              </a:ext>
            </a:extLst>
          </p:cNvPr>
          <p:cNvGrpSpPr/>
          <p:nvPr/>
        </p:nvGrpSpPr>
        <p:grpSpPr>
          <a:xfrm>
            <a:off x="5273675" y="3438004"/>
            <a:ext cx="1058707" cy="507028"/>
            <a:chOff x="4133850" y="3404709"/>
            <a:chExt cx="1058707" cy="5070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2FAB0D-3CE4-4BC6-89B0-65A17D570AC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B3D04C-01CD-412F-A8C2-501EBC069A8D}"/>
                </a:ext>
              </a:extLst>
            </p:cNvPr>
            <p:cNvSpPr txBox="1"/>
            <p:nvPr/>
          </p:nvSpPr>
          <p:spPr>
            <a:xfrm>
              <a:off x="4359700" y="3511627"/>
              <a:ext cx="832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kernel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E88B41-A4C5-40CD-B816-ABA73F0606ED}"/>
              </a:ext>
            </a:extLst>
          </p:cNvPr>
          <p:cNvCxnSpPr/>
          <p:nvPr/>
        </p:nvCxnSpPr>
        <p:spPr>
          <a:xfrm>
            <a:off x="5187020" y="3914254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C4EC7-FFEC-4AC2-A33A-E5C37907B3F8}"/>
              </a:ext>
            </a:extLst>
          </p:cNvPr>
          <p:cNvCxnSpPr/>
          <p:nvPr/>
        </p:nvCxnSpPr>
        <p:spPr>
          <a:xfrm>
            <a:off x="5194300" y="4991315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862B41-4E84-45A2-A06F-AF96CDA02F8B}"/>
              </a:ext>
            </a:extLst>
          </p:cNvPr>
          <p:cNvCxnSpPr/>
          <p:nvPr/>
        </p:nvCxnSpPr>
        <p:spPr>
          <a:xfrm>
            <a:off x="5210175" y="4429340"/>
            <a:ext cx="14296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A3C6CBC-C414-4182-AFAD-F545FC0600CF}"/>
              </a:ext>
            </a:extLst>
          </p:cNvPr>
          <p:cNvSpPr txBox="1"/>
          <p:nvPr/>
        </p:nvSpPr>
        <p:spPr>
          <a:xfrm>
            <a:off x="4854588" y="2939233"/>
            <a:ext cx="2005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VAS (per process)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ACFD9D-94B5-4293-AF23-EB5F2E69F516}"/>
              </a:ext>
            </a:extLst>
          </p:cNvPr>
          <p:cNvCxnSpPr/>
          <p:nvPr/>
        </p:nvCxnSpPr>
        <p:spPr>
          <a:xfrm>
            <a:off x="5178425" y="6350588"/>
            <a:ext cx="1429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BFCBCA-4382-4B3C-AE89-061729BF9B6A}"/>
              </a:ext>
            </a:extLst>
          </p:cNvPr>
          <p:cNvGrpSpPr/>
          <p:nvPr/>
        </p:nvGrpSpPr>
        <p:grpSpPr>
          <a:xfrm>
            <a:off x="8140509" y="3758744"/>
            <a:ext cx="2565516" cy="2973801"/>
            <a:chOff x="6616468" y="1500226"/>
            <a:chExt cx="2565516" cy="34173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28C2FA-553C-484A-A187-AE21D55665F1}"/>
                </a:ext>
              </a:extLst>
            </p:cNvPr>
            <p:cNvSpPr/>
            <p:nvPr/>
          </p:nvSpPr>
          <p:spPr>
            <a:xfrm>
              <a:off x="6616468" y="1500226"/>
              <a:ext cx="1073441" cy="2942709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5AEE1D0-EDAA-419D-957D-60A97EFE6606}"/>
                </a:ext>
              </a:extLst>
            </p:cNvPr>
            <p:cNvSpPr/>
            <p:nvPr/>
          </p:nvSpPr>
          <p:spPr>
            <a:xfrm>
              <a:off x="6616508" y="302164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7CAF6F-4766-4FF0-B2BE-F8D7C54B3E05}"/>
                </a:ext>
              </a:extLst>
            </p:cNvPr>
            <p:cNvSpPr/>
            <p:nvPr/>
          </p:nvSpPr>
          <p:spPr>
            <a:xfrm>
              <a:off x="6616468" y="3819602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7803AD-48C0-442D-97A4-4A3553487561}"/>
                </a:ext>
              </a:extLst>
            </p:cNvPr>
            <p:cNvSpPr/>
            <p:nvPr/>
          </p:nvSpPr>
          <p:spPr>
            <a:xfrm>
              <a:off x="6616468" y="2552777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0AD0FE3-20B6-40FE-90C2-122B60B3226D}"/>
                </a:ext>
              </a:extLst>
            </p:cNvPr>
            <p:cNvSpPr/>
            <p:nvPr/>
          </p:nvSpPr>
          <p:spPr>
            <a:xfrm>
              <a:off x="6616468" y="4047131"/>
              <a:ext cx="1073441" cy="21169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1FC18F-B6B1-4052-8AFD-B6E8D91BE502}"/>
                </a:ext>
              </a:extLst>
            </p:cNvPr>
            <p:cNvSpPr/>
            <p:nvPr/>
          </p:nvSpPr>
          <p:spPr>
            <a:xfrm>
              <a:off x="6616468" y="1804961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A52482-A7C9-44F9-B913-E64DB583B735}"/>
                </a:ext>
              </a:extLst>
            </p:cNvPr>
            <p:cNvSpPr txBox="1"/>
            <p:nvPr/>
          </p:nvSpPr>
          <p:spPr>
            <a:xfrm>
              <a:off x="7816734" y="3750435"/>
              <a:ext cx="1365250" cy="116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kernel code &amp; data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AAD263-0EB7-415F-891A-FAABC6DFAD0B}"/>
                </a:ext>
              </a:extLst>
            </p:cNvPr>
            <p:cNvSpPr txBox="1"/>
            <p:nvPr/>
          </p:nvSpPr>
          <p:spPr>
            <a:xfrm>
              <a:off x="7816734" y="1668359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user page</a:t>
              </a:r>
            </a:p>
            <a:p>
              <a:r>
                <a:rPr lang="en-US" sz="2000" b="0" dirty="0">
                  <a:ea typeface="Gill Sans" charset="0"/>
                  <a:cs typeface="Gill Sans" charset="0"/>
                </a:rPr>
                <a:t>frames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AB33D69-1FE4-4DA9-8C22-15086C9B4C67}"/>
                </a:ext>
              </a:extLst>
            </p:cNvPr>
            <p:cNvSpPr txBox="1"/>
            <p:nvPr/>
          </p:nvSpPr>
          <p:spPr>
            <a:xfrm>
              <a:off x="7756644" y="2910170"/>
              <a:ext cx="1365250" cy="81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user </a:t>
              </a:r>
              <a:r>
                <a:rPr lang="en-US" sz="2000" b="0" dirty="0" err="1">
                  <a:ea typeface="Gill Sans" charset="0"/>
                  <a:cs typeface="Gill Sans" charset="0"/>
                </a:rPr>
                <a:t>pagetable</a:t>
              </a:r>
              <a:endParaRPr lang="en-US" sz="20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973E8B-5335-484E-A5BB-5B56783C376E}"/>
                </a:ext>
              </a:extLst>
            </p:cNvPr>
            <p:cNvSpPr/>
            <p:nvPr/>
          </p:nvSpPr>
          <p:spPr>
            <a:xfrm>
              <a:off x="6616468" y="2109838"/>
              <a:ext cx="1073441" cy="2116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651B61-9A82-44A5-A7DB-999A56D2DD0B}"/>
                </a:ext>
              </a:extLst>
            </p:cNvPr>
            <p:cNvSpPr/>
            <p:nvPr/>
          </p:nvSpPr>
          <p:spPr>
            <a:xfrm>
              <a:off x="6616508" y="3223965"/>
              <a:ext cx="1073441" cy="2116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7586104-6B84-4E6F-9A9C-B61CCFE2232D}"/>
              </a:ext>
            </a:extLst>
          </p:cNvPr>
          <p:cNvSpPr/>
          <p:nvPr/>
        </p:nvSpPr>
        <p:spPr>
          <a:xfrm>
            <a:off x="3350869" y="5546347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2AF739-E66C-49F1-A094-0D6EBBBD91AB}"/>
              </a:ext>
            </a:extLst>
          </p:cNvPr>
          <p:cNvSpPr txBox="1"/>
          <p:nvPr/>
        </p:nvSpPr>
        <p:spPr>
          <a:xfrm>
            <a:off x="3558854" y="5653265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EED500-5235-4F27-8C32-61101F5D45BF}"/>
              </a:ext>
            </a:extLst>
          </p:cNvPr>
          <p:cNvGrpSpPr/>
          <p:nvPr/>
        </p:nvGrpSpPr>
        <p:grpSpPr>
          <a:xfrm>
            <a:off x="3350869" y="5063747"/>
            <a:ext cx="1056103" cy="507028"/>
            <a:chOff x="4133850" y="3404709"/>
            <a:chExt cx="1056103" cy="50702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70B869-4269-4211-9580-C5AC1A6AE3A4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B3B92A-133F-492F-8BEB-6CBAFAF49663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177C98-C33D-475E-9535-4B155020B536}"/>
              </a:ext>
            </a:extLst>
          </p:cNvPr>
          <p:cNvGrpSpPr/>
          <p:nvPr/>
        </p:nvGrpSpPr>
        <p:grpSpPr>
          <a:xfrm>
            <a:off x="3350869" y="4583290"/>
            <a:ext cx="1056103" cy="400110"/>
            <a:chOff x="4133850" y="3511627"/>
            <a:chExt cx="1056103" cy="40011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8E16CAB-329C-45D4-9DF6-32FB64832C2A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97D8C09-A371-4C92-9622-721CB2C1BD35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85ED96-D484-4615-B196-E610CE111C4E}"/>
              </a:ext>
            </a:extLst>
          </p:cNvPr>
          <p:cNvGrpSpPr/>
          <p:nvPr/>
        </p:nvGrpSpPr>
        <p:grpSpPr>
          <a:xfrm>
            <a:off x="3350869" y="4085924"/>
            <a:ext cx="1056103" cy="400110"/>
            <a:chOff x="4133850" y="3404709"/>
            <a:chExt cx="1056103" cy="40011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8B491E-97C6-48FA-A14D-D3F5222078A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BD40419-5571-4D21-9C1E-3FD664B77452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C8C1779-FDEA-4532-BF7F-334AD9F05469}"/>
              </a:ext>
            </a:extLst>
          </p:cNvPr>
          <p:cNvSpPr/>
          <p:nvPr/>
        </p:nvSpPr>
        <p:spPr>
          <a:xfrm>
            <a:off x="7019420" y="3387408"/>
            <a:ext cx="439081" cy="3103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0882FA0-91F0-488A-996D-3590AF74796F}"/>
              </a:ext>
            </a:extLst>
          </p:cNvPr>
          <p:cNvCxnSpPr/>
          <p:nvPr/>
        </p:nvCxnSpPr>
        <p:spPr>
          <a:xfrm>
            <a:off x="7223086" y="4077522"/>
            <a:ext cx="917383" cy="6507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15249B-C869-475A-B055-E1EADE4803FD}"/>
              </a:ext>
            </a:extLst>
          </p:cNvPr>
          <p:cNvCxnSpPr/>
          <p:nvPr/>
        </p:nvCxnSpPr>
        <p:spPr>
          <a:xfrm flipV="1">
            <a:off x="7223086" y="4434934"/>
            <a:ext cx="917383" cy="17779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FCAFB0D-CD33-4A31-8FBD-7EC700AB2586}"/>
              </a:ext>
            </a:extLst>
          </p:cNvPr>
          <p:cNvCxnSpPr/>
          <p:nvPr/>
        </p:nvCxnSpPr>
        <p:spPr>
          <a:xfrm flipV="1">
            <a:off x="7223126" y="4077522"/>
            <a:ext cx="917343" cy="153972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08C97B2-DC69-470C-9F22-B82E48B2BA69}"/>
              </a:ext>
            </a:extLst>
          </p:cNvPr>
          <p:cNvSpPr txBox="1"/>
          <p:nvPr/>
        </p:nvSpPr>
        <p:spPr>
          <a:xfrm>
            <a:off x="7019420" y="2952085"/>
            <a:ext cx="44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ea typeface="Gill Sans" charset="0"/>
                <a:cs typeface="Gill Sans" charset="0"/>
              </a:rPr>
              <a:t>PT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9FFFE5-CC6D-4F2A-BB21-AC84DF75BBB5}"/>
              </a:ext>
            </a:extLst>
          </p:cNvPr>
          <p:cNvCxnSpPr/>
          <p:nvPr/>
        </p:nvCxnSpPr>
        <p:spPr>
          <a:xfrm flipH="1">
            <a:off x="4407199" y="3909349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DEC7995-4FC0-4DB1-9517-A12EA50EC1B3}"/>
              </a:ext>
            </a:extLst>
          </p:cNvPr>
          <p:cNvCxnSpPr/>
          <p:nvPr/>
        </p:nvCxnSpPr>
        <p:spPr>
          <a:xfrm flipH="1">
            <a:off x="4407199" y="4156782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FBE0752-7E48-4408-9181-2F0178AEAD23}"/>
              </a:ext>
            </a:extLst>
          </p:cNvPr>
          <p:cNvCxnSpPr/>
          <p:nvPr/>
        </p:nvCxnSpPr>
        <p:spPr>
          <a:xfrm flipH="1">
            <a:off x="4369099" y="4261557"/>
            <a:ext cx="2816154" cy="2349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3B1FC52-0ABA-4643-BE31-90433633FF2C}"/>
              </a:ext>
            </a:extLst>
          </p:cNvPr>
          <p:cNvCxnSpPr/>
          <p:nvPr/>
        </p:nvCxnSpPr>
        <p:spPr>
          <a:xfrm flipH="1" flipV="1">
            <a:off x="4407199" y="4641690"/>
            <a:ext cx="2778054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D0A27D2-724E-4FB6-81E2-65D294481914}"/>
              </a:ext>
            </a:extLst>
          </p:cNvPr>
          <p:cNvCxnSpPr/>
          <p:nvPr/>
        </p:nvCxnSpPr>
        <p:spPr>
          <a:xfrm flipH="1" flipV="1">
            <a:off x="4407199" y="4826356"/>
            <a:ext cx="2739954" cy="34525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8FA15B5-F942-4402-96B4-330663BADD25}"/>
              </a:ext>
            </a:extLst>
          </p:cNvPr>
          <p:cNvCxnSpPr/>
          <p:nvPr/>
        </p:nvCxnSpPr>
        <p:spPr>
          <a:xfrm flipH="1" flipV="1">
            <a:off x="4330999" y="4917291"/>
            <a:ext cx="2854254" cy="396981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8A9C5E1-5648-4C17-B933-24A14ABB2F18}"/>
              </a:ext>
            </a:extLst>
          </p:cNvPr>
          <p:cNvCxnSpPr/>
          <p:nvPr/>
        </p:nvCxnSpPr>
        <p:spPr>
          <a:xfrm flipH="1" flipV="1">
            <a:off x="4407199" y="5141087"/>
            <a:ext cx="2739954" cy="34441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6E714C6-C3EB-45FA-93F9-DD40F79CDA0E}"/>
              </a:ext>
            </a:extLst>
          </p:cNvPr>
          <p:cNvCxnSpPr/>
          <p:nvPr/>
        </p:nvCxnSpPr>
        <p:spPr>
          <a:xfrm flipH="1" flipV="1">
            <a:off x="4369099" y="5265476"/>
            <a:ext cx="2778054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4E7703B-47C9-4B1B-AABA-AAD51802176B}"/>
              </a:ext>
            </a:extLst>
          </p:cNvPr>
          <p:cNvCxnSpPr/>
          <p:nvPr/>
        </p:nvCxnSpPr>
        <p:spPr>
          <a:xfrm flipH="1" flipV="1">
            <a:off x="4369099" y="5466233"/>
            <a:ext cx="2739954" cy="40802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8EE534C-6284-41A5-8E3F-E8AFB46BC974}"/>
              </a:ext>
            </a:extLst>
          </p:cNvPr>
          <p:cNvCxnSpPr/>
          <p:nvPr/>
        </p:nvCxnSpPr>
        <p:spPr>
          <a:xfrm flipH="1" flipV="1">
            <a:off x="4407199" y="5690626"/>
            <a:ext cx="2739954" cy="18944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93C3E7-D25E-4ED3-BC4A-CE20D9F82941}"/>
              </a:ext>
            </a:extLst>
          </p:cNvPr>
          <p:cNvCxnSpPr/>
          <p:nvPr/>
        </p:nvCxnSpPr>
        <p:spPr>
          <a:xfrm flipH="1" flipV="1">
            <a:off x="4407199" y="5842872"/>
            <a:ext cx="2701854" cy="22083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A8C0-E13A-41AE-AC22-588E7649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Data Structure Maps Non-Resident Pages to Disk?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6CE3-A5DD-40B8-A361-D3024045B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FindBlock</a:t>
            </a:r>
            <a:r>
              <a:rPr lang="en-US" dirty="0" smtClean="0"/>
              <a:t>(PID, page#) → </a:t>
            </a:r>
            <a:r>
              <a:rPr lang="en-US" dirty="0" err="1" smtClean="0"/>
              <a:t>disk_block</a:t>
            </a:r>
            <a:endParaRPr lang="en-US" dirty="0" smtClean="0"/>
          </a:p>
          <a:p>
            <a:pPr lvl="1"/>
            <a:r>
              <a:rPr lang="en-US" dirty="0" smtClean="0"/>
              <a:t>Some OSs utilize spare space in PTE for paged blocks</a:t>
            </a:r>
          </a:p>
          <a:p>
            <a:pPr lvl="1"/>
            <a:r>
              <a:rPr lang="en-US" dirty="0" smtClean="0"/>
              <a:t>Like the PT, but purely software</a:t>
            </a:r>
          </a:p>
          <a:p>
            <a:r>
              <a:rPr lang="en-US" dirty="0" smtClean="0"/>
              <a:t>Where to store it?</a:t>
            </a:r>
          </a:p>
          <a:p>
            <a:pPr lvl="1"/>
            <a:r>
              <a:rPr lang="en-US" dirty="0" smtClean="0"/>
              <a:t>Supplemental Page Table</a:t>
            </a:r>
          </a:p>
          <a:p>
            <a:pPr lvl="1"/>
            <a:r>
              <a:rPr lang="en-US" dirty="0" smtClean="0"/>
              <a:t>In memory – can be compact representation if swap storage is contiguous on disk</a:t>
            </a:r>
          </a:p>
          <a:p>
            <a:pPr lvl="1"/>
            <a:r>
              <a:rPr lang="en-US" dirty="0" smtClean="0"/>
              <a:t>Could use hash table (like Inverted PT)</a:t>
            </a:r>
          </a:p>
          <a:p>
            <a:r>
              <a:rPr lang="en-US" dirty="0" smtClean="0"/>
              <a:t>May map code segment directly to on-disk image</a:t>
            </a:r>
          </a:p>
          <a:p>
            <a:pPr lvl="1"/>
            <a:r>
              <a:rPr lang="en-US" dirty="0" smtClean="0"/>
              <a:t>Saves a copy of code to swap file</a:t>
            </a:r>
          </a:p>
          <a:p>
            <a:r>
              <a:rPr lang="en-US" dirty="0" smtClean="0"/>
              <a:t>May share code segment with multiple instances of the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D25F2-EB64-4110-9819-6A11284C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A8B5-C6F4-42C6-A9F7-4B037C33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827F-C001-45C2-86AC-B0AFF9B8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39562" y="2816798"/>
            <a:ext cx="6116320" cy="1397124"/>
          </a:xfrm>
        </p:spPr>
        <p:txBody>
          <a:bodyPr/>
          <a:lstStyle/>
          <a:p>
            <a:r>
              <a:rPr lang="en-US" dirty="0" smtClean="0"/>
              <a:t>Provide Backing Store for VAS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695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673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0" y="731656"/>
            <a:ext cx="1967268" cy="3386768"/>
            <a:chOff x="4813299" y="1043543"/>
            <a:chExt cx="2046175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7"/>
              <a:chOff x="4133850" y="3404709"/>
              <a:chExt cx="1056103" cy="52602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8917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8"/>
              <a:chOff x="4133850" y="3511627"/>
              <a:chExt cx="1056103" cy="41910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00470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45185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97265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2001946" cy="3352751"/>
            <a:chOff x="4813299" y="1043543"/>
            <a:chExt cx="2028016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41757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0"/>
              <a:chOff x="4133850" y="3511627"/>
              <a:chExt cx="1056103" cy="42336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82227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82363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79106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673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54495" y="2811301"/>
            <a:ext cx="6105327" cy="1397124"/>
          </a:xfrm>
        </p:spPr>
        <p:txBody>
          <a:bodyPr/>
          <a:lstStyle/>
          <a:p>
            <a:r>
              <a:rPr lang="en-US" dirty="0" smtClean="0"/>
              <a:t>On Page Fault…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/>
          <p:nvPr/>
        </p:nvCxnSpPr>
        <p:spPr>
          <a:xfrm flipV="1">
            <a:off x="9377589" y="4077129"/>
            <a:ext cx="133420" cy="110346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</p:spTree>
    <p:extLst>
      <p:ext uri="{BB962C8B-B14F-4D97-AF65-F5344CB8AC3E}">
        <p14:creationId xmlns:p14="http://schemas.microsoft.com/office/powerpoint/2010/main" val="21515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56423" y="2816799"/>
            <a:ext cx="6116322" cy="1397124"/>
          </a:xfrm>
        </p:spPr>
        <p:txBody>
          <a:bodyPr/>
          <a:lstStyle/>
          <a:p>
            <a:r>
              <a:rPr lang="en-US" dirty="0" smtClean="0"/>
              <a:t>On Page Fault… find page &amp; start load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/>
          <p:nvPr/>
        </p:nvCxnSpPr>
        <p:spPr>
          <a:xfrm flipV="1">
            <a:off x="9377589" y="4077129"/>
            <a:ext cx="133420" cy="1103467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</p:spTree>
    <p:extLst>
      <p:ext uri="{BB962C8B-B14F-4D97-AF65-F5344CB8AC3E}">
        <p14:creationId xmlns:p14="http://schemas.microsoft.com/office/powerpoint/2010/main" val="12997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48795" y="2816798"/>
            <a:ext cx="6116320" cy="1397124"/>
          </a:xfrm>
        </p:spPr>
        <p:txBody>
          <a:bodyPr/>
          <a:lstStyle/>
          <a:p>
            <a:r>
              <a:rPr lang="en-US" dirty="0" smtClean="0"/>
              <a:t>Schedule other Process or Thread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>
            <a:cxnSpLocks/>
          </p:cNvCxnSpPr>
          <p:nvPr/>
        </p:nvCxnSpPr>
        <p:spPr>
          <a:xfrm flipH="1">
            <a:off x="7709881" y="5180597"/>
            <a:ext cx="1667708" cy="108599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3BC682D-5224-440C-A217-EFCF90CEA3FD}"/>
              </a:ext>
            </a:extLst>
          </p:cNvPr>
          <p:cNvSpPr/>
          <p:nvPr/>
        </p:nvSpPr>
        <p:spPr>
          <a:xfrm>
            <a:off x="4646767" y="2919683"/>
            <a:ext cx="1073441" cy="184214"/>
          </a:xfrm>
          <a:prstGeom prst="rect">
            <a:avLst/>
          </a:prstGeom>
          <a:solidFill>
            <a:schemeClr val="bg2">
              <a:lumMod val="75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5">
            <a:extLst>
              <a:ext uri="{FF2B5EF4-FFF2-40B4-BE49-F238E27FC236}">
                <a16:creationId xmlns:a16="http://schemas.microsoft.com/office/drawing/2014/main" id="{EA7EA694-E40B-4437-BBFB-B653CF02F1CE}"/>
              </a:ext>
            </a:extLst>
          </p:cNvPr>
          <p:cNvSpPr/>
          <p:nvPr/>
        </p:nvSpPr>
        <p:spPr>
          <a:xfrm>
            <a:off x="5660012" y="2284415"/>
            <a:ext cx="4445000" cy="1127611"/>
          </a:xfrm>
          <a:custGeom>
            <a:avLst/>
            <a:gdLst>
              <a:gd name="connsiteX0" fmla="*/ 0 w 4445000"/>
              <a:gd name="connsiteY0" fmla="*/ 698926 h 1127611"/>
              <a:gd name="connsiteX1" fmla="*/ 1317625 w 4445000"/>
              <a:gd name="connsiteY1" fmla="*/ 426 h 1127611"/>
              <a:gd name="connsiteX2" fmla="*/ 2889250 w 4445000"/>
              <a:gd name="connsiteY2" fmla="*/ 603676 h 1127611"/>
              <a:gd name="connsiteX3" fmla="*/ 3635375 w 4445000"/>
              <a:gd name="connsiteY3" fmla="*/ 1127551 h 1127611"/>
              <a:gd name="connsiteX4" fmla="*/ 4445000 w 4445000"/>
              <a:gd name="connsiteY4" fmla="*/ 571926 h 11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1127611">
                <a:moveTo>
                  <a:pt x="0" y="698926"/>
                </a:moveTo>
                <a:cubicBezTo>
                  <a:pt x="418041" y="357613"/>
                  <a:pt x="836083" y="16301"/>
                  <a:pt x="1317625" y="426"/>
                </a:cubicBezTo>
                <a:cubicBezTo>
                  <a:pt x="1799167" y="-15449"/>
                  <a:pt x="2502958" y="415822"/>
                  <a:pt x="2889250" y="603676"/>
                </a:cubicBezTo>
                <a:cubicBezTo>
                  <a:pt x="3275542" y="791530"/>
                  <a:pt x="3376083" y="1132843"/>
                  <a:pt x="3635375" y="1127551"/>
                </a:cubicBezTo>
                <a:cubicBezTo>
                  <a:pt x="3894667" y="1122259"/>
                  <a:pt x="4445000" y="571926"/>
                  <a:pt x="4445000" y="571926"/>
                </a:cubicBezTo>
              </a:path>
            </a:pathLst>
          </a:custGeom>
          <a:ln w="28575" cmpd="sng">
            <a:solidFill>
              <a:srgbClr val="000000"/>
            </a:solidFill>
            <a:prstDash val="sysDash"/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0.00716 -0.01574 0.01445 -0.03125 0.03125 -0.04861 C 0.04804 -0.06597 0.0733 -0.10416 0.10078 -0.10416 C 0.12838 -0.10416 0.16901 -0.07245 0.19661 -0.04861 C 0.22421 -0.02476 0.24088 0.02153 0.26614 0.03936 C 0.29166 0.05718 0.31836 0.0676 0.34882 0.05787 C 0.37929 0.04815 0.41393 0.01482 0.44882 -0.01851 " pathEditMode="relative" rAng="0" ptsTypes="AAAAAAA">
                                      <p:cBhvr>
                                        <p:cTn id="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48795" y="2816798"/>
            <a:ext cx="6116320" cy="1397124"/>
          </a:xfrm>
        </p:spPr>
        <p:txBody>
          <a:bodyPr/>
          <a:lstStyle/>
          <a:p>
            <a:r>
              <a:rPr lang="en-US" dirty="0" smtClean="0"/>
              <a:t>Update PTE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>
            <a:cxnSpLocks/>
          </p:cNvCxnSpPr>
          <p:nvPr/>
        </p:nvCxnSpPr>
        <p:spPr>
          <a:xfrm flipH="1">
            <a:off x="7709881" y="5180597"/>
            <a:ext cx="1667708" cy="108599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ight Arrow 14">
            <a:extLst>
              <a:ext uri="{FF2B5EF4-FFF2-40B4-BE49-F238E27FC236}">
                <a16:creationId xmlns:a16="http://schemas.microsoft.com/office/drawing/2014/main" id="{8CD9922E-3A15-484C-9C17-B9C67306D029}"/>
              </a:ext>
            </a:extLst>
          </p:cNvPr>
          <p:cNvSpPr/>
          <p:nvPr/>
        </p:nvSpPr>
        <p:spPr>
          <a:xfrm>
            <a:off x="7630835" y="3065561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3BC682D-5224-440C-A217-EFCF90CEA3FD}"/>
              </a:ext>
            </a:extLst>
          </p:cNvPr>
          <p:cNvSpPr/>
          <p:nvPr/>
        </p:nvSpPr>
        <p:spPr>
          <a:xfrm>
            <a:off x="4646767" y="2919683"/>
            <a:ext cx="1073441" cy="184214"/>
          </a:xfrm>
          <a:prstGeom prst="rect">
            <a:avLst/>
          </a:prstGeom>
          <a:solidFill>
            <a:schemeClr val="bg2">
              <a:lumMod val="75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5">
            <a:extLst>
              <a:ext uri="{FF2B5EF4-FFF2-40B4-BE49-F238E27FC236}">
                <a16:creationId xmlns:a16="http://schemas.microsoft.com/office/drawing/2014/main" id="{EA7EA694-E40B-4437-BBFB-B653CF02F1CE}"/>
              </a:ext>
            </a:extLst>
          </p:cNvPr>
          <p:cNvSpPr/>
          <p:nvPr/>
        </p:nvSpPr>
        <p:spPr>
          <a:xfrm>
            <a:off x="5660012" y="2284415"/>
            <a:ext cx="4445000" cy="1127611"/>
          </a:xfrm>
          <a:custGeom>
            <a:avLst/>
            <a:gdLst>
              <a:gd name="connsiteX0" fmla="*/ 0 w 4445000"/>
              <a:gd name="connsiteY0" fmla="*/ 698926 h 1127611"/>
              <a:gd name="connsiteX1" fmla="*/ 1317625 w 4445000"/>
              <a:gd name="connsiteY1" fmla="*/ 426 h 1127611"/>
              <a:gd name="connsiteX2" fmla="*/ 2889250 w 4445000"/>
              <a:gd name="connsiteY2" fmla="*/ 603676 h 1127611"/>
              <a:gd name="connsiteX3" fmla="*/ 3635375 w 4445000"/>
              <a:gd name="connsiteY3" fmla="*/ 1127551 h 1127611"/>
              <a:gd name="connsiteX4" fmla="*/ 4445000 w 4445000"/>
              <a:gd name="connsiteY4" fmla="*/ 571926 h 11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1127611">
                <a:moveTo>
                  <a:pt x="0" y="698926"/>
                </a:moveTo>
                <a:cubicBezTo>
                  <a:pt x="418041" y="357613"/>
                  <a:pt x="836083" y="16301"/>
                  <a:pt x="1317625" y="426"/>
                </a:cubicBezTo>
                <a:cubicBezTo>
                  <a:pt x="1799167" y="-15449"/>
                  <a:pt x="2502958" y="415822"/>
                  <a:pt x="2889250" y="603676"/>
                </a:cubicBezTo>
                <a:cubicBezTo>
                  <a:pt x="3275542" y="791530"/>
                  <a:pt x="3376083" y="1132843"/>
                  <a:pt x="3635375" y="1127551"/>
                </a:cubicBezTo>
                <a:cubicBezTo>
                  <a:pt x="3894667" y="1122259"/>
                  <a:pt x="4445000" y="571926"/>
                  <a:pt x="4445000" y="571926"/>
                </a:cubicBezTo>
              </a:path>
            </a:pathLst>
          </a:custGeom>
          <a:ln w="28575" cmpd="sng">
            <a:solidFill>
              <a:srgbClr val="000000"/>
            </a:solidFill>
            <a:prstDash val="sysDash"/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C51BD30-9FAF-4401-ABCA-F2F777DDD009}"/>
              </a:ext>
            </a:extLst>
          </p:cNvPr>
          <p:cNvCxnSpPr/>
          <p:nvPr/>
        </p:nvCxnSpPr>
        <p:spPr>
          <a:xfrm flipV="1">
            <a:off x="9491577" y="2951217"/>
            <a:ext cx="577952" cy="23417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20C1AE9-2C1B-4CE8-9030-0F7539AE221F}"/>
              </a:ext>
            </a:extLst>
          </p:cNvPr>
          <p:cNvSpPr/>
          <p:nvPr/>
        </p:nvSpPr>
        <p:spPr>
          <a:xfrm>
            <a:off x="10068628" y="281790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7EA8C-2CEB-4D7C-A2EE-A1EDCEA8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5A7-2260-41A3-AB36-1BFAAB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583B-3F84-4C64-B377-8103589B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895600" y="457200"/>
            <a:ext cx="9173096" cy="6116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80F1-3516-4AF3-BEC8-4D73704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48795" y="2816798"/>
            <a:ext cx="6116320" cy="1397124"/>
          </a:xfrm>
        </p:spPr>
        <p:txBody>
          <a:bodyPr/>
          <a:lstStyle/>
          <a:p>
            <a:r>
              <a:rPr lang="en-US" dirty="0" smtClean="0"/>
              <a:t>Eventually faulting thread is rescheduled</a:t>
            </a:r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74BB90E9-1210-4765-A141-121D3196FD7C}"/>
              </a:ext>
            </a:extLst>
          </p:cNvPr>
          <p:cNvSpPr/>
          <p:nvPr/>
        </p:nvSpPr>
        <p:spPr>
          <a:xfrm>
            <a:off x="3112775" y="987561"/>
            <a:ext cx="2635250" cy="2942708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973DF-38FC-49B8-9DE6-20C3524CB277}"/>
              </a:ext>
            </a:extLst>
          </p:cNvPr>
          <p:cNvSpPr txBox="1"/>
          <p:nvPr/>
        </p:nvSpPr>
        <p:spPr>
          <a:xfrm>
            <a:off x="3614666" y="618229"/>
            <a:ext cx="17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disk (huge, TB)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42C3-81D5-49A8-B060-B69F25EDDB4A}"/>
              </a:ext>
            </a:extLst>
          </p:cNvPr>
          <p:cNvSpPr txBox="1"/>
          <p:nvPr/>
        </p:nvSpPr>
        <p:spPr>
          <a:xfrm>
            <a:off x="10119252" y="8995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17DDD-840C-44DC-B6EE-036F6A2E65E2}"/>
              </a:ext>
            </a:extLst>
          </p:cNvPr>
          <p:cNvSpPr/>
          <p:nvPr/>
        </p:nvSpPr>
        <p:spPr>
          <a:xfrm>
            <a:off x="10062416" y="1497862"/>
            <a:ext cx="1073441" cy="30821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B18F3F-CDAF-4769-A7A1-37FE32D42EF2}"/>
              </a:ext>
            </a:extLst>
          </p:cNvPr>
          <p:cNvSpPr/>
          <p:nvPr/>
        </p:nvSpPr>
        <p:spPr>
          <a:xfrm>
            <a:off x="10062456" y="3343191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2B942-A3DD-4B56-907F-8D873D3EE3F9}"/>
              </a:ext>
            </a:extLst>
          </p:cNvPr>
          <p:cNvSpPr/>
          <p:nvPr/>
        </p:nvSpPr>
        <p:spPr>
          <a:xfrm>
            <a:off x="10062416" y="4228075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CB39-F8C0-4D66-9D82-48DC28076219}"/>
              </a:ext>
            </a:extLst>
          </p:cNvPr>
          <p:cNvSpPr/>
          <p:nvPr/>
        </p:nvSpPr>
        <p:spPr>
          <a:xfrm>
            <a:off x="10062416" y="3006002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62F85-695A-425B-928C-B14641657EB9}"/>
              </a:ext>
            </a:extLst>
          </p:cNvPr>
          <p:cNvSpPr/>
          <p:nvPr/>
        </p:nvSpPr>
        <p:spPr>
          <a:xfrm>
            <a:off x="10062416" y="4426071"/>
            <a:ext cx="1073441" cy="1842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D39275-FCA4-463A-800D-E3CF6B72E630}"/>
              </a:ext>
            </a:extLst>
          </p:cNvPr>
          <p:cNvSpPr/>
          <p:nvPr/>
        </p:nvSpPr>
        <p:spPr>
          <a:xfrm>
            <a:off x="10062416" y="2284429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F5BED-2E40-4353-BB20-5A4908775905}"/>
              </a:ext>
            </a:extLst>
          </p:cNvPr>
          <p:cNvSpPr txBox="1"/>
          <p:nvPr/>
        </p:nvSpPr>
        <p:spPr>
          <a:xfrm>
            <a:off x="11208489" y="3977386"/>
            <a:ext cx="86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kernel code &amp;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C4DF2-73A2-41F0-8920-8236352FCA27}"/>
              </a:ext>
            </a:extLst>
          </p:cNvPr>
          <p:cNvSpPr txBox="1"/>
          <p:nvPr/>
        </p:nvSpPr>
        <p:spPr>
          <a:xfrm>
            <a:off x="11214839" y="2165558"/>
            <a:ext cx="90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ea typeface="Gill Sans" charset="0"/>
                <a:cs typeface="Gill Sans" charset="0"/>
              </a:rPr>
              <a:t>user page</a:t>
            </a:r>
          </a:p>
          <a:p>
            <a:r>
              <a:rPr lang="en-US" sz="1600" b="0" dirty="0">
                <a:ea typeface="Gill Sans" charset="0"/>
                <a:cs typeface="Gill Sans" charset="0"/>
              </a:rPr>
              <a:t>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5EF7-32C1-4C21-B96A-40EFA23F0DD7}"/>
              </a:ext>
            </a:extLst>
          </p:cNvPr>
          <p:cNvSpPr/>
          <p:nvPr/>
        </p:nvSpPr>
        <p:spPr>
          <a:xfrm>
            <a:off x="10062416" y="254973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7042B-8A8F-467B-B8E9-E1AC4F89FB10}"/>
              </a:ext>
            </a:extLst>
          </p:cNvPr>
          <p:cNvSpPr/>
          <p:nvPr/>
        </p:nvSpPr>
        <p:spPr>
          <a:xfrm>
            <a:off x="10062456" y="3519250"/>
            <a:ext cx="1073441" cy="184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6C753-C142-4569-8B86-0778FC824B96}"/>
              </a:ext>
            </a:extLst>
          </p:cNvPr>
          <p:cNvSpPr/>
          <p:nvPr/>
        </p:nvSpPr>
        <p:spPr>
          <a:xfrm>
            <a:off x="4646807" y="3260780"/>
            <a:ext cx="1056103" cy="476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C60C3-31DB-441D-B485-780812D71CB0}"/>
              </a:ext>
            </a:extLst>
          </p:cNvPr>
          <p:cNvSpPr txBox="1"/>
          <p:nvPr/>
        </p:nvSpPr>
        <p:spPr>
          <a:xfrm>
            <a:off x="4854792" y="336769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DF420-4038-4677-BE6E-93DD2DF0F3C8}"/>
              </a:ext>
            </a:extLst>
          </p:cNvPr>
          <p:cNvGrpSpPr/>
          <p:nvPr/>
        </p:nvGrpSpPr>
        <p:grpSpPr>
          <a:xfrm>
            <a:off x="4646807" y="2778180"/>
            <a:ext cx="1056103" cy="507028"/>
            <a:chOff x="4133850" y="3404709"/>
            <a:chExt cx="1056103" cy="5070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449FB1-30C4-4301-A420-60FBF56E7709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36991B-A7F2-43DF-874B-469A646CA4DB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AC5C5-07D2-4A7F-914E-2549459C5118}"/>
              </a:ext>
            </a:extLst>
          </p:cNvPr>
          <p:cNvGrpSpPr/>
          <p:nvPr/>
        </p:nvGrpSpPr>
        <p:grpSpPr>
          <a:xfrm>
            <a:off x="4646807" y="2297723"/>
            <a:ext cx="1056103" cy="400110"/>
            <a:chOff x="4133850" y="3511627"/>
            <a:chExt cx="1056103" cy="4001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C6E8FD-E555-4BEB-AFDC-3F3C07784CD9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E0C5B6-BF67-4CD8-9ED9-71A798DC0408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4F9A3-C2B0-4792-AA2B-4E127D60DF75}"/>
              </a:ext>
            </a:extLst>
          </p:cNvPr>
          <p:cNvGrpSpPr/>
          <p:nvPr/>
        </p:nvGrpSpPr>
        <p:grpSpPr>
          <a:xfrm>
            <a:off x="4646807" y="1800357"/>
            <a:ext cx="1056103" cy="400110"/>
            <a:chOff x="4133850" y="3404709"/>
            <a:chExt cx="1056103" cy="4001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D7670ED-BF95-4D91-AE53-C3921CA7D493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3D0843-4508-4387-81B1-A4ECBAE6EBE8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BD774-5063-4752-8D42-CBC4BDBACFF1}"/>
              </a:ext>
            </a:extLst>
          </p:cNvPr>
          <p:cNvCxnSpPr/>
          <p:nvPr/>
        </p:nvCxnSpPr>
        <p:spPr>
          <a:xfrm flipH="1">
            <a:off x="5702910" y="1800357"/>
            <a:ext cx="2352306" cy="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C0CDE0-CAE1-4E08-A1C1-97F4C72B8485}"/>
              </a:ext>
            </a:extLst>
          </p:cNvPr>
          <p:cNvGrpSpPr/>
          <p:nvPr/>
        </p:nvGrpSpPr>
        <p:grpSpPr>
          <a:xfrm>
            <a:off x="7963641" y="731656"/>
            <a:ext cx="1926039" cy="3386768"/>
            <a:chOff x="4813299" y="1043543"/>
            <a:chExt cx="2003292" cy="354758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CC2DDF-0E40-4600-A9C1-951CBB57EDC8}"/>
                </a:ext>
              </a:extLst>
            </p:cNvPr>
            <p:cNvSpPr/>
            <p:nvPr/>
          </p:nvSpPr>
          <p:spPr>
            <a:xfrm>
              <a:off x="4821893" y="1487603"/>
              <a:ext cx="1234625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9E94E7-D88C-41B8-BA03-44EB208DB731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F4D985-946D-472D-A5E9-6B67AA0E397A}"/>
                </a:ext>
              </a:extLst>
            </p:cNvPr>
            <p:cNvSpPr txBox="1"/>
            <p:nvPr/>
          </p:nvSpPr>
          <p:spPr>
            <a:xfrm>
              <a:off x="5116534" y="4060979"/>
              <a:ext cx="720607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F3061A-52DB-4002-96A8-0CD641B941AE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26026"/>
              <a:chOff x="4133850" y="3404709"/>
              <a:chExt cx="1056103" cy="5260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1102B8-C872-487A-8E2B-40EEC6814B9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74F44D-BACF-41D0-A409-1E23F770892B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73188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39DA6E-7071-4238-8BBE-DFA5CE17DF10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19109"/>
              <a:chOff x="4133850" y="3511627"/>
              <a:chExt cx="1056103" cy="41910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278B1F-52FF-4741-973A-605D7086767A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D3BEBF-A846-4125-97EC-5427597D1CFA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33945" cy="41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5387006-7CF0-4816-B95D-EA5446CCC6CA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19108"/>
              <a:chOff x="4133850" y="3404709"/>
              <a:chExt cx="1056103" cy="41910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36ABEA-A3E9-4FBC-819C-32039400DAAE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B9E6A-43F0-4BE9-A4D9-A2AC32937D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38947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6FCFC0-181E-4D54-BCB2-8E6809E640AE}"/>
                </a:ext>
              </a:extLst>
            </p:cNvPr>
            <p:cNvGrpSpPr/>
            <p:nvPr/>
          </p:nvGrpSpPr>
          <p:grpSpPr>
            <a:xfrm>
              <a:off x="4908549" y="1548818"/>
              <a:ext cx="1092113" cy="526026"/>
              <a:chOff x="4133850" y="3404709"/>
              <a:chExt cx="1092113" cy="5260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CCDFCD8-BCC2-4114-859E-979FC7AFE7C4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1DB047-8BB9-4C02-9A81-8A3F3B462104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66263" cy="4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04F7BE-E512-4056-B9F4-4095ED714072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D8262E-9586-4F3D-AA92-87BFEAA7027A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69573-FDC3-4C4F-9954-312F95B18845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DE5C34-8A99-414D-AEBE-01292EE1D487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44D93C-AE4C-43C4-90FE-52CD4CF84544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D2E934-6BFC-4F56-AABC-269409AA3F1B}"/>
                </a:ext>
              </a:extLst>
            </p:cNvPr>
            <p:cNvSpPr txBox="1"/>
            <p:nvPr/>
          </p:nvSpPr>
          <p:spPr>
            <a:xfrm>
              <a:off x="4845049" y="1055211"/>
              <a:ext cx="804773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3D91A-E558-4776-97F3-339C05D0ABAF}"/>
                </a:ext>
              </a:extLst>
            </p:cNvPr>
            <p:cNvSpPr txBox="1"/>
            <p:nvPr/>
          </p:nvSpPr>
          <p:spPr>
            <a:xfrm>
              <a:off x="6162209" y="1043543"/>
              <a:ext cx="654382" cy="419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AA2624-2B86-479C-B041-7F9EB48E9DD2}"/>
              </a:ext>
            </a:extLst>
          </p:cNvPr>
          <p:cNvGrpSpPr/>
          <p:nvPr/>
        </p:nvGrpSpPr>
        <p:grpSpPr>
          <a:xfrm>
            <a:off x="5944874" y="3065827"/>
            <a:ext cx="1960717" cy="3352751"/>
            <a:chOff x="4813299" y="1043543"/>
            <a:chExt cx="1986250" cy="35475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112B9FC-7E14-4D8A-AF79-D704E93D50A1}"/>
                </a:ext>
              </a:extLst>
            </p:cNvPr>
            <p:cNvSpPr/>
            <p:nvPr/>
          </p:nvSpPr>
          <p:spPr>
            <a:xfrm>
              <a:off x="4821893" y="1487603"/>
              <a:ext cx="1233977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1899D30-4131-407B-9CF3-2DCA050B8FA7}"/>
                </a:ext>
              </a:extLst>
            </p:cNvPr>
            <p:cNvSpPr/>
            <p:nvPr/>
          </p:nvSpPr>
          <p:spPr>
            <a:xfrm>
              <a:off x="4908549" y="3954061"/>
              <a:ext cx="1056103" cy="4762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5557F2-34A9-41F1-A548-00E302108C5D}"/>
                </a:ext>
              </a:extLst>
            </p:cNvPr>
            <p:cNvSpPr txBox="1"/>
            <p:nvPr/>
          </p:nvSpPr>
          <p:spPr>
            <a:xfrm>
              <a:off x="5116534" y="4060978"/>
              <a:ext cx="7018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8491BF0-ED8E-46E7-8E44-266F88F069D7}"/>
                </a:ext>
              </a:extLst>
            </p:cNvPr>
            <p:cNvGrpSpPr/>
            <p:nvPr/>
          </p:nvGrpSpPr>
          <p:grpSpPr>
            <a:xfrm>
              <a:off x="4908549" y="3471461"/>
              <a:ext cx="1056103" cy="530279"/>
              <a:chOff x="4133850" y="3404709"/>
              <a:chExt cx="1056103" cy="5302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CB9C8F2-68B5-4ACE-B574-E103C1AC5506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5C34FB9-9B77-4D94-80E7-C95C497A9567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655656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21A4C-2DF0-47E7-8D62-502F4D9B8A4C}"/>
                </a:ext>
              </a:extLst>
            </p:cNvPr>
            <p:cNvGrpSpPr/>
            <p:nvPr/>
          </p:nvGrpSpPr>
          <p:grpSpPr>
            <a:xfrm>
              <a:off x="4908549" y="3102129"/>
              <a:ext cx="1056103" cy="423361"/>
              <a:chOff x="4133850" y="3511627"/>
              <a:chExt cx="1056103" cy="42336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60DC43F-6A41-416E-9ED1-31E8E9E651B7}"/>
                  </a:ext>
                </a:extLst>
              </p:cNvPr>
              <p:cNvSpPr/>
              <p:nvPr/>
            </p:nvSpPr>
            <p:spPr>
              <a:xfrm>
                <a:off x="4133850" y="3511627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EDD6BA8-6E5B-4D39-850F-E2310747588E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714831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8D58363-CC7F-4197-8E7A-805198360969}"/>
                </a:ext>
              </a:extLst>
            </p:cNvPr>
            <p:cNvGrpSpPr/>
            <p:nvPr/>
          </p:nvGrpSpPr>
          <p:grpSpPr>
            <a:xfrm>
              <a:off x="4908549" y="2102817"/>
              <a:ext cx="1056103" cy="423360"/>
              <a:chOff x="4133850" y="3404709"/>
              <a:chExt cx="1056103" cy="42336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BAC330-5B0D-4EA5-9C2C-B2D602B7AE1B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369332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71D137E-6DE2-4EB8-8F68-6579C08BE187}"/>
                  </a:ext>
                </a:extLst>
              </p:cNvPr>
              <p:cNvSpPr txBox="1"/>
              <p:nvPr/>
            </p:nvSpPr>
            <p:spPr>
              <a:xfrm>
                <a:off x="4334539" y="3404709"/>
                <a:ext cx="719703" cy="42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559E96-16F2-481E-BE4A-2FD7093B32B2}"/>
                </a:ext>
              </a:extLst>
            </p:cNvPr>
            <p:cNvGrpSpPr/>
            <p:nvPr/>
          </p:nvGrpSpPr>
          <p:grpSpPr>
            <a:xfrm>
              <a:off x="4908549" y="1548818"/>
              <a:ext cx="1069553" cy="530279"/>
              <a:chOff x="4133850" y="3404709"/>
              <a:chExt cx="1069553" cy="53027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9E1AA06-5787-4A13-972E-B358D543377A}"/>
                  </a:ext>
                </a:extLst>
              </p:cNvPr>
              <p:cNvSpPr/>
              <p:nvPr/>
            </p:nvSpPr>
            <p:spPr>
              <a:xfrm>
                <a:off x="4133850" y="3404709"/>
                <a:ext cx="1056103" cy="476250"/>
              </a:xfrm>
              <a:prstGeom prst="rect">
                <a:avLst/>
              </a:prstGeom>
              <a:solidFill>
                <a:srgbClr val="EBF1DE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488BCA-55E0-4124-9BC0-E9E057D90719}"/>
                  </a:ext>
                </a:extLst>
              </p:cNvPr>
              <p:cNvSpPr txBox="1"/>
              <p:nvPr/>
            </p:nvSpPr>
            <p:spPr>
              <a:xfrm>
                <a:off x="4359700" y="3511627"/>
                <a:ext cx="843703" cy="42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ea typeface="Gill Sans" charset="0"/>
                    <a:cs typeface="Gill Sans" charset="0"/>
                  </a:rPr>
                  <a:t>kernel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CE16E07-6400-410B-8348-75A9BD19BABF}"/>
                </a:ext>
              </a:extLst>
            </p:cNvPr>
            <p:cNvCxnSpPr/>
            <p:nvPr/>
          </p:nvCxnSpPr>
          <p:spPr>
            <a:xfrm>
              <a:off x="4821894" y="2025068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CA6B79D-F5D5-4EEF-AC98-28554F0CBE9B}"/>
                </a:ext>
              </a:extLst>
            </p:cNvPr>
            <p:cNvCxnSpPr/>
            <p:nvPr/>
          </p:nvCxnSpPr>
          <p:spPr>
            <a:xfrm>
              <a:off x="4829174" y="3102129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97C3779-C5F7-48E5-B74D-9D15CF2F4400}"/>
                </a:ext>
              </a:extLst>
            </p:cNvPr>
            <p:cNvCxnSpPr/>
            <p:nvPr/>
          </p:nvCxnSpPr>
          <p:spPr>
            <a:xfrm>
              <a:off x="4845049" y="2540154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01E143-D1EA-400D-BFDA-C2D65293F514}"/>
                </a:ext>
              </a:extLst>
            </p:cNvPr>
            <p:cNvCxnSpPr/>
            <p:nvPr/>
          </p:nvCxnSpPr>
          <p:spPr>
            <a:xfrm>
              <a:off x="4813299" y="4461402"/>
              <a:ext cx="142968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11C38B-B5B9-4F78-900A-9C279339BB63}"/>
                </a:ext>
              </a:extLst>
            </p:cNvPr>
            <p:cNvSpPr/>
            <p:nvPr/>
          </p:nvSpPr>
          <p:spPr>
            <a:xfrm>
              <a:off x="6162209" y="1444625"/>
              <a:ext cx="439081" cy="31035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409B7-45FB-40D7-A4DA-51F103A13AC5}"/>
                </a:ext>
              </a:extLst>
            </p:cNvPr>
            <p:cNvSpPr txBox="1"/>
            <p:nvPr/>
          </p:nvSpPr>
          <p:spPr>
            <a:xfrm>
              <a:off x="4845049" y="1055211"/>
              <a:ext cx="783814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VAS 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A3F0E1-F767-44E5-B986-18D33EBFA478}"/>
                </a:ext>
              </a:extLst>
            </p:cNvPr>
            <p:cNvSpPr txBox="1"/>
            <p:nvPr/>
          </p:nvSpPr>
          <p:spPr>
            <a:xfrm>
              <a:off x="6162209" y="1043543"/>
              <a:ext cx="637340" cy="423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PT 2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0F77ED-340F-44FF-9963-747E72FCCF48}"/>
              </a:ext>
            </a:extLst>
          </p:cNvPr>
          <p:cNvCxnSpPr>
            <a:endCxn id="18" idx="1"/>
          </p:cNvCxnSpPr>
          <p:nvPr/>
        </p:nvCxnSpPr>
        <p:spPr>
          <a:xfrm flipV="1">
            <a:off x="7510863" y="264184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C2027C8A-7A4B-434E-A926-1BA37EC12BC0}"/>
              </a:ext>
            </a:extLst>
          </p:cNvPr>
          <p:cNvSpPr/>
          <p:nvPr/>
        </p:nvSpPr>
        <p:spPr>
          <a:xfrm>
            <a:off x="10074841" y="3789901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1A8595-E78E-4E4A-98F2-F0AB270205C9}"/>
              </a:ext>
            </a:extLst>
          </p:cNvPr>
          <p:cNvSpPr/>
          <p:nvPr/>
        </p:nvSpPr>
        <p:spPr>
          <a:xfrm>
            <a:off x="10074841" y="3965960"/>
            <a:ext cx="1073441" cy="184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4B24F32-0EC9-4988-8E36-D88C4C012418}"/>
              </a:ext>
            </a:extLst>
          </p:cNvPr>
          <p:cNvSpPr/>
          <p:nvPr/>
        </p:nvSpPr>
        <p:spPr>
          <a:xfrm>
            <a:off x="10062416" y="166715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2C3EDB-0D04-4C70-B793-DC3B83A9D5FE}"/>
              </a:ext>
            </a:extLst>
          </p:cNvPr>
          <p:cNvSpPr/>
          <p:nvPr/>
        </p:nvSpPr>
        <p:spPr>
          <a:xfrm>
            <a:off x="10074841" y="1897984"/>
            <a:ext cx="1073441" cy="184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8F519D-8A2A-4C3C-9198-20C01648DBBD}"/>
              </a:ext>
            </a:extLst>
          </p:cNvPr>
          <p:cNvGrpSpPr/>
          <p:nvPr/>
        </p:nvGrpSpPr>
        <p:grpSpPr>
          <a:xfrm>
            <a:off x="3372589" y="2770264"/>
            <a:ext cx="1056103" cy="400110"/>
            <a:chOff x="4133850" y="3511627"/>
            <a:chExt cx="1056103" cy="40011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D4BB-9BC5-4950-94BA-6A707F1785B8}"/>
                </a:ext>
              </a:extLst>
            </p:cNvPr>
            <p:cNvSpPr/>
            <p:nvPr/>
          </p:nvSpPr>
          <p:spPr>
            <a:xfrm>
              <a:off x="4133850" y="3511627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E8990E-9FB7-4482-94B0-1D56F7CEDFAD}"/>
                </a:ext>
              </a:extLst>
            </p:cNvPr>
            <p:cNvSpPr txBox="1"/>
            <p:nvPr/>
          </p:nvSpPr>
          <p:spPr>
            <a:xfrm>
              <a:off x="4359700" y="3511627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2D162B1-CB95-4C71-B3BD-86F7BA13C1BD}"/>
              </a:ext>
            </a:extLst>
          </p:cNvPr>
          <p:cNvGrpSpPr/>
          <p:nvPr/>
        </p:nvGrpSpPr>
        <p:grpSpPr>
          <a:xfrm>
            <a:off x="3372589" y="2272898"/>
            <a:ext cx="1056103" cy="400110"/>
            <a:chOff x="4133850" y="3404709"/>
            <a:chExt cx="1056103" cy="40011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528A46-E7D4-40C0-84DA-E71531C83C6C}"/>
                </a:ext>
              </a:extLst>
            </p:cNvPr>
            <p:cNvSpPr/>
            <p:nvPr/>
          </p:nvSpPr>
          <p:spPr>
            <a:xfrm>
              <a:off x="4133850" y="3404709"/>
              <a:ext cx="1056103" cy="369332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7DA01D-F5C5-4B3D-B4EB-35667ABA68CC}"/>
                </a:ext>
              </a:extLst>
            </p:cNvPr>
            <p:cNvSpPr txBox="1"/>
            <p:nvPr/>
          </p:nvSpPr>
          <p:spPr>
            <a:xfrm>
              <a:off x="4334539" y="3404709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390861-0A91-46E3-A049-375DD210FBCE}"/>
              </a:ext>
            </a:extLst>
          </p:cNvPr>
          <p:cNvGrpSpPr/>
          <p:nvPr/>
        </p:nvGrpSpPr>
        <p:grpSpPr>
          <a:xfrm>
            <a:off x="3372589" y="3289280"/>
            <a:ext cx="1056103" cy="507028"/>
            <a:chOff x="4133850" y="3404709"/>
            <a:chExt cx="1056103" cy="50702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A4170A-5FEA-4449-9125-5B7015844D03}"/>
                </a:ext>
              </a:extLst>
            </p:cNvPr>
            <p:cNvSpPr/>
            <p:nvPr/>
          </p:nvSpPr>
          <p:spPr>
            <a:xfrm>
              <a:off x="4133850" y="3404709"/>
              <a:ext cx="1056103" cy="476250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92123E-24CF-4CF9-821C-ADABEFE031E5}"/>
                </a:ext>
              </a:extLst>
            </p:cNvPr>
            <p:cNvSpPr txBox="1"/>
            <p:nvPr/>
          </p:nvSpPr>
          <p:spPr>
            <a:xfrm>
              <a:off x="4359700" y="3511627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F55B12E-1267-4451-91B3-320229113F20}"/>
              </a:ext>
            </a:extLst>
          </p:cNvPr>
          <p:cNvCxnSpPr/>
          <p:nvPr/>
        </p:nvCxnSpPr>
        <p:spPr>
          <a:xfrm flipH="1" flipV="1">
            <a:off x="4428692" y="2297723"/>
            <a:ext cx="1620118" cy="177967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313CAC4-208D-4670-B0A6-1B5DB02EA2BB}"/>
              </a:ext>
            </a:extLst>
          </p:cNvPr>
          <p:cNvCxnSpPr/>
          <p:nvPr/>
        </p:nvCxnSpPr>
        <p:spPr>
          <a:xfrm flipH="1" flipV="1">
            <a:off x="4428692" y="2778180"/>
            <a:ext cx="1577881" cy="2233176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555AB64-84CA-4924-836B-2D739BA9E45F}"/>
              </a:ext>
            </a:extLst>
          </p:cNvPr>
          <p:cNvCxnSpPr/>
          <p:nvPr/>
        </p:nvCxnSpPr>
        <p:spPr>
          <a:xfrm flipH="1" flipV="1">
            <a:off x="4428693" y="3289281"/>
            <a:ext cx="1620117" cy="2071124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4C895C-5137-4606-95E7-BCE90C66A242}"/>
              </a:ext>
            </a:extLst>
          </p:cNvPr>
          <p:cNvCxnSpPr/>
          <p:nvPr/>
        </p:nvCxnSpPr>
        <p:spPr>
          <a:xfrm flipH="1" flipV="1">
            <a:off x="5702910" y="3289280"/>
            <a:ext cx="498301" cy="269977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AFA0C61-1A56-4D9C-8692-27D970B8B9AC}"/>
              </a:ext>
            </a:extLst>
          </p:cNvPr>
          <p:cNvCxnSpPr/>
          <p:nvPr/>
        </p:nvCxnSpPr>
        <p:spPr>
          <a:xfrm flipH="1" flipV="1">
            <a:off x="5748025" y="3343191"/>
            <a:ext cx="2438826" cy="287785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3286EC2-D3A9-4271-9B73-D898FD240842}"/>
              </a:ext>
            </a:extLst>
          </p:cNvPr>
          <p:cNvCxnSpPr/>
          <p:nvPr/>
        </p:nvCxnSpPr>
        <p:spPr>
          <a:xfrm flipH="1" flipV="1">
            <a:off x="5702910" y="2302847"/>
            <a:ext cx="2358153" cy="42515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EE59748-3F20-45F9-BFD8-F34AA70FA495}"/>
              </a:ext>
            </a:extLst>
          </p:cNvPr>
          <p:cNvCxnSpPr/>
          <p:nvPr/>
        </p:nvCxnSpPr>
        <p:spPr>
          <a:xfrm flipH="1" flipV="1">
            <a:off x="5702910" y="2778180"/>
            <a:ext cx="2345195" cy="3194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569E20-C99E-4D55-BBD2-FEA51E7D29AF}"/>
              </a:ext>
            </a:extLst>
          </p:cNvPr>
          <p:cNvCxnSpPr>
            <a:endCxn id="82" idx="1"/>
          </p:cNvCxnSpPr>
          <p:nvPr/>
        </p:nvCxnSpPr>
        <p:spPr>
          <a:xfrm flipV="1">
            <a:off x="7523288" y="1990091"/>
            <a:ext cx="2551553" cy="216008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131215F-E942-4FDA-B17C-28718BA8321A}"/>
              </a:ext>
            </a:extLst>
          </p:cNvPr>
          <p:cNvCxnSpPr/>
          <p:nvPr/>
        </p:nvCxnSpPr>
        <p:spPr>
          <a:xfrm flipV="1">
            <a:off x="7510863" y="3144411"/>
            <a:ext cx="2551553" cy="293174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F80CF0E-9A52-4A74-9E1B-D99B14AAA1F1}"/>
              </a:ext>
            </a:extLst>
          </p:cNvPr>
          <p:cNvCxnSpPr>
            <a:endCxn id="81" idx="1"/>
          </p:cNvCxnSpPr>
          <p:nvPr/>
        </p:nvCxnSpPr>
        <p:spPr>
          <a:xfrm flipV="1">
            <a:off x="9484464" y="1759257"/>
            <a:ext cx="577952" cy="11195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B67A1E8-DE1D-45F4-A8AD-1E1B14B8FD46}"/>
              </a:ext>
            </a:extLst>
          </p:cNvPr>
          <p:cNvCxnSpPr>
            <a:endCxn id="15" idx="1"/>
          </p:cNvCxnSpPr>
          <p:nvPr/>
        </p:nvCxnSpPr>
        <p:spPr>
          <a:xfrm>
            <a:off x="9370333" y="1897984"/>
            <a:ext cx="692083" cy="47855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408D90F-5F30-419C-8BE5-623B1E67B22E}"/>
              </a:ext>
            </a:extLst>
          </p:cNvPr>
          <p:cNvCxnSpPr>
            <a:endCxn id="10" idx="1"/>
          </p:cNvCxnSpPr>
          <p:nvPr/>
        </p:nvCxnSpPr>
        <p:spPr>
          <a:xfrm flipV="1">
            <a:off x="9370333" y="3038932"/>
            <a:ext cx="692083" cy="63874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B32E49-92BA-4A2C-86E5-3BDAA3DDCFA8}"/>
              </a:ext>
            </a:extLst>
          </p:cNvPr>
          <p:cNvSpPr/>
          <p:nvPr/>
        </p:nvSpPr>
        <p:spPr>
          <a:xfrm>
            <a:off x="9055942" y="5011090"/>
            <a:ext cx="666141" cy="349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6A230CB-328E-4283-92FF-00D1345984E0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9377589" y="4077395"/>
            <a:ext cx="94019" cy="110320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12A5D26-8FF4-4EC8-A318-6D196B3EB805}"/>
              </a:ext>
            </a:extLst>
          </p:cNvPr>
          <p:cNvSpPr/>
          <p:nvPr/>
        </p:nvSpPr>
        <p:spPr>
          <a:xfrm>
            <a:off x="9236434" y="3108338"/>
            <a:ext cx="513741" cy="11527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8F74B51-574E-4BAC-B664-5F9721914EB8}"/>
              </a:ext>
            </a:extLst>
          </p:cNvPr>
          <p:cNvSpPr txBox="1"/>
          <p:nvPr/>
        </p:nvSpPr>
        <p:spPr>
          <a:xfrm>
            <a:off x="9038092" y="5402846"/>
            <a:ext cx="223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active process &amp; PT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3BC682D-5224-440C-A217-EFCF90CEA3FD}"/>
              </a:ext>
            </a:extLst>
          </p:cNvPr>
          <p:cNvSpPr/>
          <p:nvPr/>
        </p:nvSpPr>
        <p:spPr>
          <a:xfrm>
            <a:off x="4646767" y="2919683"/>
            <a:ext cx="1073441" cy="184214"/>
          </a:xfrm>
          <a:prstGeom prst="rect">
            <a:avLst/>
          </a:prstGeom>
          <a:solidFill>
            <a:schemeClr val="bg2">
              <a:lumMod val="75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5">
            <a:extLst>
              <a:ext uri="{FF2B5EF4-FFF2-40B4-BE49-F238E27FC236}">
                <a16:creationId xmlns:a16="http://schemas.microsoft.com/office/drawing/2014/main" id="{EA7EA694-E40B-4437-BBFB-B653CF02F1CE}"/>
              </a:ext>
            </a:extLst>
          </p:cNvPr>
          <p:cNvSpPr/>
          <p:nvPr/>
        </p:nvSpPr>
        <p:spPr>
          <a:xfrm>
            <a:off x="5660012" y="2284415"/>
            <a:ext cx="4445000" cy="1127611"/>
          </a:xfrm>
          <a:custGeom>
            <a:avLst/>
            <a:gdLst>
              <a:gd name="connsiteX0" fmla="*/ 0 w 4445000"/>
              <a:gd name="connsiteY0" fmla="*/ 698926 h 1127611"/>
              <a:gd name="connsiteX1" fmla="*/ 1317625 w 4445000"/>
              <a:gd name="connsiteY1" fmla="*/ 426 h 1127611"/>
              <a:gd name="connsiteX2" fmla="*/ 2889250 w 4445000"/>
              <a:gd name="connsiteY2" fmla="*/ 603676 h 1127611"/>
              <a:gd name="connsiteX3" fmla="*/ 3635375 w 4445000"/>
              <a:gd name="connsiteY3" fmla="*/ 1127551 h 1127611"/>
              <a:gd name="connsiteX4" fmla="*/ 4445000 w 4445000"/>
              <a:gd name="connsiteY4" fmla="*/ 571926 h 112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00" h="1127611">
                <a:moveTo>
                  <a:pt x="0" y="698926"/>
                </a:moveTo>
                <a:cubicBezTo>
                  <a:pt x="418041" y="357613"/>
                  <a:pt x="836083" y="16301"/>
                  <a:pt x="1317625" y="426"/>
                </a:cubicBezTo>
                <a:cubicBezTo>
                  <a:pt x="1799167" y="-15449"/>
                  <a:pt x="2502958" y="415822"/>
                  <a:pt x="2889250" y="603676"/>
                </a:cubicBezTo>
                <a:cubicBezTo>
                  <a:pt x="3275542" y="791530"/>
                  <a:pt x="3376083" y="1132843"/>
                  <a:pt x="3635375" y="1127551"/>
                </a:cubicBezTo>
                <a:cubicBezTo>
                  <a:pt x="3894667" y="1122259"/>
                  <a:pt x="4445000" y="571926"/>
                  <a:pt x="4445000" y="571926"/>
                </a:cubicBezTo>
              </a:path>
            </a:pathLst>
          </a:custGeom>
          <a:ln w="28575" cmpd="sng">
            <a:solidFill>
              <a:srgbClr val="000000"/>
            </a:solidFill>
            <a:prstDash val="sysDash"/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C51BD30-9FAF-4401-ABCA-F2F777DDD009}"/>
              </a:ext>
            </a:extLst>
          </p:cNvPr>
          <p:cNvCxnSpPr/>
          <p:nvPr/>
        </p:nvCxnSpPr>
        <p:spPr>
          <a:xfrm flipV="1">
            <a:off x="9491577" y="2951217"/>
            <a:ext cx="577952" cy="234177"/>
          </a:xfrm>
          <a:prstGeom prst="straightConnector1">
            <a:avLst/>
          </a:prstGeom>
          <a:ln>
            <a:solidFill>
              <a:srgbClr val="00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20C1AE9-2C1B-4CE8-9030-0F7539AE221F}"/>
              </a:ext>
            </a:extLst>
          </p:cNvPr>
          <p:cNvSpPr/>
          <p:nvPr/>
        </p:nvSpPr>
        <p:spPr>
          <a:xfrm>
            <a:off x="10068628" y="2817900"/>
            <a:ext cx="1073441" cy="1842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3" name="Right Arrow 14">
            <a:extLst>
              <a:ext uri="{FF2B5EF4-FFF2-40B4-BE49-F238E27FC236}">
                <a16:creationId xmlns:a16="http://schemas.microsoft.com/office/drawing/2014/main" id="{4A854079-FB93-4878-88EF-15B67CC5EC1B}"/>
              </a:ext>
            </a:extLst>
          </p:cNvPr>
          <p:cNvSpPr/>
          <p:nvPr/>
        </p:nvSpPr>
        <p:spPr>
          <a:xfrm>
            <a:off x="7635761" y="3061527"/>
            <a:ext cx="393156" cy="24494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72-6719-45EB-A5A4-EFA7658F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in Handling a Page Fault (for Demand Paging)</a:t>
            </a:r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2F3FB9-8CD0-481D-B6BE-3CDECBACC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59" y="1828800"/>
            <a:ext cx="5188133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250EB-48B4-4EF1-8F76-495D47A7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28BB-1186-4111-85C7-8E8570BE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1C086-42BF-4C83-AF73-1B21FA01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A1B3-63F1-44D1-BF2F-118C14D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x86-64: Four-Level Page Table!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28CFA-1064-42B7-B61F-1B4F506C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BBA3-121F-4042-836C-5E5E815B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E042-F768-4A9D-83A1-7B42065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107">
            <a:extLst>
              <a:ext uri="{FF2B5EF4-FFF2-40B4-BE49-F238E27FC236}">
                <a16:creationId xmlns:a16="http://schemas.microsoft.com/office/drawing/2014/main" id="{804C6180-6B7C-45AC-8054-DDC627807FCE}"/>
              </a:ext>
            </a:extLst>
          </p:cNvPr>
          <p:cNvGrpSpPr>
            <a:grpSpLocks/>
          </p:cNvGrpSpPr>
          <p:nvPr/>
        </p:nvGrpSpPr>
        <p:grpSpPr bwMode="auto">
          <a:xfrm>
            <a:off x="3142811" y="5890414"/>
            <a:ext cx="6356350" cy="920750"/>
            <a:chOff x="3305" y="499"/>
            <a:chExt cx="3632" cy="580"/>
          </a:xfrm>
        </p:grpSpPr>
        <p:sp>
          <p:nvSpPr>
            <p:cNvPr id="8" name="Text Box 100">
              <a:extLst>
                <a:ext uri="{FF2B5EF4-FFF2-40B4-BE49-F238E27FC236}">
                  <a16:creationId xmlns:a16="http://schemas.microsoft.com/office/drawing/2014/main" id="{31A78DB8-976E-4744-9822-346CA30A7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499"/>
              <a:ext cx="793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</a:rPr>
                <a:t>Physical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Address: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(40-50 bits)</a:t>
              </a:r>
            </a:p>
          </p:txBody>
        </p:sp>
        <p:grpSp>
          <p:nvGrpSpPr>
            <p:cNvPr id="9" name="Group 104">
              <a:extLst>
                <a:ext uri="{FF2B5EF4-FFF2-40B4-BE49-F238E27FC236}">
                  <a16:creationId xmlns:a16="http://schemas.microsoft.com/office/drawing/2014/main" id="{1F35ED67-3352-4224-9A07-A6D446798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10" name="Rectangle 98">
                <a:extLst>
                  <a:ext uri="{FF2B5EF4-FFF2-40B4-BE49-F238E27FC236}">
                    <a16:creationId xmlns:a16="http://schemas.microsoft.com/office/drawing/2014/main" id="{6C62DEE7-5022-451A-B832-69C53741C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0" dirty="0">
                    <a:latin typeface="+mn-lt"/>
                  </a:rPr>
                  <a:t>12bit Offset</a:t>
                </a:r>
              </a:p>
            </p:txBody>
          </p:sp>
          <p:sp>
            <p:nvSpPr>
              <p:cNvPr id="11" name="Rectangle 102">
                <a:extLst>
                  <a:ext uri="{FF2B5EF4-FFF2-40B4-BE49-F238E27FC236}">
                    <a16:creationId xmlns:a16="http://schemas.microsoft.com/office/drawing/2014/main" id="{CAF2CA5C-DA4A-4BEB-B442-F7739993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>
                    <a:latin typeface="+mn-lt"/>
                  </a:rPr>
                  <a:t>Physical Page #</a:t>
                </a:r>
              </a:p>
            </p:txBody>
          </p:sp>
        </p:grpSp>
      </p:grpSp>
      <p:sp>
        <p:nvSpPr>
          <p:cNvPr id="12" name="Rectangle 54">
            <a:extLst>
              <a:ext uri="{FF2B5EF4-FFF2-40B4-BE49-F238E27FC236}">
                <a16:creationId xmlns:a16="http://schemas.microsoft.com/office/drawing/2014/main" id="{C552B8A1-16FB-49E5-A570-FB7375FE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523" y="1736723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3" name="Rectangle 55">
            <a:extLst>
              <a:ext uri="{FF2B5EF4-FFF2-40B4-BE49-F238E27FC236}">
                <a16:creationId xmlns:a16="http://schemas.microsoft.com/office/drawing/2014/main" id="{EFDE9D54-0458-422D-8D6F-2B5C4E42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236" y="1731960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226EAE40-A359-4242-81B7-3D6A643D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536" y="1736723"/>
            <a:ext cx="846386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12 bits</a:t>
            </a:r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883455E0-7527-4DF4-BDFF-B1713DAC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338" y="1871660"/>
            <a:ext cx="1697048" cy="6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0">
                <a:latin typeface="+mn-lt"/>
              </a:rPr>
              <a:t>48-bit Virtual </a:t>
            </a:r>
          </a:p>
          <a:p>
            <a:pPr algn="r" eaLnBrk="1" hangingPunct="1"/>
            <a:r>
              <a:rPr lang="en-US" altLang="en-US" sz="1800" b="0">
                <a:latin typeface="+mn-lt"/>
              </a:rPr>
              <a:t>Address:</a:t>
            </a:r>
          </a:p>
        </p:txBody>
      </p:sp>
      <p:sp>
        <p:nvSpPr>
          <p:cNvPr id="16" name="Rectangle 68">
            <a:extLst>
              <a:ext uri="{FF2B5EF4-FFF2-40B4-BE49-F238E27FC236}">
                <a16:creationId xmlns:a16="http://schemas.microsoft.com/office/drawing/2014/main" id="{E0883B73-8140-406C-99AA-5B83B409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773" y="2060573"/>
            <a:ext cx="1563688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0" dirty="0">
                <a:latin typeface="+mn-lt"/>
              </a:rPr>
              <a:t>Offset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FCFD348F-222D-4A11-A48F-C9170E15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636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P2 index</a:t>
            </a:r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344621A1-CD11-462D-88DA-F5088817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336" y="2060573"/>
            <a:ext cx="1003300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P1 index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A495D9-9659-4A10-AF28-066BC31BB7EC}"/>
              </a:ext>
            </a:extLst>
          </p:cNvPr>
          <p:cNvGrpSpPr>
            <a:grpSpLocks/>
          </p:cNvGrpSpPr>
          <p:nvPr/>
        </p:nvGrpSpPr>
        <p:grpSpPr bwMode="auto">
          <a:xfrm>
            <a:off x="4493773" y="3411535"/>
            <a:ext cx="669925" cy="1397000"/>
            <a:chOff x="3290594" y="2432050"/>
            <a:chExt cx="669926" cy="139700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384131B-832A-4049-80A4-391F09C3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1" name="Rectangle 5" descr="80%">
              <a:extLst>
                <a:ext uri="{FF2B5EF4-FFF2-40B4-BE49-F238E27FC236}">
                  <a16:creationId xmlns:a16="http://schemas.microsoft.com/office/drawing/2014/main" id="{E73E6CAE-07BA-4CFC-AB8E-BF761F21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2" name="Rectangle 6" descr="75%">
              <a:extLst>
                <a:ext uri="{FF2B5EF4-FFF2-40B4-BE49-F238E27FC236}">
                  <a16:creationId xmlns:a16="http://schemas.microsoft.com/office/drawing/2014/main" id="{CC7B0DE8-A48E-444E-8721-FE8C6E42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3" name="Rectangle 7" descr="75%">
              <a:extLst>
                <a:ext uri="{FF2B5EF4-FFF2-40B4-BE49-F238E27FC236}">
                  <a16:creationId xmlns:a16="http://schemas.microsoft.com/office/drawing/2014/main" id="{38C1BFDE-25D1-4A51-A980-53553D9B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24" name="Group 111">
            <a:extLst>
              <a:ext uri="{FF2B5EF4-FFF2-40B4-BE49-F238E27FC236}">
                <a16:creationId xmlns:a16="http://schemas.microsoft.com/office/drawing/2014/main" id="{B92CDC42-4C4D-4DDD-943F-976189540552}"/>
              </a:ext>
            </a:extLst>
          </p:cNvPr>
          <p:cNvGrpSpPr>
            <a:grpSpLocks/>
          </p:cNvGrpSpPr>
          <p:nvPr/>
        </p:nvGrpSpPr>
        <p:grpSpPr bwMode="auto">
          <a:xfrm>
            <a:off x="3971486" y="4903778"/>
            <a:ext cx="1703387" cy="273050"/>
            <a:chOff x="1872" y="2644"/>
            <a:chExt cx="1073" cy="172"/>
          </a:xfrm>
        </p:grpSpPr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id="{30158FB0-3ABF-40BC-90DD-0F4F7ECE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44"/>
              <a:ext cx="50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0">
                  <a:latin typeface="+mn-lt"/>
                </a:rPr>
                <a:t>8 bytes</a:t>
              </a:r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7F548B3E-4815-4C22-91D4-8D864BC6B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2D0C92D6-A18A-4627-8BAD-47CE75B8E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8" name="Rectangle 76">
            <a:extLst>
              <a:ext uri="{FF2B5EF4-FFF2-40B4-BE49-F238E27FC236}">
                <a16:creationId xmlns:a16="http://schemas.microsoft.com/office/drawing/2014/main" id="{56EDAF79-95AF-4955-88A4-8AEB3260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11" y="3414710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 err="1">
                <a:latin typeface="+mn-lt"/>
              </a:rPr>
              <a:t>PageTablePtr</a:t>
            </a:r>
            <a:endParaRPr lang="en-US" altLang="en-US" sz="1800" b="0" dirty="0">
              <a:latin typeface="+mn-lt"/>
            </a:endParaRPr>
          </a:p>
        </p:txBody>
      </p:sp>
      <p:sp>
        <p:nvSpPr>
          <p:cNvPr id="29" name="Line 92">
            <a:extLst>
              <a:ext uri="{FF2B5EF4-FFF2-40B4-BE49-F238E27FC236}">
                <a16:creationId xmlns:a16="http://schemas.microsoft.com/office/drawing/2014/main" id="{9D166861-3956-4FC2-8F1F-6AFDB479B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0361" y="3449635"/>
            <a:ext cx="633412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30" name="Freeform 93">
            <a:extLst>
              <a:ext uri="{FF2B5EF4-FFF2-40B4-BE49-F238E27FC236}">
                <a16:creationId xmlns:a16="http://schemas.microsoft.com/office/drawing/2014/main" id="{3731BEE1-495C-4E15-81DF-169AA09CBF56}"/>
              </a:ext>
            </a:extLst>
          </p:cNvPr>
          <p:cNvSpPr>
            <a:spLocks/>
          </p:cNvSpPr>
          <p:nvPr/>
        </p:nvSpPr>
        <p:spPr bwMode="auto">
          <a:xfrm>
            <a:off x="3966723" y="2422523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31" name="Group 117">
            <a:extLst>
              <a:ext uri="{FF2B5EF4-FFF2-40B4-BE49-F238E27FC236}">
                <a16:creationId xmlns:a16="http://schemas.microsoft.com/office/drawing/2014/main" id="{5193ED19-634C-4A2D-BE9B-B49019F2F6D9}"/>
              </a:ext>
            </a:extLst>
          </p:cNvPr>
          <p:cNvGrpSpPr>
            <a:grpSpLocks/>
          </p:cNvGrpSpPr>
          <p:nvPr/>
        </p:nvGrpSpPr>
        <p:grpSpPr bwMode="auto">
          <a:xfrm>
            <a:off x="5832036" y="3549648"/>
            <a:ext cx="668337" cy="1397000"/>
            <a:chOff x="3572" y="971"/>
            <a:chExt cx="421" cy="880"/>
          </a:xfrm>
        </p:grpSpPr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AE2621B3-B4E8-475B-97D2-A699574E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3" name="Rectangle 9" descr="50%">
              <a:extLst>
                <a:ext uri="{FF2B5EF4-FFF2-40B4-BE49-F238E27FC236}">
                  <a16:creationId xmlns:a16="http://schemas.microsoft.com/office/drawing/2014/main" id="{AFC7590B-1DEF-478A-8475-E35B28F8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4" name="Rectangle 10" descr="50%">
              <a:extLst>
                <a:ext uri="{FF2B5EF4-FFF2-40B4-BE49-F238E27FC236}">
                  <a16:creationId xmlns:a16="http://schemas.microsoft.com/office/drawing/2014/main" id="{D309E50F-B9A9-4376-B224-86BFE83D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5" name="Rectangle 11" descr="70%">
              <a:extLst>
                <a:ext uri="{FF2B5EF4-FFF2-40B4-BE49-F238E27FC236}">
                  <a16:creationId xmlns:a16="http://schemas.microsoft.com/office/drawing/2014/main" id="{08AD5C7F-062E-4F91-8D42-176765E18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36" name="Group 118">
            <a:extLst>
              <a:ext uri="{FF2B5EF4-FFF2-40B4-BE49-F238E27FC236}">
                <a16:creationId xmlns:a16="http://schemas.microsoft.com/office/drawing/2014/main" id="{A3FCE935-6DD7-41BB-BEA4-BE1490C18DAB}"/>
              </a:ext>
            </a:extLst>
          </p:cNvPr>
          <p:cNvGrpSpPr>
            <a:grpSpLocks/>
          </p:cNvGrpSpPr>
          <p:nvPr/>
        </p:nvGrpSpPr>
        <p:grpSpPr bwMode="auto">
          <a:xfrm>
            <a:off x="7055998" y="3463923"/>
            <a:ext cx="668338" cy="1398587"/>
            <a:chOff x="3572" y="2057"/>
            <a:chExt cx="421" cy="881"/>
          </a:xfrm>
        </p:grpSpPr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FFCE8693-657F-4D69-8B7B-AC112BB0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8" name="Rectangle 13" descr="50%">
              <a:extLst>
                <a:ext uri="{FF2B5EF4-FFF2-40B4-BE49-F238E27FC236}">
                  <a16:creationId xmlns:a16="http://schemas.microsoft.com/office/drawing/2014/main" id="{58C2E669-A4BF-4A8F-9B53-72B29FE3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9" name="Rectangle 14" descr="50%">
              <a:extLst>
                <a:ext uri="{FF2B5EF4-FFF2-40B4-BE49-F238E27FC236}">
                  <a16:creationId xmlns:a16="http://schemas.microsoft.com/office/drawing/2014/main" id="{22F34C74-ECE6-4548-85A3-B4E13D3C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40" name="Rectangle 15" descr="50%">
              <a:extLst>
                <a:ext uri="{FF2B5EF4-FFF2-40B4-BE49-F238E27FC236}">
                  <a16:creationId xmlns:a16="http://schemas.microsoft.com/office/drawing/2014/main" id="{45BE18A3-3BAA-4C3F-94E8-620BB13F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41" name="Freeform 120">
            <a:extLst>
              <a:ext uri="{FF2B5EF4-FFF2-40B4-BE49-F238E27FC236}">
                <a16:creationId xmlns:a16="http://schemas.microsoft.com/office/drawing/2014/main" id="{8F8E190B-7532-488C-ACBC-DE02C6E8D94A}"/>
              </a:ext>
            </a:extLst>
          </p:cNvPr>
          <p:cNvSpPr>
            <a:spLocks/>
          </p:cNvSpPr>
          <p:nvPr/>
        </p:nvSpPr>
        <p:spPr bwMode="auto">
          <a:xfrm>
            <a:off x="5163698" y="2427285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AA3D6EFE-6B58-4851-8A7F-A89342D5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348" y="2060573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P3 index</a:t>
            </a:r>
          </a:p>
        </p:txBody>
      </p:sp>
      <p:sp>
        <p:nvSpPr>
          <p:cNvPr id="43" name="Rectangle 69">
            <a:extLst>
              <a:ext uri="{FF2B5EF4-FFF2-40B4-BE49-F238E27FC236}">
                <a16:creationId xmlns:a16="http://schemas.microsoft.com/office/drawing/2014/main" id="{A3EF6CB0-C166-4CC6-916F-06207D03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061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P4 index</a:t>
            </a:r>
          </a:p>
        </p:txBody>
      </p:sp>
      <p:sp>
        <p:nvSpPr>
          <p:cNvPr id="44" name="Rectangle 55">
            <a:extLst>
              <a:ext uri="{FF2B5EF4-FFF2-40B4-BE49-F238E27FC236}">
                <a16:creationId xmlns:a16="http://schemas.microsoft.com/office/drawing/2014/main" id="{70BE7B0A-784D-4F1C-8A7C-12B45D6D0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948" y="1719260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 dirty="0">
                <a:latin typeface="+mn-lt"/>
              </a:rPr>
              <a:t>9 bits</a:t>
            </a:r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3B28486-247C-4298-87F8-1D1794B3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661" y="1719260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46" name="Line 92">
            <a:extLst>
              <a:ext uri="{FF2B5EF4-FFF2-40B4-BE49-F238E27FC236}">
                <a16:creationId xmlns:a16="http://schemas.microsoft.com/office/drawing/2014/main" id="{B2781C42-3070-4FD4-BB51-0A4FF7C88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5286" y="3549648"/>
            <a:ext cx="6667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7" name="Line 92">
            <a:extLst>
              <a:ext uri="{FF2B5EF4-FFF2-40B4-BE49-F238E27FC236}">
                <a16:creationId xmlns:a16="http://schemas.microsoft.com/office/drawing/2014/main" id="{0D9F6D7B-8C44-4048-A800-96D6D11E2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6723" y="3487735"/>
            <a:ext cx="54927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8" name="Freeform 120">
            <a:extLst>
              <a:ext uri="{FF2B5EF4-FFF2-40B4-BE49-F238E27FC236}">
                <a16:creationId xmlns:a16="http://schemas.microsoft.com/office/drawing/2014/main" id="{334C29A7-068D-4208-97BD-6DD3832EEA0B}"/>
              </a:ext>
            </a:extLst>
          </p:cNvPr>
          <p:cNvSpPr>
            <a:spLocks/>
          </p:cNvSpPr>
          <p:nvPr/>
        </p:nvSpPr>
        <p:spPr bwMode="auto">
          <a:xfrm>
            <a:off x="6389248" y="243839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D4A1-CA2B-44FC-B262-C570015D002E}"/>
              </a:ext>
            </a:extLst>
          </p:cNvPr>
          <p:cNvGrpSpPr>
            <a:grpSpLocks/>
          </p:cNvGrpSpPr>
          <p:nvPr/>
        </p:nvGrpSpPr>
        <p:grpSpPr bwMode="auto">
          <a:xfrm>
            <a:off x="8064061" y="3101973"/>
            <a:ext cx="669925" cy="1397000"/>
            <a:chOff x="3290594" y="2432050"/>
            <a:chExt cx="669926" cy="1397000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60B93F5-005A-4178-85AD-28AF3495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1" name="Rectangle 5" descr="80%">
              <a:extLst>
                <a:ext uri="{FF2B5EF4-FFF2-40B4-BE49-F238E27FC236}">
                  <a16:creationId xmlns:a16="http://schemas.microsoft.com/office/drawing/2014/main" id="{D9540850-1BC9-4FB8-8666-8EEE02B78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2" name="Rectangle 6" descr="75%">
              <a:extLst>
                <a:ext uri="{FF2B5EF4-FFF2-40B4-BE49-F238E27FC236}">
                  <a16:creationId xmlns:a16="http://schemas.microsoft.com/office/drawing/2014/main" id="{75FE1B42-C167-4FB5-AA87-EAEA4BC88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3" name="Rectangle 7" descr="75%">
              <a:extLst>
                <a:ext uri="{FF2B5EF4-FFF2-40B4-BE49-F238E27FC236}">
                  <a16:creationId xmlns:a16="http://schemas.microsoft.com/office/drawing/2014/main" id="{A04AF621-80D2-40B7-B535-B023C283B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54" name="Line 92">
            <a:extLst>
              <a:ext uri="{FF2B5EF4-FFF2-40B4-BE49-F238E27FC236}">
                <a16:creationId xmlns:a16="http://schemas.microsoft.com/office/drawing/2014/main" id="{D57A85CB-AF32-4357-839B-3564E0AE7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4336" y="3101973"/>
            <a:ext cx="339725" cy="131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5" name="Freeform 120">
            <a:extLst>
              <a:ext uri="{FF2B5EF4-FFF2-40B4-BE49-F238E27FC236}">
                <a16:creationId xmlns:a16="http://schemas.microsoft.com/office/drawing/2014/main" id="{E3064C30-FA6A-45FD-9752-B699A99EBD3E}"/>
              </a:ext>
            </a:extLst>
          </p:cNvPr>
          <p:cNvSpPr>
            <a:spLocks/>
          </p:cNvSpPr>
          <p:nvPr/>
        </p:nvSpPr>
        <p:spPr bwMode="auto">
          <a:xfrm>
            <a:off x="7484623" y="2438398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6" name="Freeform 2">
            <a:extLst>
              <a:ext uri="{FF2B5EF4-FFF2-40B4-BE49-F238E27FC236}">
                <a16:creationId xmlns:a16="http://schemas.microsoft.com/office/drawing/2014/main" id="{F1373434-B9F9-4191-8D05-C21032B593EA}"/>
              </a:ext>
            </a:extLst>
          </p:cNvPr>
          <p:cNvSpPr>
            <a:spLocks/>
          </p:cNvSpPr>
          <p:nvPr/>
        </p:nvSpPr>
        <p:spPr bwMode="auto">
          <a:xfrm>
            <a:off x="8622861" y="2438399"/>
            <a:ext cx="876300" cy="3746172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28575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B9EDCE54-80A8-4066-A64A-F89F0F6C7025}"/>
              </a:ext>
            </a:extLst>
          </p:cNvPr>
          <p:cNvSpPr>
            <a:spLocks/>
          </p:cNvSpPr>
          <p:nvPr/>
        </p:nvSpPr>
        <p:spPr bwMode="auto">
          <a:xfrm>
            <a:off x="6487673" y="3360735"/>
            <a:ext cx="2619375" cy="2840035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60DB9B17-8A34-4B5A-BBA7-39B3709A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73" y="5275260"/>
            <a:ext cx="4017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</a:rPr>
              <a:t>4096-byte pages (12 bit offset)</a:t>
            </a:r>
            <a:br>
              <a:rPr lang="en-US" altLang="en-US" sz="1800" b="0" dirty="0">
                <a:latin typeface="+mn-lt"/>
              </a:rPr>
            </a:br>
            <a:r>
              <a:rPr lang="en-US" altLang="en-US" sz="1800" b="0" dirty="0">
                <a:latin typeface="+mn-lt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6010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1" grpId="0" animBg="1"/>
      <p:bldP spid="46" grpId="0" animBg="1"/>
      <p:bldP spid="47" grpId="0" animBg="1"/>
      <p:bldP spid="48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F68F-1E5B-4E01-82AE-9CCFF6A4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 Mechanisms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B3C9-113B-458D-905F-DFA61D65E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mtClean="0"/>
              <a:t>PTE helps us implement demand paging</a:t>
            </a:r>
          </a:p>
          <a:p>
            <a:pPr lvl="1"/>
            <a:r>
              <a:rPr lang="en-US" altLang="ko-KR" smtClean="0"/>
              <a:t>Valid </a:t>
            </a:r>
            <a:r>
              <a:rPr lang="en-US" altLang="ko-KR" smtClean="0">
                <a:sym typeface="Symbol" panose="05050102010706020507" pitchFamily="18" charset="2"/>
              </a:rPr>
              <a:t> Page in memory, PTE points at physical page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Not Valid  Page not in memory; use info in PTE (or other) to find it on disk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Suppose user references page with invalid PTE?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Memory Management Unit (MMU) traps to OS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Resulting trap is a “Page Fault”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What does OS do on a Page Fault?: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Choose an old page to replace 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If old page modified (“D=1”), write contents back to disk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Change its PTE and any cached TLB to be invalid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Load new page into memory from disk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Update page table entry, invalidate TLB for new entry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Continue thread from original faulting location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TLB for new page will be loaded when thread is continued!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While pulling pages off disk for one process, OS runs another process</a:t>
            </a:r>
          </a:p>
          <a:p>
            <a:pPr lvl="2"/>
            <a:r>
              <a:rPr lang="en-US" altLang="ko-KR" smtClean="0">
                <a:sym typeface="Symbol" panose="05050102010706020507" pitchFamily="18" charset="2"/>
              </a:rPr>
              <a:t>Suspended process sits on wait queue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2C14C-1951-4E50-AC29-02F60C5F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B17E-B40B-40B3-B5C9-A7DE91BB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AD99-2C26-4A03-B9F3-762DC301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E6898EC0-FA5E-412F-BFDD-92F167F974B6}"/>
              </a:ext>
            </a:extLst>
          </p:cNvPr>
          <p:cNvGrpSpPr>
            <a:grpSpLocks/>
          </p:cNvGrpSpPr>
          <p:nvPr/>
        </p:nvGrpSpPr>
        <p:grpSpPr bwMode="auto">
          <a:xfrm>
            <a:off x="1222513" y="3180080"/>
            <a:ext cx="8382000" cy="2021840"/>
            <a:chOff x="240" y="1632"/>
            <a:chExt cx="5280" cy="1616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85F72FB0-D229-4E9D-9310-E1A9F3A6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872"/>
              <a:ext cx="5280" cy="1376"/>
            </a:xfrm>
            <a:prstGeom prst="roundRect">
              <a:avLst>
                <a:gd name="adj" fmla="val 16667"/>
              </a:avLst>
            </a:prstGeom>
            <a:solidFill>
              <a:srgbClr val="FF66CC">
                <a:alpha val="32156"/>
              </a:srgbClr>
            </a:solidFill>
            <a:ln w="57150" algn="ctr">
              <a:solidFill>
                <a:srgbClr val="FF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ko-KR" altLang="en-US">
                <a:ea typeface="굴림" panose="020B0600000101010101" pitchFamily="34" charset="-127"/>
              </a:endParaRPr>
            </a:p>
          </p:txBody>
        </p:sp>
        <p:sp>
          <p:nvSpPr>
            <p:cNvPr id="9" name="WordArt 5">
              <a:extLst>
                <a:ext uri="{FF2B5EF4-FFF2-40B4-BE49-F238E27FC236}">
                  <a16:creationId xmlns:a16="http://schemas.microsoft.com/office/drawing/2014/main" id="{4120627C-73B2-407F-AE63-B56CA7F4144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978" cy="55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Cache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0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6E33-79EE-4909-9E5C-93523CFA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 as a Form of Caching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3027-353B-46C6-8A2C-8496E8DDF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mtClean="0"/>
              <a:t>What is block size?</a:t>
            </a:r>
          </a:p>
          <a:p>
            <a:pPr lvl="1"/>
            <a:r>
              <a:rPr lang="en-US" altLang="ko-KR" smtClean="0"/>
              <a:t>1 page</a:t>
            </a:r>
          </a:p>
          <a:p>
            <a:r>
              <a:rPr lang="en-US" altLang="ko-KR" smtClean="0"/>
              <a:t>What is organization of this cache (i.e. direct-mapped, set-associative, fully-associative)?</a:t>
            </a:r>
          </a:p>
          <a:p>
            <a:pPr lvl="1"/>
            <a:r>
              <a:rPr lang="en-US" altLang="ko-KR" smtClean="0"/>
              <a:t>Fully associative: arbitrary virtual</a:t>
            </a:r>
            <a:r>
              <a:rPr lang="en-US" altLang="ko-KR" smtClean="0">
                <a:sym typeface="Symbol" panose="05050102010706020507" pitchFamily="18" charset="2"/>
              </a:rPr>
              <a:t>physical mapping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How do we find a page in the cache when look for it?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First check TLB, then page-table traversal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What is page replacement policy? (i.e. LRU, Random…)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This requires more explanation… (kinda LRU)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What happens on a miss?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Go to lower level to fill miss (i.e. disk)</a:t>
            </a:r>
          </a:p>
          <a:p>
            <a:r>
              <a:rPr lang="en-US" altLang="ko-KR" smtClean="0">
                <a:sym typeface="Symbol" panose="05050102010706020507" pitchFamily="18" charset="2"/>
              </a:rPr>
              <a:t>What happens on a write? (write-through, write back)</a:t>
            </a:r>
          </a:p>
          <a:p>
            <a:pPr lvl="1"/>
            <a:r>
              <a:rPr lang="en-US" altLang="ko-KR" smtClean="0">
                <a:sym typeface="Symbol" panose="05050102010706020507" pitchFamily="18" charset="2"/>
              </a:rPr>
              <a:t>Definitely write-back.  Need dirty bit!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E8FF5-AD50-4149-AB9B-EB13BE05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3A83B-0456-438D-B179-9B5963A7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C345F-BF24-4162-9A02-5AA4E69D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067B-35CB-4F90-8D23-AB81DE2B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Page Table Entry (PTE)?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ACC9-9F05-4D4A-A55D-AC056BCE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is in a Page Table Entry (or PTE)?</a:t>
            </a:r>
          </a:p>
          <a:p>
            <a:pPr lvl="1"/>
            <a:r>
              <a:rPr lang="en-US" altLang="ko-KR" dirty="0" smtClean="0"/>
              <a:t>“Pointer to” (address of)  next-level page table or to actual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Permission bits: valid, read-only, read-write, write-only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Example: Intel x86 architecture PTE:</a:t>
            </a: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P: 	Present (same as “valid” bit in other architectures) 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W: 	Writeable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U: 	User accessible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A: 	Accessed: page has been accessed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D: 	Dirty (PTE only): page has been modified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L: 	L=14MB page (directory only).</a:t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		Bottom 22 bits of virtual address serve as offset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AA1B-0E9A-4C81-99DD-2B80DFA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F81D-26ED-4317-8E81-AEAF75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DAC3-D633-4DF1-B4E6-3E9DA24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418DE7C-D6EC-46B1-940A-B6D920919FC4}"/>
              </a:ext>
            </a:extLst>
          </p:cNvPr>
          <p:cNvGrpSpPr>
            <a:grpSpLocks/>
          </p:cNvGrpSpPr>
          <p:nvPr/>
        </p:nvGrpSpPr>
        <p:grpSpPr bwMode="auto">
          <a:xfrm>
            <a:off x="1711452" y="3083017"/>
            <a:ext cx="7696200" cy="946150"/>
            <a:chOff x="480" y="2304"/>
            <a:chExt cx="4848" cy="59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CA4270-05A8-4839-AE7E-3B744853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Page Frame Number</a:t>
              </a:r>
            </a:p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7775AE9-9596-4ED9-8F71-30B79522A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Free</a:t>
              </a:r>
            </a:p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179F58-39C1-41A8-8207-094D22F9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16B183B-2345-437D-AEDA-508693F6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L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6DA2C9A-0923-48BD-95A3-AD253E20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BBE98B3-86F8-4DDF-8051-21342C7D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201453A-4303-410A-A664-82EEB7CF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21B1BCA-2A33-4DF8-B3BA-D52E5CA3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F8815BB-F5DC-4AE4-A680-277E313D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8C20A7D-EC86-4827-B802-552D3DC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B8871B3D-7CF2-494C-A192-04037C585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0BE6A6EE-3CAD-4136-B5F6-29C95BEFC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D9BC97E-1AC9-4D18-B544-8139F3793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7A12D845-778E-4F04-BD2F-741CF2627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3757126E-21ED-400E-9C70-026CB74D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6F5F6D07-197E-411B-B534-E923611E7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1E3CF4AD-C0A5-436B-B387-ADA3843FD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13D9CE4-FC67-4001-B381-DB3958AA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5B65CA0E-9BEA-4C6D-BA85-AA30A720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BAF00714-45F1-4F59-BE3F-739C2364F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597BED12-3FED-4FFF-8038-57EDBBC0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3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81327F0-683F-4DB4-877A-BC1C605C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688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3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F850-230B-4A36-B68F-B221BC1B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in Operating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1173-F1D5-426C-A27F-C247D903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use of caching techniques</a:t>
            </a:r>
          </a:p>
          <a:p>
            <a:pPr lvl="1"/>
            <a:r>
              <a:rPr lang="en-US" dirty="0" smtClean="0"/>
              <a:t>TLB (cache of PTEs)</a:t>
            </a:r>
          </a:p>
          <a:p>
            <a:pPr lvl="1"/>
            <a:r>
              <a:rPr lang="en-US" dirty="0" smtClean="0"/>
              <a:t>Paged virtual memory (memory as cache for disk)</a:t>
            </a:r>
          </a:p>
          <a:p>
            <a:pPr lvl="1"/>
            <a:r>
              <a:rPr lang="en-US" dirty="0" smtClean="0"/>
              <a:t>File systems (cache disk blocks in memory)</a:t>
            </a:r>
          </a:p>
          <a:p>
            <a:pPr lvl="1"/>
            <a:r>
              <a:rPr lang="en-US" dirty="0" smtClean="0"/>
              <a:t>DNS (cache hostname =&gt; IP address translations)</a:t>
            </a:r>
          </a:p>
          <a:p>
            <a:pPr lvl="1"/>
            <a:r>
              <a:rPr lang="en-US" dirty="0" smtClean="0"/>
              <a:t>Web proxies (cache recently accessed pages)</a:t>
            </a:r>
          </a:p>
          <a:p>
            <a:endParaRPr lang="en-US" dirty="0" smtClean="0"/>
          </a:p>
          <a:p>
            <a:r>
              <a:rPr lang="en-US" dirty="0" smtClean="0"/>
              <a:t>Which pages to keep in memory?</a:t>
            </a:r>
          </a:p>
          <a:p>
            <a:pPr lvl="1"/>
            <a:r>
              <a:rPr lang="en-US" dirty="0" smtClean="0"/>
              <a:t>All-important “Policy” aspect of virtual memory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653F2-340A-4C98-AB62-A6DC8126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DBE3-861A-4161-B623-5C6FB594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B5ABA-4D37-439A-9F8A-C333F735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8BD0-A636-4DB0-90D1-F5DB4C31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Working Set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0800-6F7D-4DA6-862C-808FC57D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a program executes it transitions through a sequence of “working sets” consisting of varying sized subsets of the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36F1-0594-469E-BFEC-4CBBF016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9ACC-BB0A-4748-8072-B8BDE5AA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541B-79BA-4065-B785-A2A34FD7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4C565-434E-499E-ADCB-05A9CC2CA5A7}"/>
              </a:ext>
            </a:extLst>
          </p:cNvPr>
          <p:cNvCxnSpPr/>
          <p:nvPr/>
        </p:nvCxnSpPr>
        <p:spPr>
          <a:xfrm>
            <a:off x="1688280" y="5911152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69CE6-5E58-41EB-B3EB-C6598B349A12}"/>
              </a:ext>
            </a:extLst>
          </p:cNvPr>
          <p:cNvSpPr txBox="1"/>
          <p:nvPr/>
        </p:nvSpPr>
        <p:spPr>
          <a:xfrm>
            <a:off x="4925482" y="594138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2E52A-8756-44A0-99D3-92BD1B963157}"/>
              </a:ext>
            </a:extLst>
          </p:cNvPr>
          <p:cNvCxnSpPr/>
          <p:nvPr/>
        </p:nvCxnSpPr>
        <p:spPr>
          <a:xfrm flipV="1">
            <a:off x="2126769" y="2857274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688BF-5E84-4C4D-A6E1-7560869541F8}"/>
              </a:ext>
            </a:extLst>
          </p:cNvPr>
          <p:cNvSpPr txBox="1"/>
          <p:nvPr/>
        </p:nvSpPr>
        <p:spPr>
          <a:xfrm rot="16200000">
            <a:off x="1295100" y="3977239"/>
            <a:ext cx="120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F9E6742-AC4E-4E72-A16C-2E47D7276471}"/>
              </a:ext>
            </a:extLst>
          </p:cNvPr>
          <p:cNvSpPr/>
          <p:nvPr/>
        </p:nvSpPr>
        <p:spPr>
          <a:xfrm>
            <a:off x="2504776" y="4656340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80433561-8215-443D-8390-B0B8EA106985}"/>
              </a:ext>
            </a:extLst>
          </p:cNvPr>
          <p:cNvSpPr/>
          <p:nvPr/>
        </p:nvSpPr>
        <p:spPr>
          <a:xfrm>
            <a:off x="2504775" y="3991139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F7F35E6-D814-4B9D-AFB2-B8929E156894}"/>
              </a:ext>
            </a:extLst>
          </p:cNvPr>
          <p:cNvSpPr/>
          <p:nvPr/>
        </p:nvSpPr>
        <p:spPr>
          <a:xfrm>
            <a:off x="3507656" y="4537174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2C8657EF-49F1-42D0-949B-C2578474743A}"/>
              </a:ext>
            </a:extLst>
          </p:cNvPr>
          <p:cNvSpPr/>
          <p:nvPr/>
        </p:nvSpPr>
        <p:spPr>
          <a:xfrm>
            <a:off x="3660056" y="3189873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8081A93A-739F-42DF-AC46-B1875FDE6184}"/>
              </a:ext>
            </a:extLst>
          </p:cNvPr>
          <p:cNvSpPr/>
          <p:nvPr/>
        </p:nvSpPr>
        <p:spPr>
          <a:xfrm>
            <a:off x="4925482" y="4007476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D7AC2E10-BD37-4B71-B12B-2AA67BA6535A}"/>
              </a:ext>
            </a:extLst>
          </p:cNvPr>
          <p:cNvSpPr/>
          <p:nvPr/>
        </p:nvSpPr>
        <p:spPr>
          <a:xfrm>
            <a:off x="5928364" y="4506937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7A9AEE9E-CBFF-4954-8D8B-DB4B6D01BD15}"/>
              </a:ext>
            </a:extLst>
          </p:cNvPr>
          <p:cNvSpPr/>
          <p:nvPr/>
        </p:nvSpPr>
        <p:spPr>
          <a:xfrm>
            <a:off x="5826919" y="2857274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2C18C518-8081-4231-A9F6-4B5CE5860E53}"/>
              </a:ext>
            </a:extLst>
          </p:cNvPr>
          <p:cNvSpPr/>
          <p:nvPr/>
        </p:nvSpPr>
        <p:spPr>
          <a:xfrm>
            <a:off x="6650393" y="402320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CDFF66F9-4491-48EA-856B-813E2A3DAF2A}"/>
              </a:ext>
            </a:extLst>
          </p:cNvPr>
          <p:cNvSpPr/>
          <p:nvPr/>
        </p:nvSpPr>
        <p:spPr>
          <a:xfrm>
            <a:off x="8011220" y="3020576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EA32AFCE-B939-41F8-B955-9248544D4E1E}"/>
              </a:ext>
            </a:extLst>
          </p:cNvPr>
          <p:cNvSpPr/>
          <p:nvPr/>
        </p:nvSpPr>
        <p:spPr>
          <a:xfrm>
            <a:off x="7788268" y="536872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5A64-4E4D-43B6-8A8C-5A302734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Behavior under Working Set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EFF07-A737-43B8-B15F-F3F76A8A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B1C53-E66B-47A1-A2A7-08670056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8E69F-D2D9-4039-BE68-89431927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3656" y="2364226"/>
            <a:ext cx="6255964" cy="3155990"/>
            <a:chOff x="499375" y="1953825"/>
            <a:chExt cx="7654025" cy="38612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A83E27-F7AF-4B02-8FED-F3D958F5AA35}"/>
                </a:ext>
              </a:extLst>
            </p:cNvPr>
            <p:cNvCxnSpPr/>
            <p:nvPr/>
          </p:nvCxnSpPr>
          <p:spPr>
            <a:xfrm>
              <a:off x="956139" y="5317880"/>
              <a:ext cx="719726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8BCE10C-1E7D-4D12-B5DE-98AE19F38988}"/>
                </a:ext>
              </a:extLst>
            </p:cNvPr>
            <p:cNvCxnSpPr/>
            <p:nvPr/>
          </p:nvCxnSpPr>
          <p:spPr>
            <a:xfrm flipV="1">
              <a:off x="956139" y="1984061"/>
              <a:ext cx="0" cy="333381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F092CC-1BCD-4460-A75D-488D238A3D0A}"/>
                </a:ext>
              </a:extLst>
            </p:cNvPr>
            <p:cNvSpPr txBox="1"/>
            <p:nvPr/>
          </p:nvSpPr>
          <p:spPr>
            <a:xfrm rot="16200000">
              <a:off x="50448" y="3388866"/>
              <a:ext cx="1349724" cy="45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Hit Rate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6850A1-86DB-4F32-AD60-45D095F37C26}"/>
                </a:ext>
              </a:extLst>
            </p:cNvPr>
            <p:cNvSpPr txBox="1"/>
            <p:nvPr/>
          </p:nvSpPr>
          <p:spPr>
            <a:xfrm>
              <a:off x="3181420" y="5363236"/>
              <a:ext cx="1647832" cy="45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Cache Size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C67F336-55DF-41FE-B210-DBD2CD9B0828}"/>
                </a:ext>
              </a:extLst>
            </p:cNvPr>
            <p:cNvSpPr/>
            <p:nvPr/>
          </p:nvSpPr>
          <p:spPr>
            <a:xfrm>
              <a:off x="971258" y="2801761"/>
              <a:ext cx="6909976" cy="2289345"/>
            </a:xfrm>
            <a:custGeom>
              <a:avLst/>
              <a:gdLst>
                <a:gd name="connsiteX0" fmla="*/ 0 w 6909976"/>
                <a:gd name="connsiteY0" fmla="*/ 2615451 h 2615451"/>
                <a:gd name="connsiteX1" fmla="*/ 937459 w 6909976"/>
                <a:gd name="connsiteY1" fmla="*/ 2509624 h 2615451"/>
                <a:gd name="connsiteX2" fmla="*/ 1239865 w 6909976"/>
                <a:gd name="connsiteY2" fmla="*/ 1980486 h 2615451"/>
                <a:gd name="connsiteX3" fmla="*/ 1905158 w 6909976"/>
                <a:gd name="connsiteY3" fmla="*/ 1829304 h 2615451"/>
                <a:gd name="connsiteX4" fmla="*/ 2026120 w 6909976"/>
                <a:gd name="connsiteY4" fmla="*/ 1466467 h 2615451"/>
                <a:gd name="connsiteX5" fmla="*/ 4173202 w 6909976"/>
                <a:gd name="connsiteY5" fmla="*/ 1390876 h 2615451"/>
                <a:gd name="connsiteX6" fmla="*/ 4596571 w 6909976"/>
                <a:gd name="connsiteY6" fmla="*/ 453546 h 2615451"/>
                <a:gd name="connsiteX7" fmla="*/ 5216503 w 6909976"/>
                <a:gd name="connsiteY7" fmla="*/ 151182 h 2615451"/>
                <a:gd name="connsiteX8" fmla="*/ 6909976 w 6909976"/>
                <a:gd name="connsiteY8" fmla="*/ 0 h 2615451"/>
                <a:gd name="connsiteX9" fmla="*/ 6909976 w 6909976"/>
                <a:gd name="connsiteY9" fmla="*/ 0 h 261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9976" h="2615451">
                  <a:moveTo>
                    <a:pt x="0" y="2615451"/>
                  </a:moveTo>
                  <a:lnTo>
                    <a:pt x="937459" y="2509624"/>
                  </a:lnTo>
                  <a:lnTo>
                    <a:pt x="1239865" y="1980486"/>
                  </a:lnTo>
                  <a:lnTo>
                    <a:pt x="1905158" y="1829304"/>
                  </a:lnTo>
                  <a:lnTo>
                    <a:pt x="2026120" y="1466467"/>
                  </a:lnTo>
                  <a:lnTo>
                    <a:pt x="4173202" y="1390876"/>
                  </a:lnTo>
                  <a:lnTo>
                    <a:pt x="4596571" y="453546"/>
                  </a:lnTo>
                  <a:lnTo>
                    <a:pt x="5216503" y="151182"/>
                  </a:lnTo>
                  <a:lnTo>
                    <a:pt x="6909976" y="0"/>
                  </a:lnTo>
                  <a:lnTo>
                    <a:pt x="6909976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724542-C26C-4025-96DB-1F6F4518B9AF}"/>
                </a:ext>
              </a:extLst>
            </p:cNvPr>
            <p:cNvSpPr txBox="1"/>
            <p:nvPr/>
          </p:nvSpPr>
          <p:spPr>
            <a:xfrm>
              <a:off x="2247189" y="2998295"/>
              <a:ext cx="2277388" cy="37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ea typeface="Gill Sans" charset="0"/>
                  <a:cs typeface="Gill Sans" charset="0"/>
                </a:rPr>
                <a:t>new working set fits</a:t>
              </a:r>
            </a:p>
          </p:txBody>
        </p:sp>
        <p:sp>
          <p:nvSpPr>
            <p:cNvPr id="13" name="Right Arrow 13">
              <a:extLst>
                <a:ext uri="{FF2B5EF4-FFF2-40B4-BE49-F238E27FC236}">
                  <a16:creationId xmlns:a16="http://schemas.microsoft.com/office/drawing/2014/main" id="{17A69D59-8AE7-453D-937D-3ECDB9FC6ADE}"/>
                </a:ext>
              </a:extLst>
            </p:cNvPr>
            <p:cNvSpPr/>
            <p:nvPr/>
          </p:nvSpPr>
          <p:spPr>
            <a:xfrm>
              <a:off x="4678945" y="3035026"/>
              <a:ext cx="677199" cy="33260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Right Arrow 14">
              <a:extLst>
                <a:ext uri="{FF2B5EF4-FFF2-40B4-BE49-F238E27FC236}">
                  <a16:creationId xmlns:a16="http://schemas.microsoft.com/office/drawing/2014/main" id="{B7C9BE34-442C-4261-8C87-4389BA3238BF}"/>
                </a:ext>
              </a:extLst>
            </p:cNvPr>
            <p:cNvSpPr/>
            <p:nvPr/>
          </p:nvSpPr>
          <p:spPr>
            <a:xfrm>
              <a:off x="2144688" y="3928221"/>
              <a:ext cx="677199" cy="33260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ea typeface="Gill Sans" charset="0"/>
                <a:cs typeface="Gill San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A5E43A-CAEA-4FA2-A819-DE7CDAC580C8}"/>
                </a:ext>
              </a:extLst>
            </p:cNvPr>
            <p:cNvCxnSpPr/>
            <p:nvPr/>
          </p:nvCxnSpPr>
          <p:spPr>
            <a:xfrm flipH="1">
              <a:off x="850299" y="2400065"/>
              <a:ext cx="692509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1FD1-1B0C-4F36-A387-E69C04A3F369}"/>
                </a:ext>
              </a:extLst>
            </p:cNvPr>
            <p:cNvSpPr txBox="1"/>
            <p:nvPr/>
          </p:nvSpPr>
          <p:spPr>
            <a:xfrm>
              <a:off x="654479" y="512783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79A992-BBC1-4347-82CD-59FA7E918718}"/>
                </a:ext>
              </a:extLst>
            </p:cNvPr>
            <p:cNvSpPr txBox="1"/>
            <p:nvPr/>
          </p:nvSpPr>
          <p:spPr>
            <a:xfrm>
              <a:off x="551777" y="195382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C925A91-B567-4527-A307-90001BE0A40D}"/>
                </a:ext>
              </a:extLst>
            </p:cNvPr>
            <p:cNvCxnSpPr/>
            <p:nvPr/>
          </p:nvCxnSpPr>
          <p:spPr>
            <a:xfrm flipH="1">
              <a:off x="868558" y="2158075"/>
              <a:ext cx="16318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C30A0B0-9CE8-4B40-90AC-F2F3F1258A90}"/>
              </a:ext>
            </a:extLst>
          </p:cNvPr>
          <p:cNvSpPr txBox="1">
            <a:spLocks/>
          </p:cNvSpPr>
          <p:nvPr/>
        </p:nvSpPr>
        <p:spPr>
          <a:xfrm>
            <a:off x="7153965" y="2001266"/>
            <a:ext cx="4164489" cy="35189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Amortized by fraction of time the Working Set is active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Transitions from one WS to the next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Applicable to memory caches and pages.  Others ?</a:t>
            </a:r>
          </a:p>
        </p:txBody>
      </p:sp>
    </p:spTree>
    <p:extLst>
      <p:ext uri="{BB962C8B-B14F-4D97-AF65-F5344CB8AC3E}">
        <p14:creationId xmlns:p14="http://schemas.microsoft.com/office/powerpoint/2010/main" val="2627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3682-E2DA-409E-959B-1A718CD2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Model of Locality: </a:t>
            </a:r>
            <a:r>
              <a:rPr lang="en-US" dirty="0" err="1" smtClean="0"/>
              <a:t>Zipf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4F90F0-8280-4AD4-A0D5-11E2662EA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924288" cy="4351337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Zipf</a:t>
                </a:r>
                <a:r>
                  <a:rPr lang="en-US" dirty="0"/>
                  <a:t>: likelihood of accessing item of rank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Here rank: how often is an item in cache requested (the higher the rank the less often)</a:t>
                </a:r>
                <a:endParaRPr lang="en-US" dirty="0"/>
              </a:p>
              <a:p>
                <a:r>
                  <a:rPr lang="en-US" dirty="0"/>
                  <a:t>Although rare to access items below the top few, there are so many that it yields a “heavy tailed” distribution</a:t>
                </a:r>
              </a:p>
              <a:p>
                <a:pPr lvl="1"/>
                <a:r>
                  <a:rPr lang="en-US" dirty="0"/>
                  <a:t>Substantial value from even a tiny cache</a:t>
                </a:r>
              </a:p>
              <a:p>
                <a:pPr lvl="1"/>
                <a:r>
                  <a:rPr lang="en-US" dirty="0"/>
                  <a:t>Substantial misses from even a very large cache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4F90F0-8280-4AD4-A0D5-11E2662EA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924288" cy="4351337"/>
              </a:xfrm>
              <a:blipFill>
                <a:blip r:embed="rId2"/>
                <a:stretch>
                  <a:fillRect l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99AE8-3D00-4847-A8BC-3A619257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8113-2B7F-4D9B-A9AE-5542ECF5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85FB-6DAA-4945-9094-0CB218F6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2DF6D7-ACF6-4C12-BFC6-4C8C61B85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045239"/>
              </p:ext>
            </p:extLst>
          </p:nvPr>
        </p:nvGraphicFramePr>
        <p:xfrm>
          <a:off x="1447800" y="1828800"/>
          <a:ext cx="8305800" cy="265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8BFB2-0A54-407E-A2DE-34ACF37F9021}"/>
                  </a:ext>
                </a:extLst>
              </p:cNvPr>
              <p:cNvSpPr txBox="1"/>
              <p:nvPr/>
            </p:nvSpPr>
            <p:spPr>
              <a:xfrm>
                <a:off x="3430060" y="1736828"/>
                <a:ext cx="2413161" cy="5761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access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rank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78BFB2-0A54-407E-A2DE-34ACF37F9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060" y="1736828"/>
                <a:ext cx="2413161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B841-519D-4FFD-B64F-CF023BF2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Paging Cost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4D0B-1C54-4B17-989B-593EA2E3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Demand Paging like caching, can compute average access time!</a:t>
            </a:r>
          </a:p>
          <a:p>
            <a:pPr lvl="1"/>
            <a:r>
              <a:rPr lang="en-US" altLang="ko-KR" dirty="0" smtClean="0"/>
              <a:t>AMAT = Hit Rate x Hit Time + Miss Rate x Miss Time</a:t>
            </a:r>
          </a:p>
          <a:p>
            <a:r>
              <a:rPr lang="en-US" altLang="ko-KR" dirty="0" smtClean="0"/>
              <a:t>Example:</a:t>
            </a:r>
          </a:p>
          <a:p>
            <a:pPr lvl="1"/>
            <a:r>
              <a:rPr lang="en-US" altLang="ko-KR" dirty="0" smtClean="0"/>
              <a:t>Memory access time = 200 nanoseconds</a:t>
            </a:r>
          </a:p>
          <a:p>
            <a:pPr lvl="1"/>
            <a:r>
              <a:rPr lang="en-US" altLang="ko-KR" dirty="0" smtClean="0"/>
              <a:t>Average page-fault service time = 8 milliseconds</a:t>
            </a:r>
          </a:p>
          <a:p>
            <a:pPr lvl="1"/>
            <a:r>
              <a:rPr lang="en-US" altLang="ko-KR" dirty="0" smtClean="0"/>
              <a:t>Suppose p = Probability of miss, 1-p = Probably of hit</a:t>
            </a:r>
          </a:p>
          <a:p>
            <a:pPr marL="0" indent="0">
              <a:buNone/>
            </a:pPr>
            <a:r>
              <a:rPr lang="en-US" altLang="ko-KR" dirty="0" smtClean="0"/>
              <a:t>		AMAT	= 200ns + p x 8 </a:t>
            </a:r>
            <a:r>
              <a:rPr lang="en-US" altLang="ko-KR" dirty="0" err="1" smtClean="0"/>
              <a:t>ms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	        	</a:t>
            </a:r>
            <a:r>
              <a:rPr lang="en-US" altLang="ko-KR" dirty="0"/>
              <a:t>	</a:t>
            </a:r>
            <a:r>
              <a:rPr lang="en-US" altLang="ko-KR" dirty="0" smtClean="0"/>
              <a:t>= 200ns + p x 8,000,000ns</a:t>
            </a:r>
          </a:p>
          <a:p>
            <a:r>
              <a:rPr lang="en-US" altLang="ko-KR" dirty="0" smtClean="0"/>
              <a:t>If one access out of 1,000 causes a page fault, then AMAT = 8.2 </a:t>
            </a:r>
            <a:r>
              <a:rPr lang="el-GR" altLang="en-US" dirty="0" smtClean="0"/>
              <a:t>μ</a:t>
            </a:r>
            <a:r>
              <a:rPr lang="en-US" altLang="ko-KR" dirty="0" smtClean="0"/>
              <a:t>s:</a:t>
            </a:r>
          </a:p>
          <a:p>
            <a:pPr lvl="1"/>
            <a:r>
              <a:rPr lang="en-US" altLang="ko-KR" dirty="0" smtClean="0"/>
              <a:t>This is a slowdown by a factor of 40!</a:t>
            </a:r>
          </a:p>
          <a:p>
            <a:r>
              <a:rPr lang="en-US" altLang="ko-KR" dirty="0" smtClean="0"/>
              <a:t>What if want slowdown by less than 10%?</a:t>
            </a:r>
          </a:p>
          <a:p>
            <a:pPr lvl="1"/>
            <a:r>
              <a:rPr lang="en-US" altLang="ko-KR" dirty="0" smtClean="0"/>
              <a:t>200ns x 1.1 &lt; AMAT </a:t>
            </a:r>
            <a:r>
              <a:rPr lang="en-US" altLang="ko-KR" dirty="0" smtClean="0">
                <a:sym typeface="Symbol" panose="05050102010706020507" pitchFamily="18" charset="2"/>
              </a:rPr>
              <a:t> p &lt; 2.5 x 10-6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This is about 1 page fault in 400,000!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18B9-A5A4-4FBF-8362-AAD3E3A2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E0AA-4AC4-462A-9987-4EDBE31D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4604-341A-485B-9A0D-21C5DD2D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B967-0C9D-4A75-B5B4-259995A2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DD0F-BE8C-4F0C-8B4E-CE56160D5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Project </a:t>
            </a:r>
            <a:r>
              <a:rPr lang="en-US" dirty="0"/>
              <a:t>1 (extended) deadline Monday, April 21</a:t>
            </a:r>
          </a:p>
          <a:p>
            <a:pPr lvl="1"/>
            <a:r>
              <a:rPr lang="en-US" dirty="0"/>
              <a:t>Questionnaire for project 1 will be posted on Moodle soon</a:t>
            </a:r>
          </a:p>
          <a:p>
            <a:r>
              <a:rPr lang="en-US" dirty="0"/>
              <a:t>Assignment 3 deadline Friday May 2</a:t>
            </a:r>
          </a:p>
          <a:p>
            <a:endParaRPr lang="en-US" dirty="0"/>
          </a:p>
          <a:p>
            <a:r>
              <a:rPr lang="en-US" dirty="0"/>
              <a:t>No lectures next week (April 21 and April 23)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5A64-46BA-4E32-8EF1-095B329E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FB4A-9959-4424-B462-0B6683B1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986C5-0908-4F44-918A-167D4202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6C8-746E-4763-8483-5EA80644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 Translation Comparison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D615CA8-F5C4-4AB0-8CEC-0E5E2A56E3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61872" y="1943100"/>
          <a:ext cx="9416547" cy="424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849">
                  <a:extLst>
                    <a:ext uri="{9D8B030D-6E8A-4147-A177-3AD203B41FA5}">
                      <a16:colId xmlns:a16="http://schemas.microsoft.com/office/drawing/2014/main" val="101192012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1539943441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657772910"/>
                    </a:ext>
                  </a:extLst>
                </a:gridCol>
              </a:tblGrid>
              <a:tr h="3548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Advantages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Disadvantages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609179544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Simple Segmentation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Fast context switching (segment map maintained by CPU)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1131873922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Paging (Single-Level)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external fragmentation</a:t>
                      </a:r>
                    </a:p>
                    <a:p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Large table size (~ virtual memory)</a:t>
                      </a:r>
                    </a:p>
                    <a:p>
                      <a:r>
                        <a:rPr lang="en-US" sz="1800" dirty="0"/>
                        <a:t>Internal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96175305"/>
                  </a:ext>
                </a:extLst>
              </a:tr>
              <a:tr h="354827">
                <a:tc>
                  <a:txBody>
                    <a:bodyPr/>
                    <a:lstStyle/>
                    <a:p>
                      <a:r>
                        <a:rPr lang="en-US" sz="1800" dirty="0"/>
                        <a:t>Paged Segmentation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Table size ~ # of pages in virtual memory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Multiple memory references per page access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4186651191"/>
                  </a:ext>
                </a:extLst>
              </a:tr>
              <a:tr h="545887">
                <a:tc>
                  <a:txBody>
                    <a:bodyPr/>
                    <a:lstStyle/>
                    <a:p>
                      <a:r>
                        <a:rPr lang="en-US" sz="1800" dirty="0"/>
                        <a:t>Multi-Level Paging</a:t>
                      </a:r>
                    </a:p>
                  </a:txBody>
                  <a:tcPr marL="81883" marR="81883" marT="40942" marB="40942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26671"/>
                  </a:ext>
                </a:extLst>
              </a:tr>
              <a:tr h="1173657">
                <a:tc>
                  <a:txBody>
                    <a:bodyPr/>
                    <a:lstStyle/>
                    <a:p>
                      <a:r>
                        <a:rPr lang="en-US" sz="1800" dirty="0"/>
                        <a:t>Inverted Page Table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Table size ~ # of pages in physical memory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Hash function more complex</a:t>
                      </a:r>
                    </a:p>
                    <a:p>
                      <a:r>
                        <a:rPr lang="en-US" sz="1800" dirty="0"/>
                        <a:t>No cache locality of page table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102806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7CED5-967A-4FD0-A8C0-A5B73A11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4BA6-FB07-4B23-9A9A-63341B3B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CSC4103, Spring 2025, Virtual Memory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EB35-E040-4286-A2D8-64505733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31DB-BB51-42D4-B06C-A9EC3BB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Sources of Cache Misses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D9EC-5800-4DED-BDD6-913B4032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Compulsory</a:t>
            </a:r>
            <a:r>
              <a:rPr lang="en-US" altLang="ko-KR" dirty="0" smtClean="0"/>
              <a:t> (cold start or first reference): first access to a block</a:t>
            </a:r>
          </a:p>
          <a:p>
            <a:pPr lvl="1"/>
            <a:r>
              <a:rPr lang="en-US" altLang="ko-KR" dirty="0" smtClean="0"/>
              <a:t>“Cold” fact of life: not a whole lot you can do about it</a:t>
            </a:r>
          </a:p>
          <a:p>
            <a:pPr lvl="1"/>
            <a:r>
              <a:rPr lang="en-US" altLang="ko-KR" dirty="0" smtClean="0"/>
              <a:t>Note: If you are going to run “billions” of instruction, Compulsory Misses are insignificant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Cache cannot contain all blocks access by the program</a:t>
            </a:r>
          </a:p>
          <a:p>
            <a:pPr lvl="1"/>
            <a:r>
              <a:rPr lang="en-US" altLang="ko-KR" dirty="0" smtClean="0"/>
              <a:t>Solution: increase cache size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</a:t>
            </a:r>
            <a:r>
              <a:rPr lang="en-US" altLang="ko-KR" dirty="0" smtClean="0"/>
              <a:t> (collision):</a:t>
            </a:r>
          </a:p>
          <a:p>
            <a:pPr lvl="1"/>
            <a:r>
              <a:rPr lang="en-US" altLang="ko-KR" dirty="0" smtClean="0"/>
              <a:t>Multiple  memory locations  mapped to the same cache location</a:t>
            </a:r>
          </a:p>
          <a:p>
            <a:pPr lvl="1"/>
            <a:r>
              <a:rPr lang="en-US" altLang="ko-KR" dirty="0" smtClean="0"/>
              <a:t>Solution 1: increase  cache size</a:t>
            </a:r>
          </a:p>
          <a:p>
            <a:pPr lvl="1"/>
            <a:r>
              <a:rPr lang="en-US" altLang="ko-KR" dirty="0" smtClean="0"/>
              <a:t>Solution 2: increase associativity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Coherence</a:t>
            </a:r>
            <a:r>
              <a:rPr lang="en-US" altLang="ko-KR" dirty="0" smtClean="0"/>
              <a:t> (Invalidation): other process (e.g., I/O) updates memory 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4E45-2515-49A8-B3CD-75071349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FB09-DC7A-4E55-8E64-C51DEBC3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0D52-8FBE-4985-9E63-B14E1FC5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178A-F190-459A-ADDE-224CD589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might we miss in the Page Cache?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13F9-2A42-4E43-BEF6-4921EA1F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Compulsory Misses</a:t>
            </a:r>
            <a:r>
              <a:rPr lang="en-US" altLang="ko-KR" dirty="0" smtClean="0"/>
              <a:t>: Pages that have never been paged into memory before</a:t>
            </a:r>
          </a:p>
          <a:p>
            <a:pPr lvl="1"/>
            <a:r>
              <a:rPr lang="en-US" altLang="ko-KR" dirty="0" smtClean="0"/>
              <a:t>Prefetching: loading them into memory before needed</a:t>
            </a:r>
          </a:p>
          <a:p>
            <a:pPr lvl="1"/>
            <a:r>
              <a:rPr lang="en-US" altLang="ko-KR" dirty="0" smtClean="0"/>
              <a:t>Need to predict future somehow!  More later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 Misses</a:t>
            </a:r>
            <a:r>
              <a:rPr lang="en-US" altLang="ko-KR" dirty="0" smtClean="0"/>
              <a:t>: Not enough memory.</a:t>
            </a:r>
          </a:p>
          <a:p>
            <a:pPr lvl="1"/>
            <a:r>
              <a:rPr lang="en-US" altLang="ko-KR" dirty="0" smtClean="0"/>
              <a:t>One fix: Increase amount of DRAM (not quick fix!)</a:t>
            </a:r>
          </a:p>
          <a:p>
            <a:pPr lvl="1"/>
            <a:r>
              <a:rPr lang="en-US" altLang="ko-KR" dirty="0" smtClean="0"/>
              <a:t>Another option:  If multiple processes in memory: adjust percentage of memory allocated to each one!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 Misses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Technically, conflict misses don’t exist in virtual memory, since it is a “fully-associative” cache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Policy Misses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Caused when pages were in memory, but kicked out prematurely because of the replacement policy</a:t>
            </a:r>
          </a:p>
          <a:p>
            <a:pPr lvl="1"/>
            <a:r>
              <a:rPr lang="en-US" altLang="ko-KR" dirty="0" smtClean="0"/>
              <a:t>How to fix? Better replacement policy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42C1-E505-4078-8DD6-DE404C4B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8F0B-145B-4DE6-9137-FAB042A1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CB93-312A-4A0A-841B-0CAA3C8A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D31B-83A0-478F-AA9A-1DEE2872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Policies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A5780-DAE1-4D65-B2BF-3CBF7AAB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Why do we care about Replacement Policy?	</a:t>
            </a:r>
          </a:p>
          <a:p>
            <a:pPr lvl="1"/>
            <a:r>
              <a:rPr lang="en-US" altLang="ko-KR" dirty="0" smtClean="0"/>
              <a:t>Replacement is an issue with any cache, but particularly important with pages</a:t>
            </a:r>
          </a:p>
          <a:p>
            <a:pPr lvl="2"/>
            <a:r>
              <a:rPr lang="en-US" altLang="ko-KR" dirty="0" smtClean="0"/>
              <a:t>The cost of being wrong is high: must go to disk</a:t>
            </a:r>
          </a:p>
          <a:p>
            <a:pPr lvl="2"/>
            <a:r>
              <a:rPr lang="en-US" altLang="ko-KR" dirty="0" smtClean="0"/>
              <a:t>Must keep important pages in memory, not toss them out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FIFO</a:t>
            </a:r>
            <a:r>
              <a:rPr lang="en-US" altLang="ko-KR" dirty="0" smtClean="0"/>
              <a:t> (First In, First Out)</a:t>
            </a:r>
          </a:p>
          <a:p>
            <a:pPr lvl="1"/>
            <a:r>
              <a:rPr lang="en-US" altLang="ko-KR" dirty="0" smtClean="0"/>
              <a:t>Throw out oldest page.  Be fair – let every page live in memory for about the same amount of time.</a:t>
            </a:r>
          </a:p>
          <a:p>
            <a:pPr lvl="1"/>
            <a:r>
              <a:rPr lang="en-US" altLang="ko-KR" dirty="0" smtClean="0"/>
              <a:t>Bad – throws out heavily used pages instead of infrequently used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RANDOM</a:t>
            </a:r>
          </a:p>
          <a:p>
            <a:pPr lvl="1"/>
            <a:r>
              <a:rPr lang="en-US" altLang="ko-KR" dirty="0" smtClean="0"/>
              <a:t>Pick random page for every replacement</a:t>
            </a:r>
          </a:p>
          <a:p>
            <a:pPr lvl="1"/>
            <a:r>
              <a:rPr lang="en-US" altLang="ko-KR" dirty="0" smtClean="0"/>
              <a:t>Typical solution for TLB’s.  Simple hardware</a:t>
            </a:r>
          </a:p>
          <a:p>
            <a:pPr lvl="1"/>
            <a:r>
              <a:rPr lang="en-US" altLang="ko-KR" dirty="0" smtClean="0"/>
              <a:t>Pretty unpredictable – makes it hard to make real-time guarantees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85F2-ECA2-4AEC-834F-CD79B1EC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F164-3B60-4744-9C6F-B46E9EEE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1F86-9CEB-4586-B950-B757F1C3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A24A-974A-4BCE-919F-16672E0B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FIFO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9ADB-2CB1-4A97-812C-54422F45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smtClean="0"/>
              <a:t>Suppose we have 3 page frames, 4 virtual pages, and following reference stream: </a:t>
            </a:r>
          </a:p>
          <a:p>
            <a:pPr lvl="1"/>
            <a:r>
              <a:rPr lang="en-US" altLang="ko-KR" smtClean="0"/>
              <a:t>A B C A B D A D B C B</a:t>
            </a:r>
          </a:p>
          <a:p>
            <a:r>
              <a:rPr lang="en-US" altLang="ko-KR" smtClean="0"/>
              <a:t>Consider FIFO Page replacement: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pPr lvl="1"/>
            <a:endParaRPr lang="en-US" altLang="ko-KR" smtClean="0"/>
          </a:p>
          <a:p>
            <a:r>
              <a:rPr lang="en-US" altLang="ko-KR" smtClean="0"/>
              <a:t>FIFO: 7 faults</a:t>
            </a:r>
          </a:p>
          <a:p>
            <a:r>
              <a:rPr lang="en-US" altLang="ko-KR" smtClean="0"/>
              <a:t>When referencing D, replacing A is bad choice, since need A again right away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9ECC-4647-4A2B-8002-366FF2C8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CFD0-FAF7-407C-A04B-50309673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A61E-4320-440A-82AE-12538131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30" name="Group 137">
            <a:extLst>
              <a:ext uri="{FF2B5EF4-FFF2-40B4-BE49-F238E27FC236}">
                <a16:creationId xmlns:a16="http://schemas.microsoft.com/office/drawing/2014/main" id="{38C6958A-C2BB-493D-BAE4-9BE574DFB2E1}"/>
              </a:ext>
            </a:extLst>
          </p:cNvPr>
          <p:cNvGrpSpPr>
            <a:grpSpLocks/>
          </p:cNvGrpSpPr>
          <p:nvPr/>
        </p:nvGrpSpPr>
        <p:grpSpPr bwMode="auto">
          <a:xfrm>
            <a:off x="8491844" y="3682493"/>
            <a:ext cx="600075" cy="1476375"/>
            <a:chOff x="4950" y="2190"/>
            <a:chExt cx="378" cy="930"/>
          </a:xfrm>
        </p:grpSpPr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B5222511-2467-4648-9913-D0B8D3008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40">
              <a:extLst>
                <a:ext uri="{FF2B5EF4-FFF2-40B4-BE49-F238E27FC236}">
                  <a16:creationId xmlns:a16="http://schemas.microsoft.com/office/drawing/2014/main" id="{E4A65F13-A755-4400-8E31-A4C081F62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1D4B2B8B-0062-4954-914E-C2436D555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4" name="Group 136">
            <a:extLst>
              <a:ext uri="{FF2B5EF4-FFF2-40B4-BE49-F238E27FC236}">
                <a16:creationId xmlns:a16="http://schemas.microsoft.com/office/drawing/2014/main" id="{7BFD175C-D16C-4E46-B4CD-211C725B5039}"/>
              </a:ext>
            </a:extLst>
          </p:cNvPr>
          <p:cNvGrpSpPr>
            <a:grpSpLocks/>
          </p:cNvGrpSpPr>
          <p:nvPr/>
        </p:nvGrpSpPr>
        <p:grpSpPr bwMode="auto">
          <a:xfrm>
            <a:off x="7893357" y="3682493"/>
            <a:ext cx="598487" cy="1476375"/>
            <a:chOff x="4573" y="2190"/>
            <a:chExt cx="377" cy="930"/>
          </a:xfrm>
        </p:grpSpPr>
        <p:sp>
          <p:nvSpPr>
            <p:cNvPr id="35" name="Rectangle 51">
              <a:extLst>
                <a:ext uri="{FF2B5EF4-FFF2-40B4-BE49-F238E27FC236}">
                  <a16:creationId xmlns:a16="http://schemas.microsoft.com/office/drawing/2014/main" id="{BE3547DA-AC63-4A84-8C5D-77D95E0FF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39">
              <a:extLst>
                <a:ext uri="{FF2B5EF4-FFF2-40B4-BE49-F238E27FC236}">
                  <a16:creationId xmlns:a16="http://schemas.microsoft.com/office/drawing/2014/main" id="{45AEBC1C-B3BD-46AD-A733-1C4E72E9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D0ABE06F-ADBB-4A27-8222-B20A6C590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38" name="Group 135">
            <a:extLst>
              <a:ext uri="{FF2B5EF4-FFF2-40B4-BE49-F238E27FC236}">
                <a16:creationId xmlns:a16="http://schemas.microsoft.com/office/drawing/2014/main" id="{830843BC-4157-4E4C-AEF6-7AA0A34867A6}"/>
              </a:ext>
            </a:extLst>
          </p:cNvPr>
          <p:cNvGrpSpPr>
            <a:grpSpLocks/>
          </p:cNvGrpSpPr>
          <p:nvPr/>
        </p:nvGrpSpPr>
        <p:grpSpPr bwMode="auto">
          <a:xfrm>
            <a:off x="7293282" y="3682493"/>
            <a:ext cx="600075" cy="1476375"/>
            <a:chOff x="4195" y="2190"/>
            <a:chExt cx="378" cy="930"/>
          </a:xfrm>
        </p:grpSpPr>
        <p:sp>
          <p:nvSpPr>
            <p:cNvPr id="39" name="Rectangle 50">
              <a:extLst>
                <a:ext uri="{FF2B5EF4-FFF2-40B4-BE49-F238E27FC236}">
                  <a16:creationId xmlns:a16="http://schemas.microsoft.com/office/drawing/2014/main" id="{2EF3D36D-FF3F-4491-8E65-400D408C2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F393BA9E-F2D5-42FF-ABA3-67A2E6FBD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F24D1248-538A-459F-81DC-23F582B5C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2" name="Group 134">
            <a:extLst>
              <a:ext uri="{FF2B5EF4-FFF2-40B4-BE49-F238E27FC236}">
                <a16:creationId xmlns:a16="http://schemas.microsoft.com/office/drawing/2014/main" id="{7072162A-8716-45C3-990F-BEA796DD68A1}"/>
              </a:ext>
            </a:extLst>
          </p:cNvPr>
          <p:cNvGrpSpPr>
            <a:grpSpLocks/>
          </p:cNvGrpSpPr>
          <p:nvPr/>
        </p:nvGrpSpPr>
        <p:grpSpPr bwMode="auto">
          <a:xfrm>
            <a:off x="6694794" y="3682493"/>
            <a:ext cx="598488" cy="1476375"/>
            <a:chOff x="3818" y="2190"/>
            <a:chExt cx="377" cy="930"/>
          </a:xfrm>
        </p:grpSpPr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5FED730B-A31C-43F9-914C-B56F63127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B0D4C663-00A2-4824-9D78-8F6B435A0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64F2574C-E4F0-4A0D-8C23-1A972026E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133">
            <a:extLst>
              <a:ext uri="{FF2B5EF4-FFF2-40B4-BE49-F238E27FC236}">
                <a16:creationId xmlns:a16="http://schemas.microsoft.com/office/drawing/2014/main" id="{047DD47A-CF6C-4A37-A55A-359C35B1FB2A}"/>
              </a:ext>
            </a:extLst>
          </p:cNvPr>
          <p:cNvGrpSpPr>
            <a:grpSpLocks/>
          </p:cNvGrpSpPr>
          <p:nvPr/>
        </p:nvGrpSpPr>
        <p:grpSpPr bwMode="auto">
          <a:xfrm>
            <a:off x="6094719" y="3682493"/>
            <a:ext cx="600075" cy="1476375"/>
            <a:chOff x="3440" y="2190"/>
            <a:chExt cx="378" cy="930"/>
          </a:xfrm>
        </p:grpSpPr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F2D75A64-2633-4D65-A85A-A2D71F263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630175CB-B916-4412-8EAC-924DF5CFC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D56D7F57-EC63-4A84-8CE7-09E466A20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0" name="Group 132">
            <a:extLst>
              <a:ext uri="{FF2B5EF4-FFF2-40B4-BE49-F238E27FC236}">
                <a16:creationId xmlns:a16="http://schemas.microsoft.com/office/drawing/2014/main" id="{51312D16-3089-4B2B-90B2-CD41ED490305}"/>
              </a:ext>
            </a:extLst>
          </p:cNvPr>
          <p:cNvGrpSpPr>
            <a:grpSpLocks/>
          </p:cNvGrpSpPr>
          <p:nvPr/>
        </p:nvGrpSpPr>
        <p:grpSpPr bwMode="auto">
          <a:xfrm>
            <a:off x="5496232" y="3682493"/>
            <a:ext cx="598487" cy="1476375"/>
            <a:chOff x="3063" y="2190"/>
            <a:chExt cx="377" cy="930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AD4D448-A9C1-440B-9DE6-869DCA192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52BE91A5-2D03-43EF-8C16-8B90996B7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0E2F5187-5353-49EC-8866-CE611B076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54" name="Group 131">
            <a:extLst>
              <a:ext uri="{FF2B5EF4-FFF2-40B4-BE49-F238E27FC236}">
                <a16:creationId xmlns:a16="http://schemas.microsoft.com/office/drawing/2014/main" id="{5431480C-2F81-4282-AF74-F62EEFAFACB2}"/>
              </a:ext>
            </a:extLst>
          </p:cNvPr>
          <p:cNvGrpSpPr>
            <a:grpSpLocks/>
          </p:cNvGrpSpPr>
          <p:nvPr/>
        </p:nvGrpSpPr>
        <p:grpSpPr bwMode="auto">
          <a:xfrm>
            <a:off x="4896157" y="3682493"/>
            <a:ext cx="600075" cy="1476375"/>
            <a:chOff x="2685" y="2190"/>
            <a:chExt cx="378" cy="930"/>
          </a:xfrm>
        </p:grpSpPr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7854F394-CEF4-496E-9D75-0A2E59432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6" name="Rectangle 34">
              <a:extLst>
                <a:ext uri="{FF2B5EF4-FFF2-40B4-BE49-F238E27FC236}">
                  <a16:creationId xmlns:a16="http://schemas.microsoft.com/office/drawing/2014/main" id="{DB5687BD-E843-48E8-924D-D847A2C0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22">
              <a:extLst>
                <a:ext uri="{FF2B5EF4-FFF2-40B4-BE49-F238E27FC236}">
                  <a16:creationId xmlns:a16="http://schemas.microsoft.com/office/drawing/2014/main" id="{60EFB44F-C7DB-4F75-95C2-3C6CF3D04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8" name="Group 130">
            <a:extLst>
              <a:ext uri="{FF2B5EF4-FFF2-40B4-BE49-F238E27FC236}">
                <a16:creationId xmlns:a16="http://schemas.microsoft.com/office/drawing/2014/main" id="{B38A0EA7-AB61-4295-A5FF-64162FC52B5E}"/>
              </a:ext>
            </a:extLst>
          </p:cNvPr>
          <p:cNvGrpSpPr>
            <a:grpSpLocks/>
          </p:cNvGrpSpPr>
          <p:nvPr/>
        </p:nvGrpSpPr>
        <p:grpSpPr bwMode="auto">
          <a:xfrm>
            <a:off x="4296082" y="3682493"/>
            <a:ext cx="600075" cy="1476375"/>
            <a:chOff x="2307" y="2190"/>
            <a:chExt cx="378" cy="930"/>
          </a:xfrm>
        </p:grpSpPr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52806420-42F9-4A9A-827E-DAF4D96E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33">
              <a:extLst>
                <a:ext uri="{FF2B5EF4-FFF2-40B4-BE49-F238E27FC236}">
                  <a16:creationId xmlns:a16="http://schemas.microsoft.com/office/drawing/2014/main" id="{BFDD6348-A7FE-4317-839D-BDB72F14D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1E710156-0F91-4C3D-A6A0-789680655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2" name="Group 129">
            <a:extLst>
              <a:ext uri="{FF2B5EF4-FFF2-40B4-BE49-F238E27FC236}">
                <a16:creationId xmlns:a16="http://schemas.microsoft.com/office/drawing/2014/main" id="{77468BB2-2428-4A4C-AB68-DBA92AD1F437}"/>
              </a:ext>
            </a:extLst>
          </p:cNvPr>
          <p:cNvGrpSpPr>
            <a:grpSpLocks/>
          </p:cNvGrpSpPr>
          <p:nvPr/>
        </p:nvGrpSpPr>
        <p:grpSpPr bwMode="auto">
          <a:xfrm>
            <a:off x="3697594" y="3682493"/>
            <a:ext cx="598488" cy="1476375"/>
            <a:chOff x="1930" y="2190"/>
            <a:chExt cx="377" cy="930"/>
          </a:xfrm>
        </p:grpSpPr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FF79AC85-EA75-44FE-9014-BF0A68C9D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64" name="Rectangle 32">
              <a:extLst>
                <a:ext uri="{FF2B5EF4-FFF2-40B4-BE49-F238E27FC236}">
                  <a16:creationId xmlns:a16="http://schemas.microsoft.com/office/drawing/2014/main" id="{887BF2B3-83CC-46DF-B9D9-A47907A50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20">
              <a:extLst>
                <a:ext uri="{FF2B5EF4-FFF2-40B4-BE49-F238E27FC236}">
                  <a16:creationId xmlns:a16="http://schemas.microsoft.com/office/drawing/2014/main" id="{FBFF9297-27E4-4B3D-BF1E-1E5E7B416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128">
            <a:extLst>
              <a:ext uri="{FF2B5EF4-FFF2-40B4-BE49-F238E27FC236}">
                <a16:creationId xmlns:a16="http://schemas.microsoft.com/office/drawing/2014/main" id="{7C8C8AD0-911A-4AA8-809E-E46013548F19}"/>
              </a:ext>
            </a:extLst>
          </p:cNvPr>
          <p:cNvGrpSpPr>
            <a:grpSpLocks/>
          </p:cNvGrpSpPr>
          <p:nvPr/>
        </p:nvGrpSpPr>
        <p:grpSpPr bwMode="auto">
          <a:xfrm>
            <a:off x="3097519" y="3682493"/>
            <a:ext cx="600075" cy="1476375"/>
            <a:chOff x="1552" y="2190"/>
            <a:chExt cx="378" cy="930"/>
          </a:xfrm>
        </p:grpSpPr>
        <p:sp>
          <p:nvSpPr>
            <p:cNvPr id="67" name="Rectangle 43">
              <a:extLst>
                <a:ext uri="{FF2B5EF4-FFF2-40B4-BE49-F238E27FC236}">
                  <a16:creationId xmlns:a16="http://schemas.microsoft.com/office/drawing/2014/main" id="{4C17C8EA-880B-446F-9281-08CE02CC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12F8AC1B-38B6-4B59-84EE-4401CF2B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9" name="Rectangle 19">
              <a:extLst>
                <a:ext uri="{FF2B5EF4-FFF2-40B4-BE49-F238E27FC236}">
                  <a16:creationId xmlns:a16="http://schemas.microsoft.com/office/drawing/2014/main" id="{F86A2760-4BDB-43D8-85C4-DDA86ADBF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0" name="Group 127">
            <a:extLst>
              <a:ext uri="{FF2B5EF4-FFF2-40B4-BE49-F238E27FC236}">
                <a16:creationId xmlns:a16="http://schemas.microsoft.com/office/drawing/2014/main" id="{22849003-914E-40E3-90E1-E30C4B44EC5E}"/>
              </a:ext>
            </a:extLst>
          </p:cNvPr>
          <p:cNvGrpSpPr>
            <a:grpSpLocks/>
          </p:cNvGrpSpPr>
          <p:nvPr/>
        </p:nvGrpSpPr>
        <p:grpSpPr bwMode="auto">
          <a:xfrm>
            <a:off x="2499032" y="3682493"/>
            <a:ext cx="598487" cy="1476375"/>
            <a:chOff x="1117" y="1948"/>
            <a:chExt cx="377" cy="930"/>
          </a:xfrm>
        </p:grpSpPr>
        <p:sp>
          <p:nvSpPr>
            <p:cNvPr id="71" name="Rectangle 42">
              <a:extLst>
                <a:ext uri="{FF2B5EF4-FFF2-40B4-BE49-F238E27FC236}">
                  <a16:creationId xmlns:a16="http://schemas.microsoft.com/office/drawing/2014/main" id="{684EF0FE-2738-4C21-8DA1-12EFB30B2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72" name="Rectangle 30">
              <a:extLst>
                <a:ext uri="{FF2B5EF4-FFF2-40B4-BE49-F238E27FC236}">
                  <a16:creationId xmlns:a16="http://schemas.microsoft.com/office/drawing/2014/main" id="{A736E7FB-AC32-4A86-9D28-06F3E4563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18">
              <a:extLst>
                <a:ext uri="{FF2B5EF4-FFF2-40B4-BE49-F238E27FC236}">
                  <a16:creationId xmlns:a16="http://schemas.microsoft.com/office/drawing/2014/main" id="{8194161E-508A-4DF8-95C8-99FF72AD6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74" name="Rectangle 16">
            <a:extLst>
              <a:ext uri="{FF2B5EF4-FFF2-40B4-BE49-F238E27FC236}">
                <a16:creationId xmlns:a16="http://schemas.microsoft.com/office/drawing/2014/main" id="{FBFA4FA9-F2F9-4557-A8DC-0949B60B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844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5" name="Rectangle 15">
            <a:extLst>
              <a:ext uri="{FF2B5EF4-FFF2-40B4-BE49-F238E27FC236}">
                <a16:creationId xmlns:a16="http://schemas.microsoft.com/office/drawing/2014/main" id="{C068E1B3-778D-4C25-83BB-5661E0DD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357" y="29522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65898834-1F07-4E9D-AD5C-FFA9CF40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282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6A38981D-065F-4937-882B-85CC30B7E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794" y="29522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953AEF12-F4CD-4F39-8020-EA6A7B3B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719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79" name="Rectangle 11">
            <a:extLst>
              <a:ext uri="{FF2B5EF4-FFF2-40B4-BE49-F238E27FC236}">
                <a16:creationId xmlns:a16="http://schemas.microsoft.com/office/drawing/2014/main" id="{2456C7CB-352F-40E0-9D34-EA3B605A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232" y="29522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9E3B4CEA-9214-4B0C-BA66-7BAE8CC6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157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81" name="Rectangle 9">
            <a:extLst>
              <a:ext uri="{FF2B5EF4-FFF2-40B4-BE49-F238E27FC236}">
                <a16:creationId xmlns:a16="http://schemas.microsoft.com/office/drawing/2014/main" id="{503D0B0E-12F5-4C88-9FFD-9ED133D8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082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1498B219-509C-4388-96C0-FF76F59B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594" y="29522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AFA52C79-7940-4EB5-B021-4887CFA0D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519" y="29522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84" name="Rectangle 6">
            <a:extLst>
              <a:ext uri="{FF2B5EF4-FFF2-40B4-BE49-F238E27FC236}">
                <a16:creationId xmlns:a16="http://schemas.microsoft.com/office/drawing/2014/main" id="{2D57B722-70E6-4C7B-B54B-4BC79AD8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032" y="29522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grpSp>
        <p:nvGrpSpPr>
          <p:cNvPr id="85" name="Group 138">
            <a:extLst>
              <a:ext uri="{FF2B5EF4-FFF2-40B4-BE49-F238E27FC236}">
                <a16:creationId xmlns:a16="http://schemas.microsoft.com/office/drawing/2014/main" id="{BEABD08A-0D88-489C-9149-908230C2D0C7}"/>
              </a:ext>
            </a:extLst>
          </p:cNvPr>
          <p:cNvGrpSpPr>
            <a:grpSpLocks/>
          </p:cNvGrpSpPr>
          <p:nvPr/>
        </p:nvGrpSpPr>
        <p:grpSpPr bwMode="auto">
          <a:xfrm>
            <a:off x="1487794" y="2952243"/>
            <a:ext cx="7604125" cy="2206625"/>
            <a:chOff x="538" y="1536"/>
            <a:chExt cx="4790" cy="1390"/>
          </a:xfrm>
        </p:grpSpPr>
        <p:sp>
          <p:nvSpPr>
            <p:cNvPr id="86" name="Rectangle 41">
              <a:extLst>
                <a:ext uri="{FF2B5EF4-FFF2-40B4-BE49-F238E27FC236}">
                  <a16:creationId xmlns:a16="http://schemas.microsoft.com/office/drawing/2014/main" id="{94BE2F34-0ABC-420E-B3F6-4DC5C90B9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61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87" name="Rectangle 29">
              <a:extLst>
                <a:ext uri="{FF2B5EF4-FFF2-40B4-BE49-F238E27FC236}">
                  <a16:creationId xmlns:a16="http://schemas.microsoft.com/office/drawing/2014/main" id="{F28256B6-F545-428E-8D9B-4C26B9646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30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88" name="Rectangle 17">
              <a:extLst>
                <a:ext uri="{FF2B5EF4-FFF2-40B4-BE49-F238E27FC236}">
                  <a16:creationId xmlns:a16="http://schemas.microsoft.com/office/drawing/2014/main" id="{C4B2FDB5-DDB1-495B-9931-7490E1DE0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996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8993D8F2-5B5A-47CF-BCD7-0F5A1FDD3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84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90" name="Line 53">
              <a:extLst>
                <a:ext uri="{FF2B5EF4-FFF2-40B4-BE49-F238E27FC236}">
                  <a16:creationId xmlns:a16="http://schemas.microsoft.com/office/drawing/2014/main" id="{336D26C4-E7A9-4CCE-9DA7-9DAFB3B12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536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1" name="Line 54">
              <a:extLst>
                <a:ext uri="{FF2B5EF4-FFF2-40B4-BE49-F238E27FC236}">
                  <a16:creationId xmlns:a16="http://schemas.microsoft.com/office/drawing/2014/main" id="{F76C6B00-BE25-499D-8F80-712AC1406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996"/>
              <a:ext cx="47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2" name="Line 55">
              <a:extLst>
                <a:ext uri="{FF2B5EF4-FFF2-40B4-BE49-F238E27FC236}">
                  <a16:creationId xmlns:a16="http://schemas.microsoft.com/office/drawing/2014/main" id="{AA649482-A2A1-4A88-8838-ADE77B39C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306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3" name="Line 56">
              <a:extLst>
                <a:ext uri="{FF2B5EF4-FFF2-40B4-BE49-F238E27FC236}">
                  <a16:creationId xmlns:a16="http://schemas.microsoft.com/office/drawing/2014/main" id="{2EDD9102-1790-4406-AD9F-666907EC0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616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4" name="Line 57">
              <a:extLst>
                <a:ext uri="{FF2B5EF4-FFF2-40B4-BE49-F238E27FC236}">
                  <a16:creationId xmlns:a16="http://schemas.microsoft.com/office/drawing/2014/main" id="{AD5D0196-AB89-4875-AFF7-DF697BD11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926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5" name="Line 58">
              <a:extLst>
                <a:ext uri="{FF2B5EF4-FFF2-40B4-BE49-F238E27FC236}">
                  <a16:creationId xmlns:a16="http://schemas.microsoft.com/office/drawing/2014/main" id="{01730CC4-D169-4252-ACC3-4BB4150D1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536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6" name="Line 59">
              <a:extLst>
                <a:ext uri="{FF2B5EF4-FFF2-40B4-BE49-F238E27FC236}">
                  <a16:creationId xmlns:a16="http://schemas.microsoft.com/office/drawing/2014/main" id="{70FA22EF-CE34-4929-9383-1EB6CE8F9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1536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7" name="Line 60">
              <a:extLst>
                <a:ext uri="{FF2B5EF4-FFF2-40B4-BE49-F238E27FC236}">
                  <a16:creationId xmlns:a16="http://schemas.microsoft.com/office/drawing/2014/main" id="{0F4F495E-19DC-48F6-9D79-5ADE3FD20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8" name="Line 61">
              <a:extLst>
                <a:ext uri="{FF2B5EF4-FFF2-40B4-BE49-F238E27FC236}">
                  <a16:creationId xmlns:a16="http://schemas.microsoft.com/office/drawing/2014/main" id="{B00D3EF4-1BD2-4A66-A0C5-F6AAD8E7C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99" name="Line 62">
              <a:extLst>
                <a:ext uri="{FF2B5EF4-FFF2-40B4-BE49-F238E27FC236}">
                  <a16:creationId xmlns:a16="http://schemas.microsoft.com/office/drawing/2014/main" id="{186A42A3-B09A-456A-9F60-7A93B80CA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0" name="Line 63">
              <a:extLst>
                <a:ext uri="{FF2B5EF4-FFF2-40B4-BE49-F238E27FC236}">
                  <a16:creationId xmlns:a16="http://schemas.microsoft.com/office/drawing/2014/main" id="{548DC77A-37F7-4911-BBD0-3EFBD3FA7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1" name="Line 64">
              <a:extLst>
                <a:ext uri="{FF2B5EF4-FFF2-40B4-BE49-F238E27FC236}">
                  <a16:creationId xmlns:a16="http://schemas.microsoft.com/office/drawing/2014/main" id="{217CBDD7-B29A-44C7-9224-F92861B18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2" name="Line 65">
              <a:extLst>
                <a:ext uri="{FF2B5EF4-FFF2-40B4-BE49-F238E27FC236}">
                  <a16:creationId xmlns:a16="http://schemas.microsoft.com/office/drawing/2014/main" id="{D4444B31-4363-453E-A9A6-8C59E29D4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3" name="Line 66">
              <a:extLst>
                <a:ext uri="{FF2B5EF4-FFF2-40B4-BE49-F238E27FC236}">
                  <a16:creationId xmlns:a16="http://schemas.microsoft.com/office/drawing/2014/main" id="{DAEE083F-D10A-4D14-82B3-881F2E217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4" name="Line 67">
              <a:extLst>
                <a:ext uri="{FF2B5EF4-FFF2-40B4-BE49-F238E27FC236}">
                  <a16:creationId xmlns:a16="http://schemas.microsoft.com/office/drawing/2014/main" id="{A3E6FFFC-8CDE-4E1C-8143-DC4FEB216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5" name="Line 68">
              <a:extLst>
                <a:ext uri="{FF2B5EF4-FFF2-40B4-BE49-F238E27FC236}">
                  <a16:creationId xmlns:a16="http://schemas.microsoft.com/office/drawing/2014/main" id="{70CD63FB-409E-4205-87CF-10AE539D3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6" name="Line 69">
              <a:extLst>
                <a:ext uri="{FF2B5EF4-FFF2-40B4-BE49-F238E27FC236}">
                  <a16:creationId xmlns:a16="http://schemas.microsoft.com/office/drawing/2014/main" id="{19912FC7-501F-43C7-B5B2-32F3C0BEB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0" y="1536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  <p:sp>
          <p:nvSpPr>
            <p:cNvPr id="107" name="Line 70">
              <a:extLst>
                <a:ext uri="{FF2B5EF4-FFF2-40B4-BE49-F238E27FC236}">
                  <a16:creationId xmlns:a16="http://schemas.microsoft.com/office/drawing/2014/main" id="{BBC830C1-E7C2-4A71-89F6-7C7476AAF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536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4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659D-59A5-41BA-8958-37B164B1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Policy: 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4D21-4E56-4167-8C5A-8966CAE52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</a:t>
            </a:r>
            <a:r>
              <a:rPr lang="en-US" altLang="ko-KR" dirty="0" smtClean="0"/>
              <a:t> (Minimum): </a:t>
            </a:r>
          </a:p>
          <a:p>
            <a:pPr lvl="1"/>
            <a:r>
              <a:rPr lang="en-US" altLang="ko-KR" dirty="0" smtClean="0"/>
              <a:t>Replace page that won’t be used for the longest time </a:t>
            </a:r>
          </a:p>
          <a:p>
            <a:pPr lvl="1"/>
            <a:r>
              <a:rPr lang="en-US" altLang="ko-KR" dirty="0" smtClean="0"/>
              <a:t>Great (provably optimal), but can’t really know future…</a:t>
            </a:r>
          </a:p>
          <a:p>
            <a:pPr lvl="2"/>
            <a:r>
              <a:rPr lang="en-US" altLang="ko-KR" dirty="0" smtClean="0"/>
              <a:t>Clairvoyant algorithm</a:t>
            </a:r>
          </a:p>
          <a:p>
            <a:pPr lvl="1"/>
            <a:r>
              <a:rPr lang="en-US" altLang="ko-KR" dirty="0" smtClean="0"/>
              <a:t>Also called </a:t>
            </a:r>
            <a:r>
              <a:rPr lang="en-US" altLang="ko-KR" dirty="0" err="1" smtClean="0"/>
              <a:t>Belady’s</a:t>
            </a:r>
            <a:r>
              <a:rPr lang="en-US" altLang="ko-KR" dirty="0" smtClean="0"/>
              <a:t> Algorithm of </a:t>
            </a:r>
            <a:r>
              <a:rPr lang="en-US" altLang="ko-KR" dirty="0" err="1" smtClean="0"/>
              <a:t>Belady’s</a:t>
            </a:r>
            <a:r>
              <a:rPr lang="en-US" altLang="ko-KR" dirty="0" smtClean="0"/>
              <a:t> Theoretically Optimal Paging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But past is a good predictor of the future …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884E-9555-4273-BDD2-76698774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071AC-6593-47F5-A308-FB9FDABC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4A3A-0073-4750-BBC1-63C9E035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141C-7D9B-4A7D-B156-FC252990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Policy: LRU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53F8-8D3A-45EF-BAE4-89073064D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LRU (Least Recently Used):</a:t>
            </a:r>
          </a:p>
          <a:p>
            <a:pPr lvl="1"/>
            <a:r>
              <a:rPr lang="en-US" altLang="ko-KR" dirty="0" smtClean="0"/>
              <a:t>Replace page that hasn’t been used for the longest time</a:t>
            </a:r>
          </a:p>
          <a:p>
            <a:pPr lvl="1"/>
            <a:r>
              <a:rPr lang="en-US" altLang="ko-KR" dirty="0" smtClean="0"/>
              <a:t>Relies on temporal locality</a:t>
            </a:r>
          </a:p>
          <a:p>
            <a:r>
              <a:rPr lang="en-US" altLang="ko-KR" dirty="0" smtClean="0"/>
              <a:t>How to implement LRU? Use a list!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Approximates MIN based on temporal locality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EFFD-7DD9-467C-8E08-6636702F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8EEC-E0EC-4A73-8CA2-4B719431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3703-EE1A-43AC-9692-27F3B93F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B536E699-6529-4B32-968A-25C3F43D742B}"/>
              </a:ext>
            </a:extLst>
          </p:cNvPr>
          <p:cNvGrpSpPr>
            <a:grpSpLocks/>
          </p:cNvGrpSpPr>
          <p:nvPr/>
        </p:nvGrpSpPr>
        <p:grpSpPr bwMode="auto">
          <a:xfrm>
            <a:off x="2431774" y="3566603"/>
            <a:ext cx="6438900" cy="1329257"/>
            <a:chOff x="736" y="3120"/>
            <a:chExt cx="4112" cy="903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A0C8637-DB08-4BBE-B301-62F7E223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6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2E6F786-C3C6-4D0C-A5F3-B0D52C78C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7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7830435-AF44-4620-ADE2-095A36C1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8521F3C6-34E3-4E02-AC92-8F6D07A8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20"/>
              <a:ext cx="576" cy="52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Page 2</a:t>
              </a: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E014998B-0535-4FA8-85ED-8DF37B4A7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CB7033C8-1E43-4A40-87C5-61751C01B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28C7B56C-F73A-4356-AB3E-22AD150BD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3EAA615-F3CC-4705-BC24-FA2F0F887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8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E3302D70-6517-4D05-BE15-BA3D6C80D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3279"/>
              <a:ext cx="480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Head</a:t>
              </a: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E54760B-D955-4E34-B2D8-BAF936E8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648"/>
              <a:ext cx="720" cy="240"/>
            </a:xfrm>
            <a:custGeom>
              <a:avLst/>
              <a:gdLst>
                <a:gd name="T0" fmla="*/ 0 w 720"/>
                <a:gd name="T1" fmla="*/ 240 h 240"/>
                <a:gd name="T2" fmla="*/ 480 w 720"/>
                <a:gd name="T3" fmla="*/ 240 h 240"/>
                <a:gd name="T4" fmla="*/ 720 w 720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240">
                  <a:moveTo>
                    <a:pt x="0" y="240"/>
                  </a:moveTo>
                  <a:lnTo>
                    <a:pt x="480" y="240"/>
                  </a:ln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B2C345B9-B2C7-4F46-B95B-E8FAD7F65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" y="3774"/>
              <a:ext cx="84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Tail (LRU)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1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C4C7-AE94-4ADB-80C6-CC9BFF64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MIN/LRU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945-004D-456A-8AF2-24632B2B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Suppose we have the same reference stream: </a:t>
            </a:r>
          </a:p>
          <a:p>
            <a:pPr lvl="1"/>
            <a:r>
              <a:rPr lang="en-US" altLang="ko-KR" dirty="0" smtClean="0"/>
              <a:t>A B C A B D A D B C B</a:t>
            </a:r>
          </a:p>
          <a:p>
            <a:r>
              <a:rPr lang="en-US" altLang="ko-KR" dirty="0" smtClean="0"/>
              <a:t>Consider MIN Page replacement: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MIN: 5 faults </a:t>
            </a:r>
          </a:p>
          <a:p>
            <a:r>
              <a:rPr lang="en-US" altLang="ko-KR" dirty="0" smtClean="0"/>
              <a:t>What will LRU do?</a:t>
            </a:r>
          </a:p>
          <a:p>
            <a:pPr lvl="1"/>
            <a:r>
              <a:rPr lang="en-US" altLang="ko-KR" dirty="0" smtClean="0"/>
              <a:t>Same decisions as MIN here, but not true in general!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EE359-30D9-40DB-8881-C492AC4A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537B-23B4-4287-82EA-C7C3BA65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EF4FE-3478-47BF-A6B7-7E0E61C3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2EB8BB-4201-434D-AE04-E464D1393C14}"/>
              </a:ext>
            </a:extLst>
          </p:cNvPr>
          <p:cNvGrpSpPr>
            <a:grpSpLocks/>
          </p:cNvGrpSpPr>
          <p:nvPr/>
        </p:nvGrpSpPr>
        <p:grpSpPr bwMode="auto">
          <a:xfrm>
            <a:off x="8514108" y="3515857"/>
            <a:ext cx="600075" cy="1476375"/>
            <a:chOff x="4950" y="2190"/>
            <a:chExt cx="378" cy="9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FD6B17-1B56-4877-9C74-4C6B8F7DA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13D99-8DCF-4529-B23E-9246551FE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3D8483-559D-47D6-8F7F-2EAFBBFF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277394-42A0-453B-9388-7B3B39249467}"/>
              </a:ext>
            </a:extLst>
          </p:cNvPr>
          <p:cNvGrpSpPr>
            <a:grpSpLocks/>
          </p:cNvGrpSpPr>
          <p:nvPr/>
        </p:nvGrpSpPr>
        <p:grpSpPr bwMode="auto">
          <a:xfrm>
            <a:off x="7915621" y="3515857"/>
            <a:ext cx="598487" cy="1476375"/>
            <a:chOff x="4573" y="2190"/>
            <a:chExt cx="377" cy="9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581F242-9F7E-4D57-BE48-F8938C4E7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3EA8F7-D4F7-4FBC-B926-6B799AFC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B43E09-F978-4619-80C2-1C1F3B01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F1921C-EDD3-4263-9037-ADB9378349A6}"/>
              </a:ext>
            </a:extLst>
          </p:cNvPr>
          <p:cNvGrpSpPr>
            <a:grpSpLocks/>
          </p:cNvGrpSpPr>
          <p:nvPr/>
        </p:nvGrpSpPr>
        <p:grpSpPr bwMode="auto">
          <a:xfrm>
            <a:off x="7315546" y="3515857"/>
            <a:ext cx="600075" cy="1476375"/>
            <a:chOff x="4195" y="2190"/>
            <a:chExt cx="378" cy="9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D2F01F-1889-4FEE-9212-0B5CBA684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61C6A2-AD38-4909-BBB4-958FE3C74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5B644-C760-4F6F-8767-9A009618F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DFD48F-3A01-4C22-9ED1-E14AD152C489}"/>
              </a:ext>
            </a:extLst>
          </p:cNvPr>
          <p:cNvGrpSpPr>
            <a:grpSpLocks/>
          </p:cNvGrpSpPr>
          <p:nvPr/>
        </p:nvGrpSpPr>
        <p:grpSpPr bwMode="auto">
          <a:xfrm>
            <a:off x="6717058" y="3515857"/>
            <a:ext cx="598488" cy="1476375"/>
            <a:chOff x="3818" y="2190"/>
            <a:chExt cx="377" cy="9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84F292-9B41-4DD7-BC45-72C792B19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012572-1B7F-4D0C-BE5B-0E419700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5C7189-97CC-4528-93ED-9DAE90B1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5FB821-81D3-498E-AE8E-9F3953227A77}"/>
              </a:ext>
            </a:extLst>
          </p:cNvPr>
          <p:cNvGrpSpPr>
            <a:grpSpLocks/>
          </p:cNvGrpSpPr>
          <p:nvPr/>
        </p:nvGrpSpPr>
        <p:grpSpPr bwMode="auto">
          <a:xfrm>
            <a:off x="6116983" y="3515857"/>
            <a:ext cx="600075" cy="1476375"/>
            <a:chOff x="3440" y="2190"/>
            <a:chExt cx="378" cy="9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0EFB64-882D-4D26-8899-48678FF18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FFB0E3-EF73-4108-98F9-DA8BADE8D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8602A3-93E4-4DBF-8310-A08C0F71E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ACE799-0FD8-4C29-8E41-B9EA0F0AE05A}"/>
              </a:ext>
            </a:extLst>
          </p:cNvPr>
          <p:cNvGrpSpPr>
            <a:grpSpLocks/>
          </p:cNvGrpSpPr>
          <p:nvPr/>
        </p:nvGrpSpPr>
        <p:grpSpPr bwMode="auto">
          <a:xfrm>
            <a:off x="5518496" y="3515857"/>
            <a:ext cx="598487" cy="1476375"/>
            <a:chOff x="3063" y="2190"/>
            <a:chExt cx="377" cy="9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3761DE-2F51-43B4-89AE-CFD8EAA6E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C0B04C-1484-4413-9B39-27A97E07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4CCD5A-A680-40FD-AFC3-D17C15C28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C0F5F4-D7BF-4A02-AE08-08658F5775CD}"/>
              </a:ext>
            </a:extLst>
          </p:cNvPr>
          <p:cNvGrpSpPr>
            <a:grpSpLocks/>
          </p:cNvGrpSpPr>
          <p:nvPr/>
        </p:nvGrpSpPr>
        <p:grpSpPr bwMode="auto">
          <a:xfrm>
            <a:off x="4918421" y="3515857"/>
            <a:ext cx="600075" cy="1476375"/>
            <a:chOff x="2685" y="2190"/>
            <a:chExt cx="378" cy="9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351EBC-AC1E-4E01-B82F-E0D54CDA0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DEEE3B-43BA-4148-AB37-B4243285B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577BC6-AE60-4C7E-8297-311EA2438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BEE1A3-0F3B-4B76-8B16-BEF46CE4C0F2}"/>
              </a:ext>
            </a:extLst>
          </p:cNvPr>
          <p:cNvGrpSpPr>
            <a:grpSpLocks/>
          </p:cNvGrpSpPr>
          <p:nvPr/>
        </p:nvGrpSpPr>
        <p:grpSpPr bwMode="auto">
          <a:xfrm>
            <a:off x="4318346" y="3515857"/>
            <a:ext cx="600075" cy="1476375"/>
            <a:chOff x="2307" y="2190"/>
            <a:chExt cx="378" cy="9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F5824E-13AE-422A-8767-6520636F8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AF15B5-5119-4B5B-A2ED-75E2EEED1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EFA37A-1D9A-49FE-B7E5-AC0F304BB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DCAF348-8445-4E2A-8249-3F10E60AD591}"/>
              </a:ext>
            </a:extLst>
          </p:cNvPr>
          <p:cNvGrpSpPr>
            <a:grpSpLocks/>
          </p:cNvGrpSpPr>
          <p:nvPr/>
        </p:nvGrpSpPr>
        <p:grpSpPr bwMode="auto">
          <a:xfrm>
            <a:off x="3719858" y="3515857"/>
            <a:ext cx="598488" cy="1476375"/>
            <a:chOff x="1930" y="2190"/>
            <a:chExt cx="377" cy="9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BD1783-196E-4944-9066-691EA918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E3314B-CEFC-4B99-8274-91CAE51C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8B5B29-FB0B-4F12-84F6-04244CF8D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156E23-40BE-4009-B020-B713E1BEAC30}"/>
              </a:ext>
            </a:extLst>
          </p:cNvPr>
          <p:cNvGrpSpPr>
            <a:grpSpLocks/>
          </p:cNvGrpSpPr>
          <p:nvPr/>
        </p:nvGrpSpPr>
        <p:grpSpPr bwMode="auto">
          <a:xfrm>
            <a:off x="3119783" y="3515857"/>
            <a:ext cx="600075" cy="1476375"/>
            <a:chOff x="1552" y="2190"/>
            <a:chExt cx="378" cy="9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E38E72-295F-43F8-A80B-982CCDA5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33204DC-2763-4F1B-BF49-A1EDE949F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8679E8-1A5E-448C-AE0D-E0383718A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1F3CC9-2400-48A5-B327-0EE6E276D4E3}"/>
              </a:ext>
            </a:extLst>
          </p:cNvPr>
          <p:cNvGrpSpPr>
            <a:grpSpLocks/>
          </p:cNvGrpSpPr>
          <p:nvPr/>
        </p:nvGrpSpPr>
        <p:grpSpPr bwMode="auto">
          <a:xfrm>
            <a:off x="2521296" y="3515857"/>
            <a:ext cx="598487" cy="1476375"/>
            <a:chOff x="1117" y="1948"/>
            <a:chExt cx="377" cy="93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7A12EED-7DE5-4368-BCDC-3DFC56AD4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A142DD-8C73-4178-A9A8-0409BCD06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343B0A-03B2-4984-B904-6D9E57A8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51" name="Rectangle 51">
            <a:extLst>
              <a:ext uri="{FF2B5EF4-FFF2-40B4-BE49-F238E27FC236}">
                <a16:creationId xmlns:a16="http://schemas.microsoft.com/office/drawing/2014/main" id="{39BDE64B-B9FE-4B56-8823-F86BD908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4108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71B05447-DCE8-4484-ABB8-FC0F7CA58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621" y="2785607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53" name="Rectangle 53">
            <a:extLst>
              <a:ext uri="{FF2B5EF4-FFF2-40B4-BE49-F238E27FC236}">
                <a16:creationId xmlns:a16="http://schemas.microsoft.com/office/drawing/2014/main" id="{EA345FF9-98F0-4C85-BC11-A1BB8B01D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546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4" name="Rectangle 54">
            <a:extLst>
              <a:ext uri="{FF2B5EF4-FFF2-40B4-BE49-F238E27FC236}">
                <a16:creationId xmlns:a16="http://schemas.microsoft.com/office/drawing/2014/main" id="{1E2860C6-E64F-43E9-88E6-54EF48B5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058" y="2785607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55" name="Rectangle 55">
            <a:extLst>
              <a:ext uri="{FF2B5EF4-FFF2-40B4-BE49-F238E27FC236}">
                <a16:creationId xmlns:a16="http://schemas.microsoft.com/office/drawing/2014/main" id="{E0927ECE-00E0-4B20-BF28-A3C8960D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983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56" name="Rectangle 56">
            <a:extLst>
              <a:ext uri="{FF2B5EF4-FFF2-40B4-BE49-F238E27FC236}">
                <a16:creationId xmlns:a16="http://schemas.microsoft.com/office/drawing/2014/main" id="{1CDBAA88-AF2F-498E-B618-51578C2E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496" y="2785607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31A765CC-7EF1-49ED-8EA1-86031516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421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1DDC30FC-3559-48FE-AA4E-D2A3F28C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346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FBD8600A-FE0A-4BFB-A4BE-E3D877570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858" y="2785607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EE1B84DF-A9F7-425D-B8D6-C042CC30A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783" y="2785607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752B9470-A62D-459D-8923-EB0976302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296" y="2785607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grpSp>
        <p:nvGrpSpPr>
          <p:cNvPr id="62" name="Group 81">
            <a:extLst>
              <a:ext uri="{FF2B5EF4-FFF2-40B4-BE49-F238E27FC236}">
                <a16:creationId xmlns:a16="http://schemas.microsoft.com/office/drawing/2014/main" id="{7D775DF0-458D-47B2-B331-2DA52F3F71EC}"/>
              </a:ext>
            </a:extLst>
          </p:cNvPr>
          <p:cNvGrpSpPr>
            <a:grpSpLocks/>
          </p:cNvGrpSpPr>
          <p:nvPr/>
        </p:nvGrpSpPr>
        <p:grpSpPr bwMode="auto">
          <a:xfrm>
            <a:off x="1510058" y="2785607"/>
            <a:ext cx="7604125" cy="2206625"/>
            <a:chOff x="538" y="1440"/>
            <a:chExt cx="4790" cy="1390"/>
          </a:xfrm>
        </p:grpSpPr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56F180D0-7B79-4982-AB2A-F8BE12E4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52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37F683C1-E6AC-49B1-9987-5FFFB4A51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A4BEF121-9818-4F70-8378-3B96D1F4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id="{D2D562DE-A14E-40BE-8A47-1D055E55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44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4F0756DB-2FC6-4B91-AA66-0B50A2922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440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C74BEE35-C9EC-4EF4-9705-1024105A0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900"/>
              <a:ext cx="47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624A0478-6E36-400A-B2CB-2A28D1132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210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5D89842E-8AAE-4676-8EC3-204783BFE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520"/>
              <a:ext cx="4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A8A3D99F-2AAD-492C-8908-39B82751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2830"/>
              <a:ext cx="4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D0C6445D-6E1D-4D34-AE1E-5E315C092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04B6E262-6476-40DC-A36E-10665A970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702241B7-B928-4701-B33C-3761E5C16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1BDD2B43-D49C-4AA8-A479-20E4EA5E4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982B4221-3152-4596-94B7-E226C1F31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0D0F8FB7-E512-44EF-AEF1-C407707BA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2E9B4E24-C585-4254-AC23-450342EF0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75">
              <a:extLst>
                <a:ext uri="{FF2B5EF4-FFF2-40B4-BE49-F238E27FC236}">
                  <a16:creationId xmlns:a16="http://schemas.microsoft.com/office/drawing/2014/main" id="{CD327892-E568-48BF-AACA-2B0D1E373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76">
              <a:extLst>
                <a:ext uri="{FF2B5EF4-FFF2-40B4-BE49-F238E27FC236}">
                  <a16:creationId xmlns:a16="http://schemas.microsoft.com/office/drawing/2014/main" id="{4D11A53A-BAA0-42AB-AB4D-3529CE957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1" name="Line 77">
              <a:extLst>
                <a:ext uri="{FF2B5EF4-FFF2-40B4-BE49-F238E27FC236}">
                  <a16:creationId xmlns:a16="http://schemas.microsoft.com/office/drawing/2014/main" id="{76041E5B-2391-46B8-81D6-7732B3506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2" name="Line 78">
              <a:extLst>
                <a:ext uri="{FF2B5EF4-FFF2-40B4-BE49-F238E27FC236}">
                  <a16:creationId xmlns:a16="http://schemas.microsoft.com/office/drawing/2014/main" id="{4A93C1AD-3F9A-48F3-A418-A9C232F2E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3" name="Line 79">
              <a:extLst>
                <a:ext uri="{FF2B5EF4-FFF2-40B4-BE49-F238E27FC236}">
                  <a16:creationId xmlns:a16="http://schemas.microsoft.com/office/drawing/2014/main" id="{0FE99AF2-3365-4895-A333-7F4E1AB9E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4" name="Line 80">
              <a:extLst>
                <a:ext uri="{FF2B5EF4-FFF2-40B4-BE49-F238E27FC236}">
                  <a16:creationId xmlns:a16="http://schemas.microsoft.com/office/drawing/2014/main" id="{10065C6D-412D-4666-9AD3-680CEFB96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2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CD0A-D4EB-4DB4-9569-F2A2E09F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LRU guaranteed to perform well?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0547-BC79-42C5-AD83-961923BC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mtClean="0"/>
              <a:t>Consider the following: A B C D A B C D A B C D</a:t>
            </a:r>
          </a:p>
          <a:p>
            <a:r>
              <a:rPr lang="en-US" altLang="ko-KR" smtClean="0"/>
              <a:t>LRU Performs as follows (same as FIFO here):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pPr lvl="1"/>
            <a:endParaRPr lang="en-US" altLang="ko-KR" smtClean="0"/>
          </a:p>
          <a:p>
            <a:pPr lvl="1"/>
            <a:r>
              <a:rPr lang="en-US" altLang="ko-KR" smtClean="0"/>
              <a:t>Every reference is a page fault!</a:t>
            </a:r>
          </a:p>
          <a:p>
            <a:r>
              <a:rPr lang="en-US" altLang="ko-KR" smtClean="0"/>
              <a:t>Example of “Sequential Flooding”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A5F7-3D59-4D16-84BA-4E7E3891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143D-1D9B-4B88-9D11-FC97857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DAFF-727B-47F8-9B30-9952EF2F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7" name="Group 83">
            <a:extLst>
              <a:ext uri="{FF2B5EF4-FFF2-40B4-BE49-F238E27FC236}">
                <a16:creationId xmlns:a16="http://schemas.microsoft.com/office/drawing/2014/main" id="{0B61AF1E-3604-4025-850E-ECAD05643889}"/>
              </a:ext>
            </a:extLst>
          </p:cNvPr>
          <p:cNvGrpSpPr>
            <a:grpSpLocks/>
          </p:cNvGrpSpPr>
          <p:nvPr/>
        </p:nvGrpSpPr>
        <p:grpSpPr bwMode="auto">
          <a:xfrm>
            <a:off x="9092278" y="3586093"/>
            <a:ext cx="600075" cy="1476375"/>
            <a:chOff x="4950" y="2190"/>
            <a:chExt cx="378" cy="930"/>
          </a:xfrm>
        </p:grpSpPr>
        <p:sp>
          <p:nvSpPr>
            <p:cNvPr id="8" name="Rectangle 84">
              <a:extLst>
                <a:ext uri="{FF2B5EF4-FFF2-40B4-BE49-F238E27FC236}">
                  <a16:creationId xmlns:a16="http://schemas.microsoft.com/office/drawing/2014/main" id="{1966E471-1D78-4FF1-BFFB-D82478E87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9" name="Rectangle 85">
              <a:extLst>
                <a:ext uri="{FF2B5EF4-FFF2-40B4-BE49-F238E27FC236}">
                  <a16:creationId xmlns:a16="http://schemas.microsoft.com/office/drawing/2014/main" id="{CBC877D4-003D-4F02-8271-D42F5A59E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86">
              <a:extLst>
                <a:ext uri="{FF2B5EF4-FFF2-40B4-BE49-F238E27FC236}">
                  <a16:creationId xmlns:a16="http://schemas.microsoft.com/office/drawing/2014/main" id="{FF8EEF28-479A-4EBE-A947-ADA2A4C31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26B8BBCF-5441-43A6-8930-10232F02DD2B}"/>
              </a:ext>
            </a:extLst>
          </p:cNvPr>
          <p:cNvGrpSpPr>
            <a:grpSpLocks/>
          </p:cNvGrpSpPr>
          <p:nvPr/>
        </p:nvGrpSpPr>
        <p:grpSpPr bwMode="auto">
          <a:xfrm>
            <a:off x="8501728" y="3586093"/>
            <a:ext cx="600075" cy="1476375"/>
            <a:chOff x="4950" y="2190"/>
            <a:chExt cx="378" cy="93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CD18E82-9BB1-46B7-AB39-028EE4637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04C0030E-6E05-4F60-BFC2-B2017E278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50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8B62C344-AA89-45BB-A4E5-180AC7D93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19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82551FE5-1129-4D99-8318-8F6CC7F49ED1}"/>
              </a:ext>
            </a:extLst>
          </p:cNvPr>
          <p:cNvGrpSpPr>
            <a:grpSpLocks/>
          </p:cNvGrpSpPr>
          <p:nvPr/>
        </p:nvGrpSpPr>
        <p:grpSpPr bwMode="auto">
          <a:xfrm>
            <a:off x="7903241" y="3586093"/>
            <a:ext cx="598487" cy="1476375"/>
            <a:chOff x="4573" y="2190"/>
            <a:chExt cx="377" cy="930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D91A230-2B64-4DF1-9F10-287D6C76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81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A98680D5-EF16-4177-BACD-3D4CF092D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204DA16B-4D3A-41D7-A8C0-D5EC3F432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219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50B4F793-D1B9-4DCE-A2FB-64B1D8165FC7}"/>
              </a:ext>
            </a:extLst>
          </p:cNvPr>
          <p:cNvGrpSpPr>
            <a:grpSpLocks/>
          </p:cNvGrpSpPr>
          <p:nvPr/>
        </p:nvGrpSpPr>
        <p:grpSpPr bwMode="auto">
          <a:xfrm>
            <a:off x="7303166" y="3586093"/>
            <a:ext cx="600075" cy="1476375"/>
            <a:chOff x="4195" y="2190"/>
            <a:chExt cx="378" cy="930"/>
          </a:xfrm>
        </p:grpSpPr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072E9F86-7F07-43E7-9F29-D5A132D75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81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6E889828-D409-4429-883B-CA86BB0E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0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AD2AF151-C396-439F-A016-D0D083120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5C4486DA-04BE-4938-AE6D-4A69FAE96714}"/>
              </a:ext>
            </a:extLst>
          </p:cNvPr>
          <p:cNvGrpSpPr>
            <a:grpSpLocks/>
          </p:cNvGrpSpPr>
          <p:nvPr/>
        </p:nvGrpSpPr>
        <p:grpSpPr bwMode="auto">
          <a:xfrm>
            <a:off x="6704678" y="3586093"/>
            <a:ext cx="598488" cy="1476375"/>
            <a:chOff x="3818" y="2190"/>
            <a:chExt cx="377" cy="930"/>
          </a:xfrm>
        </p:grpSpPr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3C547137-8970-4FA2-8A7C-2B99A02BC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AAC7062E-E73E-4EE1-9BCD-8199429EE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50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AA627834-10ED-42B0-A704-39CA90693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19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 dirty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3FEA11B8-DAF0-4F27-BEC5-0E78FBDF1DBA}"/>
              </a:ext>
            </a:extLst>
          </p:cNvPr>
          <p:cNvGrpSpPr>
            <a:grpSpLocks/>
          </p:cNvGrpSpPr>
          <p:nvPr/>
        </p:nvGrpSpPr>
        <p:grpSpPr bwMode="auto">
          <a:xfrm>
            <a:off x="6104603" y="3586093"/>
            <a:ext cx="600075" cy="1476375"/>
            <a:chOff x="3440" y="2190"/>
            <a:chExt cx="378" cy="930"/>
          </a:xfrm>
        </p:grpSpPr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E82C0016-664A-4326-AA83-9D724C19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81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E469CEB3-A7AC-4FC7-8295-B9A981BFF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EDA707BE-2FBC-4A7E-B22A-58D9D753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19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D80F45A2-0F91-442A-B061-E47CED544A62}"/>
              </a:ext>
            </a:extLst>
          </p:cNvPr>
          <p:cNvGrpSpPr>
            <a:grpSpLocks/>
          </p:cNvGrpSpPr>
          <p:nvPr/>
        </p:nvGrpSpPr>
        <p:grpSpPr bwMode="auto">
          <a:xfrm>
            <a:off x="5506116" y="3586093"/>
            <a:ext cx="598487" cy="1476375"/>
            <a:chOff x="3063" y="2190"/>
            <a:chExt cx="377" cy="930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7368B67-B592-478C-82F0-169A5495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81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296D7EE4-3885-4E52-9673-D8DC6E1E4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50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7826014E-585F-4F5C-81FA-FE07753F5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190"/>
              <a:ext cx="377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36038DAB-95A7-4424-B6C1-AB32C90CA0EC}"/>
              </a:ext>
            </a:extLst>
          </p:cNvPr>
          <p:cNvGrpSpPr>
            <a:grpSpLocks/>
          </p:cNvGrpSpPr>
          <p:nvPr/>
        </p:nvGrpSpPr>
        <p:grpSpPr bwMode="auto">
          <a:xfrm>
            <a:off x="4906041" y="3586093"/>
            <a:ext cx="600075" cy="1476375"/>
            <a:chOff x="2685" y="2190"/>
            <a:chExt cx="378" cy="930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26CE9228-A71B-4B32-8284-74E1B3BA6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BB660C51-1AEE-4A7F-82E0-BE46D1112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50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477008F5-DA2E-4A37-ADE9-56DAD0FF2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2">
            <a:extLst>
              <a:ext uri="{FF2B5EF4-FFF2-40B4-BE49-F238E27FC236}">
                <a16:creationId xmlns:a16="http://schemas.microsoft.com/office/drawing/2014/main" id="{955A5A55-D6E2-4BE0-B191-27508D6DE52D}"/>
              </a:ext>
            </a:extLst>
          </p:cNvPr>
          <p:cNvGrpSpPr>
            <a:grpSpLocks/>
          </p:cNvGrpSpPr>
          <p:nvPr/>
        </p:nvGrpSpPr>
        <p:grpSpPr bwMode="auto">
          <a:xfrm>
            <a:off x="4305966" y="3586093"/>
            <a:ext cx="600075" cy="1476375"/>
            <a:chOff x="2307" y="2190"/>
            <a:chExt cx="378" cy="930"/>
          </a:xfrm>
        </p:grpSpPr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F3CCA0EA-AB65-4109-BAEC-2687DF24D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810"/>
              <a:ext cx="378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AD2621EE-5EAC-4CBB-A24C-0C4877FB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E3D41AA7-906B-4770-AB1D-5A283EE4D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2190"/>
              <a:ext cx="378" cy="3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</p:grpSp>
      <p:grpSp>
        <p:nvGrpSpPr>
          <p:cNvPr id="43" name="Group 36">
            <a:extLst>
              <a:ext uri="{FF2B5EF4-FFF2-40B4-BE49-F238E27FC236}">
                <a16:creationId xmlns:a16="http://schemas.microsoft.com/office/drawing/2014/main" id="{14510EEF-95AB-4DC5-B84D-0584C0E8D7C0}"/>
              </a:ext>
            </a:extLst>
          </p:cNvPr>
          <p:cNvGrpSpPr>
            <a:grpSpLocks/>
          </p:cNvGrpSpPr>
          <p:nvPr/>
        </p:nvGrpSpPr>
        <p:grpSpPr bwMode="auto">
          <a:xfrm>
            <a:off x="3707478" y="3586093"/>
            <a:ext cx="598488" cy="1476375"/>
            <a:chOff x="1930" y="2190"/>
            <a:chExt cx="377" cy="930"/>
          </a:xfrm>
        </p:grpSpPr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8DF8947D-A9CD-470E-809F-FA7EBC8EC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810"/>
              <a:ext cx="377" cy="3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57451C2D-1370-4666-8E1D-A6DC057BA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500"/>
              <a:ext cx="377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E65D9152-7371-44E0-B788-EF5F9C995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2190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8D637851-AD51-42FD-B215-8A243F0F128A}"/>
              </a:ext>
            </a:extLst>
          </p:cNvPr>
          <p:cNvGrpSpPr>
            <a:grpSpLocks/>
          </p:cNvGrpSpPr>
          <p:nvPr/>
        </p:nvGrpSpPr>
        <p:grpSpPr bwMode="auto">
          <a:xfrm>
            <a:off x="3107403" y="3586093"/>
            <a:ext cx="600075" cy="1476375"/>
            <a:chOff x="1552" y="2190"/>
            <a:chExt cx="378" cy="930"/>
          </a:xfrm>
        </p:grpSpPr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D5537F90-E282-4D89-8730-AAA4D8FF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810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11DF5BF3-881E-4E53-AD6B-98BDE8677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500"/>
              <a:ext cx="378" cy="3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F4F49BA8-E317-4737-8408-9E166A7C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90"/>
              <a:ext cx="378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44">
            <a:extLst>
              <a:ext uri="{FF2B5EF4-FFF2-40B4-BE49-F238E27FC236}">
                <a16:creationId xmlns:a16="http://schemas.microsoft.com/office/drawing/2014/main" id="{5F4C7025-FF4F-4A82-A147-0D2188C31BE4}"/>
              </a:ext>
            </a:extLst>
          </p:cNvPr>
          <p:cNvGrpSpPr>
            <a:grpSpLocks/>
          </p:cNvGrpSpPr>
          <p:nvPr/>
        </p:nvGrpSpPr>
        <p:grpSpPr bwMode="auto">
          <a:xfrm>
            <a:off x="2508916" y="3586093"/>
            <a:ext cx="598487" cy="1476375"/>
            <a:chOff x="1117" y="1948"/>
            <a:chExt cx="377" cy="930"/>
          </a:xfrm>
        </p:grpSpPr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92B8A3E-DE2A-4B6C-ACFE-7ADB0379C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56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75CA228D-D881-4FD4-91DB-922B97E57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2258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endParaRPr lang="ko-KR" altLang="en-US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E1614C8D-DAC1-4480-96DA-A1670AE9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" y="1948"/>
              <a:ext cx="377" cy="31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</p:grpSp>
      <p:sp>
        <p:nvSpPr>
          <p:cNvPr id="55" name="Rectangle 48">
            <a:extLst>
              <a:ext uri="{FF2B5EF4-FFF2-40B4-BE49-F238E27FC236}">
                <a16:creationId xmlns:a16="http://schemas.microsoft.com/office/drawing/2014/main" id="{4687D347-9022-4481-98B1-D6CD9BA8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728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48266C99-3697-47A9-B132-026A1434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241" y="28558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07B19AB4-4713-40BC-A1A7-58864A57F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166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F8A208A8-0A69-4215-937E-1958D302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678" y="28558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AFB8A82F-9E55-4569-A23F-E54A038F2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603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2A16FBB2-8FF9-4AB2-BCFD-604127F6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116" y="28558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05B686E2-C083-4135-B5BB-599DCF6D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041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79729BF7-2C36-4F37-8EA2-0D5564DB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966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A6A4C9FF-D665-42D1-97CA-D5164D31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478" y="2855843"/>
            <a:ext cx="5984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C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5EA43852-836A-4ED8-9BB1-D0660C41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403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B</a:t>
            </a: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769D1310-ED64-45D0-BB86-A5C00426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916" y="2855843"/>
            <a:ext cx="598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66" name="Rectangle 87">
            <a:extLst>
              <a:ext uri="{FF2B5EF4-FFF2-40B4-BE49-F238E27FC236}">
                <a16:creationId xmlns:a16="http://schemas.microsoft.com/office/drawing/2014/main" id="{77C7D43F-E0A5-4FDA-92AF-EE721E3A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678" y="2855843"/>
            <a:ext cx="60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ko-KR" b="0">
                <a:latin typeface="+mn-lt"/>
                <a:ea typeface="Gill Sans" charset="0"/>
                <a:cs typeface="Gill Sans" charset="0"/>
              </a:rPr>
              <a:t>D</a:t>
            </a:r>
          </a:p>
        </p:txBody>
      </p:sp>
      <p:grpSp>
        <p:nvGrpSpPr>
          <p:cNvPr id="67" name="Group 90">
            <a:extLst>
              <a:ext uri="{FF2B5EF4-FFF2-40B4-BE49-F238E27FC236}">
                <a16:creationId xmlns:a16="http://schemas.microsoft.com/office/drawing/2014/main" id="{ECFA28BE-EE69-4737-934F-550AE286103A}"/>
              </a:ext>
            </a:extLst>
          </p:cNvPr>
          <p:cNvGrpSpPr>
            <a:grpSpLocks/>
          </p:cNvGrpSpPr>
          <p:nvPr/>
        </p:nvGrpSpPr>
        <p:grpSpPr bwMode="auto">
          <a:xfrm>
            <a:off x="1497678" y="2855843"/>
            <a:ext cx="8204200" cy="2206625"/>
            <a:chOff x="240" y="1440"/>
            <a:chExt cx="5168" cy="1390"/>
          </a:xfrm>
        </p:grpSpPr>
        <p:sp>
          <p:nvSpPr>
            <p:cNvPr id="68" name="Rectangle 60">
              <a:extLst>
                <a:ext uri="{FF2B5EF4-FFF2-40B4-BE49-F238E27FC236}">
                  <a16:creationId xmlns:a16="http://schemas.microsoft.com/office/drawing/2014/main" id="{B5564CE0-0BCB-48EA-BCAD-D07FABF24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52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69" name="Rectangle 61">
              <a:extLst>
                <a:ext uri="{FF2B5EF4-FFF2-40B4-BE49-F238E27FC236}">
                  <a16:creationId xmlns:a16="http://schemas.microsoft.com/office/drawing/2014/main" id="{7E52EB06-8943-4CD6-938C-41AD6FD2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1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70" name="Rectangle 62">
              <a:extLst>
                <a:ext uri="{FF2B5EF4-FFF2-40B4-BE49-F238E27FC236}">
                  <a16:creationId xmlns:a16="http://schemas.microsoft.com/office/drawing/2014/main" id="{C30D331C-9C30-474C-A844-CC149B08B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00"/>
              <a:ext cx="6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A6F1D733-F9E3-4F6A-AC0C-220776C97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0"/>
              <a:ext cx="637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 algn="l">
                <a:lnSpc>
                  <a:spcPct val="50000"/>
                </a:lnSpc>
                <a:spcBef>
                  <a:spcPct val="30000"/>
                </a:spcBef>
              </a:pPr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72" name="Line 65">
              <a:extLst>
                <a:ext uri="{FF2B5EF4-FFF2-40B4-BE49-F238E27FC236}">
                  <a16:creationId xmlns:a16="http://schemas.microsoft.com/office/drawing/2014/main" id="{932D3129-9539-4B46-A45A-842BBCA4B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00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grpSp>
          <p:nvGrpSpPr>
            <p:cNvPr id="73" name="Group 89">
              <a:extLst>
                <a:ext uri="{FF2B5EF4-FFF2-40B4-BE49-F238E27FC236}">
                  <a16:creationId xmlns:a16="http://schemas.microsoft.com/office/drawing/2014/main" id="{C252A992-37A0-402A-BF23-499815774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210"/>
              <a:ext cx="5161" cy="310"/>
              <a:chOff x="240" y="2210"/>
              <a:chExt cx="4790" cy="310"/>
            </a:xfrm>
          </p:grpSpPr>
          <p:sp>
            <p:nvSpPr>
              <p:cNvPr id="91" name="Line 66">
                <a:extLst>
                  <a:ext uri="{FF2B5EF4-FFF2-40B4-BE49-F238E27FC236}">
                    <a16:creationId xmlns:a16="http://schemas.microsoft.com/office/drawing/2014/main" id="{8BDA937D-E3BA-49C6-BFF2-0F980E8C8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21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Line 67">
                <a:extLst>
                  <a:ext uri="{FF2B5EF4-FFF2-40B4-BE49-F238E27FC236}">
                    <a16:creationId xmlns:a16="http://schemas.microsoft.com/office/drawing/2014/main" id="{EF60FB41-0ECF-4FB2-BD0D-7780D32B1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520"/>
                <a:ext cx="4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7B4F32C9-1E92-4005-A1F0-1DDEDD599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440"/>
              <a:ext cx="0" cy="139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84AFC72E-2D15-4DC8-8903-BEBD75089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" y="1440"/>
              <a:ext cx="0" cy="1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38E26C9F-04AF-40CB-8D02-800EA9088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0904D59A-5C7A-47DB-BAD8-A99E8DB32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696CCA08-8E84-4EF8-9CAF-CC2B23BCD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DC4E2D98-5B64-49A2-AF8B-3660EDA6F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2A940AEB-1C1D-4CEB-8AF3-D1D949B54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7799213E-24A0-4050-A8D3-878636BA2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D9271ADF-61DF-48C0-A7B7-1DA40B717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B7FE5611-634B-4905-B5A6-EE67EC559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7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7CD34611-15C3-4BB2-B192-16418F5E1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5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468D5442-5980-4662-B3A2-E6A5143CC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  <p:grpSp>
          <p:nvGrpSpPr>
            <p:cNvPr id="86" name="Group 82">
              <a:extLst>
                <a:ext uri="{FF2B5EF4-FFF2-40B4-BE49-F238E27FC236}">
                  <a16:creationId xmlns:a16="http://schemas.microsoft.com/office/drawing/2014/main" id="{493B0123-B05B-461C-93B4-8686E27B2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440"/>
              <a:ext cx="5160" cy="1390"/>
              <a:chOff x="240" y="1440"/>
              <a:chExt cx="4790" cy="1390"/>
            </a:xfrm>
          </p:grpSpPr>
          <p:sp>
            <p:nvSpPr>
              <p:cNvPr id="88" name="Line 64">
                <a:extLst>
                  <a:ext uri="{FF2B5EF4-FFF2-40B4-BE49-F238E27FC236}">
                    <a16:creationId xmlns:a16="http://schemas.microsoft.com/office/drawing/2014/main" id="{9EEACFBE-663D-40EF-A2A0-E62347B6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9" name="Line 68">
                <a:extLst>
                  <a:ext uri="{FF2B5EF4-FFF2-40B4-BE49-F238E27FC236}">
                    <a16:creationId xmlns:a16="http://schemas.microsoft.com/office/drawing/2014/main" id="{0A2322C1-C8C0-4528-A163-FFA73418F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830"/>
                <a:ext cx="479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Line 81">
                <a:extLst>
                  <a:ext uri="{FF2B5EF4-FFF2-40B4-BE49-F238E27FC236}">
                    <a16:creationId xmlns:a16="http://schemas.microsoft.com/office/drawing/2014/main" id="{60B915F1-A220-4118-9643-798C0C2C0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7" name="Line 88">
              <a:extLst>
                <a:ext uri="{FF2B5EF4-FFF2-40B4-BE49-F238E27FC236}">
                  <a16:creationId xmlns:a16="http://schemas.microsoft.com/office/drawing/2014/main" id="{138A2E0E-6FBF-413A-BCA4-20924D632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4" y="1440"/>
              <a:ext cx="0" cy="1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3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CD0A-D4EB-4DB4-9569-F2A2E09F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LRU guaranteed to perform well?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0547-BC79-42C5-AD83-961923BC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LRU Performs as follows (same as FIFO here):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MIN does much better!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A5F7-3D59-4D16-84BA-4E7E3891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143D-1D9B-4B88-9D11-FC97857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DAFF-727B-47F8-9B30-9952EF2F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3611129" y="2271204"/>
            <a:ext cx="6322714" cy="1697291"/>
            <a:chOff x="3581400" y="1449336"/>
            <a:chExt cx="8220075" cy="2206625"/>
          </a:xfrm>
        </p:grpSpPr>
        <p:grpSp>
          <p:nvGrpSpPr>
            <p:cNvPr id="7" name="Group 83">
              <a:extLst>
                <a:ext uri="{FF2B5EF4-FFF2-40B4-BE49-F238E27FC236}">
                  <a16:creationId xmlns:a16="http://schemas.microsoft.com/office/drawing/2014/main" id="{0B61AF1E-3604-4025-850E-ECAD05643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6000" y="2179586"/>
              <a:ext cx="600075" cy="1476375"/>
              <a:chOff x="4950" y="2190"/>
              <a:chExt cx="378" cy="930"/>
            </a:xfrm>
          </p:grpSpPr>
          <p:sp>
            <p:nvSpPr>
              <p:cNvPr id="8" name="Rectangle 84">
                <a:extLst>
                  <a:ext uri="{FF2B5EF4-FFF2-40B4-BE49-F238E27FC236}">
                    <a16:creationId xmlns:a16="http://schemas.microsoft.com/office/drawing/2014/main" id="{1966E471-1D78-4FF1-BFFB-D82478E87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9" name="Rectangle 85">
                <a:extLst>
                  <a:ext uri="{FF2B5EF4-FFF2-40B4-BE49-F238E27FC236}">
                    <a16:creationId xmlns:a16="http://schemas.microsoft.com/office/drawing/2014/main" id="{CBC877D4-003D-4F02-8271-D42F5A59E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86">
                <a:extLst>
                  <a:ext uri="{FF2B5EF4-FFF2-40B4-BE49-F238E27FC236}">
                    <a16:creationId xmlns:a16="http://schemas.microsoft.com/office/drawing/2014/main" id="{FF8EEF28-479A-4EBE-A947-ADA2A4C31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26B8BBCF-5441-43A6-8930-10232F02D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85450" y="2179586"/>
              <a:ext cx="600075" cy="1476375"/>
              <a:chOff x="4950" y="2190"/>
              <a:chExt cx="378" cy="930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5CD18E82-9BB1-46B7-AB39-028EE4637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04C0030E-6E05-4F60-BFC2-B2017E278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8B62C344-AA89-45BB-A4E5-180AC7D9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82551FE5-1129-4D99-8318-8F6CC7F49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86963" y="2179586"/>
              <a:ext cx="598487" cy="1476375"/>
              <a:chOff x="4573" y="2190"/>
              <a:chExt cx="377" cy="930"/>
            </a:xfrm>
          </p:grpSpPr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3D91A230-2B64-4DF1-9F10-287D6C76D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A98680D5-EF16-4177-BACD-3D4CF092D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50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204DA16B-4D3A-41D7-A8C0-D5EC3F432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19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</p:grpSp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50B4F793-D1B9-4DCE-A2FB-64B1D8165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6888" y="2179586"/>
              <a:ext cx="600075" cy="1476375"/>
              <a:chOff x="4195" y="2190"/>
              <a:chExt cx="378" cy="930"/>
            </a:xfrm>
          </p:grpSpPr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072E9F86-7F07-43E7-9F29-D5A132D7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6E889828-D409-4429-883B-CA86BB0EC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50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id="{AD2AF151-C396-439F-A016-D0D083120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19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 dirty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id="{5C4486DA-04BE-4938-AE6D-4A69FAE96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88400" y="2179586"/>
              <a:ext cx="598488" cy="1476375"/>
              <a:chOff x="3818" y="2190"/>
              <a:chExt cx="377" cy="930"/>
            </a:xfrm>
          </p:grpSpPr>
          <p:sp>
            <p:nvSpPr>
              <p:cNvPr id="24" name="Rectangle 17">
                <a:extLst>
                  <a:ext uri="{FF2B5EF4-FFF2-40B4-BE49-F238E27FC236}">
                    <a16:creationId xmlns:a16="http://schemas.microsoft.com/office/drawing/2014/main" id="{3C547137-8970-4FA2-8A7C-2B99A02BC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81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Rectangle 18">
                <a:extLst>
                  <a:ext uri="{FF2B5EF4-FFF2-40B4-BE49-F238E27FC236}">
                    <a16:creationId xmlns:a16="http://schemas.microsoft.com/office/drawing/2014/main" id="{AAC7062E-E73E-4EE1-9BCD-8199429EE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50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AA627834-10ED-42B0-A704-39CA90693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19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 dirty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3FEA11B8-DAF0-4F27-BEC5-0E78FBDF1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8325" y="2179586"/>
              <a:ext cx="600075" cy="1476375"/>
              <a:chOff x="3440" y="2190"/>
              <a:chExt cx="378" cy="930"/>
            </a:xfrm>
          </p:grpSpPr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E82C0016-664A-4326-AA83-9D724C19A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81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E469CEB3-A7AC-4FC7-8295-B9A981BFF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EDA707BE-2FBC-4A7E-B22A-58D9D753A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19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</p:grpSp>
        <p:grpSp>
          <p:nvGrpSpPr>
            <p:cNvPr id="31" name="Group 24">
              <a:extLst>
                <a:ext uri="{FF2B5EF4-FFF2-40B4-BE49-F238E27FC236}">
                  <a16:creationId xmlns:a16="http://schemas.microsoft.com/office/drawing/2014/main" id="{D80F45A2-0F91-442A-B061-E47CED544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9838" y="2179586"/>
              <a:ext cx="598487" cy="1476375"/>
              <a:chOff x="3063" y="2190"/>
              <a:chExt cx="377" cy="930"/>
            </a:xfrm>
          </p:grpSpPr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id="{E7368B67-B592-478C-82F0-169A5495C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81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296D7EE4-3885-4E52-9673-D8DC6E1E4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" name="Rectangle 27">
                <a:extLst>
                  <a:ext uri="{FF2B5EF4-FFF2-40B4-BE49-F238E27FC236}">
                    <a16:creationId xmlns:a16="http://schemas.microsoft.com/office/drawing/2014/main" id="{7826014E-585F-4F5C-81FA-FE07753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19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5" name="Group 28">
              <a:extLst>
                <a:ext uri="{FF2B5EF4-FFF2-40B4-BE49-F238E27FC236}">
                  <a16:creationId xmlns:a16="http://schemas.microsoft.com/office/drawing/2014/main" id="{36038DAB-95A7-4424-B6C1-AB32C90CA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9763" y="2179586"/>
              <a:ext cx="600075" cy="1476375"/>
              <a:chOff x="2685" y="2190"/>
              <a:chExt cx="378" cy="930"/>
            </a:xfrm>
          </p:grpSpPr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26CE9228-A71B-4B32-8284-74E1B3BA6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81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BB660C51-1AEE-4A7F-82E0-BE46D111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477008F5-DA2E-4A37-ADE9-56DAD0FF2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19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9" name="Group 32">
              <a:extLst>
                <a:ext uri="{FF2B5EF4-FFF2-40B4-BE49-F238E27FC236}">
                  <a16:creationId xmlns:a16="http://schemas.microsoft.com/office/drawing/2014/main" id="{955A5A55-D6E2-4BE0-B191-27508D6DE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9688" y="2179586"/>
              <a:ext cx="600075" cy="1476375"/>
              <a:chOff x="2307" y="2190"/>
              <a:chExt cx="378" cy="930"/>
            </a:xfrm>
          </p:grpSpPr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F3CCA0EA-AB65-4109-BAEC-2687DF24D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81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AD2621EE-5EAC-4CBB-A24C-0C4877FB5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E3D41AA7-906B-4770-AB1D-5A283EE4D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19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14510EEF-95AB-4DC5-B84D-0584C0E8D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2179586"/>
              <a:ext cx="598488" cy="1476375"/>
              <a:chOff x="1930" y="2190"/>
              <a:chExt cx="377" cy="930"/>
            </a:xfrm>
          </p:grpSpPr>
          <p:sp>
            <p:nvSpPr>
              <p:cNvPr id="44" name="Rectangle 37">
                <a:extLst>
                  <a:ext uri="{FF2B5EF4-FFF2-40B4-BE49-F238E27FC236}">
                    <a16:creationId xmlns:a16="http://schemas.microsoft.com/office/drawing/2014/main" id="{8DF8947D-A9CD-470E-809F-FA7EBC8EC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81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45" name="Rectangle 38">
                <a:extLst>
                  <a:ext uri="{FF2B5EF4-FFF2-40B4-BE49-F238E27FC236}">
                    <a16:creationId xmlns:a16="http://schemas.microsoft.com/office/drawing/2014/main" id="{57451C2D-1370-4666-8E1D-A6DC057BA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50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E65D9152-7371-44E0-B788-EF5F9C995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47" name="Group 40">
              <a:extLst>
                <a:ext uri="{FF2B5EF4-FFF2-40B4-BE49-F238E27FC236}">
                  <a16:creationId xmlns:a16="http://schemas.microsoft.com/office/drawing/2014/main" id="{8D637851-AD51-42FD-B215-8A243F0F1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1125" y="2179586"/>
              <a:ext cx="600075" cy="1476375"/>
              <a:chOff x="1552" y="2190"/>
              <a:chExt cx="378" cy="930"/>
            </a:xfrm>
          </p:grpSpPr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D5537F90-E282-4D89-8730-AAA4D8FF4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810"/>
                <a:ext cx="37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11DF5BF3-881E-4E53-AD6B-98BDE867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F4F49BA8-E317-4737-8408-9E166A7C1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1" name="Group 44">
              <a:extLst>
                <a:ext uri="{FF2B5EF4-FFF2-40B4-BE49-F238E27FC236}">
                  <a16:creationId xmlns:a16="http://schemas.microsoft.com/office/drawing/2014/main" id="{5F4C7025-FF4F-4A82-A147-0D2188C31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2638" y="2179586"/>
              <a:ext cx="598487" cy="1476375"/>
              <a:chOff x="1117" y="1948"/>
              <a:chExt cx="377" cy="930"/>
            </a:xfrm>
          </p:grpSpPr>
          <p:sp>
            <p:nvSpPr>
              <p:cNvPr id="52" name="Rectangle 45">
                <a:extLst>
                  <a:ext uri="{FF2B5EF4-FFF2-40B4-BE49-F238E27FC236}">
                    <a16:creationId xmlns:a16="http://schemas.microsoft.com/office/drawing/2014/main" id="{F92B8A3E-DE2A-4B6C-ACFE-7ADB0379C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56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Rectangle 46">
                <a:extLst>
                  <a:ext uri="{FF2B5EF4-FFF2-40B4-BE49-F238E27FC236}">
                    <a16:creationId xmlns:a16="http://schemas.microsoft.com/office/drawing/2014/main" id="{75CA228D-D881-4FD4-91DB-922B97E5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25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Rectangle 47">
                <a:extLst>
                  <a:ext uri="{FF2B5EF4-FFF2-40B4-BE49-F238E27FC236}">
                    <a16:creationId xmlns:a16="http://schemas.microsoft.com/office/drawing/2014/main" id="{E1614C8D-DAC1-4480-96DA-A1670AE99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94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4687D347-9022-4481-98B1-D6CD9BA84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5450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48266C99-3697-47A9-B132-026A1434B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6963" y="1449336"/>
              <a:ext cx="598487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07B19AB4-4713-40BC-A1A7-58864A57F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888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F8A208A8-0A69-4215-937E-1958D3027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8400" y="1449336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AFB8A82F-9E55-4569-A23F-E54A038F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325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2A16FBB2-8FF9-4AB2-BCFD-604127F6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838" y="1449336"/>
              <a:ext cx="598487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05B686E2-C083-4135-B5BB-599DCF6DE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79729BF7-2C36-4F37-8EA2-0D5564DB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688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A6A4C9FF-D665-42D1-97CA-D5164D31F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449336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5EA43852-836A-4ED8-9BB1-D0660C413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125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769D1310-ED64-45D0-BB86-A5C004266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638" y="1449336"/>
              <a:ext cx="598487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66" name="Rectangle 87">
              <a:extLst>
                <a:ext uri="{FF2B5EF4-FFF2-40B4-BE49-F238E27FC236}">
                  <a16:creationId xmlns:a16="http://schemas.microsoft.com/office/drawing/2014/main" id="{77C7D43F-E0A5-4FDA-92AF-EE721E3AC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1400" y="1449336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grpSp>
          <p:nvGrpSpPr>
            <p:cNvPr id="67" name="Group 90">
              <a:extLst>
                <a:ext uri="{FF2B5EF4-FFF2-40B4-BE49-F238E27FC236}">
                  <a16:creationId xmlns:a16="http://schemas.microsoft.com/office/drawing/2014/main" id="{ECFA28BE-EE69-4737-934F-550AE2861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1449336"/>
              <a:ext cx="8204200" cy="2206625"/>
              <a:chOff x="240" y="1440"/>
              <a:chExt cx="5168" cy="1390"/>
            </a:xfrm>
          </p:grpSpPr>
          <p:sp>
            <p:nvSpPr>
              <p:cNvPr id="68" name="Rectangle 60">
                <a:extLst>
                  <a:ext uri="{FF2B5EF4-FFF2-40B4-BE49-F238E27FC236}">
                    <a16:creationId xmlns:a16="http://schemas.microsoft.com/office/drawing/2014/main" id="{B5564CE0-0BCB-48EA-BCAD-D07FABF24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2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3</a:t>
                </a:r>
              </a:p>
            </p:txBody>
          </p:sp>
          <p:sp>
            <p:nvSpPr>
              <p:cNvPr id="69" name="Rectangle 61">
                <a:extLst>
                  <a:ext uri="{FF2B5EF4-FFF2-40B4-BE49-F238E27FC236}">
                    <a16:creationId xmlns:a16="http://schemas.microsoft.com/office/drawing/2014/main" id="{7E52EB06-8943-4CD6-938C-41AD6FD2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21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2</a:t>
                </a:r>
              </a:p>
            </p:txBody>
          </p:sp>
          <p:sp>
            <p:nvSpPr>
              <p:cNvPr id="70" name="Rectangle 62">
                <a:extLst>
                  <a:ext uri="{FF2B5EF4-FFF2-40B4-BE49-F238E27FC236}">
                    <a16:creationId xmlns:a16="http://schemas.microsoft.com/office/drawing/2014/main" id="{C30D331C-9C30-474C-A844-CC149B08B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0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71" name="Rectangle 63">
                <a:extLst>
                  <a:ext uri="{FF2B5EF4-FFF2-40B4-BE49-F238E27FC236}">
                    <a16:creationId xmlns:a16="http://schemas.microsoft.com/office/drawing/2014/main" id="{A6F1D733-F9E3-4F6A-AC0C-220776C97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637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Ref:</a:t>
                </a:r>
              </a:p>
              <a:p>
                <a:pPr algn="l">
                  <a:lnSpc>
                    <a:spcPct val="5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Page:</a:t>
                </a:r>
              </a:p>
            </p:txBody>
          </p:sp>
          <p:sp>
            <p:nvSpPr>
              <p:cNvPr id="72" name="Line 65">
                <a:extLst>
                  <a:ext uri="{FF2B5EF4-FFF2-40B4-BE49-F238E27FC236}">
                    <a16:creationId xmlns:a16="http://schemas.microsoft.com/office/drawing/2014/main" id="{932D3129-9539-4B46-A45A-842BBCA4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00"/>
                <a:ext cx="5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73" name="Group 89">
                <a:extLst>
                  <a:ext uri="{FF2B5EF4-FFF2-40B4-BE49-F238E27FC236}">
                    <a16:creationId xmlns:a16="http://schemas.microsoft.com/office/drawing/2014/main" id="{C252A992-37A0-402A-BF23-499815774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10"/>
                <a:ext cx="5161" cy="310"/>
                <a:chOff x="240" y="2210"/>
                <a:chExt cx="4790" cy="310"/>
              </a:xfrm>
            </p:grpSpPr>
            <p:sp>
              <p:nvSpPr>
                <p:cNvPr id="91" name="Line 66">
                  <a:extLst>
                    <a:ext uri="{FF2B5EF4-FFF2-40B4-BE49-F238E27FC236}">
                      <a16:creationId xmlns:a16="http://schemas.microsoft.com/office/drawing/2014/main" id="{8BDA937D-E3BA-49C6-BFF2-0F980E8C8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21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 dirty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2" name="Line 67">
                  <a:extLst>
                    <a:ext uri="{FF2B5EF4-FFF2-40B4-BE49-F238E27FC236}">
                      <a16:creationId xmlns:a16="http://schemas.microsoft.com/office/drawing/2014/main" id="{EF60FB41-0ECF-4FB2-BD0D-7780D32B1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52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74" name="Line 69">
                <a:extLst>
                  <a:ext uri="{FF2B5EF4-FFF2-40B4-BE49-F238E27FC236}">
                    <a16:creationId xmlns:a16="http://schemas.microsoft.com/office/drawing/2014/main" id="{7B4F32C9-1E92-4005-A1F0-1DDEDD59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Line 70">
                <a:extLst>
                  <a:ext uri="{FF2B5EF4-FFF2-40B4-BE49-F238E27FC236}">
                    <a16:creationId xmlns:a16="http://schemas.microsoft.com/office/drawing/2014/main" id="{84AFC72E-2D15-4DC8-8903-BEBD75089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1440"/>
                <a:ext cx="0" cy="1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Line 71">
                <a:extLst>
                  <a:ext uri="{FF2B5EF4-FFF2-40B4-BE49-F238E27FC236}">
                    <a16:creationId xmlns:a16="http://schemas.microsoft.com/office/drawing/2014/main" id="{38E26C9F-04AF-40CB-8D02-800EA9088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Line 72">
                <a:extLst>
                  <a:ext uri="{FF2B5EF4-FFF2-40B4-BE49-F238E27FC236}">
                    <a16:creationId xmlns:a16="http://schemas.microsoft.com/office/drawing/2014/main" id="{0904D59A-5C7A-47DB-BAD8-A99E8DB32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Line 73">
                <a:extLst>
                  <a:ext uri="{FF2B5EF4-FFF2-40B4-BE49-F238E27FC236}">
                    <a16:creationId xmlns:a16="http://schemas.microsoft.com/office/drawing/2014/main" id="{696CCA08-8E84-4EF8-9CAF-CC2B23BCD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9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Line 74">
                <a:extLst>
                  <a:ext uri="{FF2B5EF4-FFF2-40B4-BE49-F238E27FC236}">
                    <a16:creationId xmlns:a16="http://schemas.microsoft.com/office/drawing/2014/main" id="{DC4E2D98-5B64-49A2-AF8B-3660EDA6F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Line 75">
                <a:extLst>
                  <a:ext uri="{FF2B5EF4-FFF2-40B4-BE49-F238E27FC236}">
                    <a16:creationId xmlns:a16="http://schemas.microsoft.com/office/drawing/2014/main" id="{2A940AEB-1C1D-4CEB-8AF3-D1D949B54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Line 76">
                <a:extLst>
                  <a:ext uri="{FF2B5EF4-FFF2-40B4-BE49-F238E27FC236}">
                    <a16:creationId xmlns:a16="http://schemas.microsoft.com/office/drawing/2014/main" id="{7799213E-24A0-4050-A8D3-878636BA2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" name="Line 77">
                <a:extLst>
                  <a:ext uri="{FF2B5EF4-FFF2-40B4-BE49-F238E27FC236}">
                    <a16:creationId xmlns:a16="http://schemas.microsoft.com/office/drawing/2014/main" id="{D9271ADF-61DF-48C0-A7B7-1DA40B717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Line 78">
                <a:extLst>
                  <a:ext uri="{FF2B5EF4-FFF2-40B4-BE49-F238E27FC236}">
                    <a16:creationId xmlns:a16="http://schemas.microsoft.com/office/drawing/2014/main" id="{B7FE5611-634B-4905-B5A6-EE67EC559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Line 79">
                <a:extLst>
                  <a:ext uri="{FF2B5EF4-FFF2-40B4-BE49-F238E27FC236}">
                    <a16:creationId xmlns:a16="http://schemas.microsoft.com/office/drawing/2014/main" id="{7CD34611-15C3-4BB2-B192-16418F5E1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" name="Line 80">
                <a:extLst>
                  <a:ext uri="{FF2B5EF4-FFF2-40B4-BE49-F238E27FC236}">
                    <a16:creationId xmlns:a16="http://schemas.microsoft.com/office/drawing/2014/main" id="{468D5442-5980-4662-B3A2-E6A5143CC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86" name="Group 82">
                <a:extLst>
                  <a:ext uri="{FF2B5EF4-FFF2-40B4-BE49-F238E27FC236}">
                    <a16:creationId xmlns:a16="http://schemas.microsoft.com/office/drawing/2014/main" id="{493B0123-B05B-461C-93B4-8686E27B2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40"/>
                <a:ext cx="5160" cy="1390"/>
                <a:chOff x="240" y="1440"/>
                <a:chExt cx="4790" cy="1390"/>
              </a:xfrm>
            </p:grpSpPr>
            <p:sp>
              <p:nvSpPr>
                <p:cNvPr id="88" name="Line 64">
                  <a:extLst>
                    <a:ext uri="{FF2B5EF4-FFF2-40B4-BE49-F238E27FC236}">
                      <a16:creationId xmlns:a16="http://schemas.microsoft.com/office/drawing/2014/main" id="{9EEACFBE-663D-40EF-A2A0-E62347B6F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44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89" name="Line 68">
                  <a:extLst>
                    <a:ext uri="{FF2B5EF4-FFF2-40B4-BE49-F238E27FC236}">
                      <a16:creationId xmlns:a16="http://schemas.microsoft.com/office/drawing/2014/main" id="{0A2322C1-C8C0-4528-A163-FFA73418F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83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0" name="Line 81">
                  <a:extLst>
                    <a:ext uri="{FF2B5EF4-FFF2-40B4-BE49-F238E27FC236}">
                      <a16:creationId xmlns:a16="http://schemas.microsoft.com/office/drawing/2014/main" id="{60B915F1-A220-4118-9643-798C0C2C0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0" y="1440"/>
                  <a:ext cx="0" cy="139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87" name="Line 88">
                <a:extLst>
                  <a:ext uri="{FF2B5EF4-FFF2-40B4-BE49-F238E27FC236}">
                    <a16:creationId xmlns:a16="http://schemas.microsoft.com/office/drawing/2014/main" id="{138A2E0E-6FBF-413A-BCA4-20924D632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3581400" y="4793943"/>
            <a:ext cx="6351174" cy="1704931"/>
            <a:chOff x="2500218" y="4324298"/>
            <a:chExt cx="8220075" cy="2206625"/>
          </a:xfrm>
        </p:grpSpPr>
        <p:grpSp>
          <p:nvGrpSpPr>
            <p:cNvPr id="93" name="Group 99">
              <a:extLst>
                <a:ext uri="{FF2B5EF4-FFF2-40B4-BE49-F238E27FC236}">
                  <a16:creationId xmlns:a16="http://schemas.microsoft.com/office/drawing/2014/main" id="{CF83D4A1-95E6-4596-9AF0-FB3C034FF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5781" y="5054548"/>
              <a:ext cx="598488" cy="1476375"/>
              <a:chOff x="4573" y="2190"/>
              <a:chExt cx="377" cy="930"/>
            </a:xfrm>
          </p:grpSpPr>
          <p:sp>
            <p:nvSpPr>
              <p:cNvPr id="94" name="Rectangle 100">
                <a:extLst>
                  <a:ext uri="{FF2B5EF4-FFF2-40B4-BE49-F238E27FC236}">
                    <a16:creationId xmlns:a16="http://schemas.microsoft.com/office/drawing/2014/main" id="{74A30BB9-C8DD-48B2-BA86-F2EB4BB40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810"/>
                <a:ext cx="377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101">
                <a:extLst>
                  <a:ext uri="{FF2B5EF4-FFF2-40B4-BE49-F238E27FC236}">
                    <a16:creationId xmlns:a16="http://schemas.microsoft.com/office/drawing/2014/main" id="{CC814A8D-1FF4-4DC4-8763-46A4079A8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50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102">
                <a:extLst>
                  <a:ext uri="{FF2B5EF4-FFF2-40B4-BE49-F238E27FC236}">
                    <a16:creationId xmlns:a16="http://schemas.microsoft.com/office/drawing/2014/main" id="{96917E32-3CA0-4C23-90F8-BB28FF75C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19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</p:grpSp>
        <p:grpSp>
          <p:nvGrpSpPr>
            <p:cNvPr id="97" name="Group 111">
              <a:extLst>
                <a:ext uri="{FF2B5EF4-FFF2-40B4-BE49-F238E27FC236}">
                  <a16:creationId xmlns:a16="http://schemas.microsoft.com/office/drawing/2014/main" id="{C46C3076-3719-4EFC-A0B7-38EF3611A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7143" y="5054548"/>
              <a:ext cx="600075" cy="1476375"/>
              <a:chOff x="3440" y="2190"/>
              <a:chExt cx="378" cy="930"/>
            </a:xfrm>
          </p:grpSpPr>
          <p:sp>
            <p:nvSpPr>
              <p:cNvPr id="98" name="Rectangle 112">
                <a:extLst>
                  <a:ext uri="{FF2B5EF4-FFF2-40B4-BE49-F238E27FC236}">
                    <a16:creationId xmlns:a16="http://schemas.microsoft.com/office/drawing/2014/main" id="{E07ACFFA-FB74-4694-9613-1630429A3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9" name="Rectangle 113">
                <a:extLst>
                  <a:ext uri="{FF2B5EF4-FFF2-40B4-BE49-F238E27FC236}">
                    <a16:creationId xmlns:a16="http://schemas.microsoft.com/office/drawing/2014/main" id="{0A6D745B-E636-4D02-A902-2CC61281A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500"/>
                <a:ext cx="378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00" name="Rectangle 114">
                <a:extLst>
                  <a:ext uri="{FF2B5EF4-FFF2-40B4-BE49-F238E27FC236}">
                    <a16:creationId xmlns:a16="http://schemas.microsoft.com/office/drawing/2014/main" id="{52D6ED3F-98E7-4A73-8003-5D21D5E3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1" name="Group 123">
              <a:extLst>
                <a:ext uri="{FF2B5EF4-FFF2-40B4-BE49-F238E27FC236}">
                  <a16:creationId xmlns:a16="http://schemas.microsoft.com/office/drawing/2014/main" id="{A0E1C4C3-53B1-4CD6-8192-F8CFBA47C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506" y="5054548"/>
              <a:ext cx="600075" cy="1476375"/>
              <a:chOff x="2307" y="2190"/>
              <a:chExt cx="378" cy="930"/>
            </a:xfrm>
          </p:grpSpPr>
          <p:sp>
            <p:nvSpPr>
              <p:cNvPr id="102" name="Rectangle 124">
                <a:extLst>
                  <a:ext uri="{FF2B5EF4-FFF2-40B4-BE49-F238E27FC236}">
                    <a16:creationId xmlns:a16="http://schemas.microsoft.com/office/drawing/2014/main" id="{C5D8F29D-0016-49DD-916A-C470F43C6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810"/>
                <a:ext cx="378" cy="3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103" name="Rectangle 125">
                <a:extLst>
                  <a:ext uri="{FF2B5EF4-FFF2-40B4-BE49-F238E27FC236}">
                    <a16:creationId xmlns:a16="http://schemas.microsoft.com/office/drawing/2014/main" id="{7F3F471B-B020-401B-B2CD-BF953EE1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4" name="Rectangle 126">
                <a:extLst>
                  <a:ext uri="{FF2B5EF4-FFF2-40B4-BE49-F238E27FC236}">
                    <a16:creationId xmlns:a16="http://schemas.microsoft.com/office/drawing/2014/main" id="{E5005B9F-9CD5-4848-9077-45C24868B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5" name="Group 127">
              <a:extLst>
                <a:ext uri="{FF2B5EF4-FFF2-40B4-BE49-F238E27FC236}">
                  <a16:creationId xmlns:a16="http://schemas.microsoft.com/office/drawing/2014/main" id="{B903F027-DB41-4334-8517-BAEC6F67B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0018" y="5054548"/>
              <a:ext cx="598488" cy="1476375"/>
              <a:chOff x="1930" y="2190"/>
              <a:chExt cx="377" cy="930"/>
            </a:xfrm>
          </p:grpSpPr>
          <p:sp>
            <p:nvSpPr>
              <p:cNvPr id="106" name="Rectangle 128">
                <a:extLst>
                  <a:ext uri="{FF2B5EF4-FFF2-40B4-BE49-F238E27FC236}">
                    <a16:creationId xmlns:a16="http://schemas.microsoft.com/office/drawing/2014/main" id="{CD3D8211-3BF9-4E24-A674-8F9348C95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810"/>
                <a:ext cx="377" cy="3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07" name="Rectangle 129">
                <a:extLst>
                  <a:ext uri="{FF2B5EF4-FFF2-40B4-BE49-F238E27FC236}">
                    <a16:creationId xmlns:a16="http://schemas.microsoft.com/office/drawing/2014/main" id="{33A7E30F-6FF1-46E9-ADB9-BBC8F0410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500"/>
                <a:ext cx="377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8" name="Rectangle 130">
                <a:extLst>
                  <a:ext uri="{FF2B5EF4-FFF2-40B4-BE49-F238E27FC236}">
                    <a16:creationId xmlns:a16="http://schemas.microsoft.com/office/drawing/2014/main" id="{E31FF304-D2B3-4FE4-ADD7-CE85A80F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9" name="Group 131">
              <a:extLst>
                <a:ext uri="{FF2B5EF4-FFF2-40B4-BE49-F238E27FC236}">
                  <a16:creationId xmlns:a16="http://schemas.microsoft.com/office/drawing/2014/main" id="{F4115A42-9EC4-40DC-BC19-A8B3C3559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943" y="5054548"/>
              <a:ext cx="600075" cy="1476375"/>
              <a:chOff x="1552" y="2190"/>
              <a:chExt cx="378" cy="930"/>
            </a:xfrm>
          </p:grpSpPr>
          <p:sp>
            <p:nvSpPr>
              <p:cNvPr id="110" name="Rectangle 132">
                <a:extLst>
                  <a:ext uri="{FF2B5EF4-FFF2-40B4-BE49-F238E27FC236}">
                    <a16:creationId xmlns:a16="http://schemas.microsoft.com/office/drawing/2014/main" id="{2D34718A-B5A8-4910-AD54-11BCF425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810"/>
                <a:ext cx="378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1" name="Rectangle 133">
                <a:extLst>
                  <a:ext uri="{FF2B5EF4-FFF2-40B4-BE49-F238E27FC236}">
                    <a16:creationId xmlns:a16="http://schemas.microsoft.com/office/drawing/2014/main" id="{E95F59E4-C33C-49DE-9267-10143D4C9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500"/>
                <a:ext cx="378" cy="310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12" name="Rectangle 134">
                <a:extLst>
                  <a:ext uri="{FF2B5EF4-FFF2-40B4-BE49-F238E27FC236}">
                    <a16:creationId xmlns:a16="http://schemas.microsoft.com/office/drawing/2014/main" id="{A3382CF1-C3F0-4562-B86C-C658148E9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3" name="Group 135">
              <a:extLst>
                <a:ext uri="{FF2B5EF4-FFF2-40B4-BE49-F238E27FC236}">
                  <a16:creationId xmlns:a16="http://schemas.microsoft.com/office/drawing/2014/main" id="{AE571470-890A-46F0-AC43-9623EBB51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1456" y="5054548"/>
              <a:ext cx="598488" cy="1476375"/>
              <a:chOff x="1117" y="1948"/>
              <a:chExt cx="377" cy="930"/>
            </a:xfrm>
          </p:grpSpPr>
          <p:sp>
            <p:nvSpPr>
              <p:cNvPr id="114" name="Rectangle 136">
                <a:extLst>
                  <a:ext uri="{FF2B5EF4-FFF2-40B4-BE49-F238E27FC236}">
                    <a16:creationId xmlns:a16="http://schemas.microsoft.com/office/drawing/2014/main" id="{5E602876-4B7F-4826-91C7-301450044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56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5" name="Rectangle 137">
                <a:extLst>
                  <a:ext uri="{FF2B5EF4-FFF2-40B4-BE49-F238E27FC236}">
                    <a16:creationId xmlns:a16="http://schemas.microsoft.com/office/drawing/2014/main" id="{171A77CA-BC14-43AF-8C50-55B41D6C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258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6" name="Rectangle 138">
                <a:extLst>
                  <a:ext uri="{FF2B5EF4-FFF2-40B4-BE49-F238E27FC236}">
                    <a16:creationId xmlns:a16="http://schemas.microsoft.com/office/drawing/2014/main" id="{C37EB17B-4F36-40FF-BE17-7099585AC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94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117" name="Rectangle 140">
              <a:extLst>
                <a:ext uri="{FF2B5EF4-FFF2-40B4-BE49-F238E27FC236}">
                  <a16:creationId xmlns:a16="http://schemas.microsoft.com/office/drawing/2014/main" id="{EF4455DB-0FFD-44E3-92DE-3A5D2DC1E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781" y="4324298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671A902-CE8F-4C08-874C-DBFF39551E56}"/>
                </a:ext>
              </a:extLst>
            </p:cNvPr>
            <p:cNvGrpSpPr/>
            <p:nvPr/>
          </p:nvGrpSpPr>
          <p:grpSpPr>
            <a:xfrm>
              <a:off x="7707218" y="4324298"/>
              <a:ext cx="1198563" cy="2206625"/>
              <a:chOff x="5664200" y="4495800"/>
              <a:chExt cx="1198563" cy="2206625"/>
            </a:xfrm>
          </p:grpSpPr>
          <p:grpSp>
            <p:nvGrpSpPr>
              <p:cNvPr id="119" name="Group 103">
                <a:extLst>
                  <a:ext uri="{FF2B5EF4-FFF2-40B4-BE49-F238E27FC236}">
                    <a16:creationId xmlns:a16="http://schemas.microsoft.com/office/drawing/2014/main" id="{CD8DC8FF-99CF-4755-A488-CB1EA61A1B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62688" y="5226050"/>
                <a:ext cx="600075" cy="1476375"/>
                <a:chOff x="4195" y="2190"/>
                <a:chExt cx="378" cy="930"/>
              </a:xfrm>
            </p:grpSpPr>
            <p:sp>
              <p:nvSpPr>
                <p:cNvPr id="126" name="Rectangle 104">
                  <a:extLst>
                    <a:ext uri="{FF2B5EF4-FFF2-40B4-BE49-F238E27FC236}">
                      <a16:creationId xmlns:a16="http://schemas.microsoft.com/office/drawing/2014/main" id="{CFF81ACB-2135-49D1-A7BB-4EE0A0128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7" name="Rectangle 105">
                  <a:extLst>
                    <a:ext uri="{FF2B5EF4-FFF2-40B4-BE49-F238E27FC236}">
                      <a16:creationId xmlns:a16="http://schemas.microsoft.com/office/drawing/2014/main" id="{59C06227-87BC-4A22-8A2A-ED7A39705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2500"/>
                  <a:ext cx="378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Rectangle 106">
                  <a:extLst>
                    <a:ext uri="{FF2B5EF4-FFF2-40B4-BE49-F238E27FC236}">
                      <a16:creationId xmlns:a16="http://schemas.microsoft.com/office/drawing/2014/main" id="{131D9E59-460E-472B-8D51-03A5CACC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5" y="2190"/>
                  <a:ext cx="378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20" name="Group 107">
                <a:extLst>
                  <a:ext uri="{FF2B5EF4-FFF2-40B4-BE49-F238E27FC236}">
                    <a16:creationId xmlns:a16="http://schemas.microsoft.com/office/drawing/2014/main" id="{D45BBC9B-FD7A-4BE7-9BED-911C8FCE2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64200" y="5226050"/>
                <a:ext cx="598488" cy="1476375"/>
                <a:chOff x="3818" y="2190"/>
                <a:chExt cx="377" cy="930"/>
              </a:xfrm>
            </p:grpSpPr>
            <p:sp>
              <p:nvSpPr>
                <p:cNvPr id="123" name="Rectangle 108">
                  <a:extLst>
                    <a:ext uri="{FF2B5EF4-FFF2-40B4-BE49-F238E27FC236}">
                      <a16:creationId xmlns:a16="http://schemas.microsoft.com/office/drawing/2014/main" id="{01613B91-DFF3-4885-9F06-C012D9741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8" y="2810"/>
                  <a:ext cx="377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4" name="Rectangle 109">
                  <a:extLst>
                    <a:ext uri="{FF2B5EF4-FFF2-40B4-BE49-F238E27FC236}">
                      <a16:creationId xmlns:a16="http://schemas.microsoft.com/office/drawing/2014/main" id="{0EDF755B-7074-4754-BB0D-D742AA240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8" y="2500"/>
                  <a:ext cx="377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5" name="Rectangle 110">
                  <a:extLst>
                    <a:ext uri="{FF2B5EF4-FFF2-40B4-BE49-F238E27FC236}">
                      <a16:creationId xmlns:a16="http://schemas.microsoft.com/office/drawing/2014/main" id="{D72C231C-E5FD-4FB5-BEFF-509261E95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18" y="2190"/>
                  <a:ext cx="377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1" name="Rectangle 141">
                <a:extLst>
                  <a:ext uri="{FF2B5EF4-FFF2-40B4-BE49-F238E27FC236}">
                    <a16:creationId xmlns:a16="http://schemas.microsoft.com/office/drawing/2014/main" id="{3ED15E25-F757-4EC6-BAF2-893A2E8AC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2688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122" name="Rectangle 142">
                <a:extLst>
                  <a:ext uri="{FF2B5EF4-FFF2-40B4-BE49-F238E27FC236}">
                    <a16:creationId xmlns:a16="http://schemas.microsoft.com/office/drawing/2014/main" id="{6E76EDB8-5C90-4CE4-B0D5-45549DEC1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200" y="4495800"/>
                <a:ext cx="598488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sp>
          <p:nvSpPr>
            <p:cNvPr id="129" name="Rectangle 143">
              <a:extLst>
                <a:ext uri="{FF2B5EF4-FFF2-40B4-BE49-F238E27FC236}">
                  <a16:creationId xmlns:a16="http://schemas.microsoft.com/office/drawing/2014/main" id="{CB08AC72-116F-4B9B-ADEC-92DC460C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143" y="4324298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E0A67E5-CF66-4871-9355-2E4B682EC889}"/>
                </a:ext>
              </a:extLst>
            </p:cNvPr>
            <p:cNvGrpSpPr/>
            <p:nvPr/>
          </p:nvGrpSpPr>
          <p:grpSpPr>
            <a:xfrm>
              <a:off x="5908581" y="4324298"/>
              <a:ext cx="1198563" cy="2206625"/>
              <a:chOff x="3865563" y="4495800"/>
              <a:chExt cx="1198563" cy="2206625"/>
            </a:xfrm>
          </p:grpSpPr>
          <p:grpSp>
            <p:nvGrpSpPr>
              <p:cNvPr id="131" name="Group 115">
                <a:extLst>
                  <a:ext uri="{FF2B5EF4-FFF2-40B4-BE49-F238E27FC236}">
                    <a16:creationId xmlns:a16="http://schemas.microsoft.com/office/drawing/2014/main" id="{1ED2F56B-81D8-4FD7-8C91-3F5EF512CF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5638" y="5226050"/>
                <a:ext cx="598488" cy="1476375"/>
                <a:chOff x="3063" y="2190"/>
                <a:chExt cx="377" cy="930"/>
              </a:xfrm>
            </p:grpSpPr>
            <p:sp>
              <p:nvSpPr>
                <p:cNvPr id="138" name="Rectangle 116">
                  <a:extLst>
                    <a:ext uri="{FF2B5EF4-FFF2-40B4-BE49-F238E27FC236}">
                      <a16:creationId xmlns:a16="http://schemas.microsoft.com/office/drawing/2014/main" id="{2356535A-B4D7-46A2-A699-C7C2F4398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3" y="2810"/>
                  <a:ext cx="377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9" name="Rectangle 117">
                  <a:extLst>
                    <a:ext uri="{FF2B5EF4-FFF2-40B4-BE49-F238E27FC236}">
                      <a16:creationId xmlns:a16="http://schemas.microsoft.com/office/drawing/2014/main" id="{3EA7C0E9-1F1A-44C9-96B4-D109C6D8A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3" y="2500"/>
                  <a:ext cx="377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40" name="Rectangle 118">
                  <a:extLst>
                    <a:ext uri="{FF2B5EF4-FFF2-40B4-BE49-F238E27FC236}">
                      <a16:creationId xmlns:a16="http://schemas.microsoft.com/office/drawing/2014/main" id="{FA2CBD22-A2E7-4437-A924-4E8076E40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3" y="2190"/>
                  <a:ext cx="377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32" name="Group 119">
                <a:extLst>
                  <a:ext uri="{FF2B5EF4-FFF2-40B4-BE49-F238E27FC236}">
                    <a16:creationId xmlns:a16="http://schemas.microsoft.com/office/drawing/2014/main" id="{4A7D55A2-3E51-448C-B556-FDCD3381C8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5563" y="5226050"/>
                <a:ext cx="600075" cy="1476375"/>
                <a:chOff x="2685" y="2190"/>
                <a:chExt cx="378" cy="930"/>
              </a:xfrm>
            </p:grpSpPr>
            <p:sp>
              <p:nvSpPr>
                <p:cNvPr id="135" name="Rectangle 120">
                  <a:extLst>
                    <a:ext uri="{FF2B5EF4-FFF2-40B4-BE49-F238E27FC236}">
                      <a16:creationId xmlns:a16="http://schemas.microsoft.com/office/drawing/2014/main" id="{F00DBF46-B186-48B8-B3F1-A8D5799BF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5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6" name="Rectangle 121">
                  <a:extLst>
                    <a:ext uri="{FF2B5EF4-FFF2-40B4-BE49-F238E27FC236}">
                      <a16:creationId xmlns:a16="http://schemas.microsoft.com/office/drawing/2014/main" id="{753D8187-FC3E-4F0F-B1E5-92A11178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5" y="2500"/>
                  <a:ext cx="378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7" name="Rectangle 122">
                  <a:extLst>
                    <a:ext uri="{FF2B5EF4-FFF2-40B4-BE49-F238E27FC236}">
                      <a16:creationId xmlns:a16="http://schemas.microsoft.com/office/drawing/2014/main" id="{A9512D6A-EAB3-4F7C-A859-6DE9162AB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5" y="2190"/>
                  <a:ext cx="378" cy="310"/>
                </a:xfrm>
                <a:prstGeom prst="rect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33" name="Rectangle 144">
                <a:extLst>
                  <a:ext uri="{FF2B5EF4-FFF2-40B4-BE49-F238E27FC236}">
                    <a16:creationId xmlns:a16="http://schemas.microsoft.com/office/drawing/2014/main" id="{3EC8FF22-0FB6-4E09-93C4-2328ABABA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638" y="4495800"/>
                <a:ext cx="598488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34" name="Rectangle 145">
                <a:extLst>
                  <a:ext uri="{FF2B5EF4-FFF2-40B4-BE49-F238E27FC236}">
                    <a16:creationId xmlns:a16="http://schemas.microsoft.com/office/drawing/2014/main" id="{4B1E772A-1D0D-48B3-B8CE-18ACDCAB3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563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141" name="Rectangle 146">
              <a:extLst>
                <a:ext uri="{FF2B5EF4-FFF2-40B4-BE49-F238E27FC236}">
                  <a16:creationId xmlns:a16="http://schemas.microsoft.com/office/drawing/2014/main" id="{B851B63C-E172-498C-8473-9553CCCE3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506" y="4324298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42" name="Rectangle 147">
              <a:extLst>
                <a:ext uri="{FF2B5EF4-FFF2-40B4-BE49-F238E27FC236}">
                  <a16:creationId xmlns:a16="http://schemas.microsoft.com/office/drawing/2014/main" id="{A10DF47E-6621-43B3-A133-02D14B15E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018" y="4324298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43" name="Rectangle 148">
              <a:extLst>
                <a:ext uri="{FF2B5EF4-FFF2-40B4-BE49-F238E27FC236}">
                  <a16:creationId xmlns:a16="http://schemas.microsoft.com/office/drawing/2014/main" id="{B51B8FCB-9FF3-4E9D-B50D-86D10025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43" y="4324298"/>
              <a:ext cx="600075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44" name="Rectangle 149">
              <a:extLst>
                <a:ext uri="{FF2B5EF4-FFF2-40B4-BE49-F238E27FC236}">
                  <a16:creationId xmlns:a16="http://schemas.microsoft.com/office/drawing/2014/main" id="{0C85EE17-F8E6-4903-B132-EC1EC3A4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456" y="4324298"/>
              <a:ext cx="59848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9AFF05C-0400-4552-A019-9360E766FDCC}"/>
                </a:ext>
              </a:extLst>
            </p:cNvPr>
            <p:cNvGrpSpPr/>
            <p:nvPr/>
          </p:nvGrpSpPr>
          <p:grpSpPr>
            <a:xfrm>
              <a:off x="9504268" y="4324298"/>
              <a:ext cx="1216025" cy="2206625"/>
              <a:chOff x="7461250" y="4495800"/>
              <a:chExt cx="1216025" cy="2206625"/>
            </a:xfrm>
          </p:grpSpPr>
          <p:grpSp>
            <p:nvGrpSpPr>
              <p:cNvPr id="146" name="Group 91">
                <a:extLst>
                  <a:ext uri="{FF2B5EF4-FFF2-40B4-BE49-F238E27FC236}">
                    <a16:creationId xmlns:a16="http://schemas.microsoft.com/office/drawing/2014/main" id="{1AFC891D-34E9-4087-8B4E-4901CCCE2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51800" y="5226050"/>
                <a:ext cx="600075" cy="1476375"/>
                <a:chOff x="4950" y="2190"/>
                <a:chExt cx="378" cy="930"/>
              </a:xfrm>
            </p:grpSpPr>
            <p:sp>
              <p:nvSpPr>
                <p:cNvPr id="153" name="Rectangle 92">
                  <a:extLst>
                    <a:ext uri="{FF2B5EF4-FFF2-40B4-BE49-F238E27FC236}">
                      <a16:creationId xmlns:a16="http://schemas.microsoft.com/office/drawing/2014/main" id="{48DFA075-AF29-4063-9CCA-583FB6C1B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4" name="Rectangle 93">
                  <a:extLst>
                    <a:ext uri="{FF2B5EF4-FFF2-40B4-BE49-F238E27FC236}">
                      <a16:creationId xmlns:a16="http://schemas.microsoft.com/office/drawing/2014/main" id="{879B609B-6334-4AFD-9048-0048C3674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500"/>
                  <a:ext cx="378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5" name="Rectangle 94">
                  <a:extLst>
                    <a:ext uri="{FF2B5EF4-FFF2-40B4-BE49-F238E27FC236}">
                      <a16:creationId xmlns:a16="http://schemas.microsoft.com/office/drawing/2014/main" id="{A6211F00-250D-4186-9494-260B8686E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190"/>
                  <a:ext cx="378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47" name="Group 95">
                <a:extLst>
                  <a:ext uri="{FF2B5EF4-FFF2-40B4-BE49-F238E27FC236}">
                    <a16:creationId xmlns:a16="http://schemas.microsoft.com/office/drawing/2014/main" id="{EAC0B52E-75A0-4893-88A6-47DC50C66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61250" y="5226050"/>
                <a:ext cx="600075" cy="1476375"/>
                <a:chOff x="4950" y="2190"/>
                <a:chExt cx="378" cy="930"/>
              </a:xfrm>
            </p:grpSpPr>
            <p:sp>
              <p:nvSpPr>
                <p:cNvPr id="150" name="Rectangle 96">
                  <a:extLst>
                    <a:ext uri="{FF2B5EF4-FFF2-40B4-BE49-F238E27FC236}">
                      <a16:creationId xmlns:a16="http://schemas.microsoft.com/office/drawing/2014/main" id="{6D586270-489C-4298-AC48-39F9C893E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810"/>
                  <a:ext cx="378" cy="31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1" name="Rectangle 97">
                  <a:extLst>
                    <a:ext uri="{FF2B5EF4-FFF2-40B4-BE49-F238E27FC236}">
                      <a16:creationId xmlns:a16="http://schemas.microsoft.com/office/drawing/2014/main" id="{56320CA4-495A-4ECD-B988-6DDA44540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500"/>
                  <a:ext cx="378" cy="31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52" name="Rectangle 98">
                  <a:extLst>
                    <a:ext uri="{FF2B5EF4-FFF2-40B4-BE49-F238E27FC236}">
                      <a16:creationId xmlns:a16="http://schemas.microsoft.com/office/drawing/2014/main" id="{5A8AB3D5-1261-4409-AACE-1AD64290B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0" y="2190"/>
                  <a:ext cx="378" cy="310"/>
                </a:xfrm>
                <a:prstGeom prst="rect">
                  <a:avLst/>
                </a:prstGeom>
                <a:solidFill>
                  <a:srgbClr val="FF66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30000"/>
                    </a:spcBef>
                  </a:pPr>
                  <a:endParaRPr lang="ko-KR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8" name="Rectangle 139">
                <a:extLst>
                  <a:ext uri="{FF2B5EF4-FFF2-40B4-BE49-F238E27FC236}">
                    <a16:creationId xmlns:a16="http://schemas.microsoft.com/office/drawing/2014/main" id="{F80C2E38-1785-419A-9B53-C63BB689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1250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149" name="Rectangle 150">
                <a:extLst>
                  <a:ext uri="{FF2B5EF4-FFF2-40B4-BE49-F238E27FC236}">
                    <a16:creationId xmlns:a16="http://schemas.microsoft.com/office/drawing/2014/main" id="{70BD3C59-0CDB-44F2-B177-4851B6787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7200" y="4495800"/>
                <a:ext cx="60007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grpSp>
          <p:nvGrpSpPr>
            <p:cNvPr id="156" name="Group 151">
              <a:extLst>
                <a:ext uri="{FF2B5EF4-FFF2-40B4-BE49-F238E27FC236}">
                  <a16:creationId xmlns:a16="http://schemas.microsoft.com/office/drawing/2014/main" id="{FD4B4002-BB66-4697-A683-B8C6216FC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218" y="4324298"/>
              <a:ext cx="8204200" cy="2206625"/>
              <a:chOff x="240" y="1440"/>
              <a:chExt cx="5168" cy="1390"/>
            </a:xfrm>
          </p:grpSpPr>
          <p:sp>
            <p:nvSpPr>
              <p:cNvPr id="157" name="Rectangle 152">
                <a:extLst>
                  <a:ext uri="{FF2B5EF4-FFF2-40B4-BE49-F238E27FC236}">
                    <a16:creationId xmlns:a16="http://schemas.microsoft.com/office/drawing/2014/main" id="{B817BE58-E284-4F31-ACFA-D8F137026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20"/>
                <a:ext cx="637" cy="3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3</a:t>
                </a:r>
              </a:p>
            </p:txBody>
          </p:sp>
          <p:sp>
            <p:nvSpPr>
              <p:cNvPr id="158" name="Rectangle 153">
                <a:extLst>
                  <a:ext uri="{FF2B5EF4-FFF2-40B4-BE49-F238E27FC236}">
                    <a16:creationId xmlns:a16="http://schemas.microsoft.com/office/drawing/2014/main" id="{AB128C5E-DEBF-418C-8010-611D19164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21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2</a:t>
                </a:r>
              </a:p>
            </p:txBody>
          </p:sp>
          <p:sp>
            <p:nvSpPr>
              <p:cNvPr id="159" name="Rectangle 154">
                <a:extLst>
                  <a:ext uri="{FF2B5EF4-FFF2-40B4-BE49-F238E27FC236}">
                    <a16:creationId xmlns:a16="http://schemas.microsoft.com/office/drawing/2014/main" id="{2E18DD4D-1FC3-44F5-B346-00F5C3B7A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00"/>
                <a:ext cx="63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160" name="Rectangle 155">
                <a:extLst>
                  <a:ext uri="{FF2B5EF4-FFF2-40B4-BE49-F238E27FC236}">
                    <a16:creationId xmlns:a16="http://schemas.microsoft.com/office/drawing/2014/main" id="{1592E972-4878-4610-B7D6-1DBC82C7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60"/>
                <a:ext cx="637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5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Ref:</a:t>
                </a:r>
              </a:p>
              <a:p>
                <a:pPr algn="l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Page:</a:t>
                </a:r>
              </a:p>
            </p:txBody>
          </p:sp>
          <p:sp>
            <p:nvSpPr>
              <p:cNvPr id="161" name="Line 156">
                <a:extLst>
                  <a:ext uri="{FF2B5EF4-FFF2-40B4-BE49-F238E27FC236}">
                    <a16:creationId xmlns:a16="http://schemas.microsoft.com/office/drawing/2014/main" id="{D50D5757-5A27-41B4-81A0-14B381E93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00"/>
                <a:ext cx="5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62" name="Group 157">
                <a:extLst>
                  <a:ext uri="{FF2B5EF4-FFF2-40B4-BE49-F238E27FC236}">
                    <a16:creationId xmlns:a16="http://schemas.microsoft.com/office/drawing/2014/main" id="{4BADAF66-9856-4E08-B579-2BFDC960B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10"/>
                <a:ext cx="5161" cy="310"/>
                <a:chOff x="240" y="2210"/>
                <a:chExt cx="4790" cy="310"/>
              </a:xfrm>
            </p:grpSpPr>
            <p:sp>
              <p:nvSpPr>
                <p:cNvPr id="180" name="Line 158">
                  <a:extLst>
                    <a:ext uri="{FF2B5EF4-FFF2-40B4-BE49-F238E27FC236}">
                      <a16:creationId xmlns:a16="http://schemas.microsoft.com/office/drawing/2014/main" id="{0306263A-B74A-42C8-8E00-6641D6BDC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21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81" name="Line 159">
                  <a:extLst>
                    <a:ext uri="{FF2B5EF4-FFF2-40B4-BE49-F238E27FC236}">
                      <a16:creationId xmlns:a16="http://schemas.microsoft.com/office/drawing/2014/main" id="{01F2F5C9-3721-4574-85A9-74928E85A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52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63" name="Line 160">
                <a:extLst>
                  <a:ext uri="{FF2B5EF4-FFF2-40B4-BE49-F238E27FC236}">
                    <a16:creationId xmlns:a16="http://schemas.microsoft.com/office/drawing/2014/main" id="{7E53D0B7-7CE5-488E-86E5-50D8DBCDD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4" name="Line 161">
                <a:extLst>
                  <a:ext uri="{FF2B5EF4-FFF2-40B4-BE49-F238E27FC236}">
                    <a16:creationId xmlns:a16="http://schemas.microsoft.com/office/drawing/2014/main" id="{3C6A4044-A0C7-4816-B7E1-B36D312DD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1440"/>
                <a:ext cx="0" cy="1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5" name="Line 162">
                <a:extLst>
                  <a:ext uri="{FF2B5EF4-FFF2-40B4-BE49-F238E27FC236}">
                    <a16:creationId xmlns:a16="http://schemas.microsoft.com/office/drawing/2014/main" id="{70AFCF53-92BB-4104-9F05-C4CCA3E20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Line 163">
                <a:extLst>
                  <a:ext uri="{FF2B5EF4-FFF2-40B4-BE49-F238E27FC236}">
                    <a16:creationId xmlns:a16="http://schemas.microsoft.com/office/drawing/2014/main" id="{4FF4B11C-892F-4133-98A5-55B9459E0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7" name="Line 164">
                <a:extLst>
                  <a:ext uri="{FF2B5EF4-FFF2-40B4-BE49-F238E27FC236}">
                    <a16:creationId xmlns:a16="http://schemas.microsoft.com/office/drawing/2014/main" id="{07173CDF-F08E-4327-822C-BD4CC2DD2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9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Line 165">
                <a:extLst>
                  <a:ext uri="{FF2B5EF4-FFF2-40B4-BE49-F238E27FC236}">
                    <a16:creationId xmlns:a16="http://schemas.microsoft.com/office/drawing/2014/main" id="{13A971E5-5C43-4863-86C9-3CE9037D7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9" name="Line 166">
                <a:extLst>
                  <a:ext uri="{FF2B5EF4-FFF2-40B4-BE49-F238E27FC236}">
                    <a16:creationId xmlns:a16="http://schemas.microsoft.com/office/drawing/2014/main" id="{37A90490-E5A3-474A-955C-86F1346A3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Line 167">
                <a:extLst>
                  <a:ext uri="{FF2B5EF4-FFF2-40B4-BE49-F238E27FC236}">
                    <a16:creationId xmlns:a16="http://schemas.microsoft.com/office/drawing/2014/main" id="{3D330572-D622-477A-A07D-5625799E6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1" name="Line 168">
                <a:extLst>
                  <a:ext uri="{FF2B5EF4-FFF2-40B4-BE49-F238E27FC236}">
                    <a16:creationId xmlns:a16="http://schemas.microsoft.com/office/drawing/2014/main" id="{DC10993B-9747-4933-92EB-CC8D0BAC3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Line 169">
                <a:extLst>
                  <a:ext uri="{FF2B5EF4-FFF2-40B4-BE49-F238E27FC236}">
                    <a16:creationId xmlns:a16="http://schemas.microsoft.com/office/drawing/2014/main" id="{C48AD41B-3090-4D69-B670-60EB5671F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3" name="Line 170">
                <a:extLst>
                  <a:ext uri="{FF2B5EF4-FFF2-40B4-BE49-F238E27FC236}">
                    <a16:creationId xmlns:a16="http://schemas.microsoft.com/office/drawing/2014/main" id="{A06EB781-B8E3-4FF9-A678-7256075F7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4" name="Line 171">
                <a:extLst>
                  <a:ext uri="{FF2B5EF4-FFF2-40B4-BE49-F238E27FC236}">
                    <a16:creationId xmlns:a16="http://schemas.microsoft.com/office/drawing/2014/main" id="{9997C835-54EA-4692-9D71-EB7000A31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75" name="Group 172">
                <a:extLst>
                  <a:ext uri="{FF2B5EF4-FFF2-40B4-BE49-F238E27FC236}">
                    <a16:creationId xmlns:a16="http://schemas.microsoft.com/office/drawing/2014/main" id="{C705DE66-9DAC-4875-9AC7-621D26EAD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40"/>
                <a:ext cx="5160" cy="1390"/>
                <a:chOff x="240" y="1440"/>
                <a:chExt cx="4790" cy="1390"/>
              </a:xfrm>
            </p:grpSpPr>
            <p:sp>
              <p:nvSpPr>
                <p:cNvPr id="177" name="Line 173">
                  <a:extLst>
                    <a:ext uri="{FF2B5EF4-FFF2-40B4-BE49-F238E27FC236}">
                      <a16:creationId xmlns:a16="http://schemas.microsoft.com/office/drawing/2014/main" id="{6500BAF9-B3D0-4453-93F8-F8312D23A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44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78" name="Line 174">
                  <a:extLst>
                    <a:ext uri="{FF2B5EF4-FFF2-40B4-BE49-F238E27FC236}">
                      <a16:creationId xmlns:a16="http://schemas.microsoft.com/office/drawing/2014/main" id="{38584DA3-A706-48C1-910B-2FC6C87B1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83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79" name="Line 175">
                  <a:extLst>
                    <a:ext uri="{FF2B5EF4-FFF2-40B4-BE49-F238E27FC236}">
                      <a16:creationId xmlns:a16="http://schemas.microsoft.com/office/drawing/2014/main" id="{1DBC38D2-BF9A-4C17-87E2-B625121136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0" y="1440"/>
                  <a:ext cx="0" cy="139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76" name="Line 176">
                <a:extLst>
                  <a:ext uri="{FF2B5EF4-FFF2-40B4-BE49-F238E27FC236}">
                    <a16:creationId xmlns:a16="http://schemas.microsoft.com/office/drawing/2014/main" id="{79A3E43A-7114-4BD1-9983-AF28F7BFA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730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8BD0-A636-4DB0-90D1-F5DB4C31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LRU Often Works Well: Working Sets!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0800-6F7D-4DA6-862C-808FC57D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a program executes it transitions through a sequence of “working sets” consisting of varying sized subsets of the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36F1-0594-469E-BFEC-4CBBF016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9ACC-BB0A-4748-8072-B8BDE5AA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541B-79BA-4065-B785-A2A34FD7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4C565-434E-499E-ADCB-05A9CC2CA5A7}"/>
              </a:ext>
            </a:extLst>
          </p:cNvPr>
          <p:cNvCxnSpPr/>
          <p:nvPr/>
        </p:nvCxnSpPr>
        <p:spPr>
          <a:xfrm>
            <a:off x="1688280" y="5911152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69CE6-5E58-41EB-B3EB-C6598B349A12}"/>
              </a:ext>
            </a:extLst>
          </p:cNvPr>
          <p:cNvSpPr txBox="1"/>
          <p:nvPr/>
        </p:nvSpPr>
        <p:spPr>
          <a:xfrm>
            <a:off x="4925482" y="594138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2E52A-8756-44A0-99D3-92BD1B963157}"/>
              </a:ext>
            </a:extLst>
          </p:cNvPr>
          <p:cNvCxnSpPr/>
          <p:nvPr/>
        </p:nvCxnSpPr>
        <p:spPr>
          <a:xfrm flipV="1">
            <a:off x="2126769" y="2857274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688BF-5E84-4C4D-A6E1-7560869541F8}"/>
              </a:ext>
            </a:extLst>
          </p:cNvPr>
          <p:cNvSpPr txBox="1"/>
          <p:nvPr/>
        </p:nvSpPr>
        <p:spPr>
          <a:xfrm rot="16200000">
            <a:off x="1295100" y="3977239"/>
            <a:ext cx="120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F9E6742-AC4E-4E72-A16C-2E47D7276471}"/>
              </a:ext>
            </a:extLst>
          </p:cNvPr>
          <p:cNvSpPr/>
          <p:nvPr/>
        </p:nvSpPr>
        <p:spPr>
          <a:xfrm>
            <a:off x="2504776" y="4656340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80433561-8215-443D-8390-B0B8EA106985}"/>
              </a:ext>
            </a:extLst>
          </p:cNvPr>
          <p:cNvSpPr/>
          <p:nvPr/>
        </p:nvSpPr>
        <p:spPr>
          <a:xfrm>
            <a:off x="2504775" y="3991139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F7F35E6-D814-4B9D-AFB2-B8929E156894}"/>
              </a:ext>
            </a:extLst>
          </p:cNvPr>
          <p:cNvSpPr/>
          <p:nvPr/>
        </p:nvSpPr>
        <p:spPr>
          <a:xfrm>
            <a:off x="3507656" y="4537174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2C8657EF-49F1-42D0-949B-C2578474743A}"/>
              </a:ext>
            </a:extLst>
          </p:cNvPr>
          <p:cNvSpPr/>
          <p:nvPr/>
        </p:nvSpPr>
        <p:spPr>
          <a:xfrm>
            <a:off x="3660056" y="3189873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8081A93A-739F-42DF-AC46-B1875FDE6184}"/>
              </a:ext>
            </a:extLst>
          </p:cNvPr>
          <p:cNvSpPr/>
          <p:nvPr/>
        </p:nvSpPr>
        <p:spPr>
          <a:xfrm>
            <a:off x="4925482" y="4007476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D7AC2E10-BD37-4B71-B12B-2AA67BA6535A}"/>
              </a:ext>
            </a:extLst>
          </p:cNvPr>
          <p:cNvSpPr/>
          <p:nvPr/>
        </p:nvSpPr>
        <p:spPr>
          <a:xfrm>
            <a:off x="5928364" y="4506937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7A9AEE9E-CBFF-4954-8D8B-DB4B6D01BD15}"/>
              </a:ext>
            </a:extLst>
          </p:cNvPr>
          <p:cNvSpPr/>
          <p:nvPr/>
        </p:nvSpPr>
        <p:spPr>
          <a:xfrm>
            <a:off x="5826919" y="2857274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2C18C518-8081-4231-A9F6-4B5CE5860E53}"/>
              </a:ext>
            </a:extLst>
          </p:cNvPr>
          <p:cNvSpPr/>
          <p:nvPr/>
        </p:nvSpPr>
        <p:spPr>
          <a:xfrm>
            <a:off x="6650393" y="402320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CDFF66F9-4491-48EA-856B-813E2A3DAF2A}"/>
              </a:ext>
            </a:extLst>
          </p:cNvPr>
          <p:cNvSpPr/>
          <p:nvPr/>
        </p:nvSpPr>
        <p:spPr>
          <a:xfrm>
            <a:off x="8011220" y="3020576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EA32AFCE-B939-41F8-B955-9248544D4E1E}"/>
              </a:ext>
            </a:extLst>
          </p:cNvPr>
          <p:cNvSpPr/>
          <p:nvPr/>
        </p:nvSpPr>
        <p:spPr>
          <a:xfrm>
            <a:off x="7788268" y="536872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2303-6139-4F84-9F80-DFACBFFB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Address Translation Fast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3B0B-5F4B-4B52-BD11-6ECAED2A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962" y="1858791"/>
            <a:ext cx="3682041" cy="435133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Cache results of recent translations</a:t>
            </a:r>
          </a:p>
          <a:p>
            <a:pPr lvl="1"/>
            <a:r>
              <a:rPr lang="en-US" dirty="0" smtClean="0"/>
              <a:t>Separate from memory cache</a:t>
            </a:r>
          </a:p>
          <a:p>
            <a:pPr lvl="1"/>
            <a:r>
              <a:rPr lang="en-US" dirty="0" smtClean="0"/>
              <a:t>Cache PTEs using Virtual Page Number as the key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164A8-309C-49BD-9117-0FAE70E9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0EEB-DB6B-4854-B108-1FD86EB5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C428-DA3F-4173-8BDF-EEDE34A2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AD4FBD-D581-4E7E-9088-62AECE905064}"/>
              </a:ext>
            </a:extLst>
          </p:cNvPr>
          <p:cNvGrpSpPr/>
          <p:nvPr/>
        </p:nvGrpSpPr>
        <p:grpSpPr>
          <a:xfrm>
            <a:off x="1972779" y="4291245"/>
            <a:ext cx="3607080" cy="1763136"/>
            <a:chOff x="1864080" y="3881403"/>
            <a:chExt cx="3607080" cy="176313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5A4A96D-8960-461C-BA16-7B63F9FDE106}"/>
                </a:ext>
              </a:extLst>
            </p:cNvPr>
            <p:cNvSpPr/>
            <p:nvPr/>
          </p:nvSpPr>
          <p:spPr bwMode="auto">
            <a:xfrm>
              <a:off x="1957056" y="4407561"/>
              <a:ext cx="3514103" cy="1236978"/>
            </a:xfrm>
            <a:prstGeom prst="rect">
              <a:avLst/>
            </a:prstGeom>
            <a:noFill/>
            <a:ln w="2857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AD92E9-6318-4525-9E2A-3C20CC9C8095}"/>
                </a:ext>
              </a:extLst>
            </p:cNvPr>
            <p:cNvSpPr txBox="1"/>
            <p:nvPr/>
          </p:nvSpPr>
          <p:spPr>
            <a:xfrm>
              <a:off x="1881713" y="4422041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>
                  <a:latin typeface="Consolas" panose="020B0609020204030204" pitchFamily="49" charset="0"/>
                </a:rPr>
                <a:t>Phs_Frame</a:t>
              </a:r>
              <a:r>
                <a:rPr lang="en-US" sz="1600" dirty="0">
                  <a:latin typeface="Consolas" panose="020B0609020204030204" pitchFamily="49" charset="0"/>
                </a:rPr>
                <a:t> #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, V, … &gt;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32D1D2-130D-497D-BB36-CF47859E38EF}"/>
                </a:ext>
              </a:extLst>
            </p:cNvPr>
            <p:cNvSpPr txBox="1"/>
            <p:nvPr/>
          </p:nvSpPr>
          <p:spPr>
            <a:xfrm>
              <a:off x="1864080" y="4736377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>
                  <a:latin typeface="Consolas" panose="020B0609020204030204" pitchFamily="49" charset="0"/>
                </a:rPr>
                <a:t>Phs_Frame</a:t>
              </a:r>
              <a:r>
                <a:rPr lang="en-US" sz="1600" dirty="0">
                  <a:latin typeface="Consolas" panose="020B0609020204030204" pitchFamily="49" charset="0"/>
                </a:rPr>
                <a:t> #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, V, … &gt;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046B0D-8954-4930-A42C-876CED5513EB}"/>
                </a:ext>
              </a:extLst>
            </p:cNvPr>
            <p:cNvSpPr txBox="1"/>
            <p:nvPr/>
          </p:nvSpPr>
          <p:spPr>
            <a:xfrm>
              <a:off x="1881714" y="5298279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>
                  <a:latin typeface="Consolas" panose="020B0609020204030204" pitchFamily="49" charset="0"/>
                </a:rPr>
                <a:t>Phs_Frame</a:t>
              </a:r>
              <a:r>
                <a:rPr lang="en-US" sz="1600" dirty="0">
                  <a:latin typeface="Consolas" panose="020B0609020204030204" pitchFamily="49" charset="0"/>
                </a:rPr>
                <a:t> #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, V, … &gt;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0C9942F-E452-4049-B5FA-2695677155A6}"/>
                </a:ext>
              </a:extLst>
            </p:cNvPr>
            <p:cNvCxnSpPr/>
            <p:nvPr/>
          </p:nvCxnSpPr>
          <p:spPr bwMode="auto">
            <a:xfrm>
              <a:off x="1957054" y="4729818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08392B-E8CA-44FD-A6B3-B92D3CEBA690}"/>
                </a:ext>
              </a:extLst>
            </p:cNvPr>
            <p:cNvCxnSpPr/>
            <p:nvPr/>
          </p:nvCxnSpPr>
          <p:spPr bwMode="auto">
            <a:xfrm>
              <a:off x="1957056" y="5050710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Left-Right Arrow 36">
              <a:extLst>
                <a:ext uri="{FF2B5EF4-FFF2-40B4-BE49-F238E27FC236}">
                  <a16:creationId xmlns:a16="http://schemas.microsoft.com/office/drawing/2014/main" id="{27BCBD64-30AB-4772-9873-1213A0563821}"/>
                </a:ext>
              </a:extLst>
            </p:cNvPr>
            <p:cNvSpPr/>
            <p:nvPr/>
          </p:nvSpPr>
          <p:spPr bwMode="auto">
            <a:xfrm rot="5400000">
              <a:off x="3277705" y="3954440"/>
              <a:ext cx="498380" cy="352306"/>
            </a:xfrm>
            <a:prstGeom prst="leftRightArrow">
              <a:avLst/>
            </a:prstGeom>
            <a:solidFill>
              <a:schemeClr val="bg1"/>
            </a:solidFill>
            <a:ln w="19050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03DD06F-ECA1-4FC2-A730-519AD4F5F04C}"/>
              </a:ext>
            </a:extLst>
          </p:cNvPr>
          <p:cNvCxnSpPr>
            <a:endCxn id="66" idx="3"/>
          </p:cNvCxnSpPr>
          <p:nvPr/>
        </p:nvCxnSpPr>
        <p:spPr bwMode="auto">
          <a:xfrm flipH="1">
            <a:off x="5562224" y="3982393"/>
            <a:ext cx="3115977" cy="13331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oup 98"/>
          <p:cNvGrpSpPr/>
          <p:nvPr/>
        </p:nvGrpSpPr>
        <p:grpSpPr>
          <a:xfrm>
            <a:off x="1694214" y="2040138"/>
            <a:ext cx="7782326" cy="2209800"/>
            <a:chOff x="1694214" y="2040138"/>
            <a:chExt cx="7782326" cy="2209800"/>
          </a:xfrm>
        </p:grpSpPr>
        <p:sp>
          <p:nvSpPr>
            <p:cNvPr id="100" name="Rounded Rectangle 31">
              <a:extLst>
                <a:ext uri="{FF2B5EF4-FFF2-40B4-BE49-F238E27FC236}">
                  <a16:creationId xmlns:a16="http://schemas.microsoft.com/office/drawing/2014/main" id="{C6F117A9-FB07-4481-A89A-7DBB358B5E35}"/>
                </a:ext>
              </a:extLst>
            </p:cNvPr>
            <p:cNvSpPr/>
            <p:nvPr/>
          </p:nvSpPr>
          <p:spPr bwMode="auto">
            <a:xfrm>
              <a:off x="1694214" y="2137259"/>
              <a:ext cx="4876800" cy="211267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C1B61F-AE6A-4C7B-8F62-FD1607663555}"/>
                </a:ext>
              </a:extLst>
            </p:cNvPr>
            <p:cNvSpPr txBox="1"/>
            <p:nvPr/>
          </p:nvSpPr>
          <p:spPr>
            <a:xfrm>
              <a:off x="1837044" y="2859973"/>
              <a:ext cx="1207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Processor</a:t>
              </a:r>
            </a:p>
            <a:p>
              <a:pPr algn="ctr"/>
              <a:r>
                <a:rPr lang="en-US" dirty="0"/>
                <a:t>(core)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2523B57-220D-4DDB-AB0F-207E8C4013A3}"/>
                </a:ext>
              </a:extLst>
            </p:cNvPr>
            <p:cNvSpPr txBox="1"/>
            <p:nvPr/>
          </p:nvSpPr>
          <p:spPr>
            <a:xfrm>
              <a:off x="5962310" y="299788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Cache(s)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5B87EC5-7937-46C7-9CB4-9DA130CED43F}"/>
                </a:ext>
              </a:extLst>
            </p:cNvPr>
            <p:cNvSpPr txBox="1"/>
            <p:nvPr/>
          </p:nvSpPr>
          <p:spPr>
            <a:xfrm>
              <a:off x="8305805" y="2137259"/>
              <a:ext cx="108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A136260-8BC3-46D7-8647-5750501AF538}"/>
                </a:ext>
              </a:extLst>
            </p:cNvPr>
            <p:cNvSpPr txBox="1"/>
            <p:nvPr/>
          </p:nvSpPr>
          <p:spPr>
            <a:xfrm>
              <a:off x="4118667" y="299847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1853441-00A0-4314-88A5-E35946C3609B}"/>
                </a:ext>
              </a:extLst>
            </p:cNvPr>
            <p:cNvSpPr/>
            <p:nvPr/>
          </p:nvSpPr>
          <p:spPr bwMode="auto">
            <a:xfrm>
              <a:off x="1820181" y="2573538"/>
              <a:ext cx="1295400" cy="12192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26B0209-8D54-4990-A95A-D70948CFFD98}"/>
                </a:ext>
              </a:extLst>
            </p:cNvPr>
            <p:cNvSpPr/>
            <p:nvPr/>
          </p:nvSpPr>
          <p:spPr bwMode="auto">
            <a:xfrm>
              <a:off x="4081145" y="2792994"/>
              <a:ext cx="878333" cy="780288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40724CB-D779-461E-9B8F-51DB3E5B6C1E}"/>
                </a:ext>
              </a:extLst>
            </p:cNvPr>
            <p:cNvSpPr/>
            <p:nvPr/>
          </p:nvSpPr>
          <p:spPr bwMode="auto">
            <a:xfrm>
              <a:off x="5823526" y="2694529"/>
              <a:ext cx="1383965" cy="976039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B6DAAAE-61EA-4CF2-BEF0-76D97BD44284}"/>
                </a:ext>
              </a:extLst>
            </p:cNvPr>
            <p:cNvSpPr/>
            <p:nvPr/>
          </p:nvSpPr>
          <p:spPr bwMode="auto">
            <a:xfrm>
              <a:off x="8312278" y="2040138"/>
              <a:ext cx="1119217" cy="21336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EA98595-AA10-4F9D-BE1E-F25C2524D5DD}"/>
                </a:ext>
              </a:extLst>
            </p:cNvPr>
            <p:cNvCxnSpPr/>
            <p:nvPr/>
          </p:nvCxnSpPr>
          <p:spPr bwMode="auto">
            <a:xfrm>
              <a:off x="3115581" y="2998472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4D07805-AFF1-4E5B-9CFA-1E246650BA96}"/>
                </a:ext>
              </a:extLst>
            </p:cNvPr>
            <p:cNvSpPr txBox="1"/>
            <p:nvPr/>
          </p:nvSpPr>
          <p:spPr>
            <a:xfrm rot="20126347">
              <a:off x="3321239" y="2315101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Read &lt;</a:t>
              </a:r>
              <a:r>
                <a:rPr lang="en-US" sz="1400" dirty="0" err="1">
                  <a:latin typeface="Consolas" panose="020B0609020204030204" pitchFamily="49" charset="0"/>
                </a:rPr>
                <a:t>V_Addr</a:t>
              </a:r>
              <a:r>
                <a:rPr lang="en-US" sz="1400" dirty="0">
                  <a:latin typeface="Consolas" panose="020B0609020204030204" pitchFamily="49" charset="0"/>
                </a:rPr>
                <a:t> m&gt;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6CF7C91-020F-4AB3-B0F9-1BD613263852}"/>
                </a:ext>
              </a:extLst>
            </p:cNvPr>
            <p:cNvSpPr txBox="1"/>
            <p:nvPr/>
          </p:nvSpPr>
          <p:spPr>
            <a:xfrm>
              <a:off x="2521494" y="3831024"/>
              <a:ext cx="300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&lt; data @ mem[</a:t>
              </a:r>
              <a:r>
                <a:rPr lang="en-US" sz="1400" dirty="0" err="1">
                  <a:latin typeface="Consolas" panose="020B0609020204030204" pitchFamily="49" charset="0"/>
                </a:rPr>
                <a:t>VtoP</a:t>
              </a:r>
              <a:r>
                <a:rPr lang="en-US" sz="1400" dirty="0">
                  <a:latin typeface="Consolas" panose="020B0609020204030204" pitchFamily="49" charset="0"/>
                </a:rPr>
                <a:t>(m)] &gt;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E7636AB-9ECC-45C4-8EB7-71B095B0A9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15581" y="3358660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86DF9A9-B822-4702-84AA-987C364079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9478" y="3006354"/>
              <a:ext cx="864048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1037389-3BC1-4292-978C-FB97EA07F2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59478" y="3358660"/>
              <a:ext cx="864048" cy="78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66C9BE-1BC3-4F8A-A50C-6EEE654412A5}"/>
                </a:ext>
              </a:extLst>
            </p:cNvPr>
            <p:cNvSpPr txBox="1"/>
            <p:nvPr/>
          </p:nvSpPr>
          <p:spPr>
            <a:xfrm rot="20126347">
              <a:off x="5130553" y="2270446"/>
              <a:ext cx="1713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Read &lt;</a:t>
              </a:r>
              <a:r>
                <a:rPr lang="en-US" sz="1200" dirty="0" err="1" smtClean="0">
                  <a:latin typeface="Consolas" panose="020B0609020204030204" pitchFamily="49" charset="0"/>
                </a:rPr>
                <a:t>Phys_Addr</a:t>
              </a:r>
              <a:r>
                <a:rPr lang="en-US" sz="1200" dirty="0" smtClean="0">
                  <a:latin typeface="Consolas" panose="020B0609020204030204" pitchFamily="49" charset="0"/>
                </a:rPr>
                <a:t> X&gt;</a:t>
              </a:r>
              <a:endParaRPr 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16" name="Left-Right Arrow 115">
              <a:extLst>
                <a:ext uri="{FF2B5EF4-FFF2-40B4-BE49-F238E27FC236}">
                  <a16:creationId xmlns:a16="http://schemas.microsoft.com/office/drawing/2014/main" id="{B1F4DB40-8A42-424D-9A28-2BAB47BFE791}"/>
                </a:ext>
              </a:extLst>
            </p:cNvPr>
            <p:cNvSpPr/>
            <p:nvPr/>
          </p:nvSpPr>
          <p:spPr bwMode="auto">
            <a:xfrm>
              <a:off x="7207491" y="3006354"/>
              <a:ext cx="1104787" cy="352306"/>
            </a:xfrm>
            <a:prstGeom prst="leftRightArrow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6898B18-477E-45E6-A544-DD4D437F7DB1}"/>
                </a:ext>
              </a:extLst>
            </p:cNvPr>
            <p:cNvSpPr txBox="1"/>
            <p:nvPr/>
          </p:nvSpPr>
          <p:spPr>
            <a:xfrm rot="18275228">
              <a:off x="6988681" y="2997840"/>
              <a:ext cx="14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Cache Lines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D24901F-F0D4-408F-AE29-E94E6290CB17}"/>
                </a:ext>
              </a:extLst>
            </p:cNvPr>
            <p:cNvSpPr txBox="1"/>
            <p:nvPr/>
          </p:nvSpPr>
          <p:spPr>
            <a:xfrm rot="20413803">
              <a:off x="8286791" y="2821687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233AE1"/>
                  </a:solidFill>
                </a:rPr>
                <a:t>pgm</a:t>
              </a:r>
              <a:r>
                <a:rPr lang="en-US" dirty="0">
                  <a:solidFill>
                    <a:srgbClr val="233AE1"/>
                  </a:solidFill>
                </a:rPr>
                <a:t> data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652968D-DA56-44EA-B926-7CA1C1F296BB}"/>
                </a:ext>
              </a:extLst>
            </p:cNvPr>
            <p:cNvGrpSpPr/>
            <p:nvPr/>
          </p:nvGrpSpPr>
          <p:grpSpPr>
            <a:xfrm>
              <a:off x="8652353" y="3384046"/>
              <a:ext cx="736153" cy="650414"/>
              <a:chOff x="4800600" y="2854786"/>
              <a:chExt cx="736153" cy="650414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3A5E7B3-68FA-4CFE-8F92-8340039048ED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65041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36768F1-6EF0-4D5D-8188-9E5A3591BB9C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page tables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CE528CC-9E3E-4718-9A35-FC4C8DBF7A9A}"/>
                </a:ext>
              </a:extLst>
            </p:cNvPr>
            <p:cNvGrpSpPr/>
            <p:nvPr/>
          </p:nvGrpSpPr>
          <p:grpSpPr>
            <a:xfrm>
              <a:off x="3272178" y="3483115"/>
              <a:ext cx="736153" cy="336204"/>
              <a:chOff x="4800600" y="2854786"/>
              <a:chExt cx="736153" cy="33620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402E892-B8D1-4469-B02D-850BE5608B30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30777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47A0BC0-3F91-476E-A7EB-624B6FE49060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PTBR</a:t>
                </a:r>
              </a:p>
            </p:txBody>
          </p:sp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35B705A4-F266-4E48-916C-2668661E3102}"/>
              </a:ext>
            </a:extLst>
          </p:cNvPr>
          <p:cNvSpPr/>
          <p:nvPr/>
        </p:nvSpPr>
        <p:spPr bwMode="auto">
          <a:xfrm>
            <a:off x="8735654" y="3868695"/>
            <a:ext cx="539888" cy="13399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6734-49A8-438D-A994-63DE083C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the Memory Size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A313-C35D-475A-86C7-41C105F27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One desirable property: When you add memory the miss rate drops</a:t>
            </a:r>
          </a:p>
          <a:p>
            <a:pPr lvl="1"/>
            <a:r>
              <a:rPr lang="en-US" altLang="ko-KR" smtClean="0"/>
              <a:t>Called the stack property</a:t>
            </a:r>
          </a:p>
          <a:p>
            <a:r>
              <a:rPr lang="en-US" smtClean="0"/>
              <a:t>Surprisingly, certain replacement algorithms don’t have this property!</a:t>
            </a:r>
          </a:p>
          <a:p>
            <a:pPr lvl="1"/>
            <a:r>
              <a:rPr lang="en-US" smtClean="0"/>
              <a:t>Called Bélády’s Anomaly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EC4F-0CC9-453B-9ED6-06F5F270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BAC1B-E959-42F4-9B8D-81BDEC6C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5781-ED16-43EA-A83A-E4F5C8AF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9B8CC56-A3C9-41C1-8E7F-C078930C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11264" r="1244" b="11610"/>
          <a:stretch>
            <a:fillRect/>
          </a:stretch>
        </p:blipFill>
        <p:spPr bwMode="auto">
          <a:xfrm>
            <a:off x="5233905" y="3296539"/>
            <a:ext cx="5646737" cy="33226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75B5-923F-4CDB-9F09-04DC15DF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Bélády’s</a:t>
            </a:r>
            <a:r>
              <a:rPr lang="en-US" dirty="0" smtClean="0"/>
              <a:t> Anomaly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3403-36DB-447F-A435-5F4B677C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196649" cy="4351337"/>
          </a:xfrm>
        </p:spPr>
        <p:txBody>
          <a:bodyPr/>
          <a:lstStyle/>
          <a:p>
            <a:r>
              <a:rPr lang="en-US" dirty="0" smtClean="0"/>
              <a:t>FIFO example: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After adding memory:</a:t>
            </a:r>
          </a:p>
          <a:p>
            <a:pPr lvl="1"/>
            <a:r>
              <a:rPr lang="en-US" dirty="0" smtClean="0"/>
              <a:t>Resident pages could be totally different</a:t>
            </a:r>
          </a:p>
          <a:p>
            <a:pPr lvl="1"/>
            <a:r>
              <a:rPr lang="en-US" dirty="0" smtClean="0"/>
              <a:t>Number of page faults increases!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5273-2FBB-420C-A050-D5AA9C0C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6787-407F-4DA5-9D8B-3BCA0E8D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3E16-BBFD-4CF0-9E27-60FEFE90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B80FBD-A9B8-4610-829F-46ED3FC1484F}"/>
              </a:ext>
            </a:extLst>
          </p:cNvPr>
          <p:cNvGrpSpPr>
            <a:grpSpLocks/>
          </p:cNvGrpSpPr>
          <p:nvPr/>
        </p:nvGrpSpPr>
        <p:grpSpPr bwMode="auto">
          <a:xfrm>
            <a:off x="4703128" y="1943100"/>
            <a:ext cx="6864350" cy="1624012"/>
            <a:chOff x="294" y="2786"/>
            <a:chExt cx="5178" cy="1390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FC05D83E-3E28-4295-9892-98703696A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8" y="3246"/>
              <a:ext cx="378" cy="930"/>
              <a:chOff x="4950" y="2190"/>
              <a:chExt cx="378" cy="930"/>
            </a:xfrm>
          </p:grpSpPr>
          <p:sp>
            <p:nvSpPr>
              <p:cNvPr id="91" name="Rectangle 6">
                <a:extLst>
                  <a:ext uri="{FF2B5EF4-FFF2-40B4-BE49-F238E27FC236}">
                    <a16:creationId xmlns:a16="http://schemas.microsoft.com/office/drawing/2014/main" id="{12598EFF-83C5-4553-A52F-E7C0A3859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Rectangle 7">
                <a:extLst>
                  <a:ext uri="{FF2B5EF4-FFF2-40B4-BE49-F238E27FC236}">
                    <a16:creationId xmlns:a16="http://schemas.microsoft.com/office/drawing/2014/main" id="{61B6709E-209D-4AC5-9C3D-B4C670F05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3" name="Rectangle 8">
                <a:extLst>
                  <a:ext uri="{FF2B5EF4-FFF2-40B4-BE49-F238E27FC236}">
                    <a16:creationId xmlns:a16="http://schemas.microsoft.com/office/drawing/2014/main" id="{25ECB433-9534-49FC-9C15-5BB7F4F99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2952643-8062-4F4A-9316-EC73E2542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6" y="3246"/>
              <a:ext cx="378" cy="930"/>
              <a:chOff x="4950" y="2190"/>
              <a:chExt cx="378" cy="930"/>
            </a:xfrm>
          </p:grpSpPr>
          <p:sp>
            <p:nvSpPr>
              <p:cNvPr id="88" name="Rectangle 10">
                <a:extLst>
                  <a:ext uri="{FF2B5EF4-FFF2-40B4-BE49-F238E27FC236}">
                    <a16:creationId xmlns:a16="http://schemas.microsoft.com/office/drawing/2014/main" id="{F3AEBDDB-A9FF-4F61-B4A0-D1264BE09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  <p:sp>
            <p:nvSpPr>
              <p:cNvPr id="89" name="Rectangle 11">
                <a:extLst>
                  <a:ext uri="{FF2B5EF4-FFF2-40B4-BE49-F238E27FC236}">
                    <a16:creationId xmlns:a16="http://schemas.microsoft.com/office/drawing/2014/main" id="{1B18B4ED-2FC7-4644-89C7-877795E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Rectangle 12">
                <a:extLst>
                  <a:ext uri="{FF2B5EF4-FFF2-40B4-BE49-F238E27FC236}">
                    <a16:creationId xmlns:a16="http://schemas.microsoft.com/office/drawing/2014/main" id="{C326DB66-82E3-4FA3-A07E-6D4A12B3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D98014AD-24D2-4141-B51B-8AE5979B6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246"/>
              <a:ext cx="377" cy="930"/>
              <a:chOff x="4573" y="2190"/>
              <a:chExt cx="377" cy="930"/>
            </a:xfrm>
          </p:grpSpPr>
          <p:sp>
            <p:nvSpPr>
              <p:cNvPr id="85" name="Rectangle 14">
                <a:extLst>
                  <a:ext uri="{FF2B5EF4-FFF2-40B4-BE49-F238E27FC236}">
                    <a16:creationId xmlns:a16="http://schemas.microsoft.com/office/drawing/2014/main" id="{48CDFE24-3E21-4D9D-AAEA-BDA956F4E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6" name="Rectangle 15">
                <a:extLst>
                  <a:ext uri="{FF2B5EF4-FFF2-40B4-BE49-F238E27FC236}">
                    <a16:creationId xmlns:a16="http://schemas.microsoft.com/office/drawing/2014/main" id="{6FD87A8B-422E-429C-96AA-85DBFFA52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87" name="Rectangle 16">
                <a:extLst>
                  <a:ext uri="{FF2B5EF4-FFF2-40B4-BE49-F238E27FC236}">
                    <a16:creationId xmlns:a16="http://schemas.microsoft.com/office/drawing/2014/main" id="{D55AB416-90F2-4B18-8EC0-AAA7DB695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2B51E58A-8A11-4684-8E90-BA6867982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1" y="3246"/>
              <a:ext cx="378" cy="930"/>
              <a:chOff x="4195" y="2190"/>
              <a:chExt cx="378" cy="930"/>
            </a:xfrm>
          </p:grpSpPr>
          <p:sp>
            <p:nvSpPr>
              <p:cNvPr id="82" name="Rectangle 18">
                <a:extLst>
                  <a:ext uri="{FF2B5EF4-FFF2-40B4-BE49-F238E27FC236}">
                    <a16:creationId xmlns:a16="http://schemas.microsoft.com/office/drawing/2014/main" id="{7B4A6230-B0CD-41F6-A7CD-237B76B3A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Rectangle 19">
                <a:extLst>
                  <a:ext uri="{FF2B5EF4-FFF2-40B4-BE49-F238E27FC236}">
                    <a16:creationId xmlns:a16="http://schemas.microsoft.com/office/drawing/2014/main" id="{BBD47AF3-C605-4799-999D-2929BC0A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Rectangle 20">
                <a:extLst>
                  <a:ext uri="{FF2B5EF4-FFF2-40B4-BE49-F238E27FC236}">
                    <a16:creationId xmlns:a16="http://schemas.microsoft.com/office/drawing/2014/main" id="{9EC83A95-3F51-4B2E-9F30-16BB3B8E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3F240141-CDE0-49E1-937B-DB634109D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" y="3246"/>
              <a:ext cx="377" cy="930"/>
              <a:chOff x="3818" y="2190"/>
              <a:chExt cx="377" cy="930"/>
            </a:xfrm>
          </p:grpSpPr>
          <p:sp>
            <p:nvSpPr>
              <p:cNvPr id="79" name="Rectangle 22">
                <a:extLst>
                  <a:ext uri="{FF2B5EF4-FFF2-40B4-BE49-F238E27FC236}">
                    <a16:creationId xmlns:a16="http://schemas.microsoft.com/office/drawing/2014/main" id="{B40FCA96-2790-496D-91A8-06A2DA4F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Rectangle 23">
                <a:extLst>
                  <a:ext uri="{FF2B5EF4-FFF2-40B4-BE49-F238E27FC236}">
                    <a16:creationId xmlns:a16="http://schemas.microsoft.com/office/drawing/2014/main" id="{393D3C0F-62A2-48E2-A81D-A758E81CC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Rectangle 24">
                <a:extLst>
                  <a:ext uri="{FF2B5EF4-FFF2-40B4-BE49-F238E27FC236}">
                    <a16:creationId xmlns:a16="http://schemas.microsoft.com/office/drawing/2014/main" id="{9AA7A39E-0275-4021-889F-BDE430499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8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4022B419-7C0E-4B4E-8DBF-97C5562C3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3246"/>
              <a:ext cx="378" cy="930"/>
              <a:chOff x="3440" y="2190"/>
              <a:chExt cx="378" cy="930"/>
            </a:xfrm>
          </p:grpSpPr>
          <p:sp>
            <p:nvSpPr>
              <p:cNvPr id="76" name="Rectangle 26">
                <a:extLst>
                  <a:ext uri="{FF2B5EF4-FFF2-40B4-BE49-F238E27FC236}">
                    <a16:creationId xmlns:a16="http://schemas.microsoft.com/office/drawing/2014/main" id="{6E9CDCC8-60ED-42F4-A0E2-7A0B3A747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Rectangle 27">
                <a:extLst>
                  <a:ext uri="{FF2B5EF4-FFF2-40B4-BE49-F238E27FC236}">
                    <a16:creationId xmlns:a16="http://schemas.microsoft.com/office/drawing/2014/main" id="{3019D9AF-DEBB-45C8-AA1D-0F7099653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Rectangle 28">
                <a:extLst>
                  <a:ext uri="{FF2B5EF4-FFF2-40B4-BE49-F238E27FC236}">
                    <a16:creationId xmlns:a16="http://schemas.microsoft.com/office/drawing/2014/main" id="{EC789ECF-A075-4CFF-909A-466792E6D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0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E</a:t>
                </a:r>
              </a:p>
            </p:txBody>
          </p:sp>
        </p:grpSp>
        <p:grpSp>
          <p:nvGrpSpPr>
            <p:cNvPr id="14" name="Group 29">
              <a:extLst>
                <a:ext uri="{FF2B5EF4-FFF2-40B4-BE49-F238E27FC236}">
                  <a16:creationId xmlns:a16="http://schemas.microsoft.com/office/drawing/2014/main" id="{6A973C86-7797-4F1C-A3EF-B9B2DE0ED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" y="3246"/>
              <a:ext cx="377" cy="930"/>
              <a:chOff x="3063" y="2190"/>
              <a:chExt cx="377" cy="930"/>
            </a:xfrm>
          </p:grpSpPr>
          <p:sp>
            <p:nvSpPr>
              <p:cNvPr id="73" name="Rectangle 30">
                <a:extLst>
                  <a:ext uri="{FF2B5EF4-FFF2-40B4-BE49-F238E27FC236}">
                    <a16:creationId xmlns:a16="http://schemas.microsoft.com/office/drawing/2014/main" id="{C5BCF4AF-E48B-4581-8D71-80C8948E1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74" name="Rectangle 31">
                <a:extLst>
                  <a:ext uri="{FF2B5EF4-FFF2-40B4-BE49-F238E27FC236}">
                    <a16:creationId xmlns:a16="http://schemas.microsoft.com/office/drawing/2014/main" id="{4D8F1702-52A3-4E2B-BE0A-32C288213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Rectangle 32">
                <a:extLst>
                  <a:ext uri="{FF2B5EF4-FFF2-40B4-BE49-F238E27FC236}">
                    <a16:creationId xmlns:a16="http://schemas.microsoft.com/office/drawing/2014/main" id="{C716EB99-6817-48EE-95B3-FE2FCA1AE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7F94C53E-C270-4BD7-95C3-E18F44F6C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1" y="3246"/>
              <a:ext cx="378" cy="930"/>
              <a:chOff x="2685" y="2190"/>
              <a:chExt cx="378" cy="930"/>
            </a:xfrm>
          </p:grpSpPr>
          <p:sp>
            <p:nvSpPr>
              <p:cNvPr id="70" name="Rectangle 34">
                <a:extLst>
                  <a:ext uri="{FF2B5EF4-FFF2-40B4-BE49-F238E27FC236}">
                    <a16:creationId xmlns:a16="http://schemas.microsoft.com/office/drawing/2014/main" id="{571275F0-059F-487B-A262-C6D6B60D1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Rectangle 35">
                <a:extLst>
                  <a:ext uri="{FF2B5EF4-FFF2-40B4-BE49-F238E27FC236}">
                    <a16:creationId xmlns:a16="http://schemas.microsoft.com/office/drawing/2014/main" id="{48077030-CAF9-4C30-B906-9A95DD2CC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72" name="Rectangle 36">
                <a:extLst>
                  <a:ext uri="{FF2B5EF4-FFF2-40B4-BE49-F238E27FC236}">
                    <a16:creationId xmlns:a16="http://schemas.microsoft.com/office/drawing/2014/main" id="{256640C1-20F7-4D61-BCE9-C0564D0CE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6" name="Group 37">
              <a:extLst>
                <a:ext uri="{FF2B5EF4-FFF2-40B4-BE49-F238E27FC236}">
                  <a16:creationId xmlns:a16="http://schemas.microsoft.com/office/drawing/2014/main" id="{97EE3F9F-862E-4374-94AA-803DDEC8C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3" y="3246"/>
              <a:ext cx="378" cy="930"/>
              <a:chOff x="2307" y="2190"/>
              <a:chExt cx="378" cy="930"/>
            </a:xfrm>
          </p:grpSpPr>
          <p:sp>
            <p:nvSpPr>
              <p:cNvPr id="67" name="Rectangle 38">
                <a:extLst>
                  <a:ext uri="{FF2B5EF4-FFF2-40B4-BE49-F238E27FC236}">
                    <a16:creationId xmlns:a16="http://schemas.microsoft.com/office/drawing/2014/main" id="{2E9F6A67-3F32-439E-9E39-469949B36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39">
                <a:extLst>
                  <a:ext uri="{FF2B5EF4-FFF2-40B4-BE49-F238E27FC236}">
                    <a16:creationId xmlns:a16="http://schemas.microsoft.com/office/drawing/2014/main" id="{4A56CF72-3C01-4E8C-8B8F-C7EA7B7A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Rectangle 40">
                <a:extLst>
                  <a:ext uri="{FF2B5EF4-FFF2-40B4-BE49-F238E27FC236}">
                    <a16:creationId xmlns:a16="http://schemas.microsoft.com/office/drawing/2014/main" id="{E2424F4E-D4D4-4BC0-86E1-A26140071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D</a:t>
                </a:r>
              </a:p>
            </p:txBody>
          </p:sp>
        </p:grpSp>
        <p:grpSp>
          <p:nvGrpSpPr>
            <p:cNvPr id="17" name="Group 41">
              <a:extLst>
                <a:ext uri="{FF2B5EF4-FFF2-40B4-BE49-F238E27FC236}">
                  <a16:creationId xmlns:a16="http://schemas.microsoft.com/office/drawing/2014/main" id="{42578B1C-99D0-4AF7-8745-897451677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6" y="3246"/>
              <a:ext cx="377" cy="930"/>
              <a:chOff x="1930" y="2190"/>
              <a:chExt cx="377" cy="930"/>
            </a:xfrm>
          </p:grpSpPr>
          <p:sp>
            <p:nvSpPr>
              <p:cNvPr id="64" name="Rectangle 42">
                <a:extLst>
                  <a:ext uri="{FF2B5EF4-FFF2-40B4-BE49-F238E27FC236}">
                    <a16:creationId xmlns:a16="http://schemas.microsoft.com/office/drawing/2014/main" id="{EC5A1148-1FB5-4AAA-B0DF-80F187E12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81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sp>
            <p:nvSpPr>
              <p:cNvPr id="65" name="Rectangle 43">
                <a:extLst>
                  <a:ext uri="{FF2B5EF4-FFF2-40B4-BE49-F238E27FC236}">
                    <a16:creationId xmlns:a16="http://schemas.microsoft.com/office/drawing/2014/main" id="{31DACC48-C584-4EF4-81B5-E0921EC1A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50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44">
                <a:extLst>
                  <a:ext uri="{FF2B5EF4-FFF2-40B4-BE49-F238E27FC236}">
                    <a16:creationId xmlns:a16="http://schemas.microsoft.com/office/drawing/2014/main" id="{25256E92-0111-4124-83FE-516490AAB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2190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id="{711FAB24-7A3F-4589-960F-E4E04FB03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" y="3246"/>
              <a:ext cx="378" cy="930"/>
              <a:chOff x="1552" y="2190"/>
              <a:chExt cx="378" cy="930"/>
            </a:xfrm>
          </p:grpSpPr>
          <p:sp>
            <p:nvSpPr>
              <p:cNvPr id="61" name="Rectangle 46">
                <a:extLst>
                  <a:ext uri="{FF2B5EF4-FFF2-40B4-BE49-F238E27FC236}">
                    <a16:creationId xmlns:a16="http://schemas.microsoft.com/office/drawing/2014/main" id="{6FF6E491-A55C-4C09-8314-D459C29D4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81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47">
                <a:extLst>
                  <a:ext uri="{FF2B5EF4-FFF2-40B4-BE49-F238E27FC236}">
                    <a16:creationId xmlns:a16="http://schemas.microsoft.com/office/drawing/2014/main" id="{1DA6EA34-951A-4868-9374-A9FC18978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50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63" name="Rectangle 48">
                <a:extLst>
                  <a:ext uri="{FF2B5EF4-FFF2-40B4-BE49-F238E27FC236}">
                    <a16:creationId xmlns:a16="http://schemas.microsoft.com/office/drawing/2014/main" id="{57166FC7-508B-415F-8714-1844F4880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" y="2190"/>
                <a:ext cx="378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9" name="Group 49">
              <a:extLst>
                <a:ext uri="{FF2B5EF4-FFF2-40B4-BE49-F238E27FC236}">
                  <a16:creationId xmlns:a16="http://schemas.microsoft.com/office/drawing/2014/main" id="{ED71047B-E6E8-49D8-B96F-683E39D41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3246"/>
              <a:ext cx="377" cy="930"/>
              <a:chOff x="1117" y="1948"/>
              <a:chExt cx="377" cy="930"/>
            </a:xfrm>
          </p:grpSpPr>
          <p:sp>
            <p:nvSpPr>
              <p:cNvPr id="58" name="Rectangle 50">
                <a:extLst>
                  <a:ext uri="{FF2B5EF4-FFF2-40B4-BE49-F238E27FC236}">
                    <a16:creationId xmlns:a16="http://schemas.microsoft.com/office/drawing/2014/main" id="{1ACFFA40-18C1-42F1-83F2-0D9E3A8F7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56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Rectangle 51">
                <a:extLst>
                  <a:ext uri="{FF2B5EF4-FFF2-40B4-BE49-F238E27FC236}">
                    <a16:creationId xmlns:a16="http://schemas.microsoft.com/office/drawing/2014/main" id="{CC2EED26-5EB5-4BC3-BF43-48EDE8B77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225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endParaRPr lang="ko-KR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Rectangle 52">
                <a:extLst>
                  <a:ext uri="{FF2B5EF4-FFF2-40B4-BE49-F238E27FC236}">
                    <a16:creationId xmlns:a16="http://schemas.microsoft.com/office/drawing/2014/main" id="{14E1DD0E-1BF6-414E-BC38-F59E7543E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" y="1948"/>
                <a:ext cx="37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A</a:t>
                </a:r>
              </a:p>
            </p:txBody>
          </p:sp>
        </p:grp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3ECB272D-43C5-4584-ABCE-D27AB4A4D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81D1C673-ADB4-4E8B-B1BC-8A3912960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2" name="Rectangle 55">
              <a:extLst>
                <a:ext uri="{FF2B5EF4-FFF2-40B4-BE49-F238E27FC236}">
                  <a16:creationId xmlns:a16="http://schemas.microsoft.com/office/drawing/2014/main" id="{B476D333-34F1-4FCF-AF3E-4B5455F6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3" name="Rectangle 56">
              <a:extLst>
                <a:ext uri="{FF2B5EF4-FFF2-40B4-BE49-F238E27FC236}">
                  <a16:creationId xmlns:a16="http://schemas.microsoft.com/office/drawing/2014/main" id="{FCC7B837-41E5-4384-84DB-3F5BB1598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	</a:t>
              </a:r>
            </a:p>
          </p:txBody>
        </p:sp>
        <p:sp>
          <p:nvSpPr>
            <p:cNvPr id="24" name="Rectangle 57">
              <a:extLst>
                <a:ext uri="{FF2B5EF4-FFF2-40B4-BE49-F238E27FC236}">
                  <a16:creationId xmlns:a16="http://schemas.microsoft.com/office/drawing/2014/main" id="{93E54FDC-BD3C-430B-8FB5-12B521A98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5" name="Rectangle 58">
              <a:extLst>
                <a:ext uri="{FF2B5EF4-FFF2-40B4-BE49-F238E27FC236}">
                  <a16:creationId xmlns:a16="http://schemas.microsoft.com/office/drawing/2014/main" id="{A1C4F2BA-B11D-4E8C-ACF1-0316BA0B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237C947-1CA8-41BF-87B3-6396AF025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7" name="Rectangle 60">
              <a:extLst>
                <a:ext uri="{FF2B5EF4-FFF2-40B4-BE49-F238E27FC236}">
                  <a16:creationId xmlns:a16="http://schemas.microsoft.com/office/drawing/2014/main" id="{32E80A85-A2D2-4722-8494-576527616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28" name="Rectangle 61">
              <a:extLst>
                <a:ext uri="{FF2B5EF4-FFF2-40B4-BE49-F238E27FC236}">
                  <a16:creationId xmlns:a16="http://schemas.microsoft.com/office/drawing/2014/main" id="{9DC2B6EC-4AB0-481D-8F6D-604A7F73E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1A415D20-8C25-4178-98A4-6C2EED40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9AF8B4F4-5E38-4B19-AA36-106FEFAC7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2786"/>
              <a:ext cx="377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03CA618-BAF8-417E-8D07-C3EFDAE12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2786"/>
              <a:ext cx="378" cy="46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172520E-F1DB-4008-8BC5-4D4166263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" y="2786"/>
              <a:ext cx="5168" cy="1390"/>
              <a:chOff x="240" y="1440"/>
              <a:chExt cx="5168" cy="1390"/>
            </a:xfrm>
          </p:grpSpPr>
          <p:sp>
            <p:nvSpPr>
              <p:cNvPr id="33" name="Rectangle 66">
                <a:extLst>
                  <a:ext uri="{FF2B5EF4-FFF2-40B4-BE49-F238E27FC236}">
                    <a16:creationId xmlns:a16="http://schemas.microsoft.com/office/drawing/2014/main" id="{FB7D7300-044F-4F98-9481-69C736430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52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3</a:t>
                </a:r>
              </a:p>
            </p:txBody>
          </p:sp>
          <p:sp>
            <p:nvSpPr>
              <p:cNvPr id="34" name="Rectangle 67">
                <a:extLst>
                  <a:ext uri="{FF2B5EF4-FFF2-40B4-BE49-F238E27FC236}">
                    <a16:creationId xmlns:a16="http://schemas.microsoft.com/office/drawing/2014/main" id="{3B604A0B-2CE1-45D1-8E48-44EABB0BD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21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2</a:t>
                </a:r>
              </a:p>
            </p:txBody>
          </p:sp>
          <p:sp>
            <p:nvSpPr>
              <p:cNvPr id="35" name="Rectangle 68">
                <a:extLst>
                  <a:ext uri="{FF2B5EF4-FFF2-40B4-BE49-F238E27FC236}">
                    <a16:creationId xmlns:a16="http://schemas.microsoft.com/office/drawing/2014/main" id="{F98CCD11-2EED-4A52-9AAE-363391FB5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00"/>
                <a:ext cx="637" cy="31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altLang="ko-KR" sz="1600" b="0">
                    <a:latin typeface="+mn-lt"/>
                    <a:ea typeface="Gill Sans" charset="0"/>
                    <a:cs typeface="Gill Sans" charset="0"/>
                  </a:rPr>
                  <a:t>1</a:t>
                </a:r>
              </a:p>
            </p:txBody>
          </p:sp>
          <p:sp>
            <p:nvSpPr>
              <p:cNvPr id="36" name="Rectangle 69">
                <a:extLst>
                  <a:ext uri="{FF2B5EF4-FFF2-40B4-BE49-F238E27FC236}">
                    <a16:creationId xmlns:a16="http://schemas.microsoft.com/office/drawing/2014/main" id="{30A8E1E4-A807-4981-A3BB-2D4708CA9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440"/>
                <a:ext cx="637" cy="460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Ref:</a:t>
                </a:r>
              </a:p>
              <a:p>
                <a:pPr>
                  <a:lnSpc>
                    <a:spcPct val="70000"/>
                  </a:lnSpc>
                  <a:spcBef>
                    <a:spcPts val="0"/>
                  </a:spcBef>
                </a:pPr>
                <a:r>
                  <a:rPr lang="en-US" altLang="ko-KR" sz="1600" b="0" dirty="0">
                    <a:latin typeface="+mn-lt"/>
                    <a:ea typeface="Gill Sans" charset="0"/>
                    <a:cs typeface="Gill Sans" charset="0"/>
                  </a:rPr>
                  <a:t>Page:</a:t>
                </a:r>
              </a:p>
            </p:txBody>
          </p:sp>
          <p:sp>
            <p:nvSpPr>
              <p:cNvPr id="37" name="Line 70">
                <a:extLst>
                  <a:ext uri="{FF2B5EF4-FFF2-40B4-BE49-F238E27FC236}">
                    <a16:creationId xmlns:a16="http://schemas.microsoft.com/office/drawing/2014/main" id="{CD68D186-928A-4EC7-9990-44634CBFE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00"/>
                <a:ext cx="5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8" name="Group 71">
                <a:extLst>
                  <a:ext uri="{FF2B5EF4-FFF2-40B4-BE49-F238E27FC236}">
                    <a16:creationId xmlns:a16="http://schemas.microsoft.com/office/drawing/2014/main" id="{6D0C5860-C13F-44B2-8E0F-2B80C283C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210"/>
                <a:ext cx="5161" cy="310"/>
                <a:chOff x="240" y="2210"/>
                <a:chExt cx="4790" cy="310"/>
              </a:xfrm>
            </p:grpSpPr>
            <p:sp>
              <p:nvSpPr>
                <p:cNvPr id="56" name="Line 72">
                  <a:extLst>
                    <a:ext uri="{FF2B5EF4-FFF2-40B4-BE49-F238E27FC236}">
                      <a16:creationId xmlns:a16="http://schemas.microsoft.com/office/drawing/2014/main" id="{AC06E11A-EC55-40B9-9FA0-43A8FDA36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21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7" name="Line 73">
                  <a:extLst>
                    <a:ext uri="{FF2B5EF4-FFF2-40B4-BE49-F238E27FC236}">
                      <a16:creationId xmlns:a16="http://schemas.microsoft.com/office/drawing/2014/main" id="{50048349-5B18-4D79-8B84-4DDD9213D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520"/>
                  <a:ext cx="47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9" name="Line 74">
                <a:extLst>
                  <a:ext uri="{FF2B5EF4-FFF2-40B4-BE49-F238E27FC236}">
                    <a16:creationId xmlns:a16="http://schemas.microsoft.com/office/drawing/2014/main" id="{52842B6E-864A-4683-B887-6868FD1A2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440"/>
                <a:ext cx="0" cy="139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Line 75">
                <a:extLst>
                  <a:ext uri="{FF2B5EF4-FFF2-40B4-BE49-F238E27FC236}">
                    <a16:creationId xmlns:a16="http://schemas.microsoft.com/office/drawing/2014/main" id="{28F7550F-2055-493F-BC93-DACF8C991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1440"/>
                <a:ext cx="0" cy="1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00D27D6D-05A5-4AB7-B1A8-5333AC801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ECF6299D-15A0-4058-B0E7-D39B104D3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3" name="Line 78">
                <a:extLst>
                  <a:ext uri="{FF2B5EF4-FFF2-40B4-BE49-F238E27FC236}">
                    <a16:creationId xmlns:a16="http://schemas.microsoft.com/office/drawing/2014/main" id="{A2DE15BB-5852-4911-ABB2-62907FCD8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9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Line 79">
                <a:extLst>
                  <a:ext uri="{FF2B5EF4-FFF2-40B4-BE49-F238E27FC236}">
                    <a16:creationId xmlns:a16="http://schemas.microsoft.com/office/drawing/2014/main" id="{EC2C0B38-C58A-4A84-9FC7-35F2FD98A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5" name="Line 80">
                <a:extLst>
                  <a:ext uri="{FF2B5EF4-FFF2-40B4-BE49-F238E27FC236}">
                    <a16:creationId xmlns:a16="http://schemas.microsoft.com/office/drawing/2014/main" id="{E668A833-615F-4DF9-8394-D1C3A43C5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6" name="Line 81">
                <a:extLst>
                  <a:ext uri="{FF2B5EF4-FFF2-40B4-BE49-F238E27FC236}">
                    <a16:creationId xmlns:a16="http://schemas.microsoft.com/office/drawing/2014/main" id="{CA2B244F-79FF-401C-9123-EF5AEAD3D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7" name="Line 82">
                <a:extLst>
                  <a:ext uri="{FF2B5EF4-FFF2-40B4-BE49-F238E27FC236}">
                    <a16:creationId xmlns:a16="http://schemas.microsoft.com/office/drawing/2014/main" id="{EC486837-3290-442E-B318-BE416AC8B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Line 83">
                <a:extLst>
                  <a:ext uri="{FF2B5EF4-FFF2-40B4-BE49-F238E27FC236}">
                    <a16:creationId xmlns:a16="http://schemas.microsoft.com/office/drawing/2014/main" id="{674604A0-6512-4172-8C9F-2DA110288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Line 84">
                <a:extLst>
                  <a:ext uri="{FF2B5EF4-FFF2-40B4-BE49-F238E27FC236}">
                    <a16:creationId xmlns:a16="http://schemas.microsoft.com/office/drawing/2014/main" id="{5FF13284-365A-4683-B835-A7306D11E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Line 85">
                <a:extLst>
                  <a:ext uri="{FF2B5EF4-FFF2-40B4-BE49-F238E27FC236}">
                    <a16:creationId xmlns:a16="http://schemas.microsoft.com/office/drawing/2014/main" id="{6BE6AB22-284D-48EA-A83D-BB44EA3C3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2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51" name="Group 86">
                <a:extLst>
                  <a:ext uri="{FF2B5EF4-FFF2-40B4-BE49-F238E27FC236}">
                    <a16:creationId xmlns:a16="http://schemas.microsoft.com/office/drawing/2014/main" id="{3A1EF288-9185-42CE-8F62-E3CFDC23B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40"/>
                <a:ext cx="5160" cy="1390"/>
                <a:chOff x="240" y="1440"/>
                <a:chExt cx="4790" cy="1390"/>
              </a:xfrm>
            </p:grpSpPr>
            <p:sp>
              <p:nvSpPr>
                <p:cNvPr id="53" name="Line 87">
                  <a:extLst>
                    <a:ext uri="{FF2B5EF4-FFF2-40B4-BE49-F238E27FC236}">
                      <a16:creationId xmlns:a16="http://schemas.microsoft.com/office/drawing/2014/main" id="{6388784C-8D7A-421C-9EBB-4ABAA9DAD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44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4" name="Line 88">
                  <a:extLst>
                    <a:ext uri="{FF2B5EF4-FFF2-40B4-BE49-F238E27FC236}">
                      <a16:creationId xmlns:a16="http://schemas.microsoft.com/office/drawing/2014/main" id="{512AD13C-855F-4C12-B195-82965F368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2830"/>
                  <a:ext cx="479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55" name="Line 89">
                  <a:extLst>
                    <a:ext uri="{FF2B5EF4-FFF2-40B4-BE49-F238E27FC236}">
                      <a16:creationId xmlns:a16="http://schemas.microsoft.com/office/drawing/2014/main" id="{EE20DDA8-63AC-4D96-9CF4-97F84181E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0" y="1440"/>
                  <a:ext cx="0" cy="139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algn="ctr">
                    <a:spcBef>
                      <a:spcPts val="0"/>
                    </a:spcBef>
                  </a:pPr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52" name="Line 90">
                <a:extLst>
                  <a:ext uri="{FF2B5EF4-FFF2-40B4-BE49-F238E27FC236}">
                    <a16:creationId xmlns:a16="http://schemas.microsoft.com/office/drawing/2014/main" id="{125F460F-8236-4295-BB75-12C132A3D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4" y="1440"/>
                <a:ext cx="0" cy="13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>
                  <a:spcBef>
                    <a:spcPts val="0"/>
                  </a:spcBef>
                </a:pPr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94" name="Group 203">
            <a:extLst>
              <a:ext uri="{FF2B5EF4-FFF2-40B4-BE49-F238E27FC236}">
                <a16:creationId xmlns:a16="http://schemas.microsoft.com/office/drawing/2014/main" id="{DE1D1FA8-C4B4-48F2-A87E-82F6DD1EF856}"/>
              </a:ext>
            </a:extLst>
          </p:cNvPr>
          <p:cNvGrpSpPr>
            <a:grpSpLocks/>
          </p:cNvGrpSpPr>
          <p:nvPr/>
        </p:nvGrpSpPr>
        <p:grpSpPr bwMode="auto">
          <a:xfrm>
            <a:off x="4695190" y="3625850"/>
            <a:ext cx="6872288" cy="1989137"/>
            <a:chOff x="282" y="2496"/>
            <a:chExt cx="5184" cy="1702"/>
          </a:xfrm>
        </p:grpSpPr>
        <p:sp>
          <p:nvSpPr>
            <p:cNvPr id="95" name="Rectangle 196">
              <a:extLst>
                <a:ext uri="{FF2B5EF4-FFF2-40B4-BE49-F238E27FC236}">
                  <a16:creationId xmlns:a16="http://schemas.microsoft.com/office/drawing/2014/main" id="{F8A667E2-FFD1-4808-8192-897C93850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6" name="Rectangle 197">
              <a:extLst>
                <a:ext uri="{FF2B5EF4-FFF2-40B4-BE49-F238E27FC236}">
                  <a16:creationId xmlns:a16="http://schemas.microsoft.com/office/drawing/2014/main" id="{2D7E42B9-25EF-420D-8473-83514175E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7" name="Rectangle 195">
              <a:extLst>
                <a:ext uri="{FF2B5EF4-FFF2-40B4-BE49-F238E27FC236}">
                  <a16:creationId xmlns:a16="http://schemas.microsoft.com/office/drawing/2014/main" id="{156B7009-3B34-4DA9-ADD4-1E79706D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8" name="Rectangle 186">
              <a:extLst>
                <a:ext uri="{FF2B5EF4-FFF2-40B4-BE49-F238E27FC236}">
                  <a16:creationId xmlns:a16="http://schemas.microsoft.com/office/drawing/2014/main" id="{744EFB3C-68CD-4C7A-B75F-0D55BA5F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99" name="Rectangle 187">
              <a:extLst>
                <a:ext uri="{FF2B5EF4-FFF2-40B4-BE49-F238E27FC236}">
                  <a16:creationId xmlns:a16="http://schemas.microsoft.com/office/drawing/2014/main" id="{30554F8A-63F7-4594-BAF0-1B5ED81B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0" name="Rectangle 188">
              <a:extLst>
                <a:ext uri="{FF2B5EF4-FFF2-40B4-BE49-F238E27FC236}">
                  <a16:creationId xmlns:a16="http://schemas.microsoft.com/office/drawing/2014/main" id="{CE2FA0FB-E89D-432A-83CD-944DEC7AD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01" name="Rectangle 189">
              <a:extLst>
                <a:ext uri="{FF2B5EF4-FFF2-40B4-BE49-F238E27FC236}">
                  <a16:creationId xmlns:a16="http://schemas.microsoft.com/office/drawing/2014/main" id="{386B2ED6-B75A-4D04-AA06-A58705014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90">
              <a:extLst>
                <a:ext uri="{FF2B5EF4-FFF2-40B4-BE49-F238E27FC236}">
                  <a16:creationId xmlns:a16="http://schemas.microsoft.com/office/drawing/2014/main" id="{30B820E5-E3B5-4721-A680-33F716852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3" name="Rectangle 191">
              <a:extLst>
                <a:ext uri="{FF2B5EF4-FFF2-40B4-BE49-F238E27FC236}">
                  <a16:creationId xmlns:a16="http://schemas.microsoft.com/office/drawing/2014/main" id="{5A52882E-72EF-43DE-A204-789A63FBC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92">
              <a:extLst>
                <a:ext uri="{FF2B5EF4-FFF2-40B4-BE49-F238E27FC236}">
                  <a16:creationId xmlns:a16="http://schemas.microsoft.com/office/drawing/2014/main" id="{D25DE0A7-26F8-47B4-A84E-C70003371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3888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5" name="Rectangle 193">
              <a:extLst>
                <a:ext uri="{FF2B5EF4-FFF2-40B4-BE49-F238E27FC236}">
                  <a16:creationId xmlns:a16="http://schemas.microsoft.com/office/drawing/2014/main" id="{3D07D763-3E79-4149-90E6-EA68F9E2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6" name="Rectangle 194">
              <a:extLst>
                <a:ext uri="{FF2B5EF4-FFF2-40B4-BE49-F238E27FC236}">
                  <a16:creationId xmlns:a16="http://schemas.microsoft.com/office/drawing/2014/main" id="{77B984D5-07B7-4181-9DD6-BE6D936E6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3888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07" name="Rectangle 198">
              <a:extLst>
                <a:ext uri="{FF2B5EF4-FFF2-40B4-BE49-F238E27FC236}">
                  <a16:creationId xmlns:a16="http://schemas.microsoft.com/office/drawing/2014/main" id="{43C7C3FC-2C10-4FAA-B899-C66BCADD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3888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08" name="Rectangle 93">
              <a:extLst>
                <a:ext uri="{FF2B5EF4-FFF2-40B4-BE49-F238E27FC236}">
                  <a16:creationId xmlns:a16="http://schemas.microsoft.com/office/drawing/2014/main" id="{1CAB2F0F-EFA2-4A51-BA1A-2AA895547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94">
              <a:extLst>
                <a:ext uri="{FF2B5EF4-FFF2-40B4-BE49-F238E27FC236}">
                  <a16:creationId xmlns:a16="http://schemas.microsoft.com/office/drawing/2014/main" id="{74947ABC-6F11-4DE1-8C37-5D977CB0A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10" name="Rectangle 95">
              <a:extLst>
                <a:ext uri="{FF2B5EF4-FFF2-40B4-BE49-F238E27FC236}">
                  <a16:creationId xmlns:a16="http://schemas.microsoft.com/office/drawing/2014/main" id="{27601B6B-3E4E-4800-98AD-E9FF50AFB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1" name="Rectangle 97">
              <a:extLst>
                <a:ext uri="{FF2B5EF4-FFF2-40B4-BE49-F238E27FC236}">
                  <a16:creationId xmlns:a16="http://schemas.microsoft.com/office/drawing/2014/main" id="{8CAB169E-BBAD-4FFA-A9B2-4749950C8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2" name="Rectangle 98">
              <a:extLst>
                <a:ext uri="{FF2B5EF4-FFF2-40B4-BE49-F238E27FC236}">
                  <a16:creationId xmlns:a16="http://schemas.microsoft.com/office/drawing/2014/main" id="{F413716E-33CA-4340-8EDE-CCB10756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3" name="Rectangle 99">
              <a:extLst>
                <a:ext uri="{FF2B5EF4-FFF2-40B4-BE49-F238E27FC236}">
                  <a16:creationId xmlns:a16="http://schemas.microsoft.com/office/drawing/2014/main" id="{DBBA3F34-C1F6-4A83-A08E-2CFD8538C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14" name="Rectangle 101">
              <a:extLst>
                <a:ext uri="{FF2B5EF4-FFF2-40B4-BE49-F238E27FC236}">
                  <a16:creationId xmlns:a16="http://schemas.microsoft.com/office/drawing/2014/main" id="{3038DA76-2136-4561-8DAA-74803E4EF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5" name="Rectangle 102">
              <a:extLst>
                <a:ext uri="{FF2B5EF4-FFF2-40B4-BE49-F238E27FC236}">
                  <a16:creationId xmlns:a16="http://schemas.microsoft.com/office/drawing/2014/main" id="{9D87166E-28C3-4BF7-A4AD-85F0975B4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6" name="Rectangle 103">
              <a:extLst>
                <a:ext uri="{FF2B5EF4-FFF2-40B4-BE49-F238E27FC236}">
                  <a16:creationId xmlns:a16="http://schemas.microsoft.com/office/drawing/2014/main" id="{092E0AB2-B2EF-4126-B0A1-F4C8AB7A9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id="{792A63CC-FE79-42B5-8C8A-EF1BA5478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:a16="http://schemas.microsoft.com/office/drawing/2014/main" id="{20F7C581-F350-4A6B-B010-C083019FD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07">
              <a:extLst>
                <a:ext uri="{FF2B5EF4-FFF2-40B4-BE49-F238E27FC236}">
                  <a16:creationId xmlns:a16="http://schemas.microsoft.com/office/drawing/2014/main" id="{961A141A-FDC5-40EF-B731-D768981C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0" name="Rectangle 109">
              <a:extLst>
                <a:ext uri="{FF2B5EF4-FFF2-40B4-BE49-F238E27FC236}">
                  <a16:creationId xmlns:a16="http://schemas.microsoft.com/office/drawing/2014/main" id="{99B6CB12-5196-45DB-9E95-1169D8A1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1" name="Rectangle 110">
              <a:extLst>
                <a:ext uri="{FF2B5EF4-FFF2-40B4-BE49-F238E27FC236}">
                  <a16:creationId xmlns:a16="http://schemas.microsoft.com/office/drawing/2014/main" id="{E71E2876-E7B3-4810-A706-04B18D55F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2" name="Rectangle 111">
              <a:extLst>
                <a:ext uri="{FF2B5EF4-FFF2-40B4-BE49-F238E27FC236}">
                  <a16:creationId xmlns:a16="http://schemas.microsoft.com/office/drawing/2014/main" id="{9D805880-55A7-4BD5-B724-3CC4A60F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3" name="Rectangle 113">
              <a:extLst>
                <a:ext uri="{FF2B5EF4-FFF2-40B4-BE49-F238E27FC236}">
                  <a16:creationId xmlns:a16="http://schemas.microsoft.com/office/drawing/2014/main" id="{B33BB750-8DF5-4074-BF10-21428F18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4" name="Rectangle 114">
              <a:extLst>
                <a:ext uri="{FF2B5EF4-FFF2-40B4-BE49-F238E27FC236}">
                  <a16:creationId xmlns:a16="http://schemas.microsoft.com/office/drawing/2014/main" id="{BA9C859A-1630-4777-BDF2-870EF2702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5" name="Rectangle 115">
              <a:extLst>
                <a:ext uri="{FF2B5EF4-FFF2-40B4-BE49-F238E27FC236}">
                  <a16:creationId xmlns:a16="http://schemas.microsoft.com/office/drawing/2014/main" id="{C6F8F71F-D160-4CCD-83C1-CA46E0BF9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B65148A3-CF8C-44E5-9BA8-561205023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7" name="Rectangle 118">
              <a:extLst>
                <a:ext uri="{FF2B5EF4-FFF2-40B4-BE49-F238E27FC236}">
                  <a16:creationId xmlns:a16="http://schemas.microsoft.com/office/drawing/2014/main" id="{1896F9F7-30C9-436A-85C6-5D6BD4FD0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6CD885A9-E769-411F-B73A-7D3900EE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9" name="Rectangle 121">
              <a:extLst>
                <a:ext uri="{FF2B5EF4-FFF2-40B4-BE49-F238E27FC236}">
                  <a16:creationId xmlns:a16="http://schemas.microsoft.com/office/drawing/2014/main" id="{BC98F6C4-D458-4BCF-9D56-E0F1D3A0F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2">
              <a:extLst>
                <a:ext uri="{FF2B5EF4-FFF2-40B4-BE49-F238E27FC236}">
                  <a16:creationId xmlns:a16="http://schemas.microsoft.com/office/drawing/2014/main" id="{6CFEA73B-3E45-464F-B32B-35B49ECB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23">
              <a:extLst>
                <a:ext uri="{FF2B5EF4-FFF2-40B4-BE49-F238E27FC236}">
                  <a16:creationId xmlns:a16="http://schemas.microsoft.com/office/drawing/2014/main" id="{9FD35592-BBD6-44A0-B1F3-E56702270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25">
              <a:extLst>
                <a:ext uri="{FF2B5EF4-FFF2-40B4-BE49-F238E27FC236}">
                  <a16:creationId xmlns:a16="http://schemas.microsoft.com/office/drawing/2014/main" id="{ABDCCA35-279D-406B-A517-95C53A36E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3" name="Rectangle 126">
              <a:extLst>
                <a:ext uri="{FF2B5EF4-FFF2-40B4-BE49-F238E27FC236}">
                  <a16:creationId xmlns:a16="http://schemas.microsoft.com/office/drawing/2014/main" id="{F205B219-BAE4-4EFA-A830-C68EBB238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4" name="Rectangle 127">
              <a:extLst>
                <a:ext uri="{FF2B5EF4-FFF2-40B4-BE49-F238E27FC236}">
                  <a16:creationId xmlns:a16="http://schemas.microsoft.com/office/drawing/2014/main" id="{260DCE89-8801-42D7-B385-2856103FD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29">
              <a:extLst>
                <a:ext uri="{FF2B5EF4-FFF2-40B4-BE49-F238E27FC236}">
                  <a16:creationId xmlns:a16="http://schemas.microsoft.com/office/drawing/2014/main" id="{534A6E28-EA50-46DD-B571-67D4E505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36" name="Rectangle 130">
              <a:extLst>
                <a:ext uri="{FF2B5EF4-FFF2-40B4-BE49-F238E27FC236}">
                  <a16:creationId xmlns:a16="http://schemas.microsoft.com/office/drawing/2014/main" id="{FD715B81-FF91-4224-B1D5-1B938B9E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7" name="Rectangle 131">
              <a:extLst>
                <a:ext uri="{FF2B5EF4-FFF2-40B4-BE49-F238E27FC236}">
                  <a16:creationId xmlns:a16="http://schemas.microsoft.com/office/drawing/2014/main" id="{7277FA4D-8C4C-4D18-9DB5-3F497304C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8" name="Rectangle 133">
              <a:extLst>
                <a:ext uri="{FF2B5EF4-FFF2-40B4-BE49-F238E27FC236}">
                  <a16:creationId xmlns:a16="http://schemas.microsoft.com/office/drawing/2014/main" id="{8E157CDB-A291-47AB-A552-46474E69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357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39" name="Rectangle 134">
              <a:extLst>
                <a:ext uri="{FF2B5EF4-FFF2-40B4-BE49-F238E27FC236}">
                  <a16:creationId xmlns:a16="http://schemas.microsoft.com/office/drawing/2014/main" id="{47073158-151C-4C62-9F43-ED86AE8F0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326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40" name="Rectangle 135">
              <a:extLst>
                <a:ext uri="{FF2B5EF4-FFF2-40B4-BE49-F238E27FC236}">
                  <a16:creationId xmlns:a16="http://schemas.microsoft.com/office/drawing/2014/main" id="{E3889990-5A5E-432D-BE42-4D8BD76DA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2956"/>
              <a:ext cx="378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1" name="Rectangle 137">
              <a:extLst>
                <a:ext uri="{FF2B5EF4-FFF2-40B4-BE49-F238E27FC236}">
                  <a16:creationId xmlns:a16="http://schemas.microsoft.com/office/drawing/2014/main" id="{129E529A-2BB1-419F-BA2A-A44DD6341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357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38">
              <a:extLst>
                <a:ext uri="{FF2B5EF4-FFF2-40B4-BE49-F238E27FC236}">
                  <a16:creationId xmlns:a16="http://schemas.microsoft.com/office/drawing/2014/main" id="{1D7565BC-525A-4693-B2E2-9B28709C4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326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endParaRPr lang="ko-KR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39">
              <a:extLst>
                <a:ext uri="{FF2B5EF4-FFF2-40B4-BE49-F238E27FC236}">
                  <a16:creationId xmlns:a16="http://schemas.microsoft.com/office/drawing/2014/main" id="{12092755-E75D-4E51-B254-F37EA1C6B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956"/>
              <a:ext cx="37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44" name="Rectangle 140">
              <a:extLst>
                <a:ext uri="{FF2B5EF4-FFF2-40B4-BE49-F238E27FC236}">
                  <a16:creationId xmlns:a16="http://schemas.microsoft.com/office/drawing/2014/main" id="{DFB8D662-ED8C-4EC1-99D2-15416FF2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45" name="Rectangle 141">
              <a:extLst>
                <a:ext uri="{FF2B5EF4-FFF2-40B4-BE49-F238E27FC236}">
                  <a16:creationId xmlns:a16="http://schemas.microsoft.com/office/drawing/2014/main" id="{659DBE99-B022-448B-B9E4-CE874F93B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46" name="Rectangle 142">
              <a:extLst>
                <a:ext uri="{FF2B5EF4-FFF2-40B4-BE49-F238E27FC236}">
                  <a16:creationId xmlns:a16="http://schemas.microsoft.com/office/drawing/2014/main" id="{A166F906-430B-434C-A531-B942EA86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47" name="Rectangle 143">
              <a:extLst>
                <a:ext uri="{FF2B5EF4-FFF2-40B4-BE49-F238E27FC236}">
                  <a16:creationId xmlns:a16="http://schemas.microsoft.com/office/drawing/2014/main" id="{BD57E07E-DBE3-4595-B758-366028FB6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48" name="Rectangle 144">
              <a:extLst>
                <a:ext uri="{FF2B5EF4-FFF2-40B4-BE49-F238E27FC236}">
                  <a16:creationId xmlns:a16="http://schemas.microsoft.com/office/drawing/2014/main" id="{7DEA6A6F-2D03-4B30-AA15-330BD4F41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49" name="Rectangle 145">
              <a:extLst>
                <a:ext uri="{FF2B5EF4-FFF2-40B4-BE49-F238E27FC236}">
                  <a16:creationId xmlns:a16="http://schemas.microsoft.com/office/drawing/2014/main" id="{4F38B977-742F-45C6-9846-28322B07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50" name="Rectangle 146">
              <a:extLst>
                <a:ext uri="{FF2B5EF4-FFF2-40B4-BE49-F238E27FC236}">
                  <a16:creationId xmlns:a16="http://schemas.microsoft.com/office/drawing/2014/main" id="{5478F2D9-2CB9-4412-A5EB-F146E32A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51" name="Rectangle 147">
              <a:extLst>
                <a:ext uri="{FF2B5EF4-FFF2-40B4-BE49-F238E27FC236}">
                  <a16:creationId xmlns:a16="http://schemas.microsoft.com/office/drawing/2014/main" id="{708FB30C-CC5B-46D2-A3E9-B1B5E0881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D</a:t>
              </a:r>
            </a:p>
          </p:txBody>
        </p:sp>
        <p:sp>
          <p:nvSpPr>
            <p:cNvPr id="152" name="Rectangle 148">
              <a:extLst>
                <a:ext uri="{FF2B5EF4-FFF2-40B4-BE49-F238E27FC236}">
                  <a16:creationId xmlns:a16="http://schemas.microsoft.com/office/drawing/2014/main" id="{BC377734-092D-4DAF-9331-C9049C98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153" name="Rectangle 149">
              <a:extLst>
                <a:ext uri="{FF2B5EF4-FFF2-40B4-BE49-F238E27FC236}">
                  <a16:creationId xmlns:a16="http://schemas.microsoft.com/office/drawing/2014/main" id="{59D3F345-2A02-4554-A282-EAF900C9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54" name="Rectangle 150">
              <a:extLst>
                <a:ext uri="{FF2B5EF4-FFF2-40B4-BE49-F238E27FC236}">
                  <a16:creationId xmlns:a16="http://schemas.microsoft.com/office/drawing/2014/main" id="{81D1E0BF-DA94-4678-89BD-C99683A9D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496"/>
              <a:ext cx="37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55" name="Rectangle 151">
              <a:extLst>
                <a:ext uri="{FF2B5EF4-FFF2-40B4-BE49-F238E27FC236}">
                  <a16:creationId xmlns:a16="http://schemas.microsoft.com/office/drawing/2014/main" id="{4FD1FAC9-0A57-4DEE-8818-F27453358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496"/>
              <a:ext cx="378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156" name="Rectangle 153">
              <a:extLst>
                <a:ext uri="{FF2B5EF4-FFF2-40B4-BE49-F238E27FC236}">
                  <a16:creationId xmlns:a16="http://schemas.microsoft.com/office/drawing/2014/main" id="{211E2D0A-D966-4346-82E5-6C7AC2207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57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3</a:t>
              </a:r>
            </a:p>
          </p:txBody>
        </p:sp>
        <p:sp>
          <p:nvSpPr>
            <p:cNvPr id="157" name="Rectangle 154">
              <a:extLst>
                <a:ext uri="{FF2B5EF4-FFF2-40B4-BE49-F238E27FC236}">
                  <a16:creationId xmlns:a16="http://schemas.microsoft.com/office/drawing/2014/main" id="{D8F376C1-02C3-41A3-B208-31DFD253B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26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58" name="Rectangle 155">
              <a:extLst>
                <a:ext uri="{FF2B5EF4-FFF2-40B4-BE49-F238E27FC236}">
                  <a16:creationId xmlns:a16="http://schemas.microsoft.com/office/drawing/2014/main" id="{D4F83C90-6AD0-4EDE-9D41-2011375A5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956"/>
              <a:ext cx="637" cy="3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59" name="Rectangle 156">
              <a:extLst>
                <a:ext uri="{FF2B5EF4-FFF2-40B4-BE49-F238E27FC236}">
                  <a16:creationId xmlns:a16="http://schemas.microsoft.com/office/drawing/2014/main" id="{95755581-11D7-4DE9-A486-B1FDA25FC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96"/>
              <a:ext cx="637" cy="46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ts val="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Ref:</a:t>
              </a:r>
            </a:p>
            <a:p>
              <a:pPr>
                <a:lnSpc>
                  <a:spcPct val="70000"/>
                </a:lnSpc>
                <a:spcBef>
                  <a:spcPts val="0"/>
                </a:spcBef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Page:</a:t>
              </a:r>
            </a:p>
          </p:txBody>
        </p:sp>
        <p:sp>
          <p:nvSpPr>
            <p:cNvPr id="160" name="Line 157">
              <a:extLst>
                <a:ext uri="{FF2B5EF4-FFF2-40B4-BE49-F238E27FC236}">
                  <a16:creationId xmlns:a16="http://schemas.microsoft.com/office/drawing/2014/main" id="{4CB3C9F3-50BA-4983-ACCE-B487ABF4B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956"/>
              <a:ext cx="5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1" name="Line 159">
              <a:extLst>
                <a:ext uri="{FF2B5EF4-FFF2-40B4-BE49-F238E27FC236}">
                  <a16:creationId xmlns:a16="http://schemas.microsoft.com/office/drawing/2014/main" id="{571139A7-BA61-4D57-847C-51D6AFF24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266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2" name="Line 160">
              <a:extLst>
                <a:ext uri="{FF2B5EF4-FFF2-40B4-BE49-F238E27FC236}">
                  <a16:creationId xmlns:a16="http://schemas.microsoft.com/office/drawing/2014/main" id="{760D86A5-05F8-4E3D-AD0C-DE247F653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576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3" name="Line 162">
              <a:extLst>
                <a:ext uri="{FF2B5EF4-FFF2-40B4-BE49-F238E27FC236}">
                  <a16:creationId xmlns:a16="http://schemas.microsoft.com/office/drawing/2014/main" id="{AA05F71D-B78F-4423-BA05-348325A60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" y="2496"/>
              <a:ext cx="0" cy="16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4" name="Line 174">
              <a:extLst>
                <a:ext uri="{FF2B5EF4-FFF2-40B4-BE49-F238E27FC236}">
                  <a16:creationId xmlns:a16="http://schemas.microsoft.com/office/drawing/2014/main" id="{75CBAE29-3ACB-42F6-B820-D2EDFA0A5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96"/>
              <a:ext cx="5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5" name="Line 175">
              <a:extLst>
                <a:ext uri="{FF2B5EF4-FFF2-40B4-BE49-F238E27FC236}">
                  <a16:creationId xmlns:a16="http://schemas.microsoft.com/office/drawing/2014/main" id="{9327E428-D910-441A-A7E4-887C50544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176"/>
              <a:ext cx="51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6" name="Line 176">
              <a:extLst>
                <a:ext uri="{FF2B5EF4-FFF2-40B4-BE49-F238E27FC236}">
                  <a16:creationId xmlns:a16="http://schemas.microsoft.com/office/drawing/2014/main" id="{BF10714A-EFA1-4108-91EF-FEB69C8A7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2496"/>
              <a:ext cx="0" cy="1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7" name="Line 163">
              <a:extLst>
                <a:ext uri="{FF2B5EF4-FFF2-40B4-BE49-F238E27FC236}">
                  <a16:creationId xmlns:a16="http://schemas.microsoft.com/office/drawing/2014/main" id="{86D380E1-67D9-4730-AF15-24D58F589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2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8" name="Line 164">
              <a:extLst>
                <a:ext uri="{FF2B5EF4-FFF2-40B4-BE49-F238E27FC236}">
                  <a16:creationId xmlns:a16="http://schemas.microsoft.com/office/drawing/2014/main" id="{7DA597B6-6131-49BA-9E17-43753AD65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9" name="Line 165">
              <a:extLst>
                <a:ext uri="{FF2B5EF4-FFF2-40B4-BE49-F238E27FC236}">
                  <a16:creationId xmlns:a16="http://schemas.microsoft.com/office/drawing/2014/main" id="{8051A405-2B2C-42DF-80FA-8A6ECF8C1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0" name="Line 166">
              <a:extLst>
                <a:ext uri="{FF2B5EF4-FFF2-40B4-BE49-F238E27FC236}">
                  <a16:creationId xmlns:a16="http://schemas.microsoft.com/office/drawing/2014/main" id="{29CED517-61CF-451F-AE60-20BA0CE7D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1" name="Line 167">
              <a:extLst>
                <a:ext uri="{FF2B5EF4-FFF2-40B4-BE49-F238E27FC236}">
                  <a16:creationId xmlns:a16="http://schemas.microsoft.com/office/drawing/2014/main" id="{43C7DDA8-28E1-4872-BA23-F1109C31F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3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2" name="Line 168">
              <a:extLst>
                <a:ext uri="{FF2B5EF4-FFF2-40B4-BE49-F238E27FC236}">
                  <a16:creationId xmlns:a16="http://schemas.microsoft.com/office/drawing/2014/main" id="{782A77EB-7CC5-46E5-9670-1BF222DB2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3" name="Line 169">
              <a:extLst>
                <a:ext uri="{FF2B5EF4-FFF2-40B4-BE49-F238E27FC236}">
                  <a16:creationId xmlns:a16="http://schemas.microsoft.com/office/drawing/2014/main" id="{CE838FF7-2250-4C6D-A5B1-A7FB626A8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4" name="Line 170">
              <a:extLst>
                <a:ext uri="{FF2B5EF4-FFF2-40B4-BE49-F238E27FC236}">
                  <a16:creationId xmlns:a16="http://schemas.microsoft.com/office/drawing/2014/main" id="{3A199DE4-3746-486D-B9A4-637BA1279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5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5" name="Line 171">
              <a:extLst>
                <a:ext uri="{FF2B5EF4-FFF2-40B4-BE49-F238E27FC236}">
                  <a16:creationId xmlns:a16="http://schemas.microsoft.com/office/drawing/2014/main" id="{0D5BA106-F4FE-4139-A86B-6B840BA8A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6" name="Line 172">
              <a:extLst>
                <a:ext uri="{FF2B5EF4-FFF2-40B4-BE49-F238E27FC236}">
                  <a16:creationId xmlns:a16="http://schemas.microsoft.com/office/drawing/2014/main" id="{CB72DDD9-0874-465F-A715-D52F430AD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0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7" name="Line 177">
              <a:extLst>
                <a:ext uri="{FF2B5EF4-FFF2-40B4-BE49-F238E27FC236}">
                  <a16:creationId xmlns:a16="http://schemas.microsoft.com/office/drawing/2014/main" id="{C6FC1F53-1259-4ACF-83B1-3D920C02D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" y="24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8" name="Line 184">
              <a:extLst>
                <a:ext uri="{FF2B5EF4-FFF2-40B4-BE49-F238E27FC236}">
                  <a16:creationId xmlns:a16="http://schemas.microsoft.com/office/drawing/2014/main" id="{E9FE15C2-3233-448B-9A95-A1A0F2790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" y="3881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79" name="Line 199">
              <a:extLst>
                <a:ext uri="{FF2B5EF4-FFF2-40B4-BE49-F238E27FC236}">
                  <a16:creationId xmlns:a16="http://schemas.microsoft.com/office/drawing/2014/main" id="{F807CF2A-A1E4-436B-9B40-63BC82F00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" y="3888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0" name="Line 161">
              <a:extLst>
                <a:ext uri="{FF2B5EF4-FFF2-40B4-BE49-F238E27FC236}">
                  <a16:creationId xmlns:a16="http://schemas.microsoft.com/office/drawing/2014/main" id="{DEA3E328-5EE7-45E5-85FE-5B7D7EFAD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96"/>
              <a:ext cx="0" cy="16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1" name="Line 200">
              <a:extLst>
                <a:ext uri="{FF2B5EF4-FFF2-40B4-BE49-F238E27FC236}">
                  <a16:creationId xmlns:a16="http://schemas.microsoft.com/office/drawing/2014/main" id="{DE154DE3-BB4E-4B08-9A43-839183382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" y="4193"/>
              <a:ext cx="51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>
                <a:spcBef>
                  <a:spcPts val="0"/>
                </a:spcBef>
              </a:pPr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1577-AB9A-4764-A5A7-7B7A043D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LRU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EC94-3683-46E0-A5C8-4118783E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optimal (to be expected)</a:t>
            </a:r>
          </a:p>
          <a:p>
            <a:r>
              <a:rPr lang="en-US" dirty="0" smtClean="0"/>
              <a:t>How to implement LRU?</a:t>
            </a:r>
          </a:p>
          <a:p>
            <a:pPr lvl="1"/>
            <a:r>
              <a:rPr lang="en-US" dirty="0" smtClean="0"/>
              <a:t>Requires mutating linked list on every memory access</a:t>
            </a:r>
          </a:p>
          <a:p>
            <a:pPr lvl="1"/>
            <a:r>
              <a:rPr lang="en-US" dirty="0" smtClean="0"/>
              <a:t>Trap to OS on every memory access?</a:t>
            </a:r>
          </a:p>
          <a:p>
            <a:pPr lvl="2"/>
            <a:r>
              <a:rPr lang="en-US" dirty="0" smtClean="0"/>
              <a:t>Way too slow</a:t>
            </a:r>
          </a:p>
          <a:p>
            <a:pPr lvl="1"/>
            <a:r>
              <a:rPr lang="en-US" dirty="0" smtClean="0"/>
              <a:t>Have hardware manipulate a linked list?</a:t>
            </a:r>
          </a:p>
          <a:p>
            <a:pPr lvl="2"/>
            <a:r>
              <a:rPr lang="en-US" dirty="0" smtClean="0"/>
              <a:t>Too complex</a:t>
            </a:r>
          </a:p>
          <a:p>
            <a:r>
              <a:rPr lang="en-US" dirty="0" smtClean="0"/>
              <a:t>We will use hardware support to approximate LRU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3D78-CF32-4295-8A88-69A54790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87FC-6593-4363-9998-B81371D9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3E395-4711-4CC0-BFAD-BCF8ECC6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067B-35CB-4F90-8D23-AB81DE2B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Page Table Entry (PTE)?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ACC9-9F05-4D4A-A55D-AC056BCE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is in a Page Table Entry (or PTE)?</a:t>
            </a:r>
          </a:p>
          <a:p>
            <a:pPr lvl="1"/>
            <a:r>
              <a:rPr lang="en-US" altLang="ko-KR" dirty="0" smtClean="0"/>
              <a:t>“Pointer to” (address of)  next-level page table or to actual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Permission bits: valid, read-only, read-write, write-only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Example: Intel x86 architecture PTE:</a:t>
            </a: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pPr lvl="1"/>
            <a:endParaRPr lang="en-US" altLang="ko-KR" dirty="0" smtClean="0">
              <a:sym typeface="Symbol" panose="05050102010706020507" pitchFamily="18" charset="2"/>
            </a:endParaRP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P: 	Present (same as “valid” bit in other architectures) 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W: 	Writeable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U: 	User accessible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PWT:	Page write transparent: external cache write-through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PCD:	Page cache disabled (page cannot be cached)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  <a:sym typeface="Symbol" panose="05050102010706020507" pitchFamily="18" charset="2"/>
              </a:rPr>
              <a:t>A: 	Accessed: page has been accessed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D: 	Dirty (PTE only): page has been modified recently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Symbol" panose="05050102010706020507" pitchFamily="18" charset="2"/>
              </a:rPr>
              <a:t>		L: 	L=14MB page (directory only).</a:t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		Bottom 22 bits of virtual address serve as offset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AA1B-0E9A-4C81-99DD-2B80DFA4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F81D-26ED-4317-8E81-AEAF75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BDAC3-D633-4DF1-B4E6-3E9DA248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418DE7C-D6EC-46B1-940A-B6D920919FC4}"/>
              </a:ext>
            </a:extLst>
          </p:cNvPr>
          <p:cNvGrpSpPr>
            <a:grpSpLocks/>
          </p:cNvGrpSpPr>
          <p:nvPr/>
        </p:nvGrpSpPr>
        <p:grpSpPr bwMode="auto">
          <a:xfrm>
            <a:off x="1711452" y="3083017"/>
            <a:ext cx="7696200" cy="946150"/>
            <a:chOff x="480" y="2304"/>
            <a:chExt cx="4848" cy="596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CA4270-05A8-4839-AE7E-3B744853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2544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Page Frame Number</a:t>
              </a:r>
            </a:p>
            <a:p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(Physical Page Number)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7775AE9-9596-4ED9-8F71-30B79522A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04"/>
              <a:ext cx="576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Free</a:t>
              </a:r>
            </a:p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(OS)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179F58-39C1-41A8-8207-094D22F9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D16B183B-2345-437D-AEDA-508693F68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L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6DA2C9A-0923-48BD-95A3-AD253E20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D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BBE98B3-86F8-4DDF-8051-21342C7D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201453A-4303-410A-A664-82EEB7CF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PCD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21B1BCA-2A33-4DF8-B3BA-D52E5CA3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PWT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F8815BB-F5DC-4AE4-A680-277E313DE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U</a:t>
              </a: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8C20A7D-EC86-4827-B802-552D3DC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W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B8871B3D-7CF2-494C-A192-04037C585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304"/>
              <a:ext cx="19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P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0BE6A6EE-3CAD-4136-B5F6-29C95BEFC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CD9BC97E-1AC9-4D18-B544-8139F3793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7A12D845-778E-4F04-BD2F-741CF2627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3757126E-21ED-400E-9C70-026CB74D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6F5F6D07-197E-411B-B534-E923611E7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1E3CF4AD-C0A5-436B-B387-ADA3843FD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5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313D9CE4-FC67-4001-B381-DB3958AA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6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5B65CA0E-9BEA-4C6D-BA85-AA30A720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7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BAF00714-45F1-4F59-BE3F-739C2364F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597BED12-3FED-4FFF-8038-57EDBBC00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688"/>
              <a:ext cx="36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11-9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81327F0-683F-4DB4-877A-BC1C605C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688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31-12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4675-0422-42A1-B434-60E57AA7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Approximating LRU: Clock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E0B3-BFA7-44DA-9B36-B5F34102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Clock Algorithm (NRU): Arrange physical pages in circle with single clock hand</a:t>
            </a:r>
          </a:p>
          <a:p>
            <a:pPr lvl="1"/>
            <a:r>
              <a:rPr lang="en-US" altLang="ko-KR" dirty="0" smtClean="0"/>
              <a:t>Approximate LRU (approximation to approximation to MIN)</a:t>
            </a:r>
          </a:p>
          <a:p>
            <a:pPr lvl="1"/>
            <a:r>
              <a:rPr lang="en-US" altLang="ko-KR" dirty="0" smtClean="0"/>
              <a:t>Replace an old page, not the oldest page</a:t>
            </a:r>
          </a:p>
          <a:p>
            <a:r>
              <a:rPr lang="en-US" altLang="ko-KR" dirty="0" smtClean="0"/>
              <a:t>Details:</a:t>
            </a:r>
          </a:p>
          <a:p>
            <a:pPr lvl="1"/>
            <a:r>
              <a:rPr lang="en-US" altLang="ko-KR" dirty="0" smtClean="0"/>
              <a:t>Hardware sets “use” bit (“accessed” bit) in PTE on each reference</a:t>
            </a:r>
          </a:p>
          <a:p>
            <a:pPr lvl="2"/>
            <a:r>
              <a:rPr lang="en-US" altLang="ko-KR" dirty="0" smtClean="0"/>
              <a:t>Some hardware sets use bit in the TLB, with write-back to PTE</a:t>
            </a:r>
          </a:p>
          <a:p>
            <a:pPr lvl="1"/>
            <a:r>
              <a:rPr lang="en-US" altLang="ko-KR" dirty="0" smtClean="0"/>
              <a:t>On page fault:</a:t>
            </a:r>
          </a:p>
          <a:p>
            <a:pPr lvl="2"/>
            <a:r>
              <a:rPr lang="en-US" altLang="ko-KR" dirty="0" smtClean="0"/>
              <a:t>Advance clock hand (not real time)</a:t>
            </a:r>
          </a:p>
          <a:p>
            <a:pPr lvl="2"/>
            <a:r>
              <a:rPr lang="en-US" altLang="ko-KR" dirty="0" smtClean="0"/>
              <a:t>Check use bit: </a:t>
            </a:r>
          </a:p>
          <a:p>
            <a:pPr lvl="3"/>
            <a:r>
              <a:rPr lang="en-US" altLang="ko-KR" dirty="0" smtClean="0"/>
              <a:t>1</a:t>
            </a:r>
            <a:r>
              <a:rPr lang="en-US" altLang="ko-KR" dirty="0" smtClean="0">
                <a:sym typeface="Symbol" panose="05050102010706020507" pitchFamily="18" charset="2"/>
              </a:rPr>
              <a:t>used recently; clear use bit and continue advancing clock hand</a:t>
            </a:r>
          </a:p>
          <a:p>
            <a:pPr lvl="3"/>
            <a:r>
              <a:rPr lang="en-US" altLang="ko-KR" dirty="0" smtClean="0">
                <a:sym typeface="Symbol" panose="05050102010706020507" pitchFamily="18" charset="2"/>
              </a:rPr>
              <a:t>0not used recently; choose this page for replacement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4F53E-252E-4C17-A157-4D242196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2BD57-FEE6-4D35-97E7-EEF96E3B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65CA0-CE58-4FA6-871A-19792641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062D-B621-47AD-8F0B-353326C2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 Algorithm: Not Recently Used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504F6-545F-4DD1-9C21-CDEEE364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9261-3AEE-404C-BC31-7264C84B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C093B-0B8B-467F-8860-F1BCCC90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A54784BB-36E4-4606-A258-71BE1B86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253" y="1793932"/>
            <a:ext cx="2971800" cy="28956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Set of all pages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2400" b="0" dirty="0">
                <a:latin typeface="+mn-lt"/>
                <a:ea typeface="굴림" panose="020B0600000101010101" pitchFamily="34" charset="-127"/>
              </a:rPr>
              <a:t>in Memory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51C9D958-3A08-43E4-A5F5-3C0B428210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92253" y="2022532"/>
            <a:ext cx="6096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cs typeface="Gill Sans Ligh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E480C09-6BFD-4CAA-9393-CC7B1332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653" y="1793932"/>
            <a:ext cx="3041825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b="0" dirty="0">
                <a:solidFill>
                  <a:schemeClr val="accent1"/>
                </a:solidFill>
                <a:latin typeface="+mn-lt"/>
                <a:ea typeface="Gill Sans" charset="0"/>
                <a:cs typeface="Gill Sans" charset="0"/>
              </a:rPr>
              <a:t>Single Clock </a:t>
            </a:r>
            <a:r>
              <a:rPr lang="en-US" altLang="ko-KR" b="0" dirty="0" smtClean="0">
                <a:solidFill>
                  <a:schemeClr val="accent1"/>
                </a:solidFill>
                <a:latin typeface="+mn-lt"/>
                <a:ea typeface="Gill Sans" charset="0"/>
                <a:cs typeface="Gill Sans" charset="0"/>
              </a:rPr>
              <a:t>Hand: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Advances </a:t>
            </a:r>
            <a:r>
              <a:rPr lang="en-US" altLang="ko-K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only on page </a:t>
            </a: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fault!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Check </a:t>
            </a:r>
            <a:r>
              <a:rPr lang="en-US" altLang="ko-K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for pages not used </a:t>
            </a: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recently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ko-K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Mark </a:t>
            </a:r>
            <a:r>
              <a:rPr lang="en-US" altLang="ko-K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" charset="0"/>
                <a:cs typeface="Gill Sans" charset="0"/>
              </a:rPr>
              <a:t>pages as not used recently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B88DD6B-A45B-4330-87EC-B1149EE2CDE1}"/>
              </a:ext>
            </a:extLst>
          </p:cNvPr>
          <p:cNvSpPr>
            <a:spLocks/>
          </p:cNvSpPr>
          <p:nvPr/>
        </p:nvSpPr>
        <p:spPr bwMode="auto">
          <a:xfrm rot="-230429">
            <a:off x="8068453" y="2403532"/>
            <a:ext cx="533400" cy="1371600"/>
          </a:xfrm>
          <a:custGeom>
            <a:avLst/>
            <a:gdLst>
              <a:gd name="T0" fmla="*/ 335647 w 21600"/>
              <a:gd name="T1" fmla="*/ 0 h 29328"/>
              <a:gd name="T2" fmla="*/ 434301 w 21600"/>
              <a:gd name="T3" fmla="*/ 1371600 h 29328"/>
              <a:gd name="T4" fmla="*/ 0 w 21600"/>
              <a:gd name="T5" fmla="*/ 785088 h 29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328" fill="none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</a:path>
              <a:path w="21600" h="29328" stroke="0" extrusionOk="0">
                <a:moveTo>
                  <a:pt x="13592" y="-1"/>
                </a:moveTo>
                <a:cubicBezTo>
                  <a:pt x="18657" y="4100"/>
                  <a:pt x="21600" y="10269"/>
                  <a:pt x="21600" y="16787"/>
                </a:cubicBezTo>
                <a:cubicBezTo>
                  <a:pt x="21600" y="21283"/>
                  <a:pt x="20197" y="25667"/>
                  <a:pt x="17586" y="29327"/>
                </a:cubicBezTo>
                <a:lnTo>
                  <a:pt x="0" y="16787"/>
                </a:lnTo>
                <a:lnTo>
                  <a:pt x="13592" y="-1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cs typeface="Gill Sans Light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724CDE5-4879-44EE-B257-311CDC338B55}"/>
              </a:ext>
            </a:extLst>
          </p:cNvPr>
          <p:cNvSpPr txBox="1">
            <a:spLocks noChangeArrowheads="1"/>
          </p:cNvSpPr>
          <p:nvPr/>
        </p:nvSpPr>
        <p:spPr>
          <a:xfrm>
            <a:off x="691936" y="3490145"/>
            <a:ext cx="8915400" cy="3275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What if hand moving slowly?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Good sign or bad sign?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Not many page faults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Or find page quickly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What if hand is moving quickly?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Lots of page faults and/or lots of reference bits set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One way to view clock algorithm: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Crude partitioning of pages into two groups: young and old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Why not partition into more than 2 groups?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874D9CF6-1BD7-4364-87CD-A3EA6258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69" y="1798842"/>
            <a:ext cx="135610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A6A1-9F70-4229-803E-2385707F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Nth Chance Version of Clock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CA1BE-3511-473A-B77D-A6A74E5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Nth chance algorithm: Give page N chances</a:t>
            </a:r>
          </a:p>
          <a:p>
            <a:pPr lvl="1"/>
            <a:r>
              <a:rPr lang="en-US" altLang="ko-KR" dirty="0" smtClean="0"/>
              <a:t>OS keeps counter per page: # sweeps</a:t>
            </a:r>
          </a:p>
          <a:p>
            <a:pPr lvl="1"/>
            <a:r>
              <a:rPr lang="en-US" altLang="ko-KR" dirty="0" smtClean="0"/>
              <a:t>On page fault, OS checks use bit:</a:t>
            </a:r>
          </a:p>
          <a:p>
            <a:pPr lvl="2"/>
            <a:r>
              <a:rPr lang="en-US" altLang="ko-KR" dirty="0" smtClean="0"/>
              <a:t>1</a:t>
            </a:r>
            <a:r>
              <a:rPr lang="en-US" altLang="ko-KR" dirty="0" smtClean="0">
                <a:sym typeface="Symbol" panose="05050102010706020507" pitchFamily="18" charset="2"/>
              </a:rPr>
              <a:t>  clear use and also set counter=N (used in last sweep)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0  decrement counter; if count=0, replace page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Means that clock hand has to sweep by N times without page being used before page is replaced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How do we pick N?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Why pick large N? Better approximation to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Why pick small N? More efficient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What about dirty pages?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Takes extra overhead to replace a dirty page, so give dirty pages an extra chance before replacing?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One approach: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Clean pages, use N=1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Dirty pages, use N=2 (and write back to disk when N=1)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7B781-849B-406E-AD6C-F95956B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6B1B-B0AD-4037-AB5C-BA1F9FFC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BEBC-DA2D-47E5-A6C6-F4577ACC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840E-3325-4F03-9A6F-2BEDBAB1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Clock-Based Algorithms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76F4-3022-4E36-A04D-343978562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Which bits of a PTE entry are useful to us?</a:t>
            </a:r>
          </a:p>
          <a:p>
            <a:pPr lvl="1"/>
            <a:r>
              <a:rPr lang="en-US" altLang="ko-KR" smtClean="0"/>
              <a:t>Use: Set when page is referenced; cleared by clock algorithm</a:t>
            </a:r>
          </a:p>
          <a:p>
            <a:pPr lvl="1"/>
            <a:r>
              <a:rPr lang="en-US" altLang="ko-KR" smtClean="0"/>
              <a:t>Modified: set when page is modified, cleared when page written to disk</a:t>
            </a:r>
          </a:p>
          <a:p>
            <a:pPr lvl="1"/>
            <a:r>
              <a:rPr lang="en-US" altLang="ko-KR" smtClean="0"/>
              <a:t>Valid: ok for program to reference this page</a:t>
            </a:r>
          </a:p>
          <a:p>
            <a:pPr lvl="1"/>
            <a:r>
              <a:rPr lang="en-US" altLang="ko-KR" smtClean="0"/>
              <a:t>Read-only: ok for program to read page, but not modify</a:t>
            </a:r>
          </a:p>
          <a:p>
            <a:pPr lvl="2"/>
            <a:r>
              <a:rPr lang="en-US" altLang="ko-KR" smtClean="0"/>
              <a:t>For example for catching modifications to code pages!</a:t>
            </a:r>
          </a:p>
          <a:p>
            <a:pPr lvl="2"/>
            <a:endParaRPr lang="en-US" altLang="ko-KR" smtClean="0"/>
          </a:p>
          <a:p>
            <a:r>
              <a:rPr lang="en-US" altLang="ko-KR" smtClean="0"/>
              <a:t>We rely on hardware support via the “use” bit and “modified” bits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B4668-770B-4A95-8744-B41E97C5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6A82-076E-4692-AC0F-58B66689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F5CB-E6DE-4A0A-BBBF-D6C2901E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6E04-C20C-4610-9474-E6F56EF7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Discussion: Hardware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4EDF-7E37-41DB-A772-9A36F8DF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really need hardware support? No!</a:t>
            </a:r>
          </a:p>
          <a:p>
            <a:pPr lvl="1"/>
            <a:r>
              <a:rPr lang="en-US" dirty="0" smtClean="0"/>
              <a:t>Can emulate “use” and “modified” bits by marking all pages invalid and trapping to OS</a:t>
            </a:r>
          </a:p>
          <a:p>
            <a:pPr lvl="1"/>
            <a:r>
              <a:rPr lang="en-US" dirty="0" smtClean="0"/>
              <a:t>On use, set use bit and then mark page as “read-only”</a:t>
            </a:r>
          </a:p>
          <a:p>
            <a:pPr lvl="1"/>
            <a:r>
              <a:rPr lang="en-US" dirty="0" smtClean="0"/>
              <a:t>On write, set use/modified bits and then mark page as “read-write”</a:t>
            </a:r>
          </a:p>
          <a:p>
            <a:r>
              <a:rPr lang="en-US" dirty="0" smtClean="0"/>
              <a:t>Given that, without hardware support, we have to take some extra page faults, is there a better approximation of LRU we can use?</a:t>
            </a:r>
          </a:p>
          <a:p>
            <a:pPr lvl="1"/>
            <a:r>
              <a:rPr lang="en-US" dirty="0" smtClean="0"/>
              <a:t>Second-Chance List</a:t>
            </a:r>
          </a:p>
          <a:p>
            <a:pPr lvl="1"/>
            <a:r>
              <a:rPr lang="en-US" dirty="0" smtClean="0"/>
              <a:t>Move pages that would otherwise be replaced onto a list (queue)</a:t>
            </a:r>
          </a:p>
          <a:p>
            <a:pPr lvl="1"/>
            <a:r>
              <a:rPr lang="en-US" dirty="0" smtClean="0"/>
              <a:t>Only if queue is full, start replacing pages in queue in FIFO order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C183-019F-4D38-ACE0-23100E56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18054-A999-4D80-AA81-681E0A6C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D6F0B-95BA-4992-ACF5-38030446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FE98-3F6F-4BF3-9AFB-13227CE2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9CB8-9D5A-4AAA-A7BB-E13C87CF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sym typeface="Symbol" panose="05050102010706020507" pitchFamily="18" charset="2"/>
              </a:rPr>
              <a:t>Replacement policies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FIFO: Place pages on queue, replace page at end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MIN: Replace page that will be used farthest in future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LRU: Replace page used farthest in past 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Clock Algorithm (NRU): Approximation to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Arrange all pages in circular list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Sweep through them, marking as not “in use”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If page not “in use” for one pass, than it can be replaced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Nth-chance clock algorithm: Another approximate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Give pages multiple passes of clock hand before replacing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Second-Chance List algorithm: Yet another approximate LRU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Divide pages into two groups, one of which is truly LRU and managed on page faults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Working Set: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Set of pages touched by a process recently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FCB11-49DD-4A39-B7E1-3B6C3DDD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D0334-88BD-4EC8-89FA-5D1A55DB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0C1E-C7F5-499D-A4EF-3B282777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B04E-C40C-444E-BD10-233A4493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FE564-88AD-40EA-B0BB-69B9E012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38582-7ACE-4E07-A2FC-9EDB348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FF49-D444-4B4B-8F77-381FAA8C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7CE7BA7B-53A5-47DB-8EF4-39245F0A975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05885"/>
            <a:ext cx="5715000" cy="928688"/>
            <a:chOff x="576" y="528"/>
            <a:chExt cx="4656" cy="768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75020EF1-18D3-411C-8DA0-10407A4B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552"/>
              <a:ext cx="816" cy="720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EA09276-4B7D-4A19-B5EA-32B343BCE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528"/>
              <a:ext cx="672" cy="76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TLB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5B395B5-2A25-4212-8933-82C2B972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528"/>
              <a:ext cx="960" cy="76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18FFF136-16C5-4695-8F3C-262F733B0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528"/>
              <a:ext cx="912" cy="76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AD0D1EB-3AC0-448E-85C4-C87DB6B7C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2E3AECF-CB7A-4A6F-B14E-AF40E6CD7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ea typeface="Gill Sans" charset="0"/>
                <a:cs typeface="Gill Sans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AC5EB23-ED27-4C48-A594-314833769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</p:grpSp>
      <p:sp>
        <p:nvSpPr>
          <p:cNvPr id="22" name="Line 9">
            <a:extLst>
              <a:ext uri="{FF2B5EF4-FFF2-40B4-BE49-F238E27FC236}">
                <a16:creationId xmlns:a16="http://schemas.microsoft.com/office/drawing/2014/main" id="{6E5D259E-AE73-4102-8F33-83AEC2CD4F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61135" y="3199702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/>
            <a:endParaRPr lang="en-US" sz="1600" dirty="0"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CF392-E4F7-4641-A3E2-AC06F6D03435}"/>
              </a:ext>
            </a:extLst>
          </p:cNvPr>
          <p:cNvSpPr txBox="1"/>
          <p:nvPr/>
        </p:nvSpPr>
        <p:spPr>
          <a:xfrm>
            <a:off x="4052123" y="3457002"/>
            <a:ext cx="157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MMU traverses page table on miss</a:t>
            </a: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39B5652C-CE28-43FE-A540-2B7B3CAFA1E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74748" y="4645461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177B94-D0E5-4B18-A56E-788AB8C5C6BC}"/>
              </a:ext>
            </a:extLst>
          </p:cNvPr>
          <p:cNvSpPr txBox="1"/>
          <p:nvPr/>
        </p:nvSpPr>
        <p:spPr>
          <a:xfrm>
            <a:off x="4052123" y="4910590"/>
            <a:ext cx="1575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Fault trap on translation failure</a:t>
            </a:r>
          </a:p>
        </p:txBody>
      </p:sp>
    </p:spTree>
    <p:extLst>
      <p:ext uri="{BB962C8B-B14F-4D97-AF65-F5344CB8AC3E}">
        <p14:creationId xmlns:p14="http://schemas.microsoft.com/office/powerpoint/2010/main" val="35888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F854-5EC8-4B70-BA7F-B9B26A2E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TLB Organization: Include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B724-4757-427B-B8C8-CF71D782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How big does TLB actually have to be?</a:t>
            </a:r>
          </a:p>
          <a:p>
            <a:pPr lvl="1"/>
            <a:r>
              <a:rPr lang="en-US" altLang="ko-KR" sz="1400" dirty="0" smtClean="0"/>
              <a:t>Usually fewer entries than the cache (why?)</a:t>
            </a:r>
          </a:p>
          <a:p>
            <a:pPr lvl="1"/>
            <a:r>
              <a:rPr lang="en-US" altLang="ko-KR" sz="1400" dirty="0" smtClean="0"/>
              <a:t>Not very big, can support higher associativity</a:t>
            </a:r>
          </a:p>
          <a:p>
            <a:r>
              <a:rPr lang="en-US" altLang="ko-KR" sz="1600" dirty="0" smtClean="0"/>
              <a:t>Small TLBs usually organized as fully-associative cache</a:t>
            </a:r>
          </a:p>
          <a:p>
            <a:pPr lvl="1"/>
            <a:r>
              <a:rPr lang="en-US" altLang="ko-KR" sz="1400" dirty="0" smtClean="0"/>
              <a:t>Lookup is by Virtual Address</a:t>
            </a:r>
          </a:p>
          <a:p>
            <a:pPr lvl="1"/>
            <a:r>
              <a:rPr lang="en-US" altLang="ko-KR" sz="1400" dirty="0" smtClean="0"/>
              <a:t>Returns Physical Address + other info</a:t>
            </a:r>
          </a:p>
          <a:p>
            <a:r>
              <a:rPr lang="en-US" altLang="ko-KR" sz="1600" dirty="0" smtClean="0"/>
              <a:t>What happens when fully-associative is too slow?</a:t>
            </a:r>
          </a:p>
          <a:p>
            <a:pPr lvl="1"/>
            <a:r>
              <a:rPr lang="en-US" altLang="ko-KR" sz="1400" dirty="0" smtClean="0"/>
              <a:t>Put a small (4-16 entry) direct-mapped cache in front</a:t>
            </a:r>
          </a:p>
          <a:p>
            <a:pPr lvl="1"/>
            <a:r>
              <a:rPr lang="en-US" altLang="ko-KR" sz="1400" dirty="0" smtClean="0"/>
              <a:t>Called a “TLB Slice”</a:t>
            </a:r>
          </a:p>
          <a:p>
            <a:r>
              <a:rPr lang="en-US" altLang="ko-KR" sz="1600" dirty="0" smtClean="0"/>
              <a:t>Example for MIPS R3000: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D1845-62E3-4B1B-BD24-E4B5D5EE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E993C-BC60-45DA-B661-DFBDAF6A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8672-BCAE-4365-854D-74585507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4E77488B-E33E-4362-822F-AAE99D3A7A76}"/>
              </a:ext>
            </a:extLst>
          </p:cNvPr>
          <p:cNvGrpSpPr>
            <a:grpSpLocks/>
          </p:cNvGrpSpPr>
          <p:nvPr/>
        </p:nvGrpSpPr>
        <p:grpSpPr bwMode="auto">
          <a:xfrm>
            <a:off x="2497836" y="5202315"/>
            <a:ext cx="7543800" cy="1189038"/>
            <a:chOff x="480" y="704"/>
            <a:chExt cx="4752" cy="749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1A6286B8-6B75-4EDD-94EE-01B636170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960"/>
              <a:ext cx="465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1400" b="0" dirty="0">
                  <a:solidFill>
                    <a:schemeClr val="accent2"/>
                  </a:solidFill>
                  <a:latin typeface="+mn-lt"/>
                  <a:ea typeface="굴림" panose="020B0600000101010101" pitchFamily="34" charset="-127"/>
                </a:rPr>
                <a:t>	</a:t>
              </a: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0xFA00	0x0003	Y	N	Y	R/W	34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0x0040	0x0010	N	Y	Y	R	0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0x0041	0x0011	N	Y	Y	R	0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49F988-6098-418D-BB25-8365A7108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04"/>
              <a:ext cx="4704" cy="7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+mn-lt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F2151F3-C9F8-4481-BA59-49D2EC656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475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  <a:tabLst>
                  <a:tab pos="854075" algn="ctr"/>
                  <a:tab pos="2803525" algn="ctr"/>
                  <a:tab pos="4227513" algn="ctr"/>
                  <a:tab pos="4856163" algn="ctr"/>
                  <a:tab pos="5486400" algn="ctr"/>
                  <a:tab pos="6340475" algn="ctr"/>
                  <a:tab pos="7089775" algn="ctr"/>
                </a:tabLst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	Virtual Address	Physical Address	Dirty	Ref	Valid	Access	ASID</a:t>
              </a: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F95A2604-6529-4E39-A957-470903A8E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4" y="704"/>
              <a:ext cx="2" cy="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33E2AD6D-AC23-4C18-BF6C-2B17639BB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2" y="736"/>
              <a:ext cx="2" cy="7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30960367-D34D-4FE1-9CB8-5D7D5596A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4FF2F0A2-2EFB-4DBC-8E06-7EE2DEF2A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" y="704"/>
              <a:ext cx="4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A5633C19-72CA-45B1-A73B-1C9FCD97E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7097B757-2F2F-48EF-AD23-A8FE8A556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" y="864"/>
              <a:ext cx="4696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640BC43-6F28-4BDE-975F-F39535AFE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9" y="720"/>
              <a:ext cx="1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9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37E0-87DF-4A4E-89EF-A6B389AB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Current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FA0-BDB2-4889-9A0F-2636D2C1A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38066" cy="43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Caches (all 64 B line size)</a:t>
            </a:r>
          </a:p>
          <a:p>
            <a:pPr lvl="1"/>
            <a:r>
              <a:rPr lang="en-US" dirty="0" smtClean="0"/>
              <a:t>L1 I-Cache: 32 KB/core, 8-way set assoc.</a:t>
            </a:r>
          </a:p>
          <a:p>
            <a:pPr lvl="1"/>
            <a:r>
              <a:rPr lang="en-US" dirty="0" smtClean="0"/>
              <a:t>L1 D Cache: 32 KB/core, 8-way set assoc.,  4-5 cycles load-to-use, Write-back policy</a:t>
            </a:r>
          </a:p>
          <a:p>
            <a:pPr lvl="1"/>
            <a:r>
              <a:rPr lang="en-US" dirty="0" smtClean="0"/>
              <a:t>L2 Cache: 1 MB/core, 16-way set assoc., Inclusive, Write-back policy, 14 cycles latency</a:t>
            </a:r>
          </a:p>
          <a:p>
            <a:pPr lvl="1"/>
            <a:r>
              <a:rPr lang="en-US" dirty="0" smtClean="0"/>
              <a:t>L3 Cache: 1.375 MB/core, 11-way set assoc., shared across cores, Non-inclusive victim cache, Write-back policy, 50-70 cycles latency</a:t>
            </a:r>
          </a:p>
          <a:p>
            <a:r>
              <a:rPr lang="en-US" dirty="0" smtClean="0"/>
              <a:t>TLB</a:t>
            </a:r>
          </a:p>
          <a:p>
            <a:pPr lvl="1"/>
            <a:r>
              <a:rPr lang="en-US" dirty="0" smtClean="0"/>
              <a:t>L1 ITLB, 128 entries; 8-way set assoc. for 4 KB pages</a:t>
            </a:r>
          </a:p>
          <a:p>
            <a:pPr lvl="2"/>
            <a:r>
              <a:rPr lang="en-US" dirty="0" smtClean="0"/>
              <a:t>8 entries per thread; fully associative, for 2 MB / 4 MB page </a:t>
            </a:r>
          </a:p>
          <a:p>
            <a:pPr lvl="1"/>
            <a:r>
              <a:rPr lang="en-US" dirty="0" smtClean="0"/>
              <a:t>L1 DTLB 64 entries; 4-way set associative for 4 KB pages</a:t>
            </a:r>
          </a:p>
          <a:p>
            <a:pPr lvl="2"/>
            <a:r>
              <a:rPr lang="en-US" dirty="0" smtClean="0"/>
              <a:t>32 entries; 4-way set associative, 2 MB / 4 MB page translations</a:t>
            </a:r>
          </a:p>
          <a:p>
            <a:pPr lvl="2"/>
            <a:r>
              <a:rPr lang="en-US" dirty="0" smtClean="0"/>
              <a:t>4 entries; 4-way associative, 1G page translations</a:t>
            </a:r>
          </a:p>
          <a:p>
            <a:pPr lvl="1"/>
            <a:r>
              <a:rPr lang="en-US" dirty="0" smtClean="0"/>
              <a:t>L2 STLB: 1536 entries; 12-way set assoc. 4 KiB + 2 MB pages</a:t>
            </a:r>
          </a:p>
          <a:p>
            <a:pPr lvl="2"/>
            <a:r>
              <a:rPr lang="en-US" dirty="0" smtClean="0"/>
              <a:t>16 entries; 4-way set associative, 1 GB page translations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25F6-17C6-4AD1-B6D1-1BF4B3C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4/2982024, Lecture 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1834-B5E4-406C-B39A-04051CBD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Virtual Memory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89738-343D-4B0C-BE4E-2844731E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1465</TotalTime>
  <Words>6273</Words>
  <Application>Microsoft Office PowerPoint</Application>
  <PresentationFormat>Widescreen</PresentationFormat>
  <Paragraphs>1457</Paragraphs>
  <Slides>70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7" baseType="lpstr">
      <vt:lpstr>맑은 고딕</vt:lpstr>
      <vt:lpstr>ＭＳ Ｐゴシック</vt:lpstr>
      <vt:lpstr>ＭＳ Ｐゴシック</vt:lpstr>
      <vt:lpstr>Arial</vt:lpstr>
      <vt:lpstr>Calibri</vt:lpstr>
      <vt:lpstr>Cambria Math</vt:lpstr>
      <vt:lpstr>Century Schoolbook</vt:lpstr>
      <vt:lpstr>Comic Sans MS</vt:lpstr>
      <vt:lpstr>Consolas</vt:lpstr>
      <vt:lpstr>Gill Sans</vt:lpstr>
      <vt:lpstr>Gill Sans Light</vt:lpstr>
      <vt:lpstr>굴림</vt:lpstr>
      <vt:lpstr>Helvetica</vt:lpstr>
      <vt:lpstr>Impact</vt:lpstr>
      <vt:lpstr>Symbol</vt:lpstr>
      <vt:lpstr>Wingdings 2</vt:lpstr>
      <vt:lpstr>View</vt:lpstr>
      <vt:lpstr>Memory 3: Virtual Memory</vt:lpstr>
      <vt:lpstr>Recall: Summary: Paging</vt:lpstr>
      <vt:lpstr>Recall: Two-Level Page Table </vt:lpstr>
      <vt:lpstr>Recall: x86-64: Four-Level Page Table!</vt:lpstr>
      <vt:lpstr>Address Translation Comparison</vt:lpstr>
      <vt:lpstr>Making Address Translation Fast</vt:lpstr>
      <vt:lpstr>The Big Picture</vt:lpstr>
      <vt:lpstr>Recall: TLB Organization: Include Protection</vt:lpstr>
      <vt:lpstr>Recall: Current Example</vt:lpstr>
      <vt:lpstr>Putting Everything Together</vt:lpstr>
      <vt:lpstr>Page Faults</vt:lpstr>
      <vt:lpstr>What’s in a Page Table Entry (PTE)?</vt:lpstr>
      <vt:lpstr>What to do if the Translation Fails?</vt:lpstr>
      <vt:lpstr>Recall: Interposing on Process Behavior</vt:lpstr>
      <vt:lpstr>What might the OS do on a page fault?</vt:lpstr>
      <vt:lpstr>How to Use a PTE</vt:lpstr>
      <vt:lpstr>How does the OS know what to do?</vt:lpstr>
      <vt:lpstr>Inversion of the Hardware/Software Boundary</vt:lpstr>
      <vt:lpstr>How to just “Restart” after a Page Fault?</vt:lpstr>
      <vt:lpstr>Precise Exceptions</vt:lpstr>
      <vt:lpstr>Virtual Memory</vt:lpstr>
      <vt:lpstr>Demand Paging</vt:lpstr>
      <vt:lpstr>Illusion of Infinite Memory</vt:lpstr>
      <vt:lpstr>Illusion of Infinite Memory</vt:lpstr>
      <vt:lpstr>Origins of Paging</vt:lpstr>
      <vt:lpstr>Very Different Situation Today</vt:lpstr>
      <vt:lpstr>Classic: Loading an Executable into Memory</vt:lpstr>
      <vt:lpstr>Create Virtual Address Space of the Process</vt:lpstr>
      <vt:lpstr>Create Virtual Address Space of the Process</vt:lpstr>
      <vt:lpstr>Create Virtual Address Space of the Process</vt:lpstr>
      <vt:lpstr>Create Virtual Address Space of the Process</vt:lpstr>
      <vt:lpstr>What Data Structure Maps Non-Resident Pages to Disk?</vt:lpstr>
      <vt:lpstr>Provide Backing Store for VAS</vt:lpstr>
      <vt:lpstr>On Page Fault…</vt:lpstr>
      <vt:lpstr>On Page Fault… find page &amp; start load</vt:lpstr>
      <vt:lpstr>Schedule other Process or Thread</vt:lpstr>
      <vt:lpstr>Update PTE</vt:lpstr>
      <vt:lpstr>Eventually faulting thread is rescheduled</vt:lpstr>
      <vt:lpstr>Steps in Handling a Page Fault (for Demand Paging)</vt:lpstr>
      <vt:lpstr>Demand Paging Mechanisms</vt:lpstr>
      <vt:lpstr>Demand Paging as a Form of Caching</vt:lpstr>
      <vt:lpstr>What’s in a Page Table Entry (PTE)?</vt:lpstr>
      <vt:lpstr>Caching in Operating Systems</vt:lpstr>
      <vt:lpstr>Recall: Working Set Model</vt:lpstr>
      <vt:lpstr>Cache Behavior under Working Set Model</vt:lpstr>
      <vt:lpstr>Another Model of Locality: Zipf</vt:lpstr>
      <vt:lpstr>Demand Paging Cost Model</vt:lpstr>
      <vt:lpstr>Announcements</vt:lpstr>
      <vt:lpstr>Page Replacement Policies</vt:lpstr>
      <vt:lpstr>Recall: Sources of Cache Misses</vt:lpstr>
      <vt:lpstr>Why might we miss in the Page Cache?</vt:lpstr>
      <vt:lpstr>Page Replacement Policies</vt:lpstr>
      <vt:lpstr>Example: FIFO</vt:lpstr>
      <vt:lpstr>Page Replacement Policy: MIN</vt:lpstr>
      <vt:lpstr>Page Replacement Policy: LRU</vt:lpstr>
      <vt:lpstr>Example: MIN/LRU</vt:lpstr>
      <vt:lpstr>Is LRU guaranteed to perform well?</vt:lpstr>
      <vt:lpstr>Is LRU guaranteed to perform well?</vt:lpstr>
      <vt:lpstr>Why LRU Often Works Well: Working Sets!</vt:lpstr>
      <vt:lpstr>Increasing the Memory Size</vt:lpstr>
      <vt:lpstr>Bélády’s Anomaly</vt:lpstr>
      <vt:lpstr>Problems with LRU</vt:lpstr>
      <vt:lpstr>What’s in a Page Table Entry (PTE)?</vt:lpstr>
      <vt:lpstr>Approximating LRU: Clock Algorithm</vt:lpstr>
      <vt:lpstr>Clock Algorithm: Not Recently Used</vt:lpstr>
      <vt:lpstr>Nth Chance Version of Clock Algorithm</vt:lpstr>
      <vt:lpstr>Clock-Based Algorithms</vt:lpstr>
      <vt:lpstr>Discussion: Hardware Support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223</cp:revision>
  <dcterms:created xsi:type="dcterms:W3CDTF">2024-06-27T20:10:03Z</dcterms:created>
  <dcterms:modified xsi:type="dcterms:W3CDTF">2025-04-17T18:54:03Z</dcterms:modified>
</cp:coreProperties>
</file>