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8"/>
  </p:notesMasterIdLst>
  <p:sldIdLst>
    <p:sldId id="256" r:id="rId2"/>
    <p:sldId id="258" r:id="rId3"/>
    <p:sldId id="259" r:id="rId4"/>
    <p:sldId id="260" r:id="rId5"/>
    <p:sldId id="318" r:id="rId6"/>
    <p:sldId id="319" r:id="rId7"/>
    <p:sldId id="320" r:id="rId8"/>
    <p:sldId id="321" r:id="rId9"/>
    <p:sldId id="322" r:id="rId10"/>
    <p:sldId id="323" r:id="rId11"/>
    <p:sldId id="380" r:id="rId12"/>
    <p:sldId id="379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83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84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81" r:id="rId65"/>
    <p:sldId id="378" r:id="rId66"/>
    <p:sldId id="317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1344" userDrawn="1">
          <p15:clr>
            <a:srgbClr val="A4A3A4"/>
          </p15:clr>
        </p15:guide>
        <p15:guide id="3" pos="6192" userDrawn="1">
          <p15:clr>
            <a:srgbClr val="A4A3A4"/>
          </p15:clr>
        </p15:guide>
        <p15:guide id="4" orient="horz" pos="4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6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50" y="240"/>
      </p:cViewPr>
      <p:guideLst>
        <p:guide orient="horz" pos="1008"/>
        <p:guide pos="1344"/>
        <p:guide pos="6192"/>
        <p:guide orient="horz" pos="4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7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6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5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3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article/culture/how-to-build-a-high-performance-organization-2318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/>
              <a:t>Fundamental </a:t>
            </a:r>
            <a:r>
              <a:rPr lang="en-US" dirty="0" smtClean="0"/>
              <a:t>OS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</a:t>
            </a:r>
            <a:r>
              <a:rPr lang="en-US"/>
              <a:t>://</a:t>
            </a:r>
            <a:r>
              <a:rPr lang="en-US" smtClean="0"/>
              <a:t>teaching.hkaiser.org/spring2025/csc4103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 Bottom Line: Run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11415"/>
            <a:ext cx="8078015" cy="19687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“PCB”, address space, stack and heap</a:t>
            </a:r>
          </a:p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AE78F-198F-46B3-B77C-508E438AE78D}"/>
              </a:ext>
            </a:extLst>
          </p:cNvPr>
          <p:cNvGrpSpPr/>
          <p:nvPr/>
        </p:nvGrpSpPr>
        <p:grpSpPr>
          <a:xfrm>
            <a:off x="514545" y="1461700"/>
            <a:ext cx="10724362" cy="4944871"/>
            <a:chOff x="885737" y="1153883"/>
            <a:chExt cx="10724362" cy="4944871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619AF47-76BA-4608-86AC-82EA22A38D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00470" y="2781300"/>
              <a:ext cx="12457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4D1652EB-8BA7-4E5F-A53D-1483455EE816}"/>
                </a:ext>
              </a:extLst>
            </p:cNvPr>
            <p:cNvSpPr txBox="1"/>
            <p:nvPr/>
          </p:nvSpPr>
          <p:spPr>
            <a:xfrm>
              <a:off x="2294392" y="2282370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ea typeface="Gill Sans" charset="0"/>
                  <a:cs typeface="Gill Sans" charset="0"/>
                </a:rPr>
                <a:t>Editor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6EF4686-B0F8-4105-BEB0-F1864702A12B}"/>
                </a:ext>
              </a:extLst>
            </p:cNvPr>
            <p:cNvGrpSpPr/>
            <p:nvPr/>
          </p:nvGrpSpPr>
          <p:grpSpPr>
            <a:xfrm>
              <a:off x="3105326" y="1392198"/>
              <a:ext cx="1752600" cy="2502932"/>
              <a:chOff x="3105326" y="1257300"/>
              <a:chExt cx="1752600" cy="2502932"/>
            </a:xfrm>
          </p:grpSpPr>
          <p:sp>
            <p:nvSpPr>
              <p:cNvPr id="90" name="Punched Tape 6">
                <a:extLst>
                  <a:ext uri="{FF2B5EF4-FFF2-40B4-BE49-F238E27FC236}">
                    <a16:creationId xmlns:a16="http://schemas.microsoft.com/office/drawing/2014/main" id="{A5C08CF6-1A03-4C22-8529-470237CCCCBE}"/>
                  </a:ext>
                </a:extLst>
              </p:cNvPr>
              <p:cNvSpPr/>
              <p:nvPr/>
            </p:nvSpPr>
            <p:spPr bwMode="auto">
              <a:xfrm rot="5400000">
                <a:off x="3295826" y="1828800"/>
                <a:ext cx="1676400" cy="1447800"/>
              </a:xfrm>
              <a:prstGeom prst="flowChartPunchedTap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TextBox 12">
                <a:extLst>
                  <a:ext uri="{FF2B5EF4-FFF2-40B4-BE49-F238E27FC236}">
                    <a16:creationId xmlns:a16="http://schemas.microsoft.com/office/drawing/2014/main" id="{E35E8BAA-7D20-46C4-B317-02E7AAD1C29A}"/>
                  </a:ext>
                </a:extLst>
              </p:cNvPr>
              <p:cNvSpPr txBox="1"/>
              <p:nvPr/>
            </p:nvSpPr>
            <p:spPr>
              <a:xfrm>
                <a:off x="3410126" y="1790700"/>
                <a:ext cx="9332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 err="1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int</a:t>
                </a:r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main() 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{ … ;</a:t>
                </a:r>
              </a:p>
              <a:p>
                <a:r>
                  <a:rPr lang="en-US" sz="1400" b="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}</a:t>
                </a:r>
              </a:p>
            </p:txBody>
          </p:sp>
          <p:sp>
            <p:nvSpPr>
              <p:cNvPr id="94" name="TextBox 17">
                <a:extLst>
                  <a:ext uri="{FF2B5EF4-FFF2-40B4-BE49-F238E27FC236}">
                    <a16:creationId xmlns:a16="http://schemas.microsoft.com/office/drawing/2014/main" id="{DACBCA70-5238-4235-8C8E-5554D704D801}"/>
                  </a:ext>
                </a:extLst>
              </p:cNvPr>
              <p:cNvSpPr txBox="1"/>
              <p:nvPr/>
            </p:nvSpPr>
            <p:spPr>
              <a:xfrm>
                <a:off x="3105326" y="1257300"/>
                <a:ext cx="15231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ea typeface="Gill Sans" charset="0"/>
                    <a:cs typeface="Gill Sans" charset="0"/>
                  </a:rPr>
                  <a:t>Program Source</a:t>
                </a:r>
              </a:p>
            </p:txBody>
          </p:sp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51743523-C595-4CE3-A027-ADCA0E3E9DF5}"/>
                  </a:ext>
                </a:extLst>
              </p:cNvPr>
              <p:cNvSpPr txBox="1"/>
              <p:nvPr/>
            </p:nvSpPr>
            <p:spPr>
              <a:xfrm>
                <a:off x="3791126" y="3390900"/>
                <a:ext cx="649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foo.c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87A80DF-48C2-4BA4-94A5-99EA8B4BBD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15830" y="2815770"/>
              <a:ext cx="1758273" cy="10014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E6CC1C1D-7318-4F4B-AA11-9D3EC045FF97}"/>
                </a:ext>
              </a:extLst>
            </p:cNvPr>
            <p:cNvSpPr txBox="1"/>
            <p:nvPr/>
          </p:nvSpPr>
          <p:spPr>
            <a:xfrm>
              <a:off x="7655886" y="2544106"/>
              <a:ext cx="1713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ea typeface="Gill Sans" charset="0"/>
                  <a:cs typeface="Gill Sans" charset="0"/>
                </a:rPr>
                <a:t>OS Loader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A471E85-FBA8-4351-B29D-67A4692C373F}"/>
                </a:ext>
              </a:extLst>
            </p:cNvPr>
            <p:cNvGrpSpPr/>
            <p:nvPr/>
          </p:nvGrpSpPr>
          <p:grpSpPr>
            <a:xfrm>
              <a:off x="8923596" y="1153883"/>
              <a:ext cx="2686503" cy="4944871"/>
              <a:chOff x="8402992" y="1082091"/>
              <a:chExt cx="2686503" cy="4944871"/>
            </a:xfrm>
          </p:grpSpPr>
          <p:sp>
            <p:nvSpPr>
              <p:cNvPr id="67" name="TextBox 44">
                <a:extLst>
                  <a:ext uri="{FF2B5EF4-FFF2-40B4-BE49-F238E27FC236}">
                    <a16:creationId xmlns:a16="http://schemas.microsoft.com/office/drawing/2014/main" id="{B9E52E40-DDB5-4048-BC46-5F12CA609FCE}"/>
                  </a:ext>
                </a:extLst>
              </p:cNvPr>
              <p:cNvSpPr txBox="1"/>
              <p:nvPr/>
            </p:nvSpPr>
            <p:spPr>
              <a:xfrm rot="5400000">
                <a:off x="10325772" y="2678849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  <p:sp>
            <p:nvSpPr>
              <p:cNvPr id="68" name="TextBox 49">
                <a:extLst>
                  <a:ext uri="{FF2B5EF4-FFF2-40B4-BE49-F238E27FC236}">
                    <a16:creationId xmlns:a16="http://schemas.microsoft.com/office/drawing/2014/main" id="{3FA09D7D-0C00-47D2-97BF-81AC388C83F3}"/>
                  </a:ext>
                </a:extLst>
              </p:cNvPr>
              <p:cNvSpPr txBox="1"/>
              <p:nvPr/>
            </p:nvSpPr>
            <p:spPr>
              <a:xfrm>
                <a:off x="8402992" y="4945740"/>
                <a:ext cx="4411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PC: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2059CD-EBE9-45F8-B56A-DA87EB279F7E}"/>
                  </a:ext>
                </a:extLst>
              </p:cNvPr>
              <p:cNvSpPr/>
              <p:nvPr/>
            </p:nvSpPr>
            <p:spPr bwMode="auto">
              <a:xfrm>
                <a:off x="8853499" y="5021940"/>
                <a:ext cx="1441852" cy="6858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TextBox 46">
                <a:extLst>
                  <a:ext uri="{FF2B5EF4-FFF2-40B4-BE49-F238E27FC236}">
                    <a16:creationId xmlns:a16="http://schemas.microsoft.com/office/drawing/2014/main" id="{63AFF6FA-3AA4-483F-A5C2-46D1000C1177}"/>
                  </a:ext>
                </a:extLst>
              </p:cNvPr>
              <p:cNvSpPr txBox="1"/>
              <p:nvPr/>
            </p:nvSpPr>
            <p:spPr>
              <a:xfrm>
                <a:off x="8776318" y="5749963"/>
                <a:ext cx="8659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Processor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926D796-B2E9-4E60-A7D0-5FB9F2C012B9}"/>
                  </a:ext>
                </a:extLst>
              </p:cNvPr>
              <p:cNvSpPr/>
              <p:nvPr/>
            </p:nvSpPr>
            <p:spPr bwMode="auto">
              <a:xfrm>
                <a:off x="8853499" y="5225477"/>
                <a:ext cx="1441852" cy="17746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TextBox 48">
                <a:extLst>
                  <a:ext uri="{FF2B5EF4-FFF2-40B4-BE49-F238E27FC236}">
                    <a16:creationId xmlns:a16="http://schemas.microsoft.com/office/drawing/2014/main" id="{8090D6C4-5D8B-446F-93DF-9B531596E9E1}"/>
                  </a:ext>
                </a:extLst>
              </p:cNvPr>
              <p:cNvSpPr txBox="1"/>
              <p:nvPr/>
            </p:nvSpPr>
            <p:spPr>
              <a:xfrm>
                <a:off x="8929699" y="5402940"/>
                <a:ext cx="808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B3C972-25B4-4AB0-8788-F381E477E90A}"/>
                  </a:ext>
                </a:extLst>
              </p:cNvPr>
              <p:cNvSpPr/>
              <p:nvPr/>
            </p:nvSpPr>
            <p:spPr bwMode="auto">
              <a:xfrm flipV="1">
                <a:off x="8853499" y="1124072"/>
                <a:ext cx="1441852" cy="3581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TextBox 28">
                <a:extLst>
                  <a:ext uri="{FF2B5EF4-FFF2-40B4-BE49-F238E27FC236}">
                    <a16:creationId xmlns:a16="http://schemas.microsoft.com/office/drawing/2014/main" id="{EFA0796B-E426-4363-8AC9-FC4078B3DA54}"/>
                  </a:ext>
                </a:extLst>
              </p:cNvPr>
              <p:cNvSpPr txBox="1"/>
              <p:nvPr/>
            </p:nvSpPr>
            <p:spPr>
              <a:xfrm>
                <a:off x="10301299" y="4488540"/>
                <a:ext cx="7617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0x000…</a:t>
                </a:r>
              </a:p>
            </p:txBody>
          </p:sp>
          <p:sp>
            <p:nvSpPr>
              <p:cNvPr id="75" name="TextBox 29">
                <a:extLst>
                  <a:ext uri="{FF2B5EF4-FFF2-40B4-BE49-F238E27FC236}">
                    <a16:creationId xmlns:a16="http://schemas.microsoft.com/office/drawing/2014/main" id="{2D452764-2201-488B-8733-D43409125B52}"/>
                  </a:ext>
                </a:extLst>
              </p:cNvPr>
              <p:cNvSpPr txBox="1"/>
              <p:nvPr/>
            </p:nvSpPr>
            <p:spPr>
              <a:xfrm>
                <a:off x="10274848" y="1082091"/>
                <a:ext cx="814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0xFFF…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68BD37E-9534-416C-B59B-CB15CE2F6536}"/>
                  </a:ext>
                </a:extLst>
              </p:cNvPr>
              <p:cNvSpPr/>
              <p:nvPr/>
            </p:nvSpPr>
            <p:spPr bwMode="auto">
              <a:xfrm flipV="1">
                <a:off x="8958063" y="3867272"/>
                <a:ext cx="1247564" cy="685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33">
                <a:extLst>
                  <a:ext uri="{FF2B5EF4-FFF2-40B4-BE49-F238E27FC236}">
                    <a16:creationId xmlns:a16="http://schemas.microsoft.com/office/drawing/2014/main" id="{BBA490A8-A3C0-4E0E-864F-C45E1561C03B}"/>
                  </a:ext>
                </a:extLst>
              </p:cNvPr>
              <p:cNvSpPr txBox="1"/>
              <p:nvPr/>
            </p:nvSpPr>
            <p:spPr>
              <a:xfrm>
                <a:off x="9001074" y="4107540"/>
                <a:ext cx="1181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instructions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5601F1B-F9A8-4101-8640-53E7FA9B506D}"/>
                  </a:ext>
                </a:extLst>
              </p:cNvPr>
              <p:cNvSpPr/>
              <p:nvPr/>
            </p:nvSpPr>
            <p:spPr bwMode="auto">
              <a:xfrm flipV="1">
                <a:off x="8958063" y="33338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TextBox 35">
                <a:extLst>
                  <a:ext uri="{FF2B5EF4-FFF2-40B4-BE49-F238E27FC236}">
                    <a16:creationId xmlns:a16="http://schemas.microsoft.com/office/drawing/2014/main" id="{A8381374-5427-4359-B8FE-26541B6A9837}"/>
                  </a:ext>
                </a:extLst>
              </p:cNvPr>
              <p:cNvSpPr txBox="1"/>
              <p:nvPr/>
            </p:nvSpPr>
            <p:spPr>
              <a:xfrm>
                <a:off x="9212597" y="3421740"/>
                <a:ext cx="5565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data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F291D2B-2CE2-44F2-BA0C-1725F887BE17}"/>
                  </a:ext>
                </a:extLst>
              </p:cNvPr>
              <p:cNvSpPr/>
              <p:nvPr/>
            </p:nvSpPr>
            <p:spPr bwMode="auto">
              <a:xfrm flipV="1">
                <a:off x="8958063" y="28004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TextBox 37">
                <a:extLst>
                  <a:ext uri="{FF2B5EF4-FFF2-40B4-BE49-F238E27FC236}">
                    <a16:creationId xmlns:a16="http://schemas.microsoft.com/office/drawing/2014/main" id="{5210F0A1-3090-450F-96BC-09E723F5E09C}"/>
                  </a:ext>
                </a:extLst>
              </p:cNvPr>
              <p:cNvSpPr txBox="1"/>
              <p:nvPr/>
            </p:nvSpPr>
            <p:spPr>
              <a:xfrm>
                <a:off x="9180474" y="2888340"/>
                <a:ext cx="585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011C3CD-F4C5-4CE4-85ED-03B5784DFA09}"/>
                  </a:ext>
                </a:extLst>
              </p:cNvPr>
              <p:cNvSpPr/>
              <p:nvPr/>
            </p:nvSpPr>
            <p:spPr bwMode="auto">
              <a:xfrm flipV="1">
                <a:off x="8958063" y="2114672"/>
                <a:ext cx="1247564" cy="5334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18956932-843D-4E8D-BF7E-C3B675B8B9DF}"/>
                  </a:ext>
                </a:extLst>
              </p:cNvPr>
              <p:cNvSpPr txBox="1"/>
              <p:nvPr/>
            </p:nvSpPr>
            <p:spPr>
              <a:xfrm>
                <a:off x="9167851" y="2202540"/>
                <a:ext cx="623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5149CB-C8B8-4760-8102-86D0DC8B75E1}"/>
                  </a:ext>
                </a:extLst>
              </p:cNvPr>
              <p:cNvCxnSpPr/>
              <p:nvPr/>
            </p:nvCxnSpPr>
            <p:spPr bwMode="auto">
              <a:xfrm>
                <a:off x="9920299" y="2114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5E37C9E-4A4C-4221-8F60-0775216CB8F6}"/>
                  </a:ext>
                </a:extLst>
              </p:cNvPr>
              <p:cNvCxnSpPr/>
              <p:nvPr/>
            </p:nvCxnSpPr>
            <p:spPr bwMode="auto">
              <a:xfrm flipV="1">
                <a:off x="9920299" y="2876672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80AD893-7194-4AE8-871A-24F622D584D6}"/>
                  </a:ext>
                </a:extLst>
              </p:cNvPr>
              <p:cNvCxnSpPr/>
              <p:nvPr/>
            </p:nvCxnSpPr>
            <p:spPr bwMode="auto">
              <a:xfrm flipV="1">
                <a:off x="8701099" y="1962272"/>
                <a:ext cx="16764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8D3E367-0A65-4787-B1F4-E00B7546C8C2}"/>
                  </a:ext>
                </a:extLst>
              </p:cNvPr>
              <p:cNvSpPr/>
              <p:nvPr/>
            </p:nvSpPr>
            <p:spPr bwMode="auto">
              <a:xfrm flipV="1">
                <a:off x="8929699" y="1276472"/>
                <a:ext cx="1275928" cy="533400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TextBox 53">
                <a:extLst>
                  <a:ext uri="{FF2B5EF4-FFF2-40B4-BE49-F238E27FC236}">
                    <a16:creationId xmlns:a16="http://schemas.microsoft.com/office/drawing/2014/main" id="{B89A8CA2-A356-44C7-B155-F1C0700FCF51}"/>
                  </a:ext>
                </a:extLst>
              </p:cNvPr>
              <p:cNvSpPr txBox="1"/>
              <p:nvPr/>
            </p:nvSpPr>
            <p:spPr>
              <a:xfrm>
                <a:off x="9260433" y="1364340"/>
                <a:ext cx="437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dirty="0">
                    <a:ea typeface="Gill Sans" charset="0"/>
                    <a:cs typeface="Gill Sans" charset="0"/>
                  </a:rPr>
                  <a:t>OS</a:t>
                </a:r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B6F382DD-D1B5-430D-B8A9-DC4515074135}"/>
                  </a:ext>
                </a:extLst>
              </p:cNvPr>
              <p:cNvSpPr/>
              <p:nvPr/>
            </p:nvSpPr>
            <p:spPr>
              <a:xfrm>
                <a:off x="9774620" y="4107539"/>
                <a:ext cx="937713" cy="1027791"/>
              </a:xfrm>
              <a:custGeom>
                <a:avLst/>
                <a:gdLst>
                  <a:gd name="connsiteX0" fmla="*/ 0 w 937713"/>
                  <a:gd name="connsiteY0" fmla="*/ 3249390 h 3338853"/>
                  <a:gd name="connsiteX1" fmla="*/ 642325 w 937713"/>
                  <a:gd name="connsiteY1" fmla="*/ 3205592 h 3338853"/>
                  <a:gd name="connsiteX2" fmla="*/ 934290 w 937713"/>
                  <a:gd name="connsiteY2" fmla="*/ 1979254 h 3338853"/>
                  <a:gd name="connsiteX3" fmla="*/ 773709 w 937713"/>
                  <a:gd name="connsiteY3" fmla="*/ 928108 h 3338853"/>
                  <a:gd name="connsiteX4" fmla="*/ 934290 w 937713"/>
                  <a:gd name="connsiteY4" fmla="*/ 285741 h 3338853"/>
                  <a:gd name="connsiteX5" fmla="*/ 802906 w 937713"/>
                  <a:gd name="connsiteY5" fmla="*/ 8355 h 3338853"/>
                  <a:gd name="connsiteX6" fmla="*/ 0 w 937713"/>
                  <a:gd name="connsiteY6" fmla="*/ 66752 h 333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13" h="3338853">
                    <a:moveTo>
                      <a:pt x="0" y="3249390"/>
                    </a:moveTo>
                    <a:cubicBezTo>
                      <a:pt x="243305" y="3333335"/>
                      <a:pt x="486610" y="3417281"/>
                      <a:pt x="642325" y="3205592"/>
                    </a:cubicBezTo>
                    <a:cubicBezTo>
                      <a:pt x="798040" y="2993903"/>
                      <a:pt x="912393" y="2358835"/>
                      <a:pt x="934290" y="1979254"/>
                    </a:cubicBezTo>
                    <a:cubicBezTo>
                      <a:pt x="956187" y="1599673"/>
                      <a:pt x="773709" y="1210360"/>
                      <a:pt x="773709" y="928108"/>
                    </a:cubicBezTo>
                    <a:cubicBezTo>
                      <a:pt x="773709" y="645856"/>
                      <a:pt x="929424" y="439033"/>
                      <a:pt x="934290" y="285741"/>
                    </a:cubicBezTo>
                    <a:cubicBezTo>
                      <a:pt x="939156" y="132449"/>
                      <a:pt x="958621" y="44853"/>
                      <a:pt x="802906" y="8355"/>
                    </a:cubicBezTo>
                    <a:cubicBezTo>
                      <a:pt x="647191" y="-28143"/>
                      <a:pt x="0" y="66752"/>
                      <a:pt x="0" y="66752"/>
                    </a:cubicBezTo>
                  </a:path>
                </a:pathLst>
              </a:custGeom>
              <a:ln>
                <a:solidFill>
                  <a:srgbClr val="618FFD"/>
                </a:solidFill>
                <a:headEnd type="oval"/>
                <a:tailEnd type="triangle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510E05-7FF6-436B-9341-92ECD0A69B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0898" y="2833272"/>
              <a:ext cx="128798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4125EFDC-81A6-45F4-9F03-8BFA448F6969}"/>
                </a:ext>
              </a:extLst>
            </p:cNvPr>
            <p:cNvSpPr txBox="1"/>
            <p:nvPr/>
          </p:nvSpPr>
          <p:spPr>
            <a:xfrm>
              <a:off x="4879244" y="2189385"/>
              <a:ext cx="1299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ea typeface="Gill Sans" charset="0"/>
                  <a:cs typeface="Gill Sans" charset="0"/>
                </a:rPr>
                <a:t>Compiler and Linker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52666FC-732F-4FD1-9CE3-57ABA0EF09AE}"/>
                </a:ext>
              </a:extLst>
            </p:cNvPr>
            <p:cNvGrpSpPr/>
            <p:nvPr/>
          </p:nvGrpSpPr>
          <p:grpSpPr>
            <a:xfrm>
              <a:off x="6226712" y="1335733"/>
              <a:ext cx="1352973" cy="2611369"/>
              <a:chOff x="5967374" y="1200835"/>
              <a:chExt cx="1352973" cy="261136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FA8185A-1C67-49B2-AE64-3F8AE6A2B86B}"/>
                  </a:ext>
                </a:extLst>
              </p:cNvPr>
              <p:cNvSpPr/>
              <p:nvPr/>
            </p:nvSpPr>
            <p:spPr bwMode="auto">
              <a:xfrm>
                <a:off x="5967374" y="1690272"/>
                <a:ext cx="1352973" cy="1752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TextBox 18">
                <a:extLst>
                  <a:ext uri="{FF2B5EF4-FFF2-40B4-BE49-F238E27FC236}">
                    <a16:creationId xmlns:a16="http://schemas.microsoft.com/office/drawing/2014/main" id="{DCBEF6AC-DE43-4689-A46C-54C84712B894}"/>
                  </a:ext>
                </a:extLst>
              </p:cNvPr>
              <p:cNvSpPr txBox="1"/>
              <p:nvPr/>
            </p:nvSpPr>
            <p:spPr>
              <a:xfrm>
                <a:off x="6091217" y="1200835"/>
                <a:ext cx="11047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ea typeface="Gill Sans" charset="0"/>
                    <a:cs typeface="Gill Sans" charset="0"/>
                  </a:rPr>
                  <a:t>Executable</a:t>
                </a:r>
              </a:p>
            </p:txBody>
          </p:sp>
          <p:sp>
            <p:nvSpPr>
              <p:cNvPr id="60" name="TextBox 23">
                <a:extLst>
                  <a:ext uri="{FF2B5EF4-FFF2-40B4-BE49-F238E27FC236}">
                    <a16:creationId xmlns:a16="http://schemas.microsoft.com/office/drawing/2014/main" id="{F3BD414B-1EA7-4176-AE72-2377BE3F8CFB}"/>
                  </a:ext>
                </a:extLst>
              </p:cNvPr>
              <p:cNvSpPr txBox="1"/>
              <p:nvPr/>
            </p:nvSpPr>
            <p:spPr>
              <a:xfrm>
                <a:off x="6266043" y="3442872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 err="1">
                    <a:ea typeface="Gill Sans" charset="0"/>
                    <a:cs typeface="Gill Sans" charset="0"/>
                  </a:rPr>
                  <a:t>a.out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A8C8039-DB1D-4EB0-9CA9-A2B27696272E}"/>
                  </a:ext>
                </a:extLst>
              </p:cNvPr>
              <p:cNvSpPr/>
              <p:nvPr/>
            </p:nvSpPr>
            <p:spPr bwMode="auto">
              <a:xfrm>
                <a:off x="6043575" y="1995072"/>
                <a:ext cx="1228936" cy="685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C4E641D-0C22-4879-A434-DC91203BA856}"/>
                  </a:ext>
                </a:extLst>
              </p:cNvPr>
              <p:cNvSpPr/>
              <p:nvPr/>
            </p:nvSpPr>
            <p:spPr bwMode="auto">
              <a:xfrm>
                <a:off x="6043575" y="2680872"/>
                <a:ext cx="1228936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TextBox 21">
                <a:extLst>
                  <a:ext uri="{FF2B5EF4-FFF2-40B4-BE49-F238E27FC236}">
                    <a16:creationId xmlns:a16="http://schemas.microsoft.com/office/drawing/2014/main" id="{9A86D7CB-AB61-4E16-8038-B0D48F47E51C}"/>
                  </a:ext>
                </a:extLst>
              </p:cNvPr>
              <p:cNvSpPr txBox="1"/>
              <p:nvPr/>
            </p:nvSpPr>
            <p:spPr>
              <a:xfrm>
                <a:off x="6366076" y="2147472"/>
                <a:ext cx="6110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data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20">
                <a:extLst>
                  <a:ext uri="{FF2B5EF4-FFF2-40B4-BE49-F238E27FC236}">
                    <a16:creationId xmlns:a16="http://schemas.microsoft.com/office/drawing/2014/main" id="{BFA67A85-0FBB-4BCF-9A4B-EFD5D2C7C26C}"/>
                  </a:ext>
                </a:extLst>
              </p:cNvPr>
              <p:cNvSpPr txBox="1"/>
              <p:nvPr/>
            </p:nvSpPr>
            <p:spPr>
              <a:xfrm>
                <a:off x="6003519" y="2730752"/>
                <a:ext cx="13168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instructions</a:t>
                </a:r>
                <a:endParaRPr lang="en-US" b="0" dirty="0">
                  <a:ea typeface="Gill Sans" charset="0"/>
                  <a:cs typeface="Gill Sans" charset="0"/>
                </a:endParaRPr>
              </a:p>
            </p:txBody>
          </p:sp>
        </p:grpSp>
        <p:pic>
          <p:nvPicPr>
            <p:cNvPr id="55" name="Graphic 26" descr="User">
              <a:extLst>
                <a:ext uri="{FF2B5EF4-FFF2-40B4-BE49-F238E27FC236}">
                  <a16:creationId xmlns:a16="http://schemas.microsoft.com/office/drawing/2014/main" id="{0E0ED41B-29D8-554E-9453-C9F11E5E6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85737" y="1883406"/>
              <a:ext cx="1335216" cy="1335216"/>
            </a:xfrm>
            <a:prstGeom prst="rect">
              <a:avLst/>
            </a:prstGeom>
          </p:spPr>
        </p:pic>
      </p:grpSp>
      <p:sp>
        <p:nvSpPr>
          <p:cNvPr id="52" name="TextBox 29">
            <a:extLst>
              <a:ext uri="{FF2B5EF4-FFF2-40B4-BE49-F238E27FC236}">
                <a16:creationId xmlns:a16="http://schemas.microsoft.com/office/drawing/2014/main" id="{2D452764-2201-488B-8733-D43409125B52}"/>
              </a:ext>
            </a:extLst>
          </p:cNvPr>
          <p:cNvSpPr txBox="1"/>
          <p:nvPr/>
        </p:nvSpPr>
        <p:spPr>
          <a:xfrm>
            <a:off x="10409637" y="2054584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smtClean="0">
                <a:ea typeface="Gill Sans" charset="0"/>
                <a:cs typeface="Gill Sans" charset="0"/>
              </a:rPr>
              <a:t>0xC00…</a:t>
            </a:r>
            <a:endParaRPr lang="en-US" sz="1200" b="0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6">
            <a:extLst>
              <a:ext uri="{FF2B5EF4-FFF2-40B4-BE49-F238E27FC236}">
                <a16:creationId xmlns:a16="http://schemas.microsoft.com/office/drawing/2014/main" id="{4125EFDC-81A6-45F4-9F03-8BFA448F6969}"/>
              </a:ext>
            </a:extLst>
          </p:cNvPr>
          <p:cNvSpPr txBox="1"/>
          <p:nvPr/>
        </p:nvSpPr>
        <p:spPr>
          <a:xfrm>
            <a:off x="4508052" y="2497202"/>
            <a:ext cx="129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ea typeface="Gill Sans" charset="0"/>
                <a:cs typeface="Gill Sans" charset="0"/>
              </a:rPr>
              <a:t>Compiler and Linker</a:t>
            </a:r>
          </a:p>
        </p:txBody>
      </p:sp>
      <p:pic>
        <p:nvPicPr>
          <p:cNvPr id="55" name="Graphic 26" descr="User">
            <a:extLst>
              <a:ext uri="{FF2B5EF4-FFF2-40B4-BE49-F238E27FC236}">
                <a16:creationId xmlns:a16="http://schemas.microsoft.com/office/drawing/2014/main" id="{0E0ED41B-29D8-554E-9453-C9F11E5E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545" y="2191223"/>
            <a:ext cx="1335216" cy="1335216"/>
          </a:xfrm>
          <a:prstGeom prst="rect">
            <a:avLst/>
          </a:prstGeom>
        </p:spPr>
      </p:pic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619AF47-76BA-4608-86AC-82EA22A38D86}"/>
              </a:ext>
            </a:extLst>
          </p:cNvPr>
          <p:cNvCxnSpPr>
            <a:cxnSpLocks/>
          </p:cNvCxnSpPr>
          <p:nvPr/>
        </p:nvCxnSpPr>
        <p:spPr bwMode="auto">
          <a:xfrm>
            <a:off x="1729278" y="3089117"/>
            <a:ext cx="12457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15">
            <a:extLst>
              <a:ext uri="{FF2B5EF4-FFF2-40B4-BE49-F238E27FC236}">
                <a16:creationId xmlns:a16="http://schemas.microsoft.com/office/drawing/2014/main" id="{4D1652EB-8BA7-4E5F-A53D-1483455EE816}"/>
              </a:ext>
            </a:extLst>
          </p:cNvPr>
          <p:cNvSpPr txBox="1"/>
          <p:nvPr/>
        </p:nvSpPr>
        <p:spPr>
          <a:xfrm>
            <a:off x="1907586" y="2590187"/>
            <a:ext cx="74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ea typeface="Gill Sans" charset="0"/>
                <a:cs typeface="Gill Sans" charset="0"/>
              </a:rPr>
              <a:t>Editor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EF4686-B0F8-4105-BEB0-F1864702A12B}"/>
              </a:ext>
            </a:extLst>
          </p:cNvPr>
          <p:cNvGrpSpPr/>
          <p:nvPr/>
        </p:nvGrpSpPr>
        <p:grpSpPr>
          <a:xfrm>
            <a:off x="2734134" y="1700015"/>
            <a:ext cx="1752600" cy="2502932"/>
            <a:chOff x="3105326" y="1257300"/>
            <a:chExt cx="1752600" cy="2502932"/>
          </a:xfrm>
        </p:grpSpPr>
        <p:sp>
          <p:nvSpPr>
            <p:cNvPr id="90" name="Punched Tape 6">
              <a:extLst>
                <a:ext uri="{FF2B5EF4-FFF2-40B4-BE49-F238E27FC236}">
                  <a16:creationId xmlns:a16="http://schemas.microsoft.com/office/drawing/2014/main" id="{A5C08CF6-1A03-4C22-8529-470237CCCCBE}"/>
                </a:ext>
              </a:extLst>
            </p:cNvPr>
            <p:cNvSpPr/>
            <p:nvPr/>
          </p:nvSpPr>
          <p:spPr bwMode="auto">
            <a:xfrm rot="5400000">
              <a:off x="3295826" y="18288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12">
              <a:extLst>
                <a:ext uri="{FF2B5EF4-FFF2-40B4-BE49-F238E27FC236}">
                  <a16:creationId xmlns:a16="http://schemas.microsoft.com/office/drawing/2014/main" id="{E35E8BAA-7D20-46C4-B317-02E7AAD1C29A}"/>
                </a:ext>
              </a:extLst>
            </p:cNvPr>
            <p:cNvSpPr txBox="1"/>
            <p:nvPr/>
          </p:nvSpPr>
          <p:spPr>
            <a:xfrm>
              <a:off x="3410126" y="1790700"/>
              <a:ext cx="9332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 err="1">
                  <a:solidFill>
                    <a:schemeClr val="bg1"/>
                  </a:solidFill>
                  <a:ea typeface="Gill Sans" charset="0"/>
                  <a:cs typeface="Gill Sans" charset="0"/>
                </a:rPr>
                <a:t>int</a:t>
              </a:r>
              <a:r>
                <a:rPr lang="en-US" sz="1400" b="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400" b="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400" b="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 }</a:t>
              </a:r>
            </a:p>
          </p:txBody>
        </p:sp>
        <p:sp>
          <p:nvSpPr>
            <p:cNvPr id="94" name="TextBox 17">
              <a:extLst>
                <a:ext uri="{FF2B5EF4-FFF2-40B4-BE49-F238E27FC236}">
                  <a16:creationId xmlns:a16="http://schemas.microsoft.com/office/drawing/2014/main" id="{DACBCA70-5238-4235-8C8E-5554D704D801}"/>
                </a:ext>
              </a:extLst>
            </p:cNvPr>
            <p:cNvSpPr txBox="1"/>
            <p:nvPr/>
          </p:nvSpPr>
          <p:spPr>
            <a:xfrm>
              <a:off x="3105326" y="1257300"/>
              <a:ext cx="1688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>
                  <a:ea typeface="Gill Sans" charset="0"/>
                  <a:cs typeface="Gill Sans" charset="0"/>
                </a:rPr>
                <a:t>Program Source</a:t>
              </a:r>
            </a:p>
          </p:txBody>
        </p:sp>
        <p:sp>
          <p:nvSpPr>
            <p:cNvPr id="95" name="TextBox 22">
              <a:extLst>
                <a:ext uri="{FF2B5EF4-FFF2-40B4-BE49-F238E27FC236}">
                  <a16:creationId xmlns:a16="http://schemas.microsoft.com/office/drawing/2014/main" id="{51743523-C595-4CE3-A027-ADCA0E3E9DF5}"/>
                </a:ext>
              </a:extLst>
            </p:cNvPr>
            <p:cNvSpPr txBox="1"/>
            <p:nvPr/>
          </p:nvSpPr>
          <p:spPr>
            <a:xfrm>
              <a:off x="3791126" y="3390900"/>
              <a:ext cx="649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 err="1">
                  <a:ea typeface="Gill Sans" charset="0"/>
                  <a:cs typeface="Gill Sans" charset="0"/>
                </a:rPr>
                <a:t>foo.c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CF7967-9070-4FE0-ACF2-E0A9A16C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 Bottom Line: Run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6A6B-FA19-44BD-909F-EF438C34E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11415"/>
            <a:ext cx="8078015" cy="19687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 OS “PCB”, address space, stack and heap</a:t>
            </a:r>
          </a:p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A549-DE71-4B62-8EEE-E568AE8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5CE4-2D78-4CA5-9FCB-1C930286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9502-E7BA-4447-8CE7-51177E60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83BA19-EC5B-42B1-BE6E-947EF78011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87A80DF-48C2-4BA4-94A5-99EA8B4BBD77}"/>
              </a:ext>
            </a:extLst>
          </p:cNvPr>
          <p:cNvCxnSpPr>
            <a:cxnSpLocks/>
          </p:cNvCxnSpPr>
          <p:nvPr/>
        </p:nvCxnSpPr>
        <p:spPr bwMode="auto">
          <a:xfrm>
            <a:off x="7244638" y="3123587"/>
            <a:ext cx="1758273" cy="10014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6" name="TextBox 25">
            <a:extLst>
              <a:ext uri="{FF2B5EF4-FFF2-40B4-BE49-F238E27FC236}">
                <a16:creationId xmlns:a16="http://schemas.microsoft.com/office/drawing/2014/main" id="{E6CC1C1D-7318-4F4B-AA11-9D3EC045FF97}"/>
              </a:ext>
            </a:extLst>
          </p:cNvPr>
          <p:cNvSpPr txBox="1"/>
          <p:nvPr/>
        </p:nvSpPr>
        <p:spPr>
          <a:xfrm>
            <a:off x="7284694" y="2851923"/>
            <a:ext cx="1713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ea typeface="Gill Sans" charset="0"/>
                <a:cs typeface="Gill Sans" charset="0"/>
              </a:rPr>
              <a:t>OS Loader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A471E85-FBA8-4351-B29D-67A4692C373F}"/>
              </a:ext>
            </a:extLst>
          </p:cNvPr>
          <p:cNvGrpSpPr/>
          <p:nvPr/>
        </p:nvGrpSpPr>
        <p:grpSpPr>
          <a:xfrm>
            <a:off x="8552404" y="1439149"/>
            <a:ext cx="2775208" cy="4967422"/>
            <a:chOff x="8402992" y="1059540"/>
            <a:chExt cx="2775208" cy="4967422"/>
          </a:xfrm>
        </p:grpSpPr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9E52E40-DDB5-4048-BC46-5F12CA609FCE}"/>
                </a:ext>
              </a:extLst>
            </p:cNvPr>
            <p:cNvSpPr txBox="1"/>
            <p:nvPr/>
          </p:nvSpPr>
          <p:spPr>
            <a:xfrm rot="5400000">
              <a:off x="10276880" y="2663461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0" dirty="0"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68" name="TextBox 49">
              <a:extLst>
                <a:ext uri="{FF2B5EF4-FFF2-40B4-BE49-F238E27FC236}">
                  <a16:creationId xmlns:a16="http://schemas.microsoft.com/office/drawing/2014/main" id="{3FA09D7D-0C00-47D2-97BF-81AC388C83F3}"/>
                </a:ext>
              </a:extLst>
            </p:cNvPr>
            <p:cNvSpPr txBox="1"/>
            <p:nvPr/>
          </p:nvSpPr>
          <p:spPr>
            <a:xfrm>
              <a:off x="8402992" y="4945740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0" dirty="0">
                  <a:ea typeface="Gill Sans" charset="0"/>
                  <a:cs typeface="Gill Sans" charset="0"/>
                </a:rPr>
                <a:t>PC: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82059CD-EBE9-45F8-B56A-DA87EB279F7E}"/>
                </a:ext>
              </a:extLst>
            </p:cNvPr>
            <p:cNvSpPr/>
            <p:nvPr/>
          </p:nvSpPr>
          <p:spPr bwMode="auto">
            <a:xfrm>
              <a:off x="8853499" y="5021940"/>
              <a:ext cx="1441852" cy="685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46">
              <a:extLst>
                <a:ext uri="{FF2B5EF4-FFF2-40B4-BE49-F238E27FC236}">
                  <a16:creationId xmlns:a16="http://schemas.microsoft.com/office/drawing/2014/main" id="{63AFF6FA-3AA4-483F-A5C2-46D1000C1177}"/>
                </a:ext>
              </a:extLst>
            </p:cNvPr>
            <p:cNvSpPr txBox="1"/>
            <p:nvPr/>
          </p:nvSpPr>
          <p:spPr>
            <a:xfrm>
              <a:off x="8776318" y="5749963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0" dirty="0"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926D796-B2E9-4E60-A7D0-5FB9F2C012B9}"/>
                </a:ext>
              </a:extLst>
            </p:cNvPr>
            <p:cNvSpPr/>
            <p:nvPr/>
          </p:nvSpPr>
          <p:spPr bwMode="auto">
            <a:xfrm>
              <a:off x="8853499" y="522547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2" name="TextBox 48">
              <a:extLst>
                <a:ext uri="{FF2B5EF4-FFF2-40B4-BE49-F238E27FC236}">
                  <a16:creationId xmlns:a16="http://schemas.microsoft.com/office/drawing/2014/main" id="{8090D6C4-5D8B-446F-93DF-9B531596E9E1}"/>
                </a:ext>
              </a:extLst>
            </p:cNvPr>
            <p:cNvSpPr txBox="1"/>
            <p:nvPr/>
          </p:nvSpPr>
          <p:spPr>
            <a:xfrm>
              <a:off x="8929699" y="5402940"/>
              <a:ext cx="808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B3C972-25B4-4AB0-8788-F381E477E90A}"/>
                </a:ext>
              </a:extLst>
            </p:cNvPr>
            <p:cNvSpPr/>
            <p:nvPr/>
          </p:nvSpPr>
          <p:spPr bwMode="auto">
            <a:xfrm flipV="1">
              <a:off x="8853499" y="112407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EFA0796B-E426-4363-8AC9-FC4078B3DA54}"/>
                </a:ext>
              </a:extLst>
            </p:cNvPr>
            <p:cNvSpPr txBox="1"/>
            <p:nvPr/>
          </p:nvSpPr>
          <p:spPr>
            <a:xfrm>
              <a:off x="10301299" y="4488540"/>
              <a:ext cx="857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75" name="TextBox 29">
              <a:extLst>
                <a:ext uri="{FF2B5EF4-FFF2-40B4-BE49-F238E27FC236}">
                  <a16:creationId xmlns:a16="http://schemas.microsoft.com/office/drawing/2014/main" id="{2D452764-2201-488B-8733-D43409125B52}"/>
                </a:ext>
              </a:extLst>
            </p:cNvPr>
            <p:cNvSpPr txBox="1"/>
            <p:nvPr/>
          </p:nvSpPr>
          <p:spPr>
            <a:xfrm>
              <a:off x="10257755" y="1059540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0xFFF…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68BD37E-9534-416C-B59B-CB15CE2F6536}"/>
                </a:ext>
              </a:extLst>
            </p:cNvPr>
            <p:cNvSpPr/>
            <p:nvPr/>
          </p:nvSpPr>
          <p:spPr bwMode="auto">
            <a:xfrm flipV="1">
              <a:off x="8958063" y="386727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7" name="TextBox 33">
              <a:extLst>
                <a:ext uri="{FF2B5EF4-FFF2-40B4-BE49-F238E27FC236}">
                  <a16:creationId xmlns:a16="http://schemas.microsoft.com/office/drawing/2014/main" id="{BBA490A8-A3C0-4E0E-864F-C45E1561C03B}"/>
                </a:ext>
              </a:extLst>
            </p:cNvPr>
            <p:cNvSpPr txBox="1"/>
            <p:nvPr/>
          </p:nvSpPr>
          <p:spPr>
            <a:xfrm>
              <a:off x="9001074" y="4107540"/>
              <a:ext cx="1181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instructions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5601F1B-F9A8-4101-8640-53E7FA9B506D}"/>
                </a:ext>
              </a:extLst>
            </p:cNvPr>
            <p:cNvSpPr/>
            <p:nvPr/>
          </p:nvSpPr>
          <p:spPr bwMode="auto">
            <a:xfrm flipV="1">
              <a:off x="8958063" y="333387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35">
              <a:extLst>
                <a:ext uri="{FF2B5EF4-FFF2-40B4-BE49-F238E27FC236}">
                  <a16:creationId xmlns:a16="http://schemas.microsoft.com/office/drawing/2014/main" id="{A8381374-5427-4359-B8FE-26541B6A9837}"/>
                </a:ext>
              </a:extLst>
            </p:cNvPr>
            <p:cNvSpPr txBox="1"/>
            <p:nvPr/>
          </p:nvSpPr>
          <p:spPr>
            <a:xfrm>
              <a:off x="9212597" y="3421740"/>
              <a:ext cx="556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F291D2B-2CE2-44F2-BA0C-1725F887BE17}"/>
                </a:ext>
              </a:extLst>
            </p:cNvPr>
            <p:cNvSpPr/>
            <p:nvPr/>
          </p:nvSpPr>
          <p:spPr bwMode="auto">
            <a:xfrm flipV="1">
              <a:off x="8958063" y="280047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37">
              <a:extLst>
                <a:ext uri="{FF2B5EF4-FFF2-40B4-BE49-F238E27FC236}">
                  <a16:creationId xmlns:a16="http://schemas.microsoft.com/office/drawing/2014/main" id="{5210F0A1-3090-450F-96BC-09E723F5E09C}"/>
                </a:ext>
              </a:extLst>
            </p:cNvPr>
            <p:cNvSpPr txBox="1"/>
            <p:nvPr/>
          </p:nvSpPr>
          <p:spPr>
            <a:xfrm>
              <a:off x="9180474" y="2888340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011C3CD-F4C5-4CE4-85ED-03B5784DFA09}"/>
                </a:ext>
              </a:extLst>
            </p:cNvPr>
            <p:cNvSpPr/>
            <p:nvPr/>
          </p:nvSpPr>
          <p:spPr bwMode="auto">
            <a:xfrm flipV="1">
              <a:off x="8958063" y="211467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39">
              <a:extLst>
                <a:ext uri="{FF2B5EF4-FFF2-40B4-BE49-F238E27FC236}">
                  <a16:creationId xmlns:a16="http://schemas.microsoft.com/office/drawing/2014/main" id="{18956932-843D-4E8D-BF7E-C3B675B8B9DF}"/>
                </a:ext>
              </a:extLst>
            </p:cNvPr>
            <p:cNvSpPr txBox="1"/>
            <p:nvPr/>
          </p:nvSpPr>
          <p:spPr>
            <a:xfrm>
              <a:off x="9167851" y="2202540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85149CB-C8B8-4760-8102-86D0DC8B75E1}"/>
                </a:ext>
              </a:extLst>
            </p:cNvPr>
            <p:cNvCxnSpPr/>
            <p:nvPr/>
          </p:nvCxnSpPr>
          <p:spPr bwMode="auto">
            <a:xfrm>
              <a:off x="9920299" y="211467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5E37C9E-4A4C-4221-8F60-0775216CB8F6}"/>
                </a:ext>
              </a:extLst>
            </p:cNvPr>
            <p:cNvCxnSpPr/>
            <p:nvPr/>
          </p:nvCxnSpPr>
          <p:spPr bwMode="auto">
            <a:xfrm flipV="1">
              <a:off x="9920299" y="287667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80AD893-7194-4AE8-871A-24F622D584D6}"/>
                </a:ext>
              </a:extLst>
            </p:cNvPr>
            <p:cNvCxnSpPr/>
            <p:nvPr/>
          </p:nvCxnSpPr>
          <p:spPr bwMode="auto">
            <a:xfrm flipV="1">
              <a:off x="8701099" y="196227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D3E367-0A65-4787-B1F4-E00B7546C8C2}"/>
                </a:ext>
              </a:extLst>
            </p:cNvPr>
            <p:cNvSpPr/>
            <p:nvPr/>
          </p:nvSpPr>
          <p:spPr bwMode="auto">
            <a:xfrm flipV="1">
              <a:off x="8929699" y="127647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8" name="TextBox 53">
              <a:extLst>
                <a:ext uri="{FF2B5EF4-FFF2-40B4-BE49-F238E27FC236}">
                  <a16:creationId xmlns:a16="http://schemas.microsoft.com/office/drawing/2014/main" id="{B89A8CA2-A356-44C7-B155-F1C0700FCF51}"/>
                </a:ext>
              </a:extLst>
            </p:cNvPr>
            <p:cNvSpPr txBox="1"/>
            <p:nvPr/>
          </p:nvSpPr>
          <p:spPr>
            <a:xfrm>
              <a:off x="9260433" y="136434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0" dirty="0"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B6F382DD-D1B5-430D-B8A9-DC4515074135}"/>
                </a:ext>
              </a:extLst>
            </p:cNvPr>
            <p:cNvSpPr/>
            <p:nvPr/>
          </p:nvSpPr>
          <p:spPr>
            <a:xfrm>
              <a:off x="9774620" y="410753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B510E05-7FF6-436B-9341-92ECD0A69BDA}"/>
              </a:ext>
            </a:extLst>
          </p:cNvPr>
          <p:cNvCxnSpPr>
            <a:cxnSpLocks/>
          </p:cNvCxnSpPr>
          <p:nvPr/>
        </p:nvCxnSpPr>
        <p:spPr bwMode="auto">
          <a:xfrm>
            <a:off x="4509706" y="3141089"/>
            <a:ext cx="128798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52666FC-732F-4FD1-9CE3-57ABA0EF09AE}"/>
              </a:ext>
            </a:extLst>
          </p:cNvPr>
          <p:cNvGrpSpPr/>
          <p:nvPr/>
        </p:nvGrpSpPr>
        <p:grpSpPr>
          <a:xfrm>
            <a:off x="5855520" y="1643550"/>
            <a:ext cx="1352973" cy="2611369"/>
            <a:chOff x="5967374" y="1200835"/>
            <a:chExt cx="1352973" cy="261136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FA8185A-1C67-49B2-AE64-3F8AE6A2B86B}"/>
                </a:ext>
              </a:extLst>
            </p:cNvPr>
            <p:cNvSpPr/>
            <p:nvPr/>
          </p:nvSpPr>
          <p:spPr bwMode="auto">
            <a:xfrm>
              <a:off x="5967374" y="1690272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18">
              <a:extLst>
                <a:ext uri="{FF2B5EF4-FFF2-40B4-BE49-F238E27FC236}">
                  <a16:creationId xmlns:a16="http://schemas.microsoft.com/office/drawing/2014/main" id="{DCBEF6AC-DE43-4689-A46C-54C84712B894}"/>
                </a:ext>
              </a:extLst>
            </p:cNvPr>
            <p:cNvSpPr txBox="1"/>
            <p:nvPr/>
          </p:nvSpPr>
          <p:spPr>
            <a:xfrm>
              <a:off x="6043575" y="1200835"/>
              <a:ext cx="1200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Executable</a:t>
              </a:r>
            </a:p>
          </p:txBody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F3BD414B-1EA7-4176-AE72-2377BE3F8CFB}"/>
                </a:ext>
              </a:extLst>
            </p:cNvPr>
            <p:cNvSpPr txBox="1"/>
            <p:nvPr/>
          </p:nvSpPr>
          <p:spPr>
            <a:xfrm>
              <a:off x="6266043" y="3442872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0" dirty="0" err="1">
                  <a:ea typeface="Gill Sans" charset="0"/>
                  <a:cs typeface="Gill Sans" charset="0"/>
                </a:rPr>
                <a:t>a.out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A8C8039-DB1D-4EB0-9CA9-A2B27696272E}"/>
                </a:ext>
              </a:extLst>
            </p:cNvPr>
            <p:cNvSpPr/>
            <p:nvPr/>
          </p:nvSpPr>
          <p:spPr bwMode="auto">
            <a:xfrm>
              <a:off x="6043575" y="1995072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4E641D-0C22-4879-A434-DC91203BA856}"/>
                </a:ext>
              </a:extLst>
            </p:cNvPr>
            <p:cNvSpPr/>
            <p:nvPr/>
          </p:nvSpPr>
          <p:spPr bwMode="auto">
            <a:xfrm>
              <a:off x="6043575" y="2680872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63" name="TextBox 21">
              <a:extLst>
                <a:ext uri="{FF2B5EF4-FFF2-40B4-BE49-F238E27FC236}">
                  <a16:creationId xmlns:a16="http://schemas.microsoft.com/office/drawing/2014/main" id="{9A86D7CB-AB61-4E16-8038-B0D48F47E51C}"/>
                </a:ext>
              </a:extLst>
            </p:cNvPr>
            <p:cNvSpPr txBox="1"/>
            <p:nvPr/>
          </p:nvSpPr>
          <p:spPr>
            <a:xfrm>
              <a:off x="6366076" y="2147472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data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64" name="TextBox 20">
              <a:extLst>
                <a:ext uri="{FF2B5EF4-FFF2-40B4-BE49-F238E27FC236}">
                  <a16:creationId xmlns:a16="http://schemas.microsoft.com/office/drawing/2014/main" id="{BFA67A85-0FBB-4BCF-9A4B-EFD5D2C7C26C}"/>
                </a:ext>
              </a:extLst>
            </p:cNvPr>
            <p:cNvSpPr txBox="1"/>
            <p:nvPr/>
          </p:nvSpPr>
          <p:spPr>
            <a:xfrm>
              <a:off x="6003519" y="2730752"/>
              <a:ext cx="1316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Speech Bubble: Rectangle with Corners Rounded 6">
            <a:extLst>
              <a:ext uri="{FF2B5EF4-FFF2-40B4-BE49-F238E27FC236}">
                <a16:creationId xmlns:a16="http://schemas.microsoft.com/office/drawing/2014/main" id="{E7613305-653B-4D9C-A060-6E81177A3253}"/>
              </a:ext>
            </a:extLst>
          </p:cNvPr>
          <p:cNvSpPr/>
          <p:nvPr/>
        </p:nvSpPr>
        <p:spPr>
          <a:xfrm>
            <a:off x="5056294" y="4552501"/>
            <a:ext cx="3283226" cy="1580072"/>
          </a:xfrm>
          <a:prstGeom prst="wedgeRoundRectCallout">
            <a:avLst>
              <a:gd name="adj1" fmla="val 42941"/>
              <a:gd name="adj2" fmla="val -1203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Creates a </a:t>
            </a:r>
            <a:r>
              <a:rPr lang="en-US" sz="3200" b="1" i="1" dirty="0"/>
              <a:t>process</a:t>
            </a:r>
            <a:r>
              <a:rPr lang="en-US" sz="3200" dirty="0"/>
              <a:t> from a </a:t>
            </a:r>
            <a:r>
              <a:rPr lang="en-US" sz="3200" b="1" i="1" dirty="0"/>
              <a:t>program</a:t>
            </a: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2D452764-2201-488B-8733-D43409125B52}"/>
              </a:ext>
            </a:extLst>
          </p:cNvPr>
          <p:cNvSpPr txBox="1"/>
          <p:nvPr/>
        </p:nvSpPr>
        <p:spPr>
          <a:xfrm>
            <a:off x="10409637" y="2054584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 smtClean="0">
                <a:ea typeface="Gill Sans" charset="0"/>
                <a:cs typeface="Gill Sans" charset="0"/>
              </a:rPr>
              <a:t>0xC00…</a:t>
            </a:r>
            <a:endParaRPr lang="en-US" sz="1400" b="0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1837943" y="1755648"/>
            <a:ext cx="4920817" cy="510235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CPU Instruction Cycle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86200" y="2255294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492" y="2221022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924288" y="1776984"/>
            <a:ext cx="1981200" cy="508101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727738" y="2463776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0">
              <a:latin typeface="+mn-lt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0600" y="2483894"/>
            <a:ext cx="2133600" cy="186154"/>
            <a:chOff x="3276600" y="2099846"/>
            <a:chExt cx="2133600" cy="186154"/>
          </a:xfrm>
        </p:grpSpPr>
        <p:cxnSp>
          <p:nvCxnSpPr>
            <p:cNvPr id="34" name="Straight Connector 33"/>
            <p:cNvCxnSpPr/>
            <p:nvPr/>
          </p:nvCxnSpPr>
          <p:spPr bwMode="auto">
            <a:xfrm flipV="1">
              <a:off x="3283806" y="20998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276600" y="2286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2286000" y="2593848"/>
            <a:ext cx="4648200" cy="457200"/>
            <a:chOff x="762000" y="2209800"/>
            <a:chExt cx="4648200" cy="457200"/>
          </a:xfrm>
        </p:grpSpPr>
        <p:sp>
          <p:nvSpPr>
            <p:cNvPr id="49" name="TextBox 48"/>
            <p:cNvSpPr txBox="1"/>
            <p:nvPr/>
          </p:nvSpPr>
          <p:spPr>
            <a:xfrm>
              <a:off x="762000" y="2209800"/>
              <a:ext cx="1877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Instruction fetch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3276600" y="24384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3283806" y="2438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279668" y="3584448"/>
            <a:ext cx="4883133" cy="3200400"/>
            <a:chOff x="755667" y="3200400"/>
            <a:chExt cx="4883133" cy="3200400"/>
          </a:xfrm>
        </p:grpSpPr>
        <p:sp>
          <p:nvSpPr>
            <p:cNvPr id="15" name="Trapezoid 14"/>
            <p:cNvSpPr/>
            <p:nvPr/>
          </p:nvSpPr>
          <p:spPr bwMode="auto">
            <a:xfrm flipV="1">
              <a:off x="2362200" y="4648200"/>
              <a:ext cx="1828800" cy="838200"/>
            </a:xfrm>
            <a:prstGeom prst="trapezoid">
              <a:avLst>
                <a:gd name="adj" fmla="val 55991"/>
              </a:avLst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+mn-lt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505200" y="55626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505200" y="5715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9196" y="3518756"/>
              <a:ext cx="963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60718" y="4882586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ALU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667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810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2362200" y="59436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b="0">
                <a:latin typeface="+mn-lt"/>
                <a:ea typeface="Gill Sans" charset="0"/>
                <a:cs typeface="Gill Sans" charset="0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0"/>
            </p:cNvCxnSpPr>
            <p:nvPr/>
          </p:nvCxnSpPr>
          <p:spPr bwMode="auto">
            <a:xfrm>
              <a:off x="3276600" y="5486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8" name="Straight Connector 37"/>
            <p:cNvCxnSpPr>
              <a:endCxn id="7" idx="0"/>
            </p:cNvCxnSpPr>
            <p:nvPr/>
          </p:nvCxnSpPr>
          <p:spPr bwMode="auto">
            <a:xfrm>
              <a:off x="3276600" y="32004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</p:cxnSp>
        <p:cxnSp>
          <p:nvCxnSpPr>
            <p:cNvPr id="40" name="Straight Connector 39"/>
            <p:cNvCxnSpPr>
              <a:stCxn id="23" idx="2"/>
            </p:cNvCxnSpPr>
            <p:nvPr/>
          </p:nvCxnSpPr>
          <p:spPr bwMode="auto">
            <a:xfrm>
              <a:off x="3276600" y="6172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133600" y="64008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133600" y="3200400"/>
              <a:ext cx="0" cy="3200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32004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55667" y="4267200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Execute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3505200" y="53764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505200" y="57150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7913692" y="1855985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0" y="2517648"/>
            <a:ext cx="1196161" cy="307777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instruction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0" y="3051048"/>
            <a:ext cx="3200400" cy="307777"/>
            <a:chOff x="762000" y="2667000"/>
            <a:chExt cx="3200400" cy="307777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2667000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+mn-lt"/>
                  <a:ea typeface="Gill Sans" charset="0"/>
                  <a:cs typeface="Gill Sans" charset="0"/>
                </a:rPr>
                <a:t>Decode</a:t>
              </a: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590800" y="26670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 smtClean="0">
                  <a:latin typeface="+mn-lt"/>
                  <a:ea typeface="Gill Sans" charset="0"/>
                  <a:cs typeface="Gill Sans" charset="0"/>
                </a:rPr>
                <a:t>decode</a:t>
              </a:r>
              <a:endParaRPr lang="en-US" sz="1400" b="0" dirty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1755648"/>
            <a:ext cx="1752600" cy="914400"/>
            <a:chOff x="2590800" y="1371600"/>
            <a:chExt cx="1752600" cy="9144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2590800" y="14478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 smtClean="0">
                  <a:latin typeface="+mn-lt"/>
                  <a:ea typeface="Gill Sans" charset="0"/>
                  <a:cs typeface="Gill Sans" charset="0"/>
                </a:rPr>
                <a:t>next</a:t>
              </a:r>
              <a:endParaRPr lang="en-US" sz="1400" b="0" dirty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71800" y="137160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0" dirty="0">
                <a:latin typeface="+mn-lt"/>
                <a:ea typeface="Gill Sans" charset="0"/>
                <a:cs typeface="Gill Sans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3276600" y="1676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343400" y="1600200"/>
              <a:ext cx="0" cy="685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Arrow Connector 75"/>
            <p:cNvCxnSpPr>
              <a:endCxn id="68" idx="3"/>
            </p:cNvCxnSpPr>
            <p:nvPr/>
          </p:nvCxnSpPr>
          <p:spPr bwMode="auto">
            <a:xfrm flipH="1">
              <a:off x="3962400" y="16002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7543800" y="577513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17420" y="1852937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  <a:ea typeface="Gill Sans" charset="0"/>
                <a:cs typeface="Gill Sans" charset="0"/>
              </a:rPr>
              <a:t>Processor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DFAC-78FF-4D33-8799-222A84DF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How Programs Execute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479B7-6E5C-4B47-9F7D-3A597E3A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DF0F2-873E-47A6-A681-F2EA1D0B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32E12-6416-4A4A-A9F7-A1704F9A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B2ED250C-1B8D-4151-B67B-DA8BE5E47761}"/>
              </a:ext>
            </a:extLst>
          </p:cNvPr>
          <p:cNvGrpSpPr>
            <a:grpSpLocks/>
          </p:cNvGrpSpPr>
          <p:nvPr/>
        </p:nvGrpSpPr>
        <p:grpSpPr bwMode="auto">
          <a:xfrm>
            <a:off x="350759" y="2643146"/>
            <a:ext cx="3536468" cy="3249858"/>
            <a:chOff x="801" y="432"/>
            <a:chExt cx="2655" cy="1728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D80D2AB5-5733-431D-B9A8-90DC12934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432"/>
              <a:ext cx="2655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09D81E16-C317-439C-9EBF-0C3F67A32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960"/>
              <a:ext cx="858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Fetch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2C5EFA99-2A24-4A0E-B963-C6AB1BC2A0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01" y="1032"/>
              <a:ext cx="595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B4D6372C-EE0A-42A3-B514-5BCD7D16B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707"/>
              <a:ext cx="624" cy="113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R0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sz="1600" b="0" dirty="0" smtClean="0">
                  <a:latin typeface="Gill Sans" charset="0"/>
                  <a:ea typeface="Gill Sans" charset="0"/>
                  <a:cs typeface="Gill Sans" charset="0"/>
                </a:rPr>
                <a:t>R31</a:t>
              </a:r>
            </a:p>
            <a:p>
              <a:pPr algn="ctr"/>
              <a:endParaRPr lang="en-US" altLang="en-US" sz="16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F0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F30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</p:grpSp>
      <p:sp>
        <p:nvSpPr>
          <p:cNvPr id="11" name="AutoShape 7">
            <a:extLst>
              <a:ext uri="{FF2B5EF4-FFF2-40B4-BE49-F238E27FC236}">
                <a16:creationId xmlns:a16="http://schemas.microsoft.com/office/drawing/2014/main" id="{275088D9-1BE7-459A-94B6-CA8391D0313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87227" y="3887075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AB3F032-5054-4AC0-AA4F-017487F28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365" y="2372990"/>
            <a:ext cx="1439862" cy="407756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endParaRPr lang="en-US" altLang="en-US" sz="2000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Data1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Data0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Inst237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Inst236</a:t>
            </a:r>
          </a:p>
          <a:p>
            <a:pPr algn="ctr"/>
            <a:endParaRPr lang="en-US" altLang="en-US" sz="2000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Inst4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Inst3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Inst2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Inst1</a:t>
            </a:r>
          </a:p>
          <a:p>
            <a:pPr algn="ctr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Inst0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8345BE8-348B-4A6F-A102-C76CA8F9D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111" y="6475125"/>
            <a:ext cx="880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000" b="0" dirty="0" err="1">
                <a:latin typeface="Gill Sans" charset="0"/>
                <a:ea typeface="Gill Sans" charset="0"/>
                <a:cs typeface="Gill Sans" charset="0"/>
              </a:rPr>
              <a:t>Addr</a:t>
            </a: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 0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F1AABF53-C86E-445A-A904-9863DE8E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575" y="1957110"/>
            <a:ext cx="12394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 dirty="0" err="1">
                <a:latin typeface="Gill Sans" charset="0"/>
                <a:ea typeface="Gill Sans" charset="0"/>
                <a:cs typeface="Gill Sans" charset="0"/>
              </a:rPr>
              <a:t>Addr</a:t>
            </a:r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 2</a:t>
            </a:r>
            <a:r>
              <a:rPr lang="en-US" altLang="en-US" b="0" baseline="30000" dirty="0">
                <a:latin typeface="Gill Sans" charset="0"/>
                <a:ea typeface="Gill Sans" charset="0"/>
                <a:cs typeface="Gill Sans" charset="0"/>
              </a:rPr>
              <a:t>32</a:t>
            </a:r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-1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92C61B9-9117-4EAC-A93D-88479E4A8E1C}"/>
              </a:ext>
            </a:extLst>
          </p:cNvPr>
          <p:cNvSpPr txBox="1">
            <a:spLocks noChangeArrowheads="1"/>
          </p:cNvSpPr>
          <p:nvPr/>
        </p:nvSpPr>
        <p:spPr>
          <a:xfrm>
            <a:off x="6633271" y="1869765"/>
            <a:ext cx="5208209" cy="2717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Execution sequence: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Fetch Instruction at PC 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Write results to registers/mem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Repeat </a:t>
            </a:r>
          </a:p>
          <a:p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1017808E-8ACD-492D-A2B6-52FB13EEAC4C}"/>
              </a:ext>
            </a:extLst>
          </p:cNvPr>
          <p:cNvGrpSpPr>
            <a:grpSpLocks/>
          </p:cNvGrpSpPr>
          <p:nvPr/>
        </p:nvGrpSpPr>
        <p:grpSpPr bwMode="auto">
          <a:xfrm>
            <a:off x="6173233" y="6110764"/>
            <a:ext cx="1054101" cy="461963"/>
            <a:chOff x="4570" y="2832"/>
            <a:chExt cx="664" cy="291"/>
          </a:xfrm>
        </p:grpSpPr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D94E17F3-FF91-4EAA-A10B-1202E3F7F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32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686AFBE9-D0BD-4D32-BFC1-027F538AC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DF19FF85-3F54-4C9E-AFE9-A8D20CF1E19B}"/>
              </a:ext>
            </a:extLst>
          </p:cNvPr>
          <p:cNvGrpSpPr>
            <a:grpSpLocks/>
          </p:cNvGrpSpPr>
          <p:nvPr/>
        </p:nvGrpSpPr>
        <p:grpSpPr bwMode="auto">
          <a:xfrm>
            <a:off x="6173233" y="5729764"/>
            <a:ext cx="1054101" cy="461963"/>
            <a:chOff x="4570" y="2832"/>
            <a:chExt cx="664" cy="291"/>
          </a:xfrm>
        </p:grpSpPr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DD094EFC-5666-4732-BDEF-FA8AECE86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32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A4472A40-01E6-435C-A4FC-B120F73CB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B80F2753-31B9-4C50-85A4-D06C5457033A}"/>
              </a:ext>
            </a:extLst>
          </p:cNvPr>
          <p:cNvGrpSpPr>
            <a:grpSpLocks/>
          </p:cNvGrpSpPr>
          <p:nvPr/>
        </p:nvGrpSpPr>
        <p:grpSpPr bwMode="auto">
          <a:xfrm>
            <a:off x="6173233" y="5348764"/>
            <a:ext cx="1054101" cy="461963"/>
            <a:chOff x="4570" y="2832"/>
            <a:chExt cx="664" cy="291"/>
          </a:xfrm>
        </p:grpSpPr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028193BE-74E4-4E87-BE9C-F1BC50BE7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32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F5DB6AE-C89A-40F8-A7E6-8CE30B707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D6B50CE5-8692-4812-B3E6-2E7E4D5D2DF1}"/>
              </a:ext>
            </a:extLst>
          </p:cNvPr>
          <p:cNvGrpSpPr>
            <a:grpSpLocks/>
          </p:cNvGrpSpPr>
          <p:nvPr/>
        </p:nvGrpSpPr>
        <p:grpSpPr bwMode="auto">
          <a:xfrm>
            <a:off x="6173233" y="4967764"/>
            <a:ext cx="1054101" cy="461963"/>
            <a:chOff x="4570" y="2832"/>
            <a:chExt cx="664" cy="291"/>
          </a:xfrm>
        </p:grpSpPr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C6BCE867-C27B-4F7E-9148-410559803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832"/>
              <a:ext cx="3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A63E8F29-4C98-4C67-94F7-0CDB7FDC2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8" name="AutoShape 25">
            <a:extLst>
              <a:ext uri="{FF2B5EF4-FFF2-40B4-BE49-F238E27FC236}">
                <a16:creationId xmlns:a16="http://schemas.microsoft.com/office/drawing/2014/main" id="{631A296F-0BFF-4B93-853F-0B8968610E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3178" y="2307149"/>
            <a:ext cx="762000" cy="2142387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60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55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15568" y="1755330"/>
            <a:ext cx="8257032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339F5A-CB01-48C6-8DA1-EC8F4A5E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OS Concept: Thread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89E1-C035-4967-9786-ADB59A04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A single, unique execution context</a:t>
            </a:r>
          </a:p>
          <a:p>
            <a:pPr lvl="1"/>
            <a:r>
              <a:rPr lang="en-US" dirty="0" smtClean="0"/>
              <a:t>Program counter, registers, stack, execution state</a:t>
            </a:r>
          </a:p>
          <a:p>
            <a:r>
              <a:rPr lang="en-US" dirty="0" smtClean="0"/>
              <a:t>A thread is the OS abstraction for a CPU core</a:t>
            </a:r>
          </a:p>
          <a:p>
            <a:pPr lvl="1"/>
            <a:r>
              <a:rPr lang="en-US" dirty="0" smtClean="0"/>
              <a:t>A “virtual CPU” of sorts</a:t>
            </a:r>
          </a:p>
          <a:p>
            <a:r>
              <a:rPr lang="en-US" dirty="0" smtClean="0"/>
              <a:t>Registers hold the root state of the thread:</a:t>
            </a:r>
          </a:p>
          <a:p>
            <a:pPr lvl="1"/>
            <a:r>
              <a:rPr lang="en-US" dirty="0" smtClean="0"/>
              <a:t>Including program counter – pointer to the currently executing instruction</a:t>
            </a:r>
          </a:p>
          <a:p>
            <a:pPr lvl="1"/>
            <a:r>
              <a:rPr lang="en-US" dirty="0" smtClean="0"/>
              <a:t>The rest is “in memory”</a:t>
            </a:r>
          </a:p>
          <a:p>
            <a:r>
              <a:rPr lang="en-US" dirty="0" smtClean="0"/>
              <a:t>Registers point to thread state in memory:</a:t>
            </a:r>
          </a:p>
          <a:p>
            <a:pPr lvl="1"/>
            <a:r>
              <a:rPr lang="en-US" dirty="0" smtClean="0"/>
              <a:t>Stack pointer to the top of the thread’s (own) stack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C1A47-0CD0-49C6-BE3B-988AD4C7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6745-7055-4D8C-9DDE-7047DF6B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5C60F-1D7E-46C8-AEAE-8FECCA31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BB1A75-C9B4-4387-B25D-A2459BC8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Multiple Processors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750EF-EA46-486F-B8C0-F0479F5A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68" y="1828800"/>
            <a:ext cx="6087776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Threads are </a:t>
            </a:r>
            <a:r>
              <a:rPr lang="en-US" b="1" dirty="0" smtClean="0"/>
              <a:t>virtual cores</a:t>
            </a:r>
          </a:p>
          <a:p>
            <a:r>
              <a:rPr lang="en-US" dirty="0" smtClean="0"/>
              <a:t>Multiple threads: </a:t>
            </a:r>
            <a:r>
              <a:rPr lang="en-US" b="1" dirty="0" smtClean="0"/>
              <a:t>Multiplex </a:t>
            </a:r>
            <a:r>
              <a:rPr lang="en-US" dirty="0" smtClean="0"/>
              <a:t>hardware in time</a:t>
            </a:r>
          </a:p>
          <a:p>
            <a:r>
              <a:rPr lang="en-US" b="1" dirty="0" smtClean="0"/>
              <a:t>A thread is </a:t>
            </a:r>
            <a:r>
              <a:rPr lang="en-US" b="1" i="1" dirty="0" smtClean="0"/>
              <a:t>executing</a:t>
            </a:r>
            <a:r>
              <a:rPr lang="en-US" b="1" dirty="0" smtClean="0"/>
              <a:t> on a processor when it is resident in that processor's registers</a:t>
            </a:r>
          </a:p>
          <a:p>
            <a:endParaRPr lang="en-US" dirty="0" smtClean="0"/>
          </a:p>
          <a:p>
            <a:r>
              <a:rPr lang="en-US" dirty="0" smtClean="0"/>
              <a:t>Each virtual core (thread) has PC, SP, Registers</a:t>
            </a:r>
          </a:p>
          <a:p>
            <a:r>
              <a:rPr lang="en-US" dirty="0" smtClean="0"/>
              <a:t>Where is it?</a:t>
            </a:r>
          </a:p>
          <a:p>
            <a:pPr lvl="1"/>
            <a:r>
              <a:rPr lang="en-US" dirty="0" smtClean="0"/>
              <a:t>On the real (physical) core, or</a:t>
            </a:r>
          </a:p>
          <a:p>
            <a:pPr lvl="1"/>
            <a:r>
              <a:rPr lang="en-US" dirty="0" smtClean="0"/>
              <a:t>Saved in memory – called the Thread Control Block (TCB)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31645-920A-414A-B24D-2783063B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4C715-5D07-4423-9E26-662B479A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98449-CA7C-447F-86F9-4BB0490C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 42">
            <a:extLst>
              <a:ext uri="{FF2B5EF4-FFF2-40B4-BE49-F238E27FC236}">
                <a16:creationId xmlns:a16="http://schemas.microsoft.com/office/drawing/2014/main" id="{4479791A-7984-4751-80C9-EEA0AC1A14C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62303"/>
            <a:ext cx="2819400" cy="1722437"/>
            <a:chOff x="490" y="451"/>
            <a:chExt cx="1776" cy="1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8958D6-CF83-45CC-A3C7-F34E9C84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EC0DDA-BFEE-44C6-AF11-F654901BB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96E211-5403-4CBC-B1DC-D3FFD32E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C81EAE-7CBE-4BE5-8E48-D045D2516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21C11605-4C9E-42FE-B47B-CE1885BE1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F84491A-BF10-4DCD-8F93-1A2E0BF5F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91EF214-5419-48BB-9100-DE6EF937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6" name="Group 41">
            <a:extLst>
              <a:ext uri="{FF2B5EF4-FFF2-40B4-BE49-F238E27FC236}">
                <a16:creationId xmlns:a16="http://schemas.microsoft.com/office/drawing/2014/main" id="{3C113321-6F41-4BE2-8952-4AAC3A7057A5}"/>
              </a:ext>
            </a:extLst>
          </p:cNvPr>
          <p:cNvGrpSpPr>
            <a:grpSpLocks/>
          </p:cNvGrpSpPr>
          <p:nvPr/>
        </p:nvGrpSpPr>
        <p:grpSpPr bwMode="auto">
          <a:xfrm>
            <a:off x="321166" y="4891884"/>
            <a:ext cx="4200939" cy="1009650"/>
            <a:chOff x="2400" y="1152"/>
            <a:chExt cx="2976" cy="636"/>
          </a:xfrm>
        </p:grpSpPr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73EAB098-D2D6-4C64-A0F7-C849040E6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id="{B5C93106-8600-455A-ADBC-9944FB7C5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" name="Rectangle 29">
                <a:extLst>
                  <a:ext uri="{FF2B5EF4-FFF2-40B4-BE49-F238E27FC236}">
                    <a16:creationId xmlns:a16="http://schemas.microsoft.com/office/drawing/2014/main" id="{ADF2CBEC-1ACF-481F-ABEA-08ABF025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A859141C-0862-48C4-A366-653E44213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3" name="Rectangle 31">
                <a:extLst>
                  <a:ext uri="{FF2B5EF4-FFF2-40B4-BE49-F238E27FC236}">
                    <a16:creationId xmlns:a16="http://schemas.microsoft.com/office/drawing/2014/main" id="{4BD52B8A-1BD3-4BB3-AD30-843C914BA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7AEEB68C-0639-4E89-AEC9-B514FC97E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8" name="Text Box 34">
              <a:extLst>
                <a:ext uri="{FF2B5EF4-FFF2-40B4-BE49-F238E27FC236}">
                  <a16:creationId xmlns:a16="http://schemas.microsoft.com/office/drawing/2014/main" id="{ED92137B-B385-41D7-AF86-4F4C26348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1536"/>
              <a:ext cx="6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90AB5FEE-58FE-402F-905D-D01AEFEEA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60E758D-A0D3-4CE6-8EEC-F98ED0A1FD85}"/>
              </a:ext>
            </a:extLst>
          </p:cNvPr>
          <p:cNvSpPr txBox="1"/>
          <p:nvPr/>
        </p:nvSpPr>
        <p:spPr>
          <a:xfrm>
            <a:off x="741369" y="4357333"/>
            <a:ext cx="336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On a single physical CPU:</a:t>
            </a:r>
          </a:p>
        </p:txBody>
      </p:sp>
    </p:spTree>
    <p:extLst>
      <p:ext uri="{BB962C8B-B14F-4D97-AF65-F5344CB8AC3E}">
        <p14:creationId xmlns:p14="http://schemas.microsoft.com/office/powerpoint/2010/main" val="26895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4DF1-61AF-45F7-91E3-DE3C5EF6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 Object Representing a Thread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B0AE-BAF7-4533-96A8-C43065A6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Traditional term: Thread Control Block (TCB)</a:t>
            </a:r>
          </a:p>
          <a:p>
            <a:r>
              <a:rPr lang="en-US" smtClean="0"/>
              <a:t>Holds contents of registers when thread is not running…</a:t>
            </a:r>
          </a:p>
          <a:p>
            <a:r>
              <a:rPr lang="en-US" smtClean="0"/>
              <a:t>… And other information the kernel needs to keep track of the thread and its state.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1F664-19B7-4CC2-972A-769A0895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FBEA-B56C-4640-83EF-FF224121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C2AA-F221-4E46-820E-76AEAE90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E64D-3E25-48F0-A303-0DDED5C8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Registers: </a:t>
            </a:r>
            <a:r>
              <a:rPr lang="en-US" dirty="0" smtClean="0">
                <a:sym typeface="Wingdings" panose="05000000000000000000" pitchFamily="2" charset="2"/>
              </a:rPr>
              <a:t>x86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D3450-66EF-4D4E-84C6-7FB032F0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EEEBB-AA59-413C-91CF-A9168C6A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379D9-EE0F-4C14-ADD1-78089906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8F25D-F073-4A87-B70C-4752A3EB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1666076"/>
            <a:ext cx="7019453" cy="4603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D4CF29-7ECA-4384-BF44-8887DFC6F5BB}"/>
              </a:ext>
            </a:extLst>
          </p:cNvPr>
          <p:cNvSpPr txBox="1"/>
          <p:nvPr/>
        </p:nvSpPr>
        <p:spPr>
          <a:xfrm>
            <a:off x="1552615" y="6338714"/>
            <a:ext cx="847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Complex </a:t>
            </a:r>
            <a:r>
              <a:rPr lang="en-US" dirty="0" smtClean="0"/>
              <a:t>memory architecture </a:t>
            </a:r>
            <a:r>
              <a:rPr lang="en-US" dirty="0"/>
              <a:t>with specialized registers and “segments”</a:t>
            </a:r>
          </a:p>
        </p:txBody>
      </p:sp>
    </p:spTree>
    <p:extLst>
      <p:ext uri="{BB962C8B-B14F-4D97-AF65-F5344CB8AC3E}">
        <p14:creationId xmlns:p14="http://schemas.microsoft.com/office/powerpoint/2010/main" val="2063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BB1A75-C9B4-4387-B25D-A2459BC8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Multiple Processors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750EF-EA46-486F-B8C0-F0479F5A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977" y="1828800"/>
            <a:ext cx="5731203" cy="4351337"/>
          </a:xfrm>
        </p:spPr>
        <p:txBody>
          <a:bodyPr/>
          <a:lstStyle/>
          <a:p>
            <a:r>
              <a:rPr lang="en-US" dirty="0" smtClean="0"/>
              <a:t>At T1: vCPU1 on real core</a:t>
            </a:r>
          </a:p>
          <a:p>
            <a:r>
              <a:rPr lang="en-US" dirty="0" smtClean="0"/>
              <a:t>At T2: vCPU2 on real core</a:t>
            </a:r>
          </a:p>
          <a:p>
            <a:endParaRPr lang="en-US" dirty="0" smtClean="0"/>
          </a:p>
          <a:p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OS ran [how?]</a:t>
            </a:r>
          </a:p>
          <a:p>
            <a:pPr lvl="1"/>
            <a:r>
              <a:rPr lang="en-US" dirty="0" smtClean="0"/>
              <a:t>Saved PC, SP, … in vCPU1’s thread control block</a:t>
            </a:r>
          </a:p>
          <a:p>
            <a:pPr lvl="1"/>
            <a:r>
              <a:rPr lang="en-US" dirty="0" smtClean="0"/>
              <a:t>Loaded PC, SP, … from vCPU2’s thread control block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context switch</a:t>
            </a:r>
            <a:endParaRPr lang="en-US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31645-920A-414A-B24D-2783063B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4C715-5D07-4423-9E26-662B479A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98449-CA7C-447F-86F9-4BB0490C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6" name="Group 41">
            <a:extLst>
              <a:ext uri="{FF2B5EF4-FFF2-40B4-BE49-F238E27FC236}">
                <a16:creationId xmlns:a16="http://schemas.microsoft.com/office/drawing/2014/main" id="{3C113321-6F41-4BE2-8952-4AAC3A7057A5}"/>
              </a:ext>
            </a:extLst>
          </p:cNvPr>
          <p:cNvGrpSpPr>
            <a:grpSpLocks/>
          </p:cNvGrpSpPr>
          <p:nvPr/>
        </p:nvGrpSpPr>
        <p:grpSpPr bwMode="auto">
          <a:xfrm>
            <a:off x="147430" y="4946834"/>
            <a:ext cx="4200939" cy="1009650"/>
            <a:chOff x="2400" y="1152"/>
            <a:chExt cx="2976" cy="636"/>
          </a:xfrm>
        </p:grpSpPr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73EAB098-D2D6-4C64-A0F7-C849040E6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id="{B5C93106-8600-455A-ADBC-9944FB7C5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" name="Rectangle 29">
                <a:extLst>
                  <a:ext uri="{FF2B5EF4-FFF2-40B4-BE49-F238E27FC236}">
                    <a16:creationId xmlns:a16="http://schemas.microsoft.com/office/drawing/2014/main" id="{ADF2CBEC-1ACF-481F-ABEA-08ABF025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A859141C-0862-48C4-A366-653E44213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3" name="Rectangle 31">
                <a:extLst>
                  <a:ext uri="{FF2B5EF4-FFF2-40B4-BE49-F238E27FC236}">
                    <a16:creationId xmlns:a16="http://schemas.microsoft.com/office/drawing/2014/main" id="{4BD52B8A-1BD3-4BB3-AD30-843C914BA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7AEEB68C-0639-4E89-AEC9-B514FC97E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8" name="Text Box 34">
              <a:extLst>
                <a:ext uri="{FF2B5EF4-FFF2-40B4-BE49-F238E27FC236}">
                  <a16:creationId xmlns:a16="http://schemas.microsoft.com/office/drawing/2014/main" id="{ED92137B-B385-41D7-AF86-4F4C26348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1536"/>
              <a:ext cx="6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90AB5FEE-58FE-402F-905D-D01AEFEEA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60E758D-A0D3-4CE6-8EEC-F98ED0A1FD85}"/>
              </a:ext>
            </a:extLst>
          </p:cNvPr>
          <p:cNvSpPr txBox="1"/>
          <p:nvPr/>
        </p:nvSpPr>
        <p:spPr>
          <a:xfrm>
            <a:off x="567633" y="3860925"/>
            <a:ext cx="336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On a single physical CPU:</a:t>
            </a:r>
          </a:p>
        </p:txBody>
      </p:sp>
      <p:sp>
        <p:nvSpPr>
          <p:cNvPr id="26" name="Down Arrow 2">
            <a:extLst>
              <a:ext uri="{FF2B5EF4-FFF2-40B4-BE49-F238E27FC236}">
                <a16:creationId xmlns:a16="http://schemas.microsoft.com/office/drawing/2014/main" id="{78CEC682-F39B-46D2-9EBD-7B0D69FA793F}"/>
              </a:ext>
            </a:extLst>
          </p:cNvPr>
          <p:cNvSpPr/>
          <p:nvPr/>
        </p:nvSpPr>
        <p:spPr>
          <a:xfrm>
            <a:off x="638537" y="4587573"/>
            <a:ext cx="226140" cy="3968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2">
            <a:extLst>
              <a:ext uri="{FF2B5EF4-FFF2-40B4-BE49-F238E27FC236}">
                <a16:creationId xmlns:a16="http://schemas.microsoft.com/office/drawing/2014/main" id="{B1153D95-A1F1-4DE6-8293-FD0A4A077FDA}"/>
              </a:ext>
            </a:extLst>
          </p:cNvPr>
          <p:cNvSpPr/>
          <p:nvPr/>
        </p:nvSpPr>
        <p:spPr>
          <a:xfrm>
            <a:off x="960292" y="4587572"/>
            <a:ext cx="226140" cy="3968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75B49-485A-4D82-A69C-65E8B0732619}"/>
              </a:ext>
            </a:extLst>
          </p:cNvPr>
          <p:cNvSpPr txBox="1"/>
          <p:nvPr/>
        </p:nvSpPr>
        <p:spPr>
          <a:xfrm>
            <a:off x="464643" y="419710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AE00"/>
                </a:solidFill>
              </a:rPr>
              <a:t>T1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E97EDE-5C0C-445E-846A-64FAF3763E23}"/>
              </a:ext>
            </a:extLst>
          </p:cNvPr>
          <p:cNvSpPr txBox="1"/>
          <p:nvPr/>
        </p:nvSpPr>
        <p:spPr>
          <a:xfrm>
            <a:off x="785296" y="4201868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T2</a:t>
            </a:r>
          </a:p>
        </p:txBody>
      </p:sp>
      <p:grpSp>
        <p:nvGrpSpPr>
          <p:cNvPr id="34" name="Group 42">
            <a:extLst>
              <a:ext uri="{FF2B5EF4-FFF2-40B4-BE49-F238E27FC236}">
                <a16:creationId xmlns:a16="http://schemas.microsoft.com/office/drawing/2014/main" id="{4479791A-7984-4751-80C9-EEA0AC1A14C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062303"/>
            <a:ext cx="2819400" cy="1722437"/>
            <a:chOff x="490" y="451"/>
            <a:chExt cx="1776" cy="108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8958D6-CF83-45CC-A3C7-F34E9C84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AEC0DDA-BFEE-44C6-AF11-F654901BB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196E211-5403-4CBC-B1DC-D3FFD32E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CC81EAE-7CBE-4BE5-8E48-D045D2516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39" name="Line 12">
              <a:extLst>
                <a:ext uri="{FF2B5EF4-FFF2-40B4-BE49-F238E27FC236}">
                  <a16:creationId xmlns:a16="http://schemas.microsoft.com/office/drawing/2014/main" id="{21C11605-4C9E-42FE-B47B-CE1885BE1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40" name="Line 13">
              <a:extLst>
                <a:ext uri="{FF2B5EF4-FFF2-40B4-BE49-F238E27FC236}">
                  <a16:creationId xmlns:a16="http://schemas.microsoft.com/office/drawing/2014/main" id="{4F84491A-BF10-4DCD-8F93-1A2E0BF5F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41" name="Line 14">
              <a:extLst>
                <a:ext uri="{FF2B5EF4-FFF2-40B4-BE49-F238E27FC236}">
                  <a16:creationId xmlns:a16="http://schemas.microsoft.com/office/drawing/2014/main" id="{491EF214-5419-48BB-9100-DE6EF937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1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86E1-D794-DC8F-C665-27CE57DF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Admistratrivia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D5382A27-E637-EEB5-079B-E2E9DC1557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135893" y="2247899"/>
            <a:ext cx="7044266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88DF4-0C3A-58C7-434D-6D9EDF206D38}"/>
              </a:ext>
            </a:extLst>
          </p:cNvPr>
          <p:cNvSpPr txBox="1"/>
          <p:nvPr/>
        </p:nvSpPr>
        <p:spPr>
          <a:xfrm>
            <a:off x="-93028168" y="40618612"/>
            <a:ext cx="4812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eoplematters.in/article/culture/how-to-build-a-high-performance-organization-2318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823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F4F5-5969-4A53-B674-CF90912C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Very Simple Multiprogramming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EABB2-4B73-47CA-A951-63A8A994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vCPUs share non-CPU resources</a:t>
            </a:r>
          </a:p>
          <a:p>
            <a:pPr lvl="1"/>
            <a:r>
              <a:rPr lang="en-US" smtClean="0"/>
              <a:t>Memory, I/O Devices</a:t>
            </a:r>
          </a:p>
          <a:p>
            <a:r>
              <a:rPr lang="en-US" smtClean="0"/>
              <a:t>Each thread can read/write memory</a:t>
            </a:r>
          </a:p>
          <a:p>
            <a:pPr lvl="1"/>
            <a:r>
              <a:rPr lang="en-US" smtClean="0"/>
              <a:t>Including data of others</a:t>
            </a:r>
          </a:p>
          <a:p>
            <a:pPr lvl="1"/>
            <a:r>
              <a:rPr lang="en-US" smtClean="0"/>
              <a:t>And the OS!</a:t>
            </a:r>
          </a:p>
          <a:p>
            <a:r>
              <a:rPr lang="en-US" smtClean="0"/>
              <a:t>Unusable?</a:t>
            </a:r>
          </a:p>
          <a:p>
            <a:r>
              <a:rPr lang="en-US" smtClean="0"/>
              <a:t>This approach is used in:</a:t>
            </a:r>
          </a:p>
          <a:p>
            <a:pPr lvl="1"/>
            <a:r>
              <a:rPr lang="en-US" smtClean="0"/>
              <a:t>Very early days of computing</a:t>
            </a:r>
          </a:p>
          <a:p>
            <a:pPr lvl="1"/>
            <a:r>
              <a:rPr lang="en-US" smtClean="0"/>
              <a:t>Embedded applications</a:t>
            </a:r>
          </a:p>
          <a:p>
            <a:pPr lvl="1"/>
            <a:r>
              <a:rPr lang="en-US" smtClean="0"/>
              <a:t>MacOS 1-9/Windows 3.1 (switch only with voluntary yield)</a:t>
            </a:r>
          </a:p>
          <a:p>
            <a:pPr lvl="1"/>
            <a:r>
              <a:rPr lang="en-US" smtClean="0"/>
              <a:t>Windows 95-ME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BDA62-B308-4866-A3D6-1F26BA33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92E1-BA27-4AC9-B75B-80CA0152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D849-7BBC-44BF-A34E-86AFD4D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4128" y="2550858"/>
            <a:ext cx="8257032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0407-7ECA-4721-935E-EDE6778C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OS Concept: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F0B9-A717-4E2E-A8A7-039EF67C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B225-5808-4CD7-9F55-4082E5CC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DC0E-5BEF-4407-83E8-88417817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D4BC9-099F-45CB-A175-21D06D4F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9789B-6B20-4539-BE16-70FA225A9E38}"/>
              </a:ext>
            </a:extLst>
          </p:cNvPr>
          <p:cNvSpPr txBox="1"/>
          <p:nvPr/>
        </p:nvSpPr>
        <p:spPr>
          <a:xfrm>
            <a:off x="6649701" y="281428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0x000…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B1100-B08C-4872-BD57-1EF9CBB64959}"/>
              </a:ext>
            </a:extLst>
          </p:cNvPr>
          <p:cNvSpPr txBox="1"/>
          <p:nvPr/>
        </p:nvSpPr>
        <p:spPr>
          <a:xfrm>
            <a:off x="6655797" y="5447533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0xFFF…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78864" y="2814287"/>
            <a:ext cx="7831836" cy="2971800"/>
            <a:chOff x="1578864" y="2814287"/>
            <a:chExt cx="7831836" cy="29718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2C54D-BF9D-499D-8214-665862288196}"/>
                </a:ext>
              </a:extLst>
            </p:cNvPr>
            <p:cNvSpPr/>
            <p:nvPr/>
          </p:nvSpPr>
          <p:spPr bwMode="auto">
            <a:xfrm>
              <a:off x="7810500" y="2814287"/>
              <a:ext cx="1600200" cy="2971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870D67-0830-4995-8794-5BEB9AEBCE27}"/>
                </a:ext>
              </a:extLst>
            </p:cNvPr>
            <p:cNvSpPr/>
            <p:nvPr/>
          </p:nvSpPr>
          <p:spPr bwMode="auto">
            <a:xfrm>
              <a:off x="1578864" y="3271487"/>
              <a:ext cx="1600200" cy="2057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AA131F-3D1F-4ADF-8284-F6735365BE60}"/>
                </a:ext>
              </a:extLst>
            </p:cNvPr>
            <p:cNvSpPr txBox="1"/>
            <p:nvPr/>
          </p:nvSpPr>
          <p:spPr>
            <a:xfrm>
              <a:off x="1666821" y="3728687"/>
              <a:ext cx="1401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Processor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C35214-84F7-44F5-85EB-1A2B5963281D}"/>
                </a:ext>
              </a:extLst>
            </p:cNvPr>
            <p:cNvSpPr txBox="1"/>
            <p:nvPr/>
          </p:nvSpPr>
          <p:spPr>
            <a:xfrm>
              <a:off x="8027325" y="3998266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Memory</a:t>
              </a:r>
            </a:p>
          </p:txBody>
        </p:sp>
        <p:sp>
          <p:nvSpPr>
            <p:cNvPr id="13" name="Alternate Process 13">
              <a:extLst>
                <a:ext uri="{FF2B5EF4-FFF2-40B4-BE49-F238E27FC236}">
                  <a16:creationId xmlns:a16="http://schemas.microsoft.com/office/drawing/2014/main" id="{B00D63AC-AC61-4895-A83A-BA48D6DA6799}"/>
                </a:ext>
              </a:extLst>
            </p:cNvPr>
            <p:cNvSpPr/>
            <p:nvPr/>
          </p:nvSpPr>
          <p:spPr bwMode="auto">
            <a:xfrm>
              <a:off x="4603457" y="3728687"/>
              <a:ext cx="1897684" cy="1143000"/>
            </a:xfrm>
            <a:prstGeom prst="flowChartAlternateProcess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solidFill>
                    <a:schemeClr val="tx1"/>
                  </a:solidFill>
                </a:rPr>
                <a:t>Translator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C3E9D18-B3E5-497D-A919-7C680C24F416}"/>
                </a:ext>
              </a:extLst>
            </p:cNvPr>
            <p:cNvCxnSpPr>
              <a:cxnSpLocks/>
              <a:stCxn id="8" idx="3"/>
              <a:endCxn id="13" idx="1"/>
            </p:cNvCxnSpPr>
            <p:nvPr/>
          </p:nvCxnSpPr>
          <p:spPr bwMode="auto">
            <a:xfrm>
              <a:off x="3179064" y="4300187"/>
              <a:ext cx="142439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DAA3EE7-74A2-4C55-AFA2-5A334D554F93}"/>
                </a:ext>
              </a:extLst>
            </p:cNvPr>
            <p:cNvCxnSpPr>
              <a:cxnSpLocks/>
              <a:stCxn id="13" idx="3"/>
              <a:endCxn id="7" idx="1"/>
            </p:cNvCxnSpPr>
            <p:nvPr/>
          </p:nvCxnSpPr>
          <p:spPr bwMode="auto">
            <a:xfrm>
              <a:off x="6501141" y="4300187"/>
              <a:ext cx="130935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8F9254-6F56-4094-8490-0AB88A782581}"/>
                </a:ext>
              </a:extLst>
            </p:cNvPr>
            <p:cNvGrpSpPr/>
            <p:nvPr/>
          </p:nvGrpSpPr>
          <p:grpSpPr>
            <a:xfrm>
              <a:off x="1790547" y="4253666"/>
              <a:ext cx="1154278" cy="788729"/>
              <a:chOff x="2362200" y="3352800"/>
              <a:chExt cx="1828800" cy="10668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2A27A6-09A3-40B1-9D01-732F70E516DE}"/>
                  </a:ext>
                </a:extLst>
              </p:cNvPr>
              <p:cNvSpPr/>
              <p:nvPr/>
            </p:nvSpPr>
            <p:spPr bwMode="auto">
              <a:xfrm>
                <a:off x="2362200" y="3352800"/>
                <a:ext cx="1828800" cy="1066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8826E-F50C-47EA-8575-305A8715B894}"/>
                  </a:ext>
                </a:extLst>
              </p:cNvPr>
              <p:cNvSpPr/>
              <p:nvPr/>
            </p:nvSpPr>
            <p:spPr bwMode="auto">
              <a:xfrm>
                <a:off x="2362200" y="3962400"/>
                <a:ext cx="1828800" cy="228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CE2D95-9003-4775-9803-37003AB11858}"/>
                  </a:ext>
                </a:extLst>
              </p:cNvPr>
              <p:cNvSpPr txBox="1"/>
              <p:nvPr/>
            </p:nvSpPr>
            <p:spPr>
              <a:xfrm>
                <a:off x="2525079" y="3505201"/>
                <a:ext cx="1480572" cy="457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0" dirty="0"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9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FE3B-2F81-4822-8C95-5550F7C5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7B0E-9922-4A62-8B68-E42A7BDE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Definition: Set of accessible addresses and the state associated with them</a:t>
            </a:r>
          </a:p>
          <a:p>
            <a:pPr lvl="1"/>
            <a:r>
              <a:rPr lang="en-US" altLang="en-US" dirty="0" smtClean="0"/>
              <a:t>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~4 billion on a 32-bit machine</a:t>
            </a:r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Causes program to abort (</a:t>
            </a:r>
            <a:r>
              <a:rPr lang="en-US" altLang="en-US" dirty="0" err="1" smtClean="0"/>
              <a:t>segfault</a:t>
            </a:r>
            <a:r>
              <a:rPr lang="en-US" altLang="en-US" dirty="0" smtClean="0"/>
              <a:t>)?</a:t>
            </a:r>
          </a:p>
          <a:p>
            <a:pPr lvl="1"/>
            <a:r>
              <a:rPr lang="en-US" altLang="en-US" dirty="0" smtClean="0"/>
              <a:t>Communicate with another program</a:t>
            </a:r>
          </a:p>
          <a:p>
            <a:pPr lvl="1"/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AEC7-3DCE-4B76-9B65-A1C05742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6F16-C8B7-4FF3-A91A-A11539B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A840-085A-4916-B05F-68A5BFC9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845515" y="2438399"/>
            <a:ext cx="3020860" cy="2895600"/>
            <a:chOff x="7031699" y="2413322"/>
            <a:chExt cx="3020860" cy="2895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81F333-1B0E-45D8-8120-C36866A6AF4A}"/>
                </a:ext>
              </a:extLst>
            </p:cNvPr>
            <p:cNvSpPr/>
            <p:nvPr/>
          </p:nvSpPr>
          <p:spPr bwMode="auto">
            <a:xfrm>
              <a:off x="8223759" y="2413322"/>
              <a:ext cx="1828800" cy="2895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00A87D-F4CB-4D93-950E-58D44BB1F39B}"/>
                </a:ext>
              </a:extLst>
            </p:cNvPr>
            <p:cNvSpPr txBox="1"/>
            <p:nvPr/>
          </p:nvSpPr>
          <p:spPr>
            <a:xfrm>
              <a:off x="7031699" y="2413322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B8CBC3-CF23-4F6C-A252-0F00C1E70A00}"/>
                </a:ext>
              </a:extLst>
            </p:cNvPr>
            <p:cNvSpPr txBox="1"/>
            <p:nvPr/>
          </p:nvSpPr>
          <p:spPr>
            <a:xfrm>
              <a:off x="7046125" y="4970368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0xFFF…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28E95C-7430-4868-9872-E0683CC7D936}"/>
                </a:ext>
              </a:extLst>
            </p:cNvPr>
            <p:cNvGrpSpPr/>
            <p:nvPr/>
          </p:nvGrpSpPr>
          <p:grpSpPr>
            <a:xfrm>
              <a:off x="8300677" y="2649902"/>
              <a:ext cx="1678006" cy="2422440"/>
              <a:chOff x="3200400" y="1638300"/>
              <a:chExt cx="1628564" cy="2400300"/>
            </a:xfrm>
            <a:solidFill>
              <a:srgbClr val="FFFF00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F80C09-038D-4B16-9680-E1EE8B500FAB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70142C-848A-4EA0-A0C6-EB92164CC3F5}"/>
                  </a:ext>
                </a:extLst>
              </p:cNvPr>
              <p:cNvSpPr txBox="1"/>
              <p:nvPr/>
            </p:nvSpPr>
            <p:spPr>
              <a:xfrm>
                <a:off x="3666112" y="1638300"/>
                <a:ext cx="694185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124EC30-BF7C-4647-A882-B851F8E4D898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7689CF-B0A2-4E53-BDF8-6E36E6E2C943}"/>
                  </a:ext>
                </a:extLst>
              </p:cNvPr>
              <p:cNvSpPr txBox="1"/>
              <p:nvPr/>
            </p:nvSpPr>
            <p:spPr>
              <a:xfrm>
                <a:off x="3332401" y="2133601"/>
                <a:ext cx="1361611" cy="36595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38E68A-B9A0-4689-9FA0-151C8841D69B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828FCD-9947-4857-A8E1-9A38276AA02B}"/>
                  </a:ext>
                </a:extLst>
              </p:cNvPr>
              <p:cNvSpPr txBox="1"/>
              <p:nvPr/>
            </p:nvSpPr>
            <p:spPr>
              <a:xfrm>
                <a:off x="3647444" y="2667001"/>
                <a:ext cx="731523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85695F4-961B-4687-8B6A-144291B3C50D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8EAE6A-D5FE-4E6B-8C6C-13CC4941EA8B}"/>
                  </a:ext>
                </a:extLst>
              </p:cNvPr>
              <p:cNvSpPr txBox="1"/>
              <p:nvPr/>
            </p:nvSpPr>
            <p:spPr>
              <a:xfrm>
                <a:off x="3639697" y="3581400"/>
                <a:ext cx="764195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74DBCB-2983-442F-A51D-F16EB1614316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045088D-1978-4D61-A606-0B0D5198693F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0470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8789-CF7A-4BDD-B3C8-2A9D33FA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Address Space Structure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9BF65-0E51-40FF-BAD3-04343C6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7310E-83B1-4D9C-8A21-8338A7A7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6C766-4E82-438E-B07C-606A223B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28159-936E-499A-B36D-35902ECFEA4B}"/>
              </a:ext>
            </a:extLst>
          </p:cNvPr>
          <p:cNvSpPr/>
          <p:nvPr/>
        </p:nvSpPr>
        <p:spPr bwMode="auto">
          <a:xfrm>
            <a:off x="2342156" y="2971321"/>
            <a:ext cx="1828800" cy="11488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12FDC-8B0C-437B-B4DA-072EFAEE83C4}"/>
              </a:ext>
            </a:extLst>
          </p:cNvPr>
          <p:cNvSpPr txBox="1"/>
          <p:nvPr/>
        </p:nvSpPr>
        <p:spPr>
          <a:xfrm>
            <a:off x="2710573" y="4134540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sz="1600" b="0" dirty="0"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E39EC-1AC0-43AA-A2A7-68D54C997AEE}"/>
              </a:ext>
            </a:extLst>
          </p:cNvPr>
          <p:cNvSpPr/>
          <p:nvPr/>
        </p:nvSpPr>
        <p:spPr bwMode="auto">
          <a:xfrm>
            <a:off x="2342156" y="3199922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41920-C19C-4487-A3E9-9F8E056BB537}"/>
              </a:ext>
            </a:extLst>
          </p:cNvPr>
          <p:cNvSpPr txBox="1"/>
          <p:nvPr/>
        </p:nvSpPr>
        <p:spPr>
          <a:xfrm>
            <a:off x="1896458" y="2895122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737F8-F49E-4153-BC1D-000B2002DB2C}"/>
              </a:ext>
            </a:extLst>
          </p:cNvPr>
          <p:cNvSpPr/>
          <p:nvPr/>
        </p:nvSpPr>
        <p:spPr bwMode="auto">
          <a:xfrm>
            <a:off x="2342156" y="3663784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ADB1B-0ACE-4443-9274-DFF8BE0986CB}"/>
              </a:ext>
            </a:extLst>
          </p:cNvPr>
          <p:cNvSpPr txBox="1"/>
          <p:nvPr/>
        </p:nvSpPr>
        <p:spPr>
          <a:xfrm>
            <a:off x="1897259" y="3129556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A6A99600-F94B-49D8-80DE-CB7296FFF85D}"/>
              </a:ext>
            </a:extLst>
          </p:cNvPr>
          <p:cNvSpPr/>
          <p:nvPr/>
        </p:nvSpPr>
        <p:spPr bwMode="auto">
          <a:xfrm flipV="1">
            <a:off x="4170956" y="2942011"/>
            <a:ext cx="3760919" cy="136697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59">
            <a:extLst>
              <a:ext uri="{FF2B5EF4-FFF2-40B4-BE49-F238E27FC236}">
                <a16:creationId xmlns:a16="http://schemas.microsoft.com/office/drawing/2014/main" id="{BF15AD96-39C9-454B-A3AA-5F39988282EF}"/>
              </a:ext>
            </a:extLst>
          </p:cNvPr>
          <p:cNvSpPr/>
          <p:nvPr/>
        </p:nvSpPr>
        <p:spPr bwMode="auto">
          <a:xfrm>
            <a:off x="4170956" y="3264455"/>
            <a:ext cx="3760919" cy="1284190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65939" y="2438399"/>
            <a:ext cx="3020860" cy="2895600"/>
            <a:chOff x="7031699" y="2413322"/>
            <a:chExt cx="3020860" cy="2895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81F333-1B0E-45D8-8120-C36866A6AF4A}"/>
                </a:ext>
              </a:extLst>
            </p:cNvPr>
            <p:cNvSpPr/>
            <p:nvPr/>
          </p:nvSpPr>
          <p:spPr bwMode="auto">
            <a:xfrm>
              <a:off x="8223759" y="2413322"/>
              <a:ext cx="1828800" cy="2895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00A87D-F4CB-4D93-950E-58D44BB1F39B}"/>
                </a:ext>
              </a:extLst>
            </p:cNvPr>
            <p:cNvSpPr txBox="1"/>
            <p:nvPr/>
          </p:nvSpPr>
          <p:spPr>
            <a:xfrm>
              <a:off x="7031699" y="2413322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EB8CBC3-CF23-4F6C-A252-0F00C1E70A00}"/>
                </a:ext>
              </a:extLst>
            </p:cNvPr>
            <p:cNvSpPr txBox="1"/>
            <p:nvPr/>
          </p:nvSpPr>
          <p:spPr>
            <a:xfrm>
              <a:off x="7046125" y="4970368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0xFFF…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828E95C-7430-4868-9872-E0683CC7D936}"/>
                </a:ext>
              </a:extLst>
            </p:cNvPr>
            <p:cNvGrpSpPr/>
            <p:nvPr/>
          </p:nvGrpSpPr>
          <p:grpSpPr>
            <a:xfrm>
              <a:off x="8300677" y="2649902"/>
              <a:ext cx="1678006" cy="2422440"/>
              <a:chOff x="3200400" y="1638300"/>
              <a:chExt cx="1628564" cy="2400300"/>
            </a:xfrm>
            <a:solidFill>
              <a:srgbClr val="FFFF00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3F80C09-038D-4B16-9680-E1EE8B500FAB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70142C-848A-4EA0-A0C6-EB92164CC3F5}"/>
                  </a:ext>
                </a:extLst>
              </p:cNvPr>
              <p:cNvSpPr txBox="1"/>
              <p:nvPr/>
            </p:nvSpPr>
            <p:spPr>
              <a:xfrm>
                <a:off x="3666112" y="1638300"/>
                <a:ext cx="694185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Code</a:t>
                </a:r>
                <a:endParaRPr lang="en-US" sz="2400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124EC30-BF7C-4647-A882-B851F8E4D898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7689CF-B0A2-4E53-BDF8-6E36E6E2C943}"/>
                  </a:ext>
                </a:extLst>
              </p:cNvPr>
              <p:cNvSpPr txBox="1"/>
              <p:nvPr/>
            </p:nvSpPr>
            <p:spPr>
              <a:xfrm>
                <a:off x="3332401" y="2133601"/>
                <a:ext cx="1361611" cy="36595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438E68A-B9A0-4689-9FA0-151C8841D69B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28FCD-9947-4857-A8E1-9A38276AA02B}"/>
                  </a:ext>
                </a:extLst>
              </p:cNvPr>
              <p:cNvSpPr txBox="1"/>
              <p:nvPr/>
            </p:nvSpPr>
            <p:spPr>
              <a:xfrm>
                <a:off x="3647444" y="2667001"/>
                <a:ext cx="731523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Heap</a:t>
                </a:r>
                <a:endParaRPr lang="en-US" sz="2400" b="0" dirty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85695F4-961B-4687-8B6A-144291B3C50D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C8EAE6A-D5FE-4E6B-8C6C-13CC4941EA8B}"/>
                  </a:ext>
                </a:extLst>
              </p:cNvPr>
              <p:cNvSpPr txBox="1"/>
              <p:nvPr/>
            </p:nvSpPr>
            <p:spPr>
              <a:xfrm>
                <a:off x="3639697" y="3581400"/>
                <a:ext cx="764195" cy="36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A74DBCB-2983-442F-A51D-F16EB1614316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C045088D-1978-4D61-A606-0B0D5198693F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515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FAD3-9C48-4853-8892-E3AE2247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 Space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</a:t>
            </a:r>
            <a:r>
              <a:rPr lang="en-US" dirty="0" smtClean="0"/>
              <a:t>the hardware </a:t>
            </a:r>
            <a:r>
              <a:rPr lang="en-US" dirty="0"/>
              <a:t>do to help the OS protect itself from </a:t>
            </a:r>
            <a:r>
              <a:rPr lang="en-US" dirty="0" smtClean="0"/>
              <a:t>programs? And </a:t>
            </a:r>
            <a:r>
              <a:rPr lang="en-US" dirty="0"/>
              <a:t>programs from each other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Prevent processes from reading or writing to physical addresses it should not have access to!</a:t>
            </a:r>
          </a:p>
          <a:p>
            <a:pPr lvl="1"/>
            <a:r>
              <a:rPr lang="en-US" dirty="0" smtClean="0"/>
              <a:t>Allow processes to read and write to physical addresses it should have access to!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56497-CFB3-4052-8A7C-A6C0EC89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9719-916F-46C7-BCE6-4812F0DE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2D9D-26C3-49E4-B0B2-CA61D38C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 (no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1113195" y="3346400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325839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1849119" y="5539723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4536643" y="3516339"/>
            <a:ext cx="1382694" cy="3803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>
            <a:cxnSpLocks/>
          </p:cNvCxnSpPr>
          <p:nvPr/>
        </p:nvCxnSpPr>
        <p:spPr bwMode="auto">
          <a:xfrm>
            <a:off x="1945843" y="4510088"/>
            <a:ext cx="397349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>
            <a:cxnSpLocks/>
            <a:endCxn id="51" idx="3"/>
          </p:cNvCxnSpPr>
          <p:nvPr/>
        </p:nvCxnSpPr>
        <p:spPr bwMode="auto">
          <a:xfrm flipV="1">
            <a:off x="4078629" y="4172350"/>
            <a:ext cx="693778" cy="329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cxnSpLocks/>
            <a:stCxn id="46" idx="3"/>
            <a:endCxn id="51" idx="1"/>
          </p:cNvCxnSpPr>
          <p:nvPr/>
        </p:nvCxnSpPr>
        <p:spPr bwMode="auto">
          <a:xfrm>
            <a:off x="4536643" y="3516339"/>
            <a:ext cx="235764" cy="2788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136494" y="33470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64" name="Content Placeholder 87">
            <a:extLst>
              <a:ext uri="{FF2B5EF4-FFF2-40B4-BE49-F238E27FC236}">
                <a16:creationId xmlns:a16="http://schemas.microsoft.com/office/drawing/2014/main" id="{C5C53011-1651-4106-95D0-6C05E9997365}"/>
              </a:ext>
            </a:extLst>
          </p:cNvPr>
          <p:cNvSpPr txBox="1">
            <a:spLocks/>
          </p:cNvSpPr>
          <p:nvPr/>
        </p:nvSpPr>
        <p:spPr>
          <a:xfrm>
            <a:off x="596294" y="1665423"/>
            <a:ext cx="5208278" cy="15998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Can the program touch OS? Can it touch other programs?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Requires relocation, causes fragmentation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Stack and heap have unknown sizes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Memory sharing impossible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116F18-3B13-428A-AF0D-69F1F02761E1}"/>
              </a:ext>
            </a:extLst>
          </p:cNvPr>
          <p:cNvGrpSpPr/>
          <p:nvPr/>
        </p:nvGrpSpPr>
        <p:grpSpPr>
          <a:xfrm>
            <a:off x="4705452" y="3717065"/>
            <a:ext cx="457200" cy="533399"/>
            <a:chOff x="4689043" y="3718630"/>
            <a:chExt cx="457200" cy="53339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75F3A0-AFD6-4B37-AB8F-8E00F60C9CFF}"/>
                </a:ext>
              </a:extLst>
            </p:cNvPr>
            <p:cNvSpPr/>
            <p:nvPr/>
          </p:nvSpPr>
          <p:spPr bwMode="auto">
            <a:xfrm>
              <a:off x="4689043" y="3718630"/>
              <a:ext cx="457200" cy="53339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4D46AB-613C-4C4F-BEDD-AF29A53456F2}"/>
                </a:ext>
              </a:extLst>
            </p:cNvPr>
            <p:cNvSpPr txBox="1"/>
            <p:nvPr/>
          </p:nvSpPr>
          <p:spPr>
            <a:xfrm>
              <a:off x="4748739" y="38018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≥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05460" y="213611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11442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/>
      <p:bldP spid="41" grpId="0"/>
      <p:bldP spid="42" grpId="0"/>
      <p:bldP spid="44" grpId="0"/>
      <p:bldP spid="45" grpId="0"/>
      <p:bldP spid="46" grpId="0" animBg="1"/>
      <p:bldP spid="48" grpId="0" animBg="1"/>
      <p:bldP spid="49" grpId="0"/>
      <p:bldP spid="56" grpId="0" animBg="1"/>
      <p:bldP spid="57" grpId="0"/>
      <p:bldP spid="61" grpId="0"/>
      <p:bldP spid="62" grpId="0"/>
      <p:bldP spid="63" grpId="0"/>
      <p:bldP spid="64" grpId="0" uiExpand="1" build="p"/>
      <p:bldP spid="65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B511-45F4-4C6E-8912-720B8554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with Simple Base and Bound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B3C9-110E-4DEA-B7F3-EA07A20C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Fragmentation problem over time</a:t>
            </a:r>
          </a:p>
          <a:p>
            <a:r>
              <a:rPr lang="en-US" dirty="0" smtClean="0"/>
              <a:t>Hard to do </a:t>
            </a:r>
            <a:r>
              <a:rPr lang="en-US" dirty="0" err="1" smtClean="0"/>
              <a:t>interprocess</a:t>
            </a:r>
            <a:r>
              <a:rPr lang="en-US" dirty="0" smtClean="0"/>
              <a:t> sharing</a:t>
            </a:r>
          </a:p>
          <a:p>
            <a:pPr lvl="1"/>
            <a:r>
              <a:rPr lang="en-US" dirty="0" smtClean="0"/>
              <a:t>E.g., to share code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8798-CEF9-4139-8EB1-8DA856D4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076B-80AC-49AB-B7B3-012552F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CE2A-B119-4F39-904E-925EE774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697620-B91E-44BA-97D6-91300FEDBB23}"/>
              </a:ext>
            </a:extLst>
          </p:cNvPr>
          <p:cNvGrpSpPr/>
          <p:nvPr/>
        </p:nvGrpSpPr>
        <p:grpSpPr>
          <a:xfrm>
            <a:off x="183180" y="1890201"/>
            <a:ext cx="1708693" cy="2165865"/>
            <a:chOff x="1976616" y="1359849"/>
            <a:chExt cx="1708693" cy="216586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FB28D2E-CCFC-439C-A03F-23BBDD76D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617" y="1392114"/>
              <a:ext cx="1708692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>
                <a:solidFill>
                  <a:srgbClr val="FF66CC"/>
                </a:solidFill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724EF2AF-0B3E-43E9-9B3A-F97B84F9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1755652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DC5973E1-4266-4278-8114-6E1D15F37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2166814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492C0B0-D984-4014-84B7-8DB907E18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3098677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A6341C40-EDB9-4121-8BBE-113CFEAAD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359849"/>
              <a:ext cx="170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2FED0EBA-DB19-46CD-8330-6BAEA5E31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776916"/>
              <a:ext cx="170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787532B9-9695-4646-B122-D9EA7A50C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8" y="2450397"/>
              <a:ext cx="17003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2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D0C79D4-1D53-407E-8714-54D1912DF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6" y="3102161"/>
              <a:ext cx="170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9FA8A9-DA80-4D55-9313-0E391335D3F0}"/>
              </a:ext>
            </a:extLst>
          </p:cNvPr>
          <p:cNvGrpSpPr>
            <a:grpSpLocks/>
          </p:cNvGrpSpPr>
          <p:nvPr/>
        </p:nvGrpSpPr>
        <p:grpSpPr bwMode="auto">
          <a:xfrm>
            <a:off x="2018164" y="1890201"/>
            <a:ext cx="2626422" cy="2165865"/>
            <a:chOff x="2514600" y="882135"/>
            <a:chExt cx="1756900" cy="2165865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2AD811B-C5B7-4589-A109-19B90E9C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207F4F9C-0028-4948-83A1-C3C20365D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3211700-DDA0-42DD-98F5-4C45DE9D6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2372885D-FDE4-4EA2-8EF7-4CAFBB601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2FA89D94-629F-4A64-BA96-A1446C79F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882135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BE1A6B23-27AF-46B5-A653-63E9E9796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299202"/>
              <a:ext cx="1147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9C12D758-D3A4-452D-A0B5-CD389BD95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2662166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CC41CDCA-2F2E-4D8C-BE50-3D35A062E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4" name="AutoShape 40">
              <a:extLst>
                <a:ext uri="{FF2B5EF4-FFF2-40B4-BE49-F238E27FC236}">
                  <a16:creationId xmlns:a16="http://schemas.microsoft.com/office/drawing/2014/main" id="{534140FC-B49D-4582-ABF6-6FE5B9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B004C-5373-4D24-A6BF-CCC5DFFB2A3D}"/>
              </a:ext>
            </a:extLst>
          </p:cNvPr>
          <p:cNvGrpSpPr>
            <a:grpSpLocks/>
          </p:cNvGrpSpPr>
          <p:nvPr/>
        </p:nvGrpSpPr>
        <p:grpSpPr bwMode="auto">
          <a:xfrm>
            <a:off x="4772834" y="1890201"/>
            <a:ext cx="2619994" cy="2165865"/>
            <a:chOff x="4343400" y="882135"/>
            <a:chExt cx="1752600" cy="2165865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22FE6A41-84F0-4EF7-9774-729AE7B7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EE201D7A-2DDA-49F9-B528-7B1930B7F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4B41C05D-A1F9-4AFA-9498-DDAC0301D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37C3A3F6-F5F9-46AC-8AAD-C6A9AF07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781DF0E1-1270-40D9-B827-2F068ADC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7392" y="882135"/>
              <a:ext cx="11486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30BB7567-50AD-4D74-A70D-AB61EFF66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29005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E095562E-8771-4694-85D3-94508FF53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61023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12D1B7A6-F8E9-4EB4-B44B-BC441667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5292B244-DA9B-420D-A8EB-AF059C7F6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65327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" name="AutoShape 41">
              <a:extLst>
                <a:ext uri="{FF2B5EF4-FFF2-40B4-BE49-F238E27FC236}">
                  <a16:creationId xmlns:a16="http://schemas.microsoft.com/office/drawing/2014/main" id="{AF476B15-2743-4A2E-B760-E1B9936BF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65AEB1-F1F3-417D-889A-90B2B0BC2E46}"/>
              </a:ext>
            </a:extLst>
          </p:cNvPr>
          <p:cNvGrpSpPr>
            <a:grpSpLocks/>
          </p:cNvGrpSpPr>
          <p:nvPr/>
        </p:nvGrpSpPr>
        <p:grpSpPr bwMode="auto">
          <a:xfrm>
            <a:off x="7521076" y="1890201"/>
            <a:ext cx="2635320" cy="2165865"/>
            <a:chOff x="6172200" y="882135"/>
            <a:chExt cx="1762852" cy="2165865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DEAB57DF-3CDE-4460-8068-6167B21C7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882135"/>
              <a:ext cx="1762852" cy="2165865"/>
              <a:chOff x="6172200" y="882135"/>
              <a:chExt cx="1762852" cy="2165865"/>
            </a:xfrm>
          </p:grpSpPr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6F2F8F82-FB85-4A6A-8762-3399E172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0" name="Line 27">
                <a:extLst>
                  <a:ext uri="{FF2B5EF4-FFF2-40B4-BE49-F238E27FC236}">
                    <a16:creationId xmlns:a16="http://schemas.microsoft.com/office/drawing/2014/main" id="{AF559567-BCEF-41EE-BA03-3E2354AAB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23B3AF61-BEE8-46DD-A55E-5FD0BC3F7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C30EE877-B3CB-455C-9FDE-06F4189D4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" name="Text Box 30">
                <a:extLst>
                  <a:ext uri="{FF2B5EF4-FFF2-40B4-BE49-F238E27FC236}">
                    <a16:creationId xmlns:a16="http://schemas.microsoft.com/office/drawing/2014/main" id="{5633AB12-B1EC-456A-ABE9-BAC8D82EE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0491" y="882135"/>
                <a:ext cx="11443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44" name="Text Box 32">
                <a:extLst>
                  <a:ext uri="{FF2B5EF4-FFF2-40B4-BE49-F238E27FC236}">
                    <a16:creationId xmlns:a16="http://schemas.microsoft.com/office/drawing/2014/main" id="{5113DD1C-8674-4B05-9805-081E6D1D57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644134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9D5C0DA1-237E-4E40-9656-FEB57C153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661023"/>
                <a:ext cx="1153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46" name="Rectangle 37">
                <a:extLst>
                  <a:ext uri="{FF2B5EF4-FFF2-40B4-BE49-F238E27FC236}">
                    <a16:creationId xmlns:a16="http://schemas.microsoft.com/office/drawing/2014/main" id="{92DC773C-4752-4684-BA19-BE79F3913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7" name="Line 38">
                <a:extLst>
                  <a:ext uri="{FF2B5EF4-FFF2-40B4-BE49-F238E27FC236}">
                    <a16:creationId xmlns:a16="http://schemas.microsoft.com/office/drawing/2014/main" id="{511269F4-D5AF-41B4-A204-F69B4C2B5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8" name="Text Box 39">
                <a:extLst>
                  <a:ext uri="{FF2B5EF4-FFF2-40B4-BE49-F238E27FC236}">
                    <a16:creationId xmlns:a16="http://schemas.microsoft.com/office/drawing/2014/main" id="{53A27A18-98F2-46D8-AD69-D84472E39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988559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49" name="AutoShape 42">
                <a:extLst>
                  <a:ext uri="{FF2B5EF4-FFF2-40B4-BE49-F238E27FC236}">
                    <a16:creationId xmlns:a16="http://schemas.microsoft.com/office/drawing/2014/main" id="{9C346307-81F0-4A21-9918-8BF8473C5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215562-C63D-41C7-8344-474E61FE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80779"/>
              <a:ext cx="1143000" cy="40832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0C3AF9-CF57-4EEB-8F0B-CAC1C4426930}"/>
              </a:ext>
            </a:extLst>
          </p:cNvPr>
          <p:cNvGrpSpPr>
            <a:grpSpLocks/>
          </p:cNvGrpSpPr>
          <p:nvPr/>
        </p:nvGrpSpPr>
        <p:grpSpPr bwMode="auto">
          <a:xfrm>
            <a:off x="10156395" y="2227266"/>
            <a:ext cx="1900017" cy="1447800"/>
            <a:chOff x="7796816" y="1219200"/>
            <a:chExt cx="1270984" cy="1447800"/>
          </a:xfrm>
        </p:grpSpPr>
        <p:sp>
          <p:nvSpPr>
            <p:cNvPr id="51" name="Text Box 31">
              <a:extLst>
                <a:ext uri="{FF2B5EF4-FFF2-40B4-BE49-F238E27FC236}">
                  <a16:creationId xmlns:a16="http://schemas.microsoft.com/office/drawing/2014/main" id="{0B86A4A4-E3E2-4163-99CE-B7E763DAF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617668"/>
              <a:ext cx="1066800" cy="655564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900" b="0" dirty="0">
                <a:latin typeface="+mn-lt"/>
                <a:ea typeface="굴림" panose="020B0600000101010101" pitchFamily="34" charset="-127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11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10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52" name="Bent Arrow 5">
              <a:extLst>
                <a:ext uri="{FF2B5EF4-FFF2-40B4-BE49-F238E27FC236}">
                  <a16:creationId xmlns:a16="http://schemas.microsoft.com/office/drawing/2014/main" id="{4F28E0F0-330F-4CCB-983C-39209B2AF2C7}"/>
                </a:ext>
              </a:extLst>
            </p:cNvPr>
            <p:cNvSpPr/>
            <p:nvPr/>
          </p:nvSpPr>
          <p:spPr bwMode="auto">
            <a:xfrm flipH="1">
              <a:off x="7796818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  <p:sp>
          <p:nvSpPr>
            <p:cNvPr id="53" name="Bent Arrow 51">
              <a:extLst>
                <a:ext uri="{FF2B5EF4-FFF2-40B4-BE49-F238E27FC236}">
                  <a16:creationId xmlns:a16="http://schemas.microsoft.com/office/drawing/2014/main" id="{2962C0BB-DB57-4728-BCD4-73EFE7DF5448}"/>
                </a:ext>
              </a:extLst>
            </p:cNvPr>
            <p:cNvSpPr/>
            <p:nvPr/>
          </p:nvSpPr>
          <p:spPr bwMode="auto">
            <a:xfrm flipH="1" flipV="1">
              <a:off x="7796816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2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and Bound (with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71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2754159" y="3505812"/>
            <a:ext cx="156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875144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Plus 58">
            <a:extLst>
              <a:ext uri="{FF2B5EF4-FFF2-40B4-BE49-F238E27FC236}">
                <a16:creationId xmlns:a16="http://schemas.microsoft.com/office/drawing/2014/main" id="{D9C8E460-1930-401D-9C0C-246BABCE19ED}"/>
              </a:ext>
            </a:extLst>
          </p:cNvPr>
          <p:cNvSpPr/>
          <p:nvPr/>
        </p:nvSpPr>
        <p:spPr bwMode="auto">
          <a:xfrm>
            <a:off x="4765243" y="4433888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2927646" y="5207556"/>
            <a:ext cx="99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stCxn id="46" idx="3"/>
          </p:cNvCxnSpPr>
          <p:nvPr/>
        </p:nvCxnSpPr>
        <p:spPr bwMode="auto">
          <a:xfrm flipV="1">
            <a:off x="4536643" y="3893955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575F3A0-AFD6-4B37-AB8F-8E00F60C9CFF}"/>
              </a:ext>
            </a:extLst>
          </p:cNvPr>
          <p:cNvSpPr/>
          <p:nvPr/>
        </p:nvSpPr>
        <p:spPr bwMode="auto">
          <a:xfrm>
            <a:off x="4689043" y="4281489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/>
          <p:nvPr/>
        </p:nvCxnSpPr>
        <p:spPr bwMode="auto">
          <a:xfrm>
            <a:off x="1945843" y="4510088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/>
          <p:nvPr/>
        </p:nvCxnSpPr>
        <p:spPr bwMode="auto">
          <a:xfrm>
            <a:off x="5146243" y="4510088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stCxn id="46" idx="3"/>
            <a:endCxn id="51" idx="1"/>
          </p:cNvCxnSpPr>
          <p:nvPr/>
        </p:nvCxnSpPr>
        <p:spPr bwMode="auto">
          <a:xfrm>
            <a:off x="4536643" y="4065644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012643" y="387514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BCBA28-2DBF-47AC-8A79-B1A2C6A7B13D}"/>
              </a:ext>
            </a:extLst>
          </p:cNvPr>
          <p:cNvSpPr txBox="1"/>
          <p:nvPr/>
        </p:nvSpPr>
        <p:spPr>
          <a:xfrm>
            <a:off x="5044795" y="44525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84" name="Content Placeholder 87">
            <a:extLst>
              <a:ext uri="{FF2B5EF4-FFF2-40B4-BE49-F238E27FC236}">
                <a16:creationId xmlns:a16="http://schemas.microsoft.com/office/drawing/2014/main" id="{A69A97B4-1940-4757-8739-99AD51AD5DB9}"/>
              </a:ext>
            </a:extLst>
          </p:cNvPr>
          <p:cNvSpPr txBox="1">
            <a:spLocks/>
          </p:cNvSpPr>
          <p:nvPr/>
        </p:nvSpPr>
        <p:spPr>
          <a:xfrm>
            <a:off x="639254" y="1759424"/>
            <a:ext cx="5334000" cy="1696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Can the </a:t>
            </a:r>
            <a:r>
              <a:rPr lang="en-US" sz="1600" dirty="0" smtClean="0">
                <a:solidFill>
                  <a:srgbClr val="FF0000"/>
                </a:solidFill>
              </a:rPr>
              <a:t>program </a:t>
            </a:r>
            <a:r>
              <a:rPr lang="en-US" sz="1600" dirty="0">
                <a:solidFill>
                  <a:srgbClr val="FF0000"/>
                </a:solidFill>
              </a:rPr>
              <a:t>touch </a:t>
            </a:r>
            <a:r>
              <a:rPr lang="en-US" sz="1600" dirty="0" smtClean="0">
                <a:solidFill>
                  <a:srgbClr val="FF0000"/>
                </a:solidFill>
              </a:rPr>
              <a:t>OS? Can </a:t>
            </a:r>
            <a:r>
              <a:rPr lang="en-US" sz="1600" dirty="0">
                <a:solidFill>
                  <a:srgbClr val="FF0000"/>
                </a:solidFill>
              </a:rPr>
              <a:t>it touch other programs?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Fragmentation still an issue</a:t>
            </a:r>
            <a:r>
              <a:rPr lang="en-US" sz="16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Still no sharing!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Stack and heaps are of variable size!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</p:spTree>
    <p:extLst>
      <p:ext uri="{BB962C8B-B14F-4D97-AF65-F5344CB8AC3E}">
        <p14:creationId xmlns:p14="http://schemas.microsoft.com/office/powerpoint/2010/main" val="26186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FCE3-36C9-4599-A668-379131F0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Paged Virtual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18805-A1F3-43DF-8465-E541A191B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break the entire virtual address space into equally sized chunks (i.e., pages) and have a base and bound for each?</a:t>
            </a:r>
          </a:p>
          <a:p>
            <a:r>
              <a:rPr lang="en-US" dirty="0" smtClean="0"/>
              <a:t>All pages are of the same size, so it’s easy to place each page in memory!</a:t>
            </a:r>
          </a:p>
          <a:p>
            <a:r>
              <a:rPr lang="en-US" dirty="0" smtClean="0"/>
              <a:t>Hardware translates addresses using a page table</a:t>
            </a:r>
          </a:p>
          <a:p>
            <a:pPr lvl="1"/>
            <a:r>
              <a:rPr lang="en-US" dirty="0" smtClean="0"/>
              <a:t>Each page has a separate base</a:t>
            </a:r>
          </a:p>
          <a:p>
            <a:pPr lvl="1"/>
            <a:r>
              <a:rPr lang="en-US" dirty="0" smtClean="0"/>
              <a:t>The “bound” is the page size</a:t>
            </a:r>
          </a:p>
          <a:p>
            <a:pPr lvl="1"/>
            <a:r>
              <a:rPr lang="en-US" dirty="0" smtClean="0"/>
              <a:t>Special hardware register stores pointer to page table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48E9-9251-4412-BDAA-601D63D4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9D1CF-47C0-4BBE-89BA-0F64B754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62AA7-A59D-4DE4-9C61-FDBEB354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B2A8-6ED7-4A52-8F86-63C86130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 and Early Drop Deadline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E042-5E13-D4A7-30F9-83FA8B60D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Assignment 0: due </a:t>
            </a:r>
            <a:r>
              <a:rPr lang="en-US" dirty="0"/>
              <a:t>January </a:t>
            </a:r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, 11:59pm</a:t>
            </a:r>
          </a:p>
          <a:p>
            <a:r>
              <a:rPr lang="en-US" dirty="0" smtClean="0"/>
              <a:t>Project 0: due </a:t>
            </a:r>
            <a:r>
              <a:rPr lang="en-US" dirty="0"/>
              <a:t>February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, 11:59pm</a:t>
            </a:r>
          </a:p>
          <a:p>
            <a:r>
              <a:rPr lang="en-US" dirty="0" smtClean="0"/>
              <a:t>You should be working on both already! </a:t>
            </a:r>
          </a:p>
          <a:p>
            <a:pPr lvl="1"/>
            <a:r>
              <a:rPr lang="en-US" dirty="0" smtClean="0"/>
              <a:t>Get familiar with all the CSC4103 tools, set up environment, submitting to </a:t>
            </a:r>
            <a:r>
              <a:rPr lang="en-US" dirty="0" err="1" smtClean="0"/>
              <a:t>autograder</a:t>
            </a:r>
            <a:r>
              <a:rPr lang="en-US" dirty="0" smtClean="0"/>
              <a:t> via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Early drop deadline: January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65B6-D0A2-449A-AECA-077408FC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Paged Virtual Address Space</a:t>
            </a:r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27C0713A-6937-4D74-8EC6-BEAE990E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465021"/>
            <a:ext cx="8595360" cy="17151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Instructions operate on virtual addresses</a:t>
            </a:r>
          </a:p>
          <a:p>
            <a:r>
              <a:rPr lang="en-US" dirty="0" smtClean="0"/>
              <a:t>Virtual addresses translated at runtime to physical addresses via a page table</a:t>
            </a:r>
          </a:p>
          <a:p>
            <a:r>
              <a:rPr lang="en-US" dirty="0" smtClean="0"/>
              <a:t>Special register holds page table base address of current process’ page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A94F5-E2DB-40F7-92ED-3C884E5F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00D7-8D96-4A9D-8ABB-6FF62B84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FE6A3-E748-4B9C-83EF-92D1B471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3766D-6D2E-42CE-A78D-DD9182F5722E}"/>
              </a:ext>
            </a:extLst>
          </p:cNvPr>
          <p:cNvSpPr txBox="1"/>
          <p:nvPr/>
        </p:nvSpPr>
        <p:spPr>
          <a:xfrm>
            <a:off x="3030514" y="174211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07BD74-E9D9-4D14-9630-6E1E9A1DDB00}"/>
              </a:ext>
            </a:extLst>
          </p:cNvPr>
          <p:cNvGrpSpPr/>
          <p:nvPr/>
        </p:nvGrpSpPr>
        <p:grpSpPr>
          <a:xfrm>
            <a:off x="3269428" y="2365735"/>
            <a:ext cx="1281510" cy="719395"/>
            <a:chOff x="615656" y="2362200"/>
            <a:chExt cx="1828800" cy="1066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10DA35-8597-4C91-82D1-F2CBC0A92369}"/>
                </a:ext>
              </a:extLst>
            </p:cNvPr>
            <p:cNvSpPr/>
            <p:nvPr/>
          </p:nvSpPr>
          <p:spPr bwMode="auto">
            <a:xfrm>
              <a:off x="615656" y="23622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1A9F39-E0EF-4C16-BCE0-944579CB6A8C}"/>
                </a:ext>
              </a:extLst>
            </p:cNvPr>
            <p:cNvSpPr/>
            <p:nvPr/>
          </p:nvSpPr>
          <p:spPr bwMode="auto">
            <a:xfrm>
              <a:off x="615656" y="29718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BDBA39-E636-4DB7-BB7D-AC762E372379}"/>
                </a:ext>
              </a:extLst>
            </p:cNvPr>
            <p:cNvSpPr txBox="1"/>
            <p:nvPr/>
          </p:nvSpPr>
          <p:spPr>
            <a:xfrm>
              <a:off x="920456" y="2514600"/>
              <a:ext cx="1212882" cy="41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270F2-4CB4-495E-828A-A3B8E9B59819}"/>
              </a:ext>
            </a:extLst>
          </p:cNvPr>
          <p:cNvSpPr/>
          <p:nvPr/>
        </p:nvSpPr>
        <p:spPr bwMode="auto">
          <a:xfrm>
            <a:off x="3264633" y="3160178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AFB70-5BAC-4FEA-8A82-0006AE45C144}"/>
              </a:ext>
            </a:extLst>
          </p:cNvPr>
          <p:cNvSpPr/>
          <p:nvPr/>
        </p:nvSpPr>
        <p:spPr bwMode="auto">
          <a:xfrm>
            <a:off x="6187294" y="2327119"/>
            <a:ext cx="1281510" cy="16661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6FA162-3AB8-4FC2-B328-28F288CBA3E9}"/>
              </a:ext>
            </a:extLst>
          </p:cNvPr>
          <p:cNvSpPr/>
          <p:nvPr/>
        </p:nvSpPr>
        <p:spPr bwMode="auto">
          <a:xfrm>
            <a:off x="6187294" y="2738202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736651-84C8-49D0-BA4E-9491879FD5C2}"/>
              </a:ext>
            </a:extLst>
          </p:cNvPr>
          <p:cNvSpPr txBox="1"/>
          <p:nvPr/>
        </p:nvSpPr>
        <p:spPr>
          <a:xfrm>
            <a:off x="6400879" y="2429890"/>
            <a:ext cx="963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a typeface="Gill Sans" charset="0"/>
                <a:cs typeface="Gill Sans" charset="0"/>
              </a:rPr>
              <a:t>Page 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04FCE4-137F-48F8-B052-8E8BA1E3FD23}"/>
              </a:ext>
            </a:extLst>
          </p:cNvPr>
          <p:cNvSpPr/>
          <p:nvPr/>
        </p:nvSpPr>
        <p:spPr bwMode="auto">
          <a:xfrm>
            <a:off x="8937615" y="1457731"/>
            <a:ext cx="1281510" cy="335201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D0A415-21FA-4D0F-819A-0A72AFBFD41B}"/>
              </a:ext>
            </a:extLst>
          </p:cNvPr>
          <p:cNvSpPr/>
          <p:nvPr/>
        </p:nvSpPr>
        <p:spPr bwMode="auto">
          <a:xfrm>
            <a:off x="8937615" y="1868814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35EF2-CBD4-4193-945B-6DF6B7C87214}"/>
              </a:ext>
            </a:extLst>
          </p:cNvPr>
          <p:cNvSpPr txBox="1"/>
          <p:nvPr/>
        </p:nvSpPr>
        <p:spPr>
          <a:xfrm>
            <a:off x="9220868" y="1444642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AEBC75-350D-4A34-AE2B-8C750D7F0EBE}"/>
              </a:ext>
            </a:extLst>
          </p:cNvPr>
          <p:cNvSpPr/>
          <p:nvPr/>
        </p:nvSpPr>
        <p:spPr bwMode="auto">
          <a:xfrm>
            <a:off x="6187294" y="2896534"/>
            <a:ext cx="1281510" cy="15415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75D17D-2446-4334-B9A4-EFED74256476}"/>
              </a:ext>
            </a:extLst>
          </p:cNvPr>
          <p:cNvSpPr/>
          <p:nvPr/>
        </p:nvSpPr>
        <p:spPr bwMode="auto">
          <a:xfrm>
            <a:off x="6187294" y="3054806"/>
            <a:ext cx="1281510" cy="154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351B3D-5218-462D-AE11-17DD7AE42538}"/>
              </a:ext>
            </a:extLst>
          </p:cNvPr>
          <p:cNvSpPr/>
          <p:nvPr/>
        </p:nvSpPr>
        <p:spPr bwMode="auto">
          <a:xfrm>
            <a:off x="6187294" y="3213138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C20D2F-8AF5-4575-8CD7-F1A4AABAD09F}"/>
              </a:ext>
            </a:extLst>
          </p:cNvPr>
          <p:cNvSpPr/>
          <p:nvPr/>
        </p:nvSpPr>
        <p:spPr bwMode="auto">
          <a:xfrm>
            <a:off x="8937615" y="3170554"/>
            <a:ext cx="1281510" cy="5610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7D03FA-5FF2-4843-9A4D-64B7BBAAE05B}"/>
              </a:ext>
            </a:extLst>
          </p:cNvPr>
          <p:cNvSpPr/>
          <p:nvPr/>
        </p:nvSpPr>
        <p:spPr bwMode="auto">
          <a:xfrm>
            <a:off x="8937615" y="4240500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F7BE43-1C1D-417F-9E35-16E950C1D0FB}"/>
              </a:ext>
            </a:extLst>
          </p:cNvPr>
          <p:cNvSpPr/>
          <p:nvPr/>
        </p:nvSpPr>
        <p:spPr bwMode="auto">
          <a:xfrm>
            <a:off x="8937615" y="2421536"/>
            <a:ext cx="1281510" cy="5610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DBA617-2807-42BA-BF96-6048E668F485}"/>
              </a:ext>
            </a:extLst>
          </p:cNvPr>
          <p:cNvSpPr/>
          <p:nvPr/>
        </p:nvSpPr>
        <p:spPr bwMode="auto">
          <a:xfrm>
            <a:off x="6187294" y="3839080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9D2D69-E4F4-4AFC-949A-F1FC6BF845F4}"/>
              </a:ext>
            </a:extLst>
          </p:cNvPr>
          <p:cNvCxnSpPr>
            <a:cxnSpLocks/>
          </p:cNvCxnSpPr>
          <p:nvPr/>
        </p:nvCxnSpPr>
        <p:spPr>
          <a:xfrm>
            <a:off x="4645669" y="2892358"/>
            <a:ext cx="1092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84FC383-76B6-4793-989E-D4B7716EBBA9}"/>
              </a:ext>
            </a:extLst>
          </p:cNvPr>
          <p:cNvSpPr txBox="1"/>
          <p:nvPr/>
        </p:nvSpPr>
        <p:spPr>
          <a:xfrm>
            <a:off x="3274222" y="3427530"/>
            <a:ext cx="30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&lt;Virtual Address&gt; =  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	&lt;Page #&gt; &lt;Page Offset&gt;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DBFC400-78CF-4BCA-AC35-AB8561FCC658}"/>
              </a:ext>
            </a:extLst>
          </p:cNvPr>
          <p:cNvSpPr/>
          <p:nvPr/>
        </p:nvSpPr>
        <p:spPr>
          <a:xfrm>
            <a:off x="10285894" y="3170554"/>
            <a:ext cx="119641" cy="543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C529CF-2223-4545-A250-D711BFC2ED5D}"/>
              </a:ext>
            </a:extLst>
          </p:cNvPr>
          <p:cNvSpPr/>
          <p:nvPr/>
        </p:nvSpPr>
        <p:spPr bwMode="auto">
          <a:xfrm>
            <a:off x="8937615" y="3517704"/>
            <a:ext cx="1281510" cy="59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A75AE6-8920-4349-9E79-604B49D10634}"/>
              </a:ext>
            </a:extLst>
          </p:cNvPr>
          <p:cNvSpPr txBox="1"/>
          <p:nvPr/>
        </p:nvSpPr>
        <p:spPr>
          <a:xfrm>
            <a:off x="10393660" y="3270693"/>
            <a:ext cx="8386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Page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(</a:t>
            </a:r>
            <a:r>
              <a:rPr lang="en-US" sz="1200" dirty="0" err="1"/>
              <a:t>eg</a:t>
            </a:r>
            <a:r>
              <a:rPr lang="en-US" sz="1200" dirty="0"/>
              <a:t>, 4 kb)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A6CD45-012B-4C59-9746-7D36BD9217AD}"/>
              </a:ext>
            </a:extLst>
          </p:cNvPr>
          <p:cNvCxnSpPr/>
          <p:nvPr/>
        </p:nvCxnSpPr>
        <p:spPr>
          <a:xfrm flipH="1">
            <a:off x="4546143" y="2931197"/>
            <a:ext cx="398629" cy="60735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84206D0-B044-4FEF-81FD-5BB004CAABF5}"/>
              </a:ext>
            </a:extLst>
          </p:cNvPr>
          <p:cNvCxnSpPr/>
          <p:nvPr/>
        </p:nvCxnSpPr>
        <p:spPr>
          <a:xfrm>
            <a:off x="6076748" y="2327119"/>
            <a:ext cx="0" cy="56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D928DA7-6298-43CE-9A27-D50EB30FA8C3}"/>
              </a:ext>
            </a:extLst>
          </p:cNvPr>
          <p:cNvSpPr/>
          <p:nvPr/>
        </p:nvSpPr>
        <p:spPr>
          <a:xfrm>
            <a:off x="5222705" y="2393214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&lt;Page #&gt; </a:t>
            </a:r>
            <a:endParaRPr lang="en-US" sz="12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0B4AA3-9FC7-4DFE-88AD-2C0DA574927B}"/>
              </a:ext>
            </a:extLst>
          </p:cNvPr>
          <p:cNvCxnSpPr>
            <a:cxnSpLocks/>
          </p:cNvCxnSpPr>
          <p:nvPr/>
        </p:nvCxnSpPr>
        <p:spPr>
          <a:xfrm>
            <a:off x="8854501" y="3165893"/>
            <a:ext cx="0" cy="411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B2DC559-463E-455C-9244-3C7D291A55FE}"/>
              </a:ext>
            </a:extLst>
          </p:cNvPr>
          <p:cNvSpPr/>
          <p:nvPr/>
        </p:nvSpPr>
        <p:spPr>
          <a:xfrm>
            <a:off x="7683032" y="3213138"/>
            <a:ext cx="1234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&lt;Page Offset&gt; </a:t>
            </a:r>
            <a:endParaRPr lang="en-US" sz="12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D141D84-3999-4ADB-879D-E1AD9C0A079B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468804" y="2973612"/>
            <a:ext cx="1496242" cy="205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1C2066-6944-45F7-80A9-DF7B23A16B27}"/>
              </a:ext>
            </a:extLst>
          </p:cNvPr>
          <p:cNvCxnSpPr>
            <a:cxnSpLocks/>
          </p:cNvCxnSpPr>
          <p:nvPr/>
        </p:nvCxnSpPr>
        <p:spPr>
          <a:xfrm flipV="1">
            <a:off x="7468804" y="2456333"/>
            <a:ext cx="1468811" cy="6871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3C9F6C4-53ED-48C0-A784-304F6567C435}"/>
              </a:ext>
            </a:extLst>
          </p:cNvPr>
          <p:cNvSpPr/>
          <p:nvPr/>
        </p:nvSpPr>
        <p:spPr bwMode="auto">
          <a:xfrm>
            <a:off x="3274222" y="4118200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7017C7-5879-40B7-8565-131C1A3159B2}"/>
              </a:ext>
            </a:extLst>
          </p:cNvPr>
          <p:cNvSpPr txBox="1"/>
          <p:nvPr/>
        </p:nvSpPr>
        <p:spPr>
          <a:xfrm>
            <a:off x="3451471" y="3104091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6DBF7D-B16F-4D2E-ABD3-398C87CCFA4F}"/>
              </a:ext>
            </a:extLst>
          </p:cNvPr>
          <p:cNvSpPr txBox="1"/>
          <p:nvPr/>
        </p:nvSpPr>
        <p:spPr>
          <a:xfrm>
            <a:off x="3460065" y="4049411"/>
            <a:ext cx="780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a typeface="Gill Sans" charset="0"/>
                <a:cs typeface="Gill Sans" charset="0"/>
              </a:rPr>
              <a:t>PT </a:t>
            </a:r>
            <a:r>
              <a:rPr lang="en-US" sz="1200" dirty="0" err="1">
                <a:ea typeface="Gill Sans" charset="0"/>
                <a:cs typeface="Gill Sans" charset="0"/>
              </a:rPr>
              <a:t>Addr</a:t>
            </a:r>
            <a:endParaRPr lang="en-US" sz="1200" dirty="0">
              <a:ea typeface="Gill Sans" charset="0"/>
              <a:cs typeface="Gill Sans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EF9628-B811-4F0E-A982-B9EF4C00B3B7}"/>
              </a:ext>
            </a:extLst>
          </p:cNvPr>
          <p:cNvSpPr/>
          <p:nvPr/>
        </p:nvSpPr>
        <p:spPr>
          <a:xfrm>
            <a:off x="6201716" y="2818771"/>
            <a:ext cx="1152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&lt;Page </a:t>
            </a:r>
            <a:r>
              <a:rPr lang="en-US" sz="1200" b="1" dirty="0" err="1">
                <a:solidFill>
                  <a:srgbClr val="002060"/>
                </a:solidFill>
              </a:rPr>
              <a:t>Addr</a:t>
            </a:r>
            <a:r>
              <a:rPr lang="en-US" sz="1200" b="1" dirty="0">
                <a:solidFill>
                  <a:srgbClr val="002060"/>
                </a:solidFill>
              </a:rPr>
              <a:t>&gt;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1C2066-6944-45F7-80A9-DF7B23A16B27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4555732" y="2327119"/>
            <a:ext cx="1631562" cy="186815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9" grpId="0" animBg="1"/>
      <p:bldP spid="20" grpId="0" animBg="1"/>
      <p:bldP spid="21" grpId="0" animBg="1"/>
      <p:bldP spid="25" grpId="0" animBg="1"/>
      <p:bldP spid="27" grpId="0"/>
      <p:bldP spid="29" grpId="0" animBg="1"/>
      <p:bldP spid="33" grpId="0"/>
      <p:bldP spid="36" grpId="0"/>
      <p:bldP spid="40" grpId="0" animBg="1"/>
      <p:bldP spid="42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7280" y="3382962"/>
            <a:ext cx="8257032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08B3-E4F4-420D-899C-7BFEC9AF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OS Concept: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A318-2282-4216-9B5B-F76270CA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execution environment with restricted rights</a:t>
            </a:r>
          </a:p>
          <a:p>
            <a:pPr lvl="1"/>
            <a:r>
              <a:rPr lang="en-US" dirty="0" smtClean="0"/>
              <a:t>One or more threads executing in a single address space (own page table)</a:t>
            </a:r>
          </a:p>
          <a:p>
            <a:pPr lvl="1"/>
            <a:r>
              <a:rPr lang="en-US" dirty="0" smtClean="0"/>
              <a:t>Owns file descriptors, network connections, etc.</a:t>
            </a:r>
          </a:p>
          <a:p>
            <a:r>
              <a:rPr lang="en-US" dirty="0" smtClean="0"/>
              <a:t>Instance of a running program</a:t>
            </a:r>
          </a:p>
          <a:p>
            <a:pPr lvl="1"/>
            <a:r>
              <a:rPr lang="en-US" dirty="0" smtClean="0"/>
              <a:t>When you run an executable, it runs in its own process</a:t>
            </a:r>
          </a:p>
          <a:p>
            <a:pPr lvl="1"/>
            <a:r>
              <a:rPr lang="en-US" dirty="0" smtClean="0"/>
              <a:t>Application: one or more processes working together</a:t>
            </a:r>
          </a:p>
          <a:p>
            <a:r>
              <a:rPr lang="en-US" dirty="0" smtClean="0"/>
              <a:t>Protected from each other; OS protected from them</a:t>
            </a:r>
          </a:p>
          <a:p>
            <a:r>
              <a:rPr lang="en-US" dirty="0" smtClean="0"/>
              <a:t>In modern OSes, anything that runs outside of the kernel runs in a process</a:t>
            </a:r>
          </a:p>
          <a:p>
            <a:pPr lvl="1"/>
            <a:r>
              <a:rPr lang="en-US" dirty="0" smtClean="0"/>
              <a:t>Even many of the OS services run in separate processes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DE8A-4895-46D0-880E-C04F7ED4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7C-04EC-4270-83F8-AC4C4EF5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FC4C-6BEA-4656-9A24-F2671BE9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and 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4215475" cy="4351337"/>
          </a:xfrm>
        </p:spPr>
        <p:txBody>
          <a:bodyPr/>
          <a:lstStyle/>
          <a:p>
            <a:r>
              <a:rPr lang="en-US" dirty="0" smtClean="0"/>
              <a:t>Threads encapsulate concurrency</a:t>
            </a:r>
          </a:p>
          <a:p>
            <a:pPr lvl="1"/>
            <a:r>
              <a:rPr lang="en-US" dirty="0" smtClean="0"/>
              <a:t>“Active” component</a:t>
            </a:r>
          </a:p>
          <a:p>
            <a:r>
              <a:rPr lang="en-US" dirty="0" smtClean="0"/>
              <a:t>Address space encapsulate protection:</a:t>
            </a:r>
          </a:p>
          <a:p>
            <a:pPr lvl="1"/>
            <a:r>
              <a:rPr lang="en-US" dirty="0" smtClean="0"/>
              <a:t>“Passive” component</a:t>
            </a:r>
          </a:p>
          <a:p>
            <a:pPr lvl="1"/>
            <a:r>
              <a:rPr lang="en-US" dirty="0" smtClean="0"/>
              <a:t>Keeps bugs from crashing the entire system</a:t>
            </a:r>
          </a:p>
          <a:p>
            <a:r>
              <a:rPr lang="en-US" dirty="0" smtClean="0"/>
              <a:t>Why have multiple threads per address space?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8550-EB17-47F5-BFD4-546AF1B0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CA15-F8D2-4DA5-B6BE-3C8C1457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AAA1-D49A-4EF8-9E00-5742863E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5597963" y="2024087"/>
            <a:ext cx="5590040" cy="323387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8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49EC-C61A-4927-86F5-E876D06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Protection and Isolation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81BB-AA71-414D-9413-BF69997E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Reliability: bugs can only overwrite memory of process they are in</a:t>
            </a:r>
          </a:p>
          <a:p>
            <a:pPr lvl="1"/>
            <a:r>
              <a:rPr lang="en-US" dirty="0" smtClean="0"/>
              <a:t>Security and privacy: malicious or compromised process can’t read or write other process’ data</a:t>
            </a:r>
          </a:p>
          <a:p>
            <a:pPr lvl="1"/>
            <a:r>
              <a:rPr lang="en-US" dirty="0" smtClean="0"/>
              <a:t>(to some degree) Fairness: enforce shares of disk, CPU</a:t>
            </a:r>
          </a:p>
          <a:p>
            <a:r>
              <a:rPr lang="en-US" dirty="0" smtClean="0"/>
              <a:t>Mechanisms:</a:t>
            </a:r>
          </a:p>
          <a:p>
            <a:pPr lvl="1"/>
            <a:r>
              <a:rPr lang="en-US" dirty="0" smtClean="0"/>
              <a:t>Address translation: address space only contains its own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BUT: why can’t a process change the page table pointer?</a:t>
            </a:r>
          </a:p>
          <a:p>
            <a:pPr lvl="1"/>
            <a:r>
              <a:rPr lang="en-US" dirty="0" smtClean="0"/>
              <a:t>Or use I/O instructions to bypass the system?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Hardware must support privilege levels!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E792-4BE3-480E-8AA8-2FE07D71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4A369-6C4B-4666-BD28-26F638C6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C789-7AFC-4E1D-83E0-3DED2CEF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8136" y="4229098"/>
            <a:ext cx="8257032" cy="1257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DD92-39CC-46F9-AC25-E32CB588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Dual-Mode 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59EC-C594-4A2A-AFCA-49F6759E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bit of state: processor is either in user mode or kernel mode</a:t>
            </a:r>
          </a:p>
          <a:p>
            <a:pPr lvl="1"/>
            <a:r>
              <a:rPr lang="en-US" dirty="0" smtClean="0"/>
              <a:t>x86 has four privilege levels: rank 0 (kernel) … rank 3 (user)</a:t>
            </a:r>
          </a:p>
          <a:p>
            <a:r>
              <a:rPr lang="en-US" dirty="0" smtClean="0"/>
              <a:t>Certain actions are only permitted in kernel mode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privileged instructions</a:t>
            </a:r>
            <a:r>
              <a:rPr lang="en-US" dirty="0" smtClean="0"/>
              <a:t>), e.g.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hanging the page table pointer (memory protection)</a:t>
            </a:r>
          </a:p>
          <a:p>
            <a:pPr lvl="1"/>
            <a:r>
              <a:rPr lang="en-US" dirty="0" smtClean="0"/>
              <a:t>Certain entries in the page table</a:t>
            </a:r>
          </a:p>
          <a:p>
            <a:pPr lvl="1"/>
            <a:r>
              <a:rPr lang="en-US" dirty="0" smtClean="0"/>
              <a:t>Hardware I/O instructions</a:t>
            </a:r>
          </a:p>
          <a:p>
            <a:pPr lvl="1"/>
            <a:r>
              <a:rPr lang="en-US" dirty="0" smtClean="0"/>
              <a:t>Disable interrupts (timers)</a:t>
            </a:r>
          </a:p>
          <a:p>
            <a:r>
              <a:rPr lang="en-US" dirty="0" smtClean="0"/>
              <a:t>State bit can’t be changed directly, is flipped only during execution of special transfer operations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D0304-97D3-47B0-B609-15FE9356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C511-69F9-4DEC-A11D-34CABCD4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27AF-5A1C-466F-A017-B75E6746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DD92-39CC-46F9-AC25-E32CB588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Dual-Mode 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59EC-C594-4A2A-AFCA-49F6759E3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hardware is needed to protect applications and users from one another?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Privileged instructions</a:t>
            </a:r>
          </a:p>
          <a:p>
            <a:pPr lvl="1"/>
            <a:r>
              <a:rPr lang="en-US" dirty="0" smtClean="0"/>
              <a:t>All potentially unsafe instructions are prohibited in user mode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Memory protection</a:t>
            </a:r>
          </a:p>
          <a:p>
            <a:pPr lvl="1"/>
            <a:r>
              <a:rPr lang="en-US" dirty="0" smtClean="0"/>
              <a:t>All memory accesses outside of a process’s valid memory region are prohibited when executing in user mode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Timer interrupts</a:t>
            </a:r>
          </a:p>
          <a:p>
            <a:pPr lvl="1"/>
            <a:r>
              <a:rPr lang="en-US" dirty="0" smtClean="0"/>
              <a:t>Regardless of what a process does, the kernel must have a way to potentially regain control from the current process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D0304-97D3-47B0-B609-15FE9356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C511-69F9-4DEC-A11D-34CABCD4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627AF-5A1C-466F-A017-B75E6746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CF0F-B6E9-4C5B-AAC5-F6951821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Dual-Mode Operation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6D787-09DE-419A-9C2C-710695F44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(i.e., programs you run) execute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user mode</a:t>
            </a:r>
          </a:p>
          <a:p>
            <a:pPr lvl="1"/>
            <a:r>
              <a:rPr lang="en-US" dirty="0" smtClean="0"/>
              <a:t>To perform privileged actions, processes request services from the OS kernel</a:t>
            </a:r>
          </a:p>
          <a:p>
            <a:pPr lvl="1"/>
            <a:r>
              <a:rPr lang="en-US" dirty="0" smtClean="0"/>
              <a:t>Carefully controlled transition from user to kernel mode</a:t>
            </a:r>
          </a:p>
          <a:p>
            <a:r>
              <a:rPr lang="en-US" dirty="0" smtClean="0"/>
              <a:t>Kernel executes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kernel mode</a:t>
            </a:r>
          </a:p>
          <a:p>
            <a:pPr lvl="1"/>
            <a:r>
              <a:rPr lang="en-US" dirty="0" smtClean="0"/>
              <a:t>Performs privileged actions to support running processes</a:t>
            </a:r>
          </a:p>
          <a:p>
            <a:pPr lvl="1"/>
            <a:r>
              <a:rPr lang="en-US" dirty="0" smtClean="0"/>
              <a:t>… and configures hardware to properly protect them (e.g., address translation)</a:t>
            </a:r>
          </a:p>
          <a:p>
            <a:pPr lvl="1"/>
            <a:r>
              <a:rPr lang="en-US" dirty="0" smtClean="0"/>
              <a:t>Return to user mode through special instructions </a:t>
            </a:r>
          </a:p>
          <a:p>
            <a:pPr lvl="2"/>
            <a:r>
              <a:rPr lang="en-US" dirty="0" smtClean="0"/>
              <a:t>Return from interrupt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43CCC-B8A4-4535-A3D2-28091A33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C1E2C-C1F3-489A-B78D-EEA54F70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58270-F86A-415B-9984-FD764670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6520-62D5-4739-A1B5-59A5D7A5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User → Kernel Mode Transfer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D1BC3-8330-4824-8919-1D29C495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873890" cy="4351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 Call (“</a:t>
            </a:r>
            <a:r>
              <a:rPr lang="en-US" dirty="0" err="1" smtClean="0"/>
              <a:t>syscalls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Process requests a system service (e.g., open a file)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event, independent of the process</a:t>
            </a:r>
          </a:p>
          <a:p>
            <a:pPr lvl="1"/>
            <a:r>
              <a:rPr lang="en-US" dirty="0" smtClean="0"/>
              <a:t>e.g., Timer, I/O device</a:t>
            </a:r>
          </a:p>
          <a:p>
            <a:r>
              <a:rPr lang="en-US" dirty="0" smtClean="0"/>
              <a:t>Trap (exception)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 smtClean="0"/>
              <a:t>E.g., Divide by zero, bad memory access (segmentation fault)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TRANSFER User -&gt; Kernel mode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 calls constitute PROGRAMMED control transfer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Interrupts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traps are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UNPROGRAMMED control transfer mechanisms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User process can’t jump to arbitrary instruction address in kernel!</a:t>
            </a:r>
          </a:p>
          <a:p>
            <a:pPr marL="731520" lvl="1" indent="-45720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Why not?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1CF66-E60D-4856-BCA0-B4A12777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8052-54E0-47D1-ADC0-FA801D6B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4BAED-B950-4CEA-A42E-543958DC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B2A8-6ED7-4A52-8F86-63C86130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Projects are Looming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E042-5E13-D4A7-30F9-83FA8B60D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Group Formation is due Wednesday January 29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Send email with preferences, each group will consist of four students (three students in exceptional cases)</a:t>
            </a:r>
          </a:p>
          <a:p>
            <a:pPr lvl="1"/>
            <a:r>
              <a:rPr lang="en-US" dirty="0" smtClean="0"/>
              <a:t>I will assign remaining students arbitrarily</a:t>
            </a:r>
          </a:p>
          <a:p>
            <a:r>
              <a:rPr lang="en-US" dirty="0" smtClean="0"/>
              <a:t>Start working through Study Guide 0: C/x86</a:t>
            </a:r>
          </a:p>
          <a:p>
            <a:pPr lvl="1"/>
            <a:r>
              <a:rPr lang="en-US" dirty="0" smtClean="0"/>
              <a:t>Answer all questions!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F816-4293-4A81-AEB7-F5613679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 User → Kernel Mode Transfers Go?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BC5A-D8F8-48CD-97E6-1AD03DCE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86" y="1774479"/>
            <a:ext cx="4396410" cy="4405658"/>
          </a:xfrm>
        </p:spPr>
        <p:txBody>
          <a:bodyPr>
            <a:normAutofit/>
          </a:bodyPr>
          <a:lstStyle/>
          <a:p>
            <a:r>
              <a:rPr lang="en-US" dirty="0" smtClean="0"/>
              <a:t>Cannot let user programs specify the exact address!</a:t>
            </a:r>
          </a:p>
          <a:p>
            <a:r>
              <a:rPr lang="en-US" dirty="0" smtClean="0"/>
              <a:t>Solution: Interrupt Vector</a:t>
            </a:r>
          </a:p>
          <a:p>
            <a:pPr lvl="1"/>
            <a:r>
              <a:rPr lang="en-US" dirty="0" smtClean="0"/>
              <a:t>OS kernel specifies a set of functions that are entry points to kernel mode</a:t>
            </a:r>
          </a:p>
          <a:p>
            <a:pPr lvl="1"/>
            <a:r>
              <a:rPr lang="en-US" dirty="0" smtClean="0"/>
              <a:t>Appropriate function is chosen depending on the type of transition</a:t>
            </a:r>
          </a:p>
          <a:p>
            <a:pPr lvl="2"/>
            <a:r>
              <a:rPr lang="en-US" dirty="0" smtClean="0"/>
              <a:t>Interrupt Number (i)</a:t>
            </a:r>
          </a:p>
          <a:p>
            <a:pPr lvl="2"/>
            <a:r>
              <a:rPr lang="en-US" dirty="0" smtClean="0"/>
              <a:t>Type of interrupt</a:t>
            </a:r>
          </a:p>
          <a:p>
            <a:pPr lvl="2"/>
            <a:r>
              <a:rPr lang="en-US" dirty="0" smtClean="0"/>
              <a:t>Type of trap</a:t>
            </a:r>
          </a:p>
          <a:p>
            <a:pPr lvl="2"/>
            <a:r>
              <a:rPr lang="en-US" dirty="0" smtClean="0"/>
              <a:t>OS may do additional dispatch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2534E-DA66-4ED0-B848-0740C76A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1DF5-E0CF-4DDC-A645-E09D5710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C53C6-521A-4C0F-BCBD-910F58B8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485F6E-E4FB-4623-BBDD-0C49B056C23F}"/>
              </a:ext>
            </a:extLst>
          </p:cNvPr>
          <p:cNvSpPr/>
          <p:nvPr/>
        </p:nvSpPr>
        <p:spPr bwMode="auto">
          <a:xfrm>
            <a:off x="2226364" y="238352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55353D-1A94-4CF9-A1A3-0FBBE36F98F2}"/>
              </a:ext>
            </a:extLst>
          </p:cNvPr>
          <p:cNvSpPr/>
          <p:nvPr/>
        </p:nvSpPr>
        <p:spPr bwMode="auto">
          <a:xfrm>
            <a:off x="2226364" y="268832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85EFA9-14AA-452F-BC44-A83E00DC1DAE}"/>
              </a:ext>
            </a:extLst>
          </p:cNvPr>
          <p:cNvSpPr/>
          <p:nvPr/>
        </p:nvSpPr>
        <p:spPr bwMode="auto">
          <a:xfrm>
            <a:off x="2226364" y="329792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2F693F-F181-4C7E-B56A-B594F8FB8758}"/>
              </a:ext>
            </a:extLst>
          </p:cNvPr>
          <p:cNvSpPr/>
          <p:nvPr/>
        </p:nvSpPr>
        <p:spPr bwMode="auto">
          <a:xfrm>
            <a:off x="2226364" y="390752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D5058A-6310-4CF9-82F1-D912AF842599}"/>
              </a:ext>
            </a:extLst>
          </p:cNvPr>
          <p:cNvSpPr/>
          <p:nvPr/>
        </p:nvSpPr>
        <p:spPr bwMode="auto">
          <a:xfrm>
            <a:off x="2226364" y="451712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Gill Sans Ligh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3E49FE-4D6C-44B2-B3F5-DD0BE3B2605A}"/>
              </a:ext>
            </a:extLst>
          </p:cNvPr>
          <p:cNvCxnSpPr>
            <a:cxnSpLocks/>
          </p:cNvCxnSpPr>
          <p:nvPr/>
        </p:nvCxnSpPr>
        <p:spPr bwMode="auto">
          <a:xfrm flipH="1">
            <a:off x="1325216" y="2383520"/>
            <a:ext cx="67254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DC3AA-44BC-4003-A205-BAE269507BE3}"/>
              </a:ext>
            </a:extLst>
          </p:cNvPr>
          <p:cNvCxnSpPr>
            <a:cxnSpLocks/>
          </p:cNvCxnSpPr>
          <p:nvPr/>
        </p:nvCxnSpPr>
        <p:spPr bwMode="auto">
          <a:xfrm>
            <a:off x="1494181" y="2383520"/>
            <a:ext cx="0" cy="16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6F9EA8E-49AA-4B7E-865E-E5524EA2DC01}"/>
              </a:ext>
            </a:extLst>
          </p:cNvPr>
          <p:cNvSpPr txBox="1"/>
          <p:nvPr/>
        </p:nvSpPr>
        <p:spPr>
          <a:xfrm rot="16200000">
            <a:off x="-116740" y="3128643"/>
            <a:ext cx="2316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ea typeface="Gill Sans" charset="0"/>
                <a:cs typeface="Gill Sans" charset="0"/>
              </a:rPr>
              <a:t>interrupt number (</a:t>
            </a:r>
            <a:r>
              <a:rPr lang="en-US" sz="1600" b="0" dirty="0" err="1">
                <a:ea typeface="Gill Sans" charset="0"/>
                <a:cs typeface="Gill Sans" charset="0"/>
              </a:rPr>
              <a:t>i</a:t>
            </a:r>
            <a:r>
              <a:rPr lang="en-US" sz="1600" b="0" dirty="0"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1CC355-AAA0-45BD-8FF6-5F7AC73AB331}"/>
              </a:ext>
            </a:extLst>
          </p:cNvPr>
          <p:cNvCxnSpPr>
            <a:cxnSpLocks/>
          </p:cNvCxnSpPr>
          <p:nvPr/>
        </p:nvCxnSpPr>
        <p:spPr bwMode="auto">
          <a:xfrm>
            <a:off x="1325216" y="3983720"/>
            <a:ext cx="8249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Curved Connector 12">
            <a:extLst>
              <a:ext uri="{FF2B5EF4-FFF2-40B4-BE49-F238E27FC236}">
                <a16:creationId xmlns:a16="http://schemas.microsoft.com/office/drawing/2014/main" id="{3F45DAF3-1467-4328-A897-7A73021A69A5}"/>
              </a:ext>
            </a:extLst>
          </p:cNvPr>
          <p:cNvCxnSpPr/>
          <p:nvPr/>
        </p:nvCxnSpPr>
        <p:spPr bwMode="auto">
          <a:xfrm>
            <a:off x="3064564" y="405992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E3B98BC-7D8E-4707-A14F-3C313C8E26FA}"/>
              </a:ext>
            </a:extLst>
          </p:cNvPr>
          <p:cNvSpPr txBox="1"/>
          <p:nvPr/>
        </p:nvSpPr>
        <p:spPr>
          <a:xfrm>
            <a:off x="4436163" y="4745720"/>
            <a:ext cx="246159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nsolas" panose="020B0609020204030204" pitchFamily="49" charset="0"/>
                <a:cs typeface="Courier New"/>
              </a:rPr>
              <a:t>intrpHandler_i</a:t>
            </a:r>
            <a:r>
              <a:rPr lang="en-US" sz="1600" b="1" dirty="0">
                <a:latin typeface="Consolas" panose="020B0609020204030204" pitchFamily="49" charset="0"/>
                <a:cs typeface="Courier New"/>
              </a:rPr>
              <a:t> () {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/>
              </a:rPr>
              <a:t> …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/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A9ACDE-49BF-46B7-B322-2D5C8200C1B8}"/>
              </a:ext>
            </a:extLst>
          </p:cNvPr>
          <p:cNvSpPr txBox="1"/>
          <p:nvPr/>
        </p:nvSpPr>
        <p:spPr>
          <a:xfrm>
            <a:off x="3597964" y="238352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Address and properties of each interrupt handler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9ACDE-49BF-46B7-B322-2D5C8200C1B8}"/>
              </a:ext>
            </a:extLst>
          </p:cNvPr>
          <p:cNvSpPr txBox="1"/>
          <p:nvPr/>
        </p:nvSpPr>
        <p:spPr>
          <a:xfrm>
            <a:off x="2150164" y="1925756"/>
            <a:ext cx="234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ea typeface="Gill Sans" charset="0"/>
                <a:cs typeface="Gill Sans" charset="0"/>
              </a:rPr>
              <a:t>Interrupt vector</a:t>
            </a:r>
            <a:endParaRPr lang="en-US" b="0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99C3-F2F9-4706-B03D-11F4DC26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Before Exception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9174D-5EE6-486D-8A8B-C51EB04D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A66F7-1F67-450D-805B-DC5054C6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0B590-AC60-4D98-B920-C808FE4B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8" name="Content Placeholder 3" descr="beforeInterrupt.pdf">
            <a:extLst>
              <a:ext uri="{FF2B5EF4-FFF2-40B4-BE49-F238E27FC236}">
                <a16:creationId xmlns:a16="http://schemas.microsoft.com/office/drawing/2014/main" id="{EC98C120-46BA-48FB-A073-5281AF1588D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393" r="-238"/>
          <a:stretch/>
        </p:blipFill>
        <p:spPr>
          <a:xfrm>
            <a:off x="2525463" y="1636123"/>
            <a:ext cx="6606227" cy="52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6811E-39E0-4086-AF1B-96A403BC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After Exception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8370D-00DE-45DE-9F23-13D0E341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FA85F-267C-4F54-93DC-3D574FD1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F2379-CAC7-48F4-9836-F20E4144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Content Placeholder 3" descr="duringInterrupt.pdf">
            <a:extLst>
              <a:ext uri="{FF2B5EF4-FFF2-40B4-BE49-F238E27FC236}">
                <a16:creationId xmlns:a16="http://schemas.microsoft.com/office/drawing/2014/main" id="{C291AEB8-7085-4D10-AED5-24A1BFFB5B0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-60" r="-4"/>
          <a:stretch/>
        </p:blipFill>
        <p:spPr>
          <a:xfrm>
            <a:off x="2816273" y="1691322"/>
            <a:ext cx="6056124" cy="5283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4A298-C169-4ADB-9656-1952CD68ED43}"/>
              </a:ext>
            </a:extLst>
          </p:cNvPr>
          <p:cNvSpPr txBox="1"/>
          <p:nvPr/>
        </p:nvSpPr>
        <p:spPr>
          <a:xfrm>
            <a:off x="4181444" y="5665857"/>
            <a:ext cx="309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Why don’t we just use the user stack?</a:t>
            </a:r>
          </a:p>
        </p:txBody>
      </p:sp>
      <p:sp>
        <p:nvSpPr>
          <p:cNvPr id="8" name="Freeform 7"/>
          <p:cNvSpPr/>
          <p:nvPr/>
        </p:nvSpPr>
        <p:spPr>
          <a:xfrm>
            <a:off x="4008474" y="3784467"/>
            <a:ext cx="3657600" cy="2297356"/>
          </a:xfrm>
          <a:custGeom>
            <a:avLst/>
            <a:gdLst>
              <a:gd name="connsiteX0" fmla="*/ 3657600 w 3657600"/>
              <a:gd name="connsiteY0" fmla="*/ 2297356 h 2297356"/>
              <a:gd name="connsiteX1" fmla="*/ 3540642 w 3657600"/>
              <a:gd name="connsiteY1" fmla="*/ 2254826 h 2297356"/>
              <a:gd name="connsiteX2" fmla="*/ 3476847 w 3657600"/>
              <a:gd name="connsiteY2" fmla="*/ 2233561 h 2297356"/>
              <a:gd name="connsiteX3" fmla="*/ 3434317 w 3657600"/>
              <a:gd name="connsiteY3" fmla="*/ 2222928 h 2297356"/>
              <a:gd name="connsiteX4" fmla="*/ 3391786 w 3657600"/>
              <a:gd name="connsiteY4" fmla="*/ 2201663 h 2297356"/>
              <a:gd name="connsiteX5" fmla="*/ 3349256 w 3657600"/>
              <a:gd name="connsiteY5" fmla="*/ 2191031 h 2297356"/>
              <a:gd name="connsiteX6" fmla="*/ 3285461 w 3657600"/>
              <a:gd name="connsiteY6" fmla="*/ 2169766 h 2297356"/>
              <a:gd name="connsiteX7" fmla="*/ 3221666 w 3657600"/>
              <a:gd name="connsiteY7" fmla="*/ 2127235 h 2297356"/>
              <a:gd name="connsiteX8" fmla="*/ 3200400 w 3657600"/>
              <a:gd name="connsiteY8" fmla="*/ 2105970 h 2297356"/>
              <a:gd name="connsiteX9" fmla="*/ 3168503 w 3657600"/>
              <a:gd name="connsiteY9" fmla="*/ 2095338 h 2297356"/>
              <a:gd name="connsiteX10" fmla="*/ 3115340 w 3657600"/>
              <a:gd name="connsiteY10" fmla="*/ 2063440 h 2297356"/>
              <a:gd name="connsiteX11" fmla="*/ 3040912 w 3657600"/>
              <a:gd name="connsiteY11" fmla="*/ 2020910 h 2297356"/>
              <a:gd name="connsiteX12" fmla="*/ 2966484 w 3657600"/>
              <a:gd name="connsiteY12" fmla="*/ 1978380 h 2297356"/>
              <a:gd name="connsiteX13" fmla="*/ 2945219 w 3657600"/>
              <a:gd name="connsiteY13" fmla="*/ 1957114 h 2297356"/>
              <a:gd name="connsiteX14" fmla="*/ 2913321 w 3657600"/>
              <a:gd name="connsiteY14" fmla="*/ 1946482 h 2297356"/>
              <a:gd name="connsiteX15" fmla="*/ 2881424 w 3657600"/>
              <a:gd name="connsiteY15" fmla="*/ 1914584 h 2297356"/>
              <a:gd name="connsiteX16" fmla="*/ 2796363 w 3657600"/>
              <a:gd name="connsiteY16" fmla="*/ 1872054 h 2297356"/>
              <a:gd name="connsiteX17" fmla="*/ 2721935 w 3657600"/>
              <a:gd name="connsiteY17" fmla="*/ 1808259 h 2297356"/>
              <a:gd name="connsiteX18" fmla="*/ 2690038 w 3657600"/>
              <a:gd name="connsiteY18" fmla="*/ 1776361 h 2297356"/>
              <a:gd name="connsiteX19" fmla="*/ 2636875 w 3657600"/>
              <a:gd name="connsiteY19" fmla="*/ 1755096 h 2297356"/>
              <a:gd name="connsiteX20" fmla="*/ 2573079 w 3657600"/>
              <a:gd name="connsiteY20" fmla="*/ 1712566 h 2297356"/>
              <a:gd name="connsiteX21" fmla="*/ 2456121 w 3657600"/>
              <a:gd name="connsiteY21" fmla="*/ 1659403 h 2297356"/>
              <a:gd name="connsiteX22" fmla="*/ 2413591 w 3657600"/>
              <a:gd name="connsiteY22" fmla="*/ 1627505 h 2297356"/>
              <a:gd name="connsiteX23" fmla="*/ 2371061 w 3657600"/>
              <a:gd name="connsiteY23" fmla="*/ 1606240 h 2297356"/>
              <a:gd name="connsiteX24" fmla="*/ 2307266 w 3657600"/>
              <a:gd name="connsiteY24" fmla="*/ 1563710 h 2297356"/>
              <a:gd name="connsiteX25" fmla="*/ 2275368 w 3657600"/>
              <a:gd name="connsiteY25" fmla="*/ 1542445 h 2297356"/>
              <a:gd name="connsiteX26" fmla="*/ 2243470 w 3657600"/>
              <a:gd name="connsiteY26" fmla="*/ 1510547 h 2297356"/>
              <a:gd name="connsiteX27" fmla="*/ 2179675 w 3657600"/>
              <a:gd name="connsiteY27" fmla="*/ 1468017 h 2297356"/>
              <a:gd name="connsiteX28" fmla="*/ 2137145 w 3657600"/>
              <a:gd name="connsiteY28" fmla="*/ 1436119 h 2297356"/>
              <a:gd name="connsiteX29" fmla="*/ 2041452 w 3657600"/>
              <a:gd name="connsiteY29" fmla="*/ 1372324 h 2297356"/>
              <a:gd name="connsiteX30" fmla="*/ 1977656 w 3657600"/>
              <a:gd name="connsiteY30" fmla="*/ 1319161 h 2297356"/>
              <a:gd name="connsiteX31" fmla="*/ 1945759 w 3657600"/>
              <a:gd name="connsiteY31" fmla="*/ 1308528 h 2297356"/>
              <a:gd name="connsiteX32" fmla="*/ 1850066 w 3657600"/>
              <a:gd name="connsiteY32" fmla="*/ 1212835 h 2297356"/>
              <a:gd name="connsiteX33" fmla="*/ 1818168 w 3657600"/>
              <a:gd name="connsiteY33" fmla="*/ 1180938 h 2297356"/>
              <a:gd name="connsiteX34" fmla="*/ 1765005 w 3657600"/>
              <a:gd name="connsiteY34" fmla="*/ 1127775 h 2297356"/>
              <a:gd name="connsiteX35" fmla="*/ 1711842 w 3657600"/>
              <a:gd name="connsiteY35" fmla="*/ 1074612 h 2297356"/>
              <a:gd name="connsiteX36" fmla="*/ 1658679 w 3657600"/>
              <a:gd name="connsiteY36" fmla="*/ 1032082 h 2297356"/>
              <a:gd name="connsiteX37" fmla="*/ 1626782 w 3657600"/>
              <a:gd name="connsiteY37" fmla="*/ 1000184 h 2297356"/>
              <a:gd name="connsiteX38" fmla="*/ 1594884 w 3657600"/>
              <a:gd name="connsiteY38" fmla="*/ 957654 h 2297356"/>
              <a:gd name="connsiteX39" fmla="*/ 1562986 w 3657600"/>
              <a:gd name="connsiteY39" fmla="*/ 936389 h 2297356"/>
              <a:gd name="connsiteX40" fmla="*/ 1499191 w 3657600"/>
              <a:gd name="connsiteY40" fmla="*/ 872593 h 2297356"/>
              <a:gd name="connsiteX41" fmla="*/ 1499191 w 3657600"/>
              <a:gd name="connsiteY41" fmla="*/ 872593 h 2297356"/>
              <a:gd name="connsiteX42" fmla="*/ 1467293 w 3657600"/>
              <a:gd name="connsiteY42" fmla="*/ 830063 h 2297356"/>
              <a:gd name="connsiteX43" fmla="*/ 1435396 w 3657600"/>
              <a:gd name="connsiteY43" fmla="*/ 808798 h 2297356"/>
              <a:gd name="connsiteX44" fmla="*/ 1329070 w 3657600"/>
              <a:gd name="connsiteY44" fmla="*/ 702473 h 2297356"/>
              <a:gd name="connsiteX45" fmla="*/ 1275907 w 3657600"/>
              <a:gd name="connsiteY45" fmla="*/ 649310 h 2297356"/>
              <a:gd name="connsiteX46" fmla="*/ 1244010 w 3657600"/>
              <a:gd name="connsiteY46" fmla="*/ 617412 h 2297356"/>
              <a:gd name="connsiteX47" fmla="*/ 1201479 w 3657600"/>
              <a:gd name="connsiteY47" fmla="*/ 585514 h 2297356"/>
              <a:gd name="connsiteX48" fmla="*/ 1137684 w 3657600"/>
              <a:gd name="connsiteY48" fmla="*/ 532352 h 2297356"/>
              <a:gd name="connsiteX49" fmla="*/ 1116419 w 3657600"/>
              <a:gd name="connsiteY49" fmla="*/ 500454 h 2297356"/>
              <a:gd name="connsiteX50" fmla="*/ 1010093 w 3657600"/>
              <a:gd name="connsiteY50" fmla="*/ 436659 h 2297356"/>
              <a:gd name="connsiteX51" fmla="*/ 946298 w 3657600"/>
              <a:gd name="connsiteY51" fmla="*/ 383496 h 2297356"/>
              <a:gd name="connsiteX52" fmla="*/ 871870 w 3657600"/>
              <a:gd name="connsiteY52" fmla="*/ 330333 h 2297356"/>
              <a:gd name="connsiteX53" fmla="*/ 839973 w 3657600"/>
              <a:gd name="connsiteY53" fmla="*/ 319700 h 2297356"/>
              <a:gd name="connsiteX54" fmla="*/ 765545 w 3657600"/>
              <a:gd name="connsiteY54" fmla="*/ 287803 h 2297356"/>
              <a:gd name="connsiteX55" fmla="*/ 701749 w 3657600"/>
              <a:gd name="connsiteY55" fmla="*/ 255905 h 2297356"/>
              <a:gd name="connsiteX56" fmla="*/ 659219 w 3657600"/>
              <a:gd name="connsiteY56" fmla="*/ 234640 h 2297356"/>
              <a:gd name="connsiteX57" fmla="*/ 627321 w 3657600"/>
              <a:gd name="connsiteY57" fmla="*/ 224007 h 2297356"/>
              <a:gd name="connsiteX58" fmla="*/ 563526 w 3657600"/>
              <a:gd name="connsiteY58" fmla="*/ 192110 h 2297356"/>
              <a:gd name="connsiteX59" fmla="*/ 435935 w 3657600"/>
              <a:gd name="connsiteY59" fmla="*/ 128314 h 2297356"/>
              <a:gd name="connsiteX60" fmla="*/ 404038 w 3657600"/>
              <a:gd name="connsiteY60" fmla="*/ 117682 h 2297356"/>
              <a:gd name="connsiteX61" fmla="*/ 340242 w 3657600"/>
              <a:gd name="connsiteY61" fmla="*/ 85784 h 2297356"/>
              <a:gd name="connsiteX62" fmla="*/ 308345 w 3657600"/>
              <a:gd name="connsiteY62" fmla="*/ 64519 h 2297356"/>
              <a:gd name="connsiteX63" fmla="*/ 287079 w 3657600"/>
              <a:gd name="connsiteY63" fmla="*/ 43254 h 2297356"/>
              <a:gd name="connsiteX64" fmla="*/ 170121 w 3657600"/>
              <a:gd name="connsiteY64" fmla="*/ 21989 h 2297356"/>
              <a:gd name="connsiteX65" fmla="*/ 63796 w 3657600"/>
              <a:gd name="connsiteY65" fmla="*/ 724 h 2297356"/>
              <a:gd name="connsiteX66" fmla="*/ 0 w 3657600"/>
              <a:gd name="connsiteY66" fmla="*/ 724 h 229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657600" h="2297356">
                <a:moveTo>
                  <a:pt x="3657600" y="2297356"/>
                </a:moveTo>
                <a:cubicBezTo>
                  <a:pt x="3583617" y="2267762"/>
                  <a:pt x="3622555" y="2282131"/>
                  <a:pt x="3540642" y="2254826"/>
                </a:cubicBezTo>
                <a:lnTo>
                  <a:pt x="3476847" y="2233561"/>
                </a:lnTo>
                <a:cubicBezTo>
                  <a:pt x="3462670" y="2230017"/>
                  <a:pt x="3448000" y="2228059"/>
                  <a:pt x="3434317" y="2222928"/>
                </a:cubicBezTo>
                <a:cubicBezTo>
                  <a:pt x="3419476" y="2217363"/>
                  <a:pt x="3406627" y="2207228"/>
                  <a:pt x="3391786" y="2201663"/>
                </a:cubicBezTo>
                <a:cubicBezTo>
                  <a:pt x="3378103" y="2196532"/>
                  <a:pt x="3363253" y="2195230"/>
                  <a:pt x="3349256" y="2191031"/>
                </a:cubicBezTo>
                <a:cubicBezTo>
                  <a:pt x="3327786" y="2184590"/>
                  <a:pt x="3285461" y="2169766"/>
                  <a:pt x="3285461" y="2169766"/>
                </a:cubicBezTo>
                <a:cubicBezTo>
                  <a:pt x="3264196" y="2155589"/>
                  <a:pt x="3239738" y="2145306"/>
                  <a:pt x="3221666" y="2127235"/>
                </a:cubicBezTo>
                <a:cubicBezTo>
                  <a:pt x="3214577" y="2120147"/>
                  <a:pt x="3208996" y="2111128"/>
                  <a:pt x="3200400" y="2105970"/>
                </a:cubicBezTo>
                <a:cubicBezTo>
                  <a:pt x="3190790" y="2100204"/>
                  <a:pt x="3178527" y="2100350"/>
                  <a:pt x="3168503" y="2095338"/>
                </a:cubicBezTo>
                <a:cubicBezTo>
                  <a:pt x="3150019" y="2086096"/>
                  <a:pt x="3132535" y="2074904"/>
                  <a:pt x="3115340" y="2063440"/>
                </a:cubicBezTo>
                <a:cubicBezTo>
                  <a:pt x="3050970" y="2020526"/>
                  <a:pt x="3097764" y="2039859"/>
                  <a:pt x="3040912" y="2020910"/>
                </a:cubicBezTo>
                <a:cubicBezTo>
                  <a:pt x="2969291" y="1949289"/>
                  <a:pt x="3052164" y="2021220"/>
                  <a:pt x="2966484" y="1978380"/>
                </a:cubicBezTo>
                <a:cubicBezTo>
                  <a:pt x="2957518" y="1973897"/>
                  <a:pt x="2953815" y="1962272"/>
                  <a:pt x="2945219" y="1957114"/>
                </a:cubicBezTo>
                <a:cubicBezTo>
                  <a:pt x="2935608" y="1951348"/>
                  <a:pt x="2923954" y="1950026"/>
                  <a:pt x="2913321" y="1946482"/>
                </a:cubicBezTo>
                <a:cubicBezTo>
                  <a:pt x="2902689" y="1935849"/>
                  <a:pt x="2893453" y="1923606"/>
                  <a:pt x="2881424" y="1914584"/>
                </a:cubicBezTo>
                <a:cubicBezTo>
                  <a:pt x="2841248" y="1884452"/>
                  <a:pt x="2835611" y="1885136"/>
                  <a:pt x="2796363" y="1872054"/>
                </a:cubicBezTo>
                <a:cubicBezTo>
                  <a:pt x="2717215" y="1792904"/>
                  <a:pt x="2817414" y="1890098"/>
                  <a:pt x="2721935" y="1808259"/>
                </a:cubicBezTo>
                <a:cubicBezTo>
                  <a:pt x="2710518" y="1798473"/>
                  <a:pt x="2702789" y="1784330"/>
                  <a:pt x="2690038" y="1776361"/>
                </a:cubicBezTo>
                <a:cubicBezTo>
                  <a:pt x="2673853" y="1766245"/>
                  <a:pt x="2653631" y="1764235"/>
                  <a:pt x="2636875" y="1755096"/>
                </a:cubicBezTo>
                <a:cubicBezTo>
                  <a:pt x="2614438" y="1742858"/>
                  <a:pt x="2597325" y="1720648"/>
                  <a:pt x="2573079" y="1712566"/>
                </a:cubicBezTo>
                <a:cubicBezTo>
                  <a:pt x="2531281" y="1698632"/>
                  <a:pt x="2494150" y="1687925"/>
                  <a:pt x="2456121" y="1659403"/>
                </a:cubicBezTo>
                <a:cubicBezTo>
                  <a:pt x="2441944" y="1648770"/>
                  <a:pt x="2428618" y="1636897"/>
                  <a:pt x="2413591" y="1627505"/>
                </a:cubicBezTo>
                <a:cubicBezTo>
                  <a:pt x="2400150" y="1619104"/>
                  <a:pt x="2384652" y="1614395"/>
                  <a:pt x="2371061" y="1606240"/>
                </a:cubicBezTo>
                <a:cubicBezTo>
                  <a:pt x="2349146" y="1593091"/>
                  <a:pt x="2328531" y="1577887"/>
                  <a:pt x="2307266" y="1563710"/>
                </a:cubicBezTo>
                <a:cubicBezTo>
                  <a:pt x="2296633" y="1556622"/>
                  <a:pt x="2284404" y="1551481"/>
                  <a:pt x="2275368" y="1542445"/>
                </a:cubicBezTo>
                <a:cubicBezTo>
                  <a:pt x="2264735" y="1531812"/>
                  <a:pt x="2255339" y="1519779"/>
                  <a:pt x="2243470" y="1510547"/>
                </a:cubicBezTo>
                <a:cubicBezTo>
                  <a:pt x="2223296" y="1494856"/>
                  <a:pt x="2200121" y="1483352"/>
                  <a:pt x="2179675" y="1468017"/>
                </a:cubicBezTo>
                <a:cubicBezTo>
                  <a:pt x="2165498" y="1457384"/>
                  <a:pt x="2151715" y="1446206"/>
                  <a:pt x="2137145" y="1436119"/>
                </a:cubicBezTo>
                <a:cubicBezTo>
                  <a:pt x="2105625" y="1414298"/>
                  <a:pt x="2068560" y="1399432"/>
                  <a:pt x="2041452" y="1372324"/>
                </a:cubicBezTo>
                <a:cubicBezTo>
                  <a:pt x="2017935" y="1348807"/>
                  <a:pt x="2007264" y="1333965"/>
                  <a:pt x="1977656" y="1319161"/>
                </a:cubicBezTo>
                <a:cubicBezTo>
                  <a:pt x="1967632" y="1314149"/>
                  <a:pt x="1956391" y="1312072"/>
                  <a:pt x="1945759" y="1308528"/>
                </a:cubicBezTo>
                <a:lnTo>
                  <a:pt x="1850066" y="1212835"/>
                </a:lnTo>
                <a:cubicBezTo>
                  <a:pt x="1839433" y="1202202"/>
                  <a:pt x="1826509" y="1193449"/>
                  <a:pt x="1818168" y="1180938"/>
                </a:cubicBezTo>
                <a:cubicBezTo>
                  <a:pt x="1789815" y="1138407"/>
                  <a:pt x="1807536" y="1156128"/>
                  <a:pt x="1765005" y="1127775"/>
                </a:cubicBezTo>
                <a:cubicBezTo>
                  <a:pt x="1708298" y="1042714"/>
                  <a:pt x="1782726" y="1145496"/>
                  <a:pt x="1711842" y="1074612"/>
                </a:cubicBezTo>
                <a:cubicBezTo>
                  <a:pt x="1663748" y="1026518"/>
                  <a:pt x="1720778" y="1052780"/>
                  <a:pt x="1658679" y="1032082"/>
                </a:cubicBezTo>
                <a:cubicBezTo>
                  <a:pt x="1648047" y="1021449"/>
                  <a:pt x="1636568" y="1011601"/>
                  <a:pt x="1626782" y="1000184"/>
                </a:cubicBezTo>
                <a:cubicBezTo>
                  <a:pt x="1615249" y="986729"/>
                  <a:pt x="1607415" y="970184"/>
                  <a:pt x="1594884" y="957654"/>
                </a:cubicBezTo>
                <a:cubicBezTo>
                  <a:pt x="1585848" y="948618"/>
                  <a:pt x="1572537" y="944879"/>
                  <a:pt x="1562986" y="936389"/>
                </a:cubicBezTo>
                <a:cubicBezTo>
                  <a:pt x="1540509" y="916409"/>
                  <a:pt x="1520456" y="893858"/>
                  <a:pt x="1499191" y="872593"/>
                </a:cubicBezTo>
                <a:lnTo>
                  <a:pt x="1499191" y="872593"/>
                </a:lnTo>
                <a:cubicBezTo>
                  <a:pt x="1488558" y="858416"/>
                  <a:pt x="1479824" y="842594"/>
                  <a:pt x="1467293" y="830063"/>
                </a:cubicBezTo>
                <a:cubicBezTo>
                  <a:pt x="1458257" y="821027"/>
                  <a:pt x="1444947" y="817288"/>
                  <a:pt x="1435396" y="808798"/>
                </a:cubicBezTo>
                <a:lnTo>
                  <a:pt x="1329070" y="702473"/>
                </a:lnTo>
                <a:lnTo>
                  <a:pt x="1275907" y="649310"/>
                </a:lnTo>
                <a:cubicBezTo>
                  <a:pt x="1265274" y="638677"/>
                  <a:pt x="1256039" y="626434"/>
                  <a:pt x="1244010" y="617412"/>
                </a:cubicBezTo>
                <a:cubicBezTo>
                  <a:pt x="1229833" y="606779"/>
                  <a:pt x="1214010" y="598045"/>
                  <a:pt x="1201479" y="585514"/>
                </a:cubicBezTo>
                <a:cubicBezTo>
                  <a:pt x="1141364" y="525400"/>
                  <a:pt x="1228926" y="577973"/>
                  <a:pt x="1137684" y="532352"/>
                </a:cubicBezTo>
                <a:cubicBezTo>
                  <a:pt x="1130596" y="521719"/>
                  <a:pt x="1126036" y="508869"/>
                  <a:pt x="1116419" y="500454"/>
                </a:cubicBezTo>
                <a:cubicBezTo>
                  <a:pt x="1082203" y="470515"/>
                  <a:pt x="1048959" y="456092"/>
                  <a:pt x="1010093" y="436659"/>
                </a:cubicBezTo>
                <a:cubicBezTo>
                  <a:pt x="960450" y="387014"/>
                  <a:pt x="998110" y="420505"/>
                  <a:pt x="946298" y="383496"/>
                </a:cubicBezTo>
                <a:cubicBezTo>
                  <a:pt x="935054" y="375464"/>
                  <a:pt x="888580" y="338688"/>
                  <a:pt x="871870" y="330333"/>
                </a:cubicBezTo>
                <a:cubicBezTo>
                  <a:pt x="861846" y="325321"/>
                  <a:pt x="849997" y="324712"/>
                  <a:pt x="839973" y="319700"/>
                </a:cubicBezTo>
                <a:cubicBezTo>
                  <a:pt x="766551" y="282988"/>
                  <a:pt x="854053" y="309929"/>
                  <a:pt x="765545" y="287803"/>
                </a:cubicBezTo>
                <a:cubicBezTo>
                  <a:pt x="704245" y="246937"/>
                  <a:pt x="763378" y="282318"/>
                  <a:pt x="701749" y="255905"/>
                </a:cubicBezTo>
                <a:cubicBezTo>
                  <a:pt x="687181" y="249661"/>
                  <a:pt x="673787" y="240884"/>
                  <a:pt x="659219" y="234640"/>
                </a:cubicBezTo>
                <a:cubicBezTo>
                  <a:pt x="648917" y="230225"/>
                  <a:pt x="637346" y="229019"/>
                  <a:pt x="627321" y="224007"/>
                </a:cubicBezTo>
                <a:cubicBezTo>
                  <a:pt x="544883" y="182787"/>
                  <a:pt x="643696" y="218832"/>
                  <a:pt x="563526" y="192110"/>
                </a:cubicBezTo>
                <a:cubicBezTo>
                  <a:pt x="481082" y="137147"/>
                  <a:pt x="523975" y="157661"/>
                  <a:pt x="435935" y="128314"/>
                </a:cubicBezTo>
                <a:lnTo>
                  <a:pt x="404038" y="117682"/>
                </a:lnTo>
                <a:cubicBezTo>
                  <a:pt x="312618" y="56737"/>
                  <a:pt x="428288" y="129808"/>
                  <a:pt x="340242" y="85784"/>
                </a:cubicBezTo>
                <a:cubicBezTo>
                  <a:pt x="328813" y="80069"/>
                  <a:pt x="318323" y="72502"/>
                  <a:pt x="308345" y="64519"/>
                </a:cubicBezTo>
                <a:cubicBezTo>
                  <a:pt x="300517" y="58257"/>
                  <a:pt x="295675" y="48412"/>
                  <a:pt x="287079" y="43254"/>
                </a:cubicBezTo>
                <a:cubicBezTo>
                  <a:pt x="261197" y="27725"/>
                  <a:pt x="181855" y="23456"/>
                  <a:pt x="170121" y="21989"/>
                </a:cubicBezTo>
                <a:cubicBezTo>
                  <a:pt x="124282" y="6708"/>
                  <a:pt x="127331" y="5611"/>
                  <a:pt x="63796" y="724"/>
                </a:cubicBezTo>
                <a:cubicBezTo>
                  <a:pt x="42593" y="-907"/>
                  <a:pt x="21265" y="724"/>
                  <a:pt x="0" y="724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12781" y="4913345"/>
            <a:ext cx="3774559" cy="519904"/>
          </a:xfrm>
          <a:custGeom>
            <a:avLst/>
            <a:gdLst>
              <a:gd name="connsiteX0" fmla="*/ 3774559 w 3774559"/>
              <a:gd name="connsiteY0" fmla="*/ 402934 h 519904"/>
              <a:gd name="connsiteX1" fmla="*/ 3668233 w 3774559"/>
              <a:gd name="connsiteY1" fmla="*/ 349771 h 519904"/>
              <a:gd name="connsiteX2" fmla="*/ 3519377 w 3774559"/>
              <a:gd name="connsiteY2" fmla="*/ 285976 h 519904"/>
              <a:gd name="connsiteX3" fmla="*/ 3466214 w 3774559"/>
              <a:gd name="connsiteY3" fmla="*/ 275343 h 519904"/>
              <a:gd name="connsiteX4" fmla="*/ 3402419 w 3774559"/>
              <a:gd name="connsiteY4" fmla="*/ 254078 h 519904"/>
              <a:gd name="connsiteX5" fmla="*/ 3296093 w 3774559"/>
              <a:gd name="connsiteY5" fmla="*/ 232813 h 519904"/>
              <a:gd name="connsiteX6" fmla="*/ 3125972 w 3774559"/>
              <a:gd name="connsiteY6" fmla="*/ 190283 h 519904"/>
              <a:gd name="connsiteX7" fmla="*/ 3051545 w 3774559"/>
              <a:gd name="connsiteY7" fmla="*/ 179650 h 519904"/>
              <a:gd name="connsiteX8" fmla="*/ 2700670 w 3774559"/>
              <a:gd name="connsiteY8" fmla="*/ 126488 h 519904"/>
              <a:gd name="connsiteX9" fmla="*/ 2519917 w 3774559"/>
              <a:gd name="connsiteY9" fmla="*/ 105222 h 519904"/>
              <a:gd name="connsiteX10" fmla="*/ 2169042 w 3774559"/>
              <a:gd name="connsiteY10" fmla="*/ 83957 h 519904"/>
              <a:gd name="connsiteX11" fmla="*/ 2052084 w 3774559"/>
              <a:gd name="connsiteY11" fmla="*/ 62692 h 519904"/>
              <a:gd name="connsiteX12" fmla="*/ 1860698 w 3774559"/>
              <a:gd name="connsiteY12" fmla="*/ 52060 h 519904"/>
              <a:gd name="connsiteX13" fmla="*/ 1722475 w 3774559"/>
              <a:gd name="connsiteY13" fmla="*/ 41427 h 519904"/>
              <a:gd name="connsiteX14" fmla="*/ 999461 w 3774559"/>
              <a:gd name="connsiteY14" fmla="*/ 41427 h 519904"/>
              <a:gd name="connsiteX15" fmla="*/ 914400 w 3774559"/>
              <a:gd name="connsiteY15" fmla="*/ 52060 h 519904"/>
              <a:gd name="connsiteX16" fmla="*/ 765545 w 3774559"/>
              <a:gd name="connsiteY16" fmla="*/ 83957 h 519904"/>
              <a:gd name="connsiteX17" fmla="*/ 723014 w 3774559"/>
              <a:gd name="connsiteY17" fmla="*/ 105222 h 519904"/>
              <a:gd name="connsiteX18" fmla="*/ 691117 w 3774559"/>
              <a:gd name="connsiteY18" fmla="*/ 126488 h 519904"/>
              <a:gd name="connsiteX19" fmla="*/ 648586 w 3774559"/>
              <a:gd name="connsiteY19" fmla="*/ 137120 h 519904"/>
              <a:gd name="connsiteX20" fmla="*/ 606056 w 3774559"/>
              <a:gd name="connsiteY20" fmla="*/ 158385 h 519904"/>
              <a:gd name="connsiteX21" fmla="*/ 563526 w 3774559"/>
              <a:gd name="connsiteY21" fmla="*/ 190283 h 519904"/>
              <a:gd name="connsiteX22" fmla="*/ 520996 w 3774559"/>
              <a:gd name="connsiteY22" fmla="*/ 200915 h 519904"/>
              <a:gd name="connsiteX23" fmla="*/ 446568 w 3774559"/>
              <a:gd name="connsiteY23" fmla="*/ 232813 h 519904"/>
              <a:gd name="connsiteX24" fmla="*/ 404038 w 3774559"/>
              <a:gd name="connsiteY24" fmla="*/ 275343 h 519904"/>
              <a:gd name="connsiteX25" fmla="*/ 287079 w 3774559"/>
              <a:gd name="connsiteY25" fmla="*/ 360404 h 519904"/>
              <a:gd name="connsiteX26" fmla="*/ 191386 w 3774559"/>
              <a:gd name="connsiteY26" fmla="*/ 434832 h 519904"/>
              <a:gd name="connsiteX27" fmla="*/ 159489 w 3774559"/>
              <a:gd name="connsiteY27" fmla="*/ 445464 h 519904"/>
              <a:gd name="connsiteX28" fmla="*/ 116959 w 3774559"/>
              <a:gd name="connsiteY28" fmla="*/ 456097 h 519904"/>
              <a:gd name="connsiteX29" fmla="*/ 74428 w 3774559"/>
              <a:gd name="connsiteY29" fmla="*/ 477362 h 519904"/>
              <a:gd name="connsiteX30" fmla="*/ 0 w 3774559"/>
              <a:gd name="connsiteY30" fmla="*/ 519892 h 51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74559" h="519904">
                <a:moveTo>
                  <a:pt x="3774559" y="402934"/>
                </a:moveTo>
                <a:cubicBezTo>
                  <a:pt x="3691973" y="353382"/>
                  <a:pt x="3752642" y="385946"/>
                  <a:pt x="3668233" y="349771"/>
                </a:cubicBezTo>
                <a:cubicBezTo>
                  <a:pt x="3662852" y="347465"/>
                  <a:pt x="3546032" y="293973"/>
                  <a:pt x="3519377" y="285976"/>
                </a:cubicBezTo>
                <a:cubicBezTo>
                  <a:pt x="3502067" y="280783"/>
                  <a:pt x="3483649" y="280098"/>
                  <a:pt x="3466214" y="275343"/>
                </a:cubicBezTo>
                <a:cubicBezTo>
                  <a:pt x="3444589" y="269445"/>
                  <a:pt x="3424165" y="259514"/>
                  <a:pt x="3402419" y="254078"/>
                </a:cubicBezTo>
                <a:cubicBezTo>
                  <a:pt x="3367354" y="245312"/>
                  <a:pt x="3330846" y="242743"/>
                  <a:pt x="3296093" y="232813"/>
                </a:cubicBezTo>
                <a:cubicBezTo>
                  <a:pt x="3223987" y="212211"/>
                  <a:pt x="3204124" y="204937"/>
                  <a:pt x="3125972" y="190283"/>
                </a:cubicBezTo>
                <a:cubicBezTo>
                  <a:pt x="3101340" y="185665"/>
                  <a:pt x="3076187" y="184213"/>
                  <a:pt x="3051545" y="179650"/>
                </a:cubicBezTo>
                <a:cubicBezTo>
                  <a:pt x="2758287" y="125343"/>
                  <a:pt x="2933529" y="144399"/>
                  <a:pt x="2700670" y="126488"/>
                </a:cubicBezTo>
                <a:cubicBezTo>
                  <a:pt x="2620361" y="99717"/>
                  <a:pt x="2685364" y="118458"/>
                  <a:pt x="2519917" y="105222"/>
                </a:cubicBezTo>
                <a:cubicBezTo>
                  <a:pt x="2263768" y="84730"/>
                  <a:pt x="2564606" y="101938"/>
                  <a:pt x="2169042" y="83957"/>
                </a:cubicBezTo>
                <a:cubicBezTo>
                  <a:pt x="2130056" y="76869"/>
                  <a:pt x="2091499" y="66769"/>
                  <a:pt x="2052084" y="62692"/>
                </a:cubicBezTo>
                <a:cubicBezTo>
                  <a:pt x="1988529" y="56118"/>
                  <a:pt x="1924459" y="56174"/>
                  <a:pt x="1860698" y="52060"/>
                </a:cubicBezTo>
                <a:cubicBezTo>
                  <a:pt x="1814583" y="49085"/>
                  <a:pt x="1768549" y="44971"/>
                  <a:pt x="1722475" y="41427"/>
                </a:cubicBezTo>
                <a:cubicBezTo>
                  <a:pt x="1473138" y="-41680"/>
                  <a:pt x="1678393" y="22826"/>
                  <a:pt x="999461" y="41427"/>
                </a:cubicBezTo>
                <a:cubicBezTo>
                  <a:pt x="970897" y="42210"/>
                  <a:pt x="942586" y="47362"/>
                  <a:pt x="914400" y="52060"/>
                </a:cubicBezTo>
                <a:cubicBezTo>
                  <a:pt x="842013" y="64125"/>
                  <a:pt x="823625" y="69438"/>
                  <a:pt x="765545" y="83957"/>
                </a:cubicBezTo>
                <a:cubicBezTo>
                  <a:pt x="751368" y="91045"/>
                  <a:pt x="736776" y="97358"/>
                  <a:pt x="723014" y="105222"/>
                </a:cubicBezTo>
                <a:cubicBezTo>
                  <a:pt x="711919" y="111562"/>
                  <a:pt x="702862" y="121454"/>
                  <a:pt x="691117" y="126488"/>
                </a:cubicBezTo>
                <a:cubicBezTo>
                  <a:pt x="677685" y="132244"/>
                  <a:pt x="662763" y="133576"/>
                  <a:pt x="648586" y="137120"/>
                </a:cubicBezTo>
                <a:cubicBezTo>
                  <a:pt x="634409" y="144208"/>
                  <a:pt x="619497" y="149984"/>
                  <a:pt x="606056" y="158385"/>
                </a:cubicBezTo>
                <a:cubicBezTo>
                  <a:pt x="591029" y="167777"/>
                  <a:pt x="579376" y="182358"/>
                  <a:pt x="563526" y="190283"/>
                </a:cubicBezTo>
                <a:cubicBezTo>
                  <a:pt x="550456" y="196818"/>
                  <a:pt x="535047" y="196901"/>
                  <a:pt x="520996" y="200915"/>
                </a:cubicBezTo>
                <a:cubicBezTo>
                  <a:pt x="498887" y="207232"/>
                  <a:pt x="464015" y="219728"/>
                  <a:pt x="446568" y="232813"/>
                </a:cubicBezTo>
                <a:cubicBezTo>
                  <a:pt x="430529" y="244842"/>
                  <a:pt x="419693" y="262819"/>
                  <a:pt x="404038" y="275343"/>
                </a:cubicBezTo>
                <a:cubicBezTo>
                  <a:pt x="256746" y="393177"/>
                  <a:pt x="417573" y="246221"/>
                  <a:pt x="287079" y="360404"/>
                </a:cubicBezTo>
                <a:cubicBezTo>
                  <a:pt x="253204" y="390045"/>
                  <a:pt x="240339" y="418515"/>
                  <a:pt x="191386" y="434832"/>
                </a:cubicBezTo>
                <a:cubicBezTo>
                  <a:pt x="180754" y="438376"/>
                  <a:pt x="170265" y="442385"/>
                  <a:pt x="159489" y="445464"/>
                </a:cubicBezTo>
                <a:cubicBezTo>
                  <a:pt x="145438" y="449479"/>
                  <a:pt x="130642" y="450966"/>
                  <a:pt x="116959" y="456097"/>
                </a:cubicBezTo>
                <a:cubicBezTo>
                  <a:pt x="102118" y="461662"/>
                  <a:pt x="88020" y="469207"/>
                  <a:pt x="74428" y="477362"/>
                </a:cubicBezTo>
                <a:cubicBezTo>
                  <a:pt x="267" y="521858"/>
                  <a:pt x="37219" y="519892"/>
                  <a:pt x="0" y="519892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8BFB-9780-4565-BD18-812419A7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of a Process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8AC66-C019-4BB9-A71A-C017D964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FA98B-5932-4D4D-9FF4-EA84CBCD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5F76E-5C76-4417-B963-F05D54DF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4" name="Block Arc 73">
            <a:extLst>
              <a:ext uri="{FF2B5EF4-FFF2-40B4-BE49-F238E27FC236}">
                <a16:creationId xmlns:a16="http://schemas.microsoft.com/office/drawing/2014/main" id="{B3CF4ED3-A936-4195-8A01-98A8AE7B887C}"/>
              </a:ext>
            </a:extLst>
          </p:cNvPr>
          <p:cNvSpPr/>
          <p:nvPr/>
        </p:nvSpPr>
        <p:spPr bwMode="auto">
          <a:xfrm>
            <a:off x="2933700" y="1971298"/>
            <a:ext cx="6324600" cy="5334000"/>
          </a:xfrm>
          <a:prstGeom prst="blockArc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4159156-E178-4C41-B29F-D6A73C667DD7}"/>
              </a:ext>
            </a:extLst>
          </p:cNvPr>
          <p:cNvSpPr/>
          <p:nvPr/>
        </p:nvSpPr>
        <p:spPr bwMode="auto">
          <a:xfrm>
            <a:off x="4229100" y="3298964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BE9186-589B-434C-90F0-E0B12ADDDAC8}"/>
              </a:ext>
            </a:extLst>
          </p:cNvPr>
          <p:cNvSpPr txBox="1"/>
          <p:nvPr/>
        </p:nvSpPr>
        <p:spPr>
          <a:xfrm>
            <a:off x="5143500" y="2199898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User Mode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37C4AF9-1B8C-4088-9C57-4072604EBABF}"/>
              </a:ext>
            </a:extLst>
          </p:cNvPr>
          <p:cNvSpPr txBox="1"/>
          <p:nvPr/>
        </p:nvSpPr>
        <p:spPr>
          <a:xfrm>
            <a:off x="4914900" y="4028698"/>
            <a:ext cx="207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Kernel Mode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552C146-0773-4F78-B03D-C443C0F604DB}"/>
              </a:ext>
            </a:extLst>
          </p:cNvPr>
          <p:cNvSpPr/>
          <p:nvPr/>
        </p:nvSpPr>
        <p:spPr bwMode="auto">
          <a:xfrm>
            <a:off x="2705100" y="4638298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Right Brace 78">
            <a:extLst>
              <a:ext uri="{FF2B5EF4-FFF2-40B4-BE49-F238E27FC236}">
                <a16:creationId xmlns:a16="http://schemas.microsoft.com/office/drawing/2014/main" id="{C8023A89-EA0F-4E42-BD05-566F830CB968}"/>
              </a:ext>
            </a:extLst>
          </p:cNvPr>
          <p:cNvSpPr/>
          <p:nvPr/>
        </p:nvSpPr>
        <p:spPr bwMode="auto">
          <a:xfrm rot="5400000">
            <a:off x="3429000" y="4904998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772E86-D9CD-413E-9610-750D43EBB811}"/>
              </a:ext>
            </a:extLst>
          </p:cNvPr>
          <p:cNvSpPr txBox="1"/>
          <p:nvPr/>
        </p:nvSpPr>
        <p:spPr>
          <a:xfrm>
            <a:off x="5219700" y="6086098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Full HW access</a:t>
            </a: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862DC919-6BC3-45DA-98E3-5677C4DB1080}"/>
              </a:ext>
            </a:extLst>
          </p:cNvPr>
          <p:cNvSpPr/>
          <p:nvPr/>
        </p:nvSpPr>
        <p:spPr bwMode="auto">
          <a:xfrm rot="5400000">
            <a:off x="6019800" y="4142998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8A4D45-F076-4C70-8CB4-E7E8F0570880}"/>
              </a:ext>
            </a:extLst>
          </p:cNvPr>
          <p:cNvSpPr txBox="1"/>
          <p:nvPr/>
        </p:nvSpPr>
        <p:spPr>
          <a:xfrm>
            <a:off x="2781300" y="6086098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Limited HW access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B515CA8-87BD-40B9-AE38-1BB6D8C3F99E}"/>
              </a:ext>
            </a:extLst>
          </p:cNvPr>
          <p:cNvGrpSpPr/>
          <p:nvPr/>
        </p:nvGrpSpPr>
        <p:grpSpPr>
          <a:xfrm>
            <a:off x="4000500" y="3876298"/>
            <a:ext cx="849283" cy="674132"/>
            <a:chOff x="2362200" y="3048000"/>
            <a:chExt cx="849283" cy="674132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042BCDC-7B9F-4D78-B33A-2389B28BDF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362200" y="3048000"/>
              <a:ext cx="438978" cy="37929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D2E70C-6E1A-4546-8EFB-8A57DF80E41D}"/>
                </a:ext>
              </a:extLst>
            </p:cNvPr>
            <p:cNvSpPr txBox="1"/>
            <p:nvPr/>
          </p:nvSpPr>
          <p:spPr>
            <a:xfrm>
              <a:off x="2590800" y="33528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E04AEE8-1F81-49AE-AEB3-CD636D52DC65}"/>
              </a:ext>
            </a:extLst>
          </p:cNvPr>
          <p:cNvGrpSpPr/>
          <p:nvPr/>
        </p:nvGrpSpPr>
        <p:grpSpPr>
          <a:xfrm flipH="1">
            <a:off x="4000500" y="3114298"/>
            <a:ext cx="914403" cy="838200"/>
            <a:chOff x="6195245" y="3124200"/>
            <a:chExt cx="1130426" cy="419100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6394E2C-C7E3-428E-9394-01E5512FCD8C}"/>
                </a:ext>
              </a:extLst>
            </p:cNvPr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2CA7BB5-AEC4-48BC-B9CA-4317270D74B5}"/>
                </a:ext>
              </a:extLst>
            </p:cNvPr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546B9F1-0FD7-43DC-A805-D539B6BE0DC0}"/>
              </a:ext>
            </a:extLst>
          </p:cNvPr>
          <p:cNvGrpSpPr/>
          <p:nvPr/>
        </p:nvGrpSpPr>
        <p:grpSpPr>
          <a:xfrm>
            <a:off x="7640365" y="3952498"/>
            <a:ext cx="1074499" cy="553097"/>
            <a:chOff x="6019800" y="3028303"/>
            <a:chExt cx="1074499" cy="553097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CA17EA8-A81D-41AB-834B-2DF951B31F0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019800" y="3303884"/>
              <a:ext cx="520533" cy="27751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41008D8-3AB2-4EF3-8D32-F2DAFA49013E}"/>
                </a:ext>
              </a:extLst>
            </p:cNvPr>
            <p:cNvSpPr txBox="1"/>
            <p:nvPr/>
          </p:nvSpPr>
          <p:spPr>
            <a:xfrm>
              <a:off x="6550423" y="3028303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exit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35B756D-7029-441B-98DB-17FB7920BE61}"/>
              </a:ext>
            </a:extLst>
          </p:cNvPr>
          <p:cNvGrpSpPr/>
          <p:nvPr/>
        </p:nvGrpSpPr>
        <p:grpSpPr>
          <a:xfrm>
            <a:off x="4730336" y="2961898"/>
            <a:ext cx="597736" cy="782263"/>
            <a:chOff x="2560973" y="3236836"/>
            <a:chExt cx="597736" cy="782263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497326A-32E7-48D0-94F6-84C87E5FAE1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53912" y="3594165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CCEE44-E152-4918-8E35-5569D2D63CAD}"/>
                </a:ext>
              </a:extLst>
            </p:cNvPr>
            <p:cNvSpPr txBox="1"/>
            <p:nvPr/>
          </p:nvSpPr>
          <p:spPr>
            <a:xfrm>
              <a:off x="2560973" y="323683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retn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9E91B78-ED3D-4858-831D-383082095BEB}"/>
              </a:ext>
            </a:extLst>
          </p:cNvPr>
          <p:cNvGrpSpPr/>
          <p:nvPr/>
        </p:nvGrpSpPr>
        <p:grpSpPr>
          <a:xfrm flipH="1">
            <a:off x="5219699" y="2733298"/>
            <a:ext cx="1295400" cy="990600"/>
            <a:chOff x="5535835" y="3064133"/>
            <a:chExt cx="1601432" cy="495300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7B7052B-797B-4112-A6C0-B7B40D5A93DD}"/>
                </a:ext>
              </a:extLst>
            </p:cNvPr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F5A2A35-7F1C-408A-86BC-C40D1BB0599F}"/>
                </a:ext>
              </a:extLst>
            </p:cNvPr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17EE9B9-2FCC-4BE1-B556-6A711102FE10}"/>
              </a:ext>
            </a:extLst>
          </p:cNvPr>
          <p:cNvGrpSpPr/>
          <p:nvPr/>
        </p:nvGrpSpPr>
        <p:grpSpPr>
          <a:xfrm>
            <a:off x="5905501" y="3190501"/>
            <a:ext cx="385042" cy="826533"/>
            <a:chOff x="2971803" y="3200400"/>
            <a:chExt cx="385047" cy="589609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892DFF1-34FE-41B1-A261-E2377E0763C5}"/>
                </a:ext>
              </a:extLst>
            </p:cNvPr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8E0F8FA-A31E-4D67-90B8-FC569F8C23FF}"/>
                </a:ext>
              </a:extLst>
            </p:cNvPr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E1357EB-3CF4-42BE-813C-3B264749F9DA}"/>
              </a:ext>
            </a:extLst>
          </p:cNvPr>
          <p:cNvCxnSpPr/>
          <p:nvPr/>
        </p:nvCxnSpPr>
        <p:spPr bwMode="auto">
          <a:xfrm flipH="1">
            <a:off x="5524500" y="4485898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D6E09AD-A2A5-403B-9B5A-A84B56B1ADD8}"/>
              </a:ext>
            </a:extLst>
          </p:cNvPr>
          <p:cNvCxnSpPr/>
          <p:nvPr/>
        </p:nvCxnSpPr>
        <p:spPr bwMode="auto">
          <a:xfrm flipV="1">
            <a:off x="6057900" y="4485898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38476DB-0D5D-44BB-90F7-FA25B75367C4}"/>
              </a:ext>
            </a:extLst>
          </p:cNvPr>
          <p:cNvCxnSpPr/>
          <p:nvPr/>
        </p:nvCxnSpPr>
        <p:spPr bwMode="auto">
          <a:xfrm>
            <a:off x="6286500" y="4485898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1E6B52C-5A5D-451E-B6C6-A005CE67D3CF}"/>
              </a:ext>
            </a:extLst>
          </p:cNvPr>
          <p:cNvCxnSpPr>
            <a:endCxn id="100" idx="3"/>
          </p:cNvCxnSpPr>
          <p:nvPr/>
        </p:nvCxnSpPr>
        <p:spPr bwMode="auto">
          <a:xfrm flipH="1" flipV="1">
            <a:off x="6290543" y="3832368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CDFF6-D349-487C-974E-3AAA181924BE}"/>
              </a:ext>
            </a:extLst>
          </p:cNvPr>
          <p:cNvGrpSpPr/>
          <p:nvPr/>
        </p:nvGrpSpPr>
        <p:grpSpPr>
          <a:xfrm>
            <a:off x="6743700" y="2885698"/>
            <a:ext cx="1295400" cy="914400"/>
            <a:chOff x="6743700" y="2460186"/>
            <a:chExt cx="1295400" cy="91440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FF7509D-9FC2-45AF-A74A-DDB75038B056}"/>
                </a:ext>
              </a:extLst>
            </p:cNvPr>
            <p:cNvSpPr txBox="1"/>
            <p:nvPr/>
          </p:nvSpPr>
          <p:spPr>
            <a:xfrm flipH="1">
              <a:off x="6743700" y="2460186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exception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6CEEED96-2969-4102-BC8B-E9B2B4524623}"/>
                </a:ext>
              </a:extLst>
            </p:cNvPr>
            <p:cNvCxnSpPr/>
            <p:nvPr/>
          </p:nvCxnSpPr>
          <p:spPr bwMode="auto">
            <a:xfrm flipH="1">
              <a:off x="6972300" y="2841186"/>
              <a:ext cx="381000" cy="533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826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A71F-0CA5-4CA0-BA8E-1A08470C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Safe User → Kernel Mode Transfers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6CB8F-0772-4531-AFCE-CE45D092D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Carefully constructed kernel code packs up the user process state and sets it aside</a:t>
            </a:r>
          </a:p>
          <a:p>
            <a:r>
              <a:rPr lang="en-US" dirty="0" smtClean="0"/>
              <a:t>Must handle weird/buggy/malicious user state</a:t>
            </a:r>
          </a:p>
          <a:p>
            <a:pPr lvl="1"/>
            <a:r>
              <a:rPr lang="en-US" dirty="0" err="1" smtClean="0"/>
              <a:t>Syscalls</a:t>
            </a:r>
            <a:r>
              <a:rPr lang="en-US" dirty="0" smtClean="0"/>
              <a:t> with null pointers</a:t>
            </a:r>
          </a:p>
          <a:p>
            <a:pPr lvl="1"/>
            <a:r>
              <a:rPr lang="en-US" dirty="0" smtClean="0"/>
              <a:t>Return instruction out of bounds</a:t>
            </a:r>
          </a:p>
          <a:p>
            <a:pPr lvl="1"/>
            <a:r>
              <a:rPr lang="en-US" dirty="0" smtClean="0"/>
              <a:t>User stack pointer out of bounds</a:t>
            </a:r>
          </a:p>
          <a:p>
            <a:r>
              <a:rPr lang="en-US" dirty="0" smtClean="0"/>
              <a:t>Should be impossible for buggy or malicious user program to cause the kernel to corrupt itself</a:t>
            </a:r>
          </a:p>
          <a:p>
            <a:r>
              <a:rPr lang="en-US" dirty="0" smtClean="0"/>
              <a:t>User program should not know that an interrupt has occurred</a:t>
            </a:r>
            <a:br>
              <a:rPr lang="en-US" dirty="0" smtClean="0"/>
            </a:br>
            <a:r>
              <a:rPr lang="en-US" dirty="0" smtClean="0"/>
              <a:t>(transparency)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2F3B9-C0DD-49AB-BFFA-93E674CD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2CA35-93A0-4429-BB75-69B3883E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915E-307D-4B8E-AD6E-C7051B70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9737-8773-4881-BED9-0BCECEEA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System Call Handler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39E11-64EF-4DF1-8368-E6018FAF6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through well-defined </a:t>
            </a:r>
            <a:r>
              <a:rPr lang="en-US" dirty="0" err="1" smtClean="0"/>
              <a:t>syscall</a:t>
            </a:r>
            <a:r>
              <a:rPr lang="en-US" dirty="0" smtClean="0"/>
              <a:t> entry points!</a:t>
            </a:r>
          </a:p>
          <a:p>
            <a:pPr lvl="1"/>
            <a:r>
              <a:rPr lang="en-US" dirty="0" smtClean="0"/>
              <a:t>Table mapping system call number to handler</a:t>
            </a:r>
          </a:p>
          <a:p>
            <a:r>
              <a:rPr lang="en-US" dirty="0" smtClean="0"/>
              <a:t>Locate arguments</a:t>
            </a:r>
          </a:p>
          <a:p>
            <a:pPr lvl="1"/>
            <a:r>
              <a:rPr lang="en-US" dirty="0" smtClean="0"/>
              <a:t>In registers or on user (!) stack</a:t>
            </a:r>
          </a:p>
          <a:p>
            <a:r>
              <a:rPr lang="en-US" dirty="0" smtClean="0"/>
              <a:t>Copy arguments</a:t>
            </a:r>
          </a:p>
          <a:p>
            <a:pPr lvl="1"/>
            <a:r>
              <a:rPr lang="en-US" dirty="0" smtClean="0"/>
              <a:t>From user memory into kernel memory – carefully checking locations!</a:t>
            </a:r>
          </a:p>
          <a:p>
            <a:pPr lvl="1"/>
            <a:r>
              <a:rPr lang="en-US" dirty="0" smtClean="0"/>
              <a:t>Protect kernel from malicious code evading checks</a:t>
            </a:r>
          </a:p>
          <a:p>
            <a:r>
              <a:rPr lang="en-US" dirty="0" smtClean="0"/>
              <a:t>Validate arguments</a:t>
            </a:r>
          </a:p>
          <a:p>
            <a:pPr lvl="1"/>
            <a:r>
              <a:rPr lang="en-US" dirty="0" smtClean="0"/>
              <a:t>Protect kernel from errors in user code</a:t>
            </a:r>
          </a:p>
          <a:p>
            <a:r>
              <a:rPr lang="en-US" dirty="0" smtClean="0"/>
              <a:t>Copy results back </a:t>
            </a:r>
          </a:p>
          <a:p>
            <a:pPr lvl="1"/>
            <a:r>
              <a:rPr lang="en-US" dirty="0" smtClean="0"/>
              <a:t>Into user memory – carefully checking locations!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1D5F1-F584-455F-A6F2-E8E5E20C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AFC2-D946-4693-946A-F8DB1BB4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EF042-5947-44B8-B3EB-7D9B3FF3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9937-35CD-4C28-9F3F-F4F3049C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F29D-8950-4E43-A6C2-4120ED0A1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 handlers want a stack</a:t>
            </a:r>
          </a:p>
          <a:p>
            <a:r>
              <a:rPr lang="en-US" dirty="0" smtClean="0"/>
              <a:t>System call handlers want a stack</a:t>
            </a:r>
          </a:p>
          <a:p>
            <a:r>
              <a:rPr lang="en-US" dirty="0" smtClean="0"/>
              <a:t>Can't just use the user stack [why?]</a:t>
            </a:r>
          </a:p>
          <a:p>
            <a:pPr lvl="1"/>
            <a:r>
              <a:rPr lang="en-US" dirty="0" smtClean="0"/>
              <a:t>More convenient to store execution state of kernel if additional interrupt is required (i.e. waiting for I/O operation, etc.)</a:t>
            </a:r>
          </a:p>
          <a:p>
            <a:pPr lvl="1"/>
            <a:r>
              <a:rPr lang="en-US" dirty="0" smtClean="0"/>
              <a:t>User-stack is in </a:t>
            </a:r>
            <a:r>
              <a:rPr lang="en-US" dirty="0" smtClean="0"/>
              <a:t>user-space 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ther user-threads could maliciously modify entries the kernel </a:t>
            </a:r>
            <a:r>
              <a:rPr lang="en-US" dirty="0" smtClean="0"/>
              <a:t>put on the stack of the interrupted thread</a:t>
            </a:r>
            <a:endParaRPr lang="en-US" dirty="0" smtClean="0"/>
          </a:p>
          <a:p>
            <a:pPr lvl="1"/>
            <a:r>
              <a:rPr lang="en-US" dirty="0" smtClean="0"/>
              <a:t>Works regardless of state of user-process </a:t>
            </a:r>
            <a:endParaRPr lang="en-US" dirty="0"/>
          </a:p>
          <a:p>
            <a:pPr lvl="2"/>
            <a:r>
              <a:rPr lang="en-US" dirty="0" smtClean="0"/>
              <a:t>User </a:t>
            </a:r>
            <a:r>
              <a:rPr lang="en-US" dirty="0" smtClean="0"/>
              <a:t>data could be corrupt or </a:t>
            </a:r>
            <a:r>
              <a:rPr lang="en-US" dirty="0" smtClean="0"/>
              <a:t>compromised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3A75-CAC7-4E7D-BD15-E427BD3A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45816-EEF2-443B-B6A8-AEE022E6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15CBB-BF10-4B0F-8659-1F91889D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28AA-CB10-4D02-B045-3701BB2A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D945-C24B-4B1F-BF26-4AD8A095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Solution: two-stack model</a:t>
            </a:r>
          </a:p>
          <a:p>
            <a:pPr lvl="1"/>
            <a:r>
              <a:rPr lang="en-US" dirty="0" smtClean="0"/>
              <a:t>Each thread has user stack and a kernel stack</a:t>
            </a:r>
          </a:p>
          <a:p>
            <a:pPr lvl="1"/>
            <a:r>
              <a:rPr lang="en-US" dirty="0" smtClean="0"/>
              <a:t>Kernel stack stores user’s registers during an exception</a:t>
            </a:r>
          </a:p>
          <a:p>
            <a:pPr lvl="1"/>
            <a:r>
              <a:rPr lang="en-US" dirty="0" smtClean="0"/>
              <a:t>Kernel stack used to execute exception handler in the kernel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0B19-DB04-42EE-9B04-85B72C11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70452-F1DE-475D-90FF-92C1AD5C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4865-CFD8-478D-B097-0F7631C8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Content Placeholder 3" descr="kernelUserStacks.pdf">
            <a:extLst>
              <a:ext uri="{FF2B5EF4-FFF2-40B4-BE49-F238E27FC236}">
                <a16:creationId xmlns:a16="http://schemas.microsoft.com/office/drawing/2014/main" id="{DA55409B-2FEE-4065-B884-77026CC1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3855720" y="3247628"/>
            <a:ext cx="6228480" cy="34254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1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B8F1-2FA7-4576-B14F-1632F3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Support: Interrupt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74ECC-5BF4-4744-B28C-97E50F100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 processing not visible to the user process:</a:t>
            </a:r>
          </a:p>
          <a:p>
            <a:pPr lvl="1"/>
            <a:r>
              <a:rPr lang="en-US" dirty="0" smtClean="0"/>
              <a:t>Occurs between instructions, restarted transparently</a:t>
            </a:r>
          </a:p>
          <a:p>
            <a:pPr lvl="1"/>
            <a:r>
              <a:rPr lang="en-US" dirty="0" smtClean="0"/>
              <a:t>No change to process state</a:t>
            </a:r>
          </a:p>
          <a:p>
            <a:pPr lvl="1"/>
            <a:r>
              <a:rPr lang="en-US" dirty="0" smtClean="0"/>
              <a:t>Happens transparently to the process—user program does not know it was interrupted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Interrupt 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/>
              <a:t>Pack up in a queue and pass off to an OS thread for hard work</a:t>
            </a:r>
          </a:p>
          <a:p>
            <a:pPr lvl="2"/>
            <a:r>
              <a:rPr lang="en-US" dirty="0" smtClean="0"/>
              <a:t>wake up an existing OS thread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45F14-9BD8-443D-BF5F-70925350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756CD-1F54-4B9F-9B36-22DC4281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6CEAF-04C7-4564-8CD3-0B879292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2420-5121-4B9D-8CED-D6A7ABDD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Support: Interrupt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CF0A3-2C43-406A-BAD5-DA8803814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 processing not visible to the user process:</a:t>
            </a:r>
          </a:p>
          <a:p>
            <a:pPr lvl="1"/>
            <a:r>
              <a:rPr lang="en-US" dirty="0" smtClean="0"/>
              <a:t>Occurs between instructions, restarted transparently</a:t>
            </a:r>
          </a:p>
          <a:p>
            <a:pPr lvl="1"/>
            <a:r>
              <a:rPr lang="en-US" dirty="0" smtClean="0"/>
              <a:t>No change to process state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can be observed even with perfect interrupt processing?</a:t>
            </a: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Execution time!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Interrupt 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/>
              <a:t>Pack up in a queue and pass off to an OS thread for hard work</a:t>
            </a:r>
          </a:p>
          <a:p>
            <a:pPr lvl="2"/>
            <a:r>
              <a:rPr lang="en-US" dirty="0" smtClean="0"/>
              <a:t>wake up an existing OS thread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D6AD1-6B53-4393-93AB-F12D7E8B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2F90-3A43-44A4-BC76-481E2C6B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DEC40-B6C4-4975-9A45-A2E1E307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C7C9-BF17-4047-9AB4-320E913C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What is an Operating System?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8E88-26B6-40BC-B4C6-50C0D3EFF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layer of software that provides application software access to hardware resources</a:t>
            </a:r>
          </a:p>
          <a:p>
            <a:pPr lvl="1"/>
            <a:r>
              <a:rPr lang="en-US" dirty="0" smtClean="0"/>
              <a:t>Convenient abstraction of complex hardware devices</a:t>
            </a:r>
          </a:p>
          <a:p>
            <a:pPr lvl="1"/>
            <a:r>
              <a:rPr lang="en-US" dirty="0" smtClean="0"/>
              <a:t>Protected access to shared resources</a:t>
            </a:r>
          </a:p>
          <a:p>
            <a:pPr lvl="1"/>
            <a:r>
              <a:rPr lang="en-US" dirty="0" smtClean="0"/>
              <a:t>Security and authentication</a:t>
            </a:r>
          </a:p>
          <a:p>
            <a:pPr lvl="1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B25B5-DE02-4011-9C37-29016D45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3DE23-019C-4567-84D9-80E86AE6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664D-DD9F-4B71-A715-3B15E436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0CC46-0699-434B-8CFC-71FDF0FD8C28}"/>
              </a:ext>
            </a:extLst>
          </p:cNvPr>
          <p:cNvSpPr/>
          <p:nvPr/>
        </p:nvSpPr>
        <p:spPr bwMode="auto">
          <a:xfrm>
            <a:off x="7096539" y="4724400"/>
            <a:ext cx="2362200" cy="9144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194C33F-85E0-4789-B53D-3E97D6F04D26}"/>
              </a:ext>
            </a:extLst>
          </p:cNvPr>
          <p:cNvSpPr/>
          <p:nvPr/>
        </p:nvSpPr>
        <p:spPr bwMode="auto">
          <a:xfrm>
            <a:off x="7096539" y="37338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6F69D11C-C125-4A33-9F9F-C75DA665B567}"/>
              </a:ext>
            </a:extLst>
          </p:cNvPr>
          <p:cNvSpPr/>
          <p:nvPr/>
        </p:nvSpPr>
        <p:spPr bwMode="auto">
          <a:xfrm>
            <a:off x="7553739" y="35814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7C62DD0C-378C-4F26-9F99-91AFCCF852A5}"/>
              </a:ext>
            </a:extLst>
          </p:cNvPr>
          <p:cNvSpPr/>
          <p:nvPr/>
        </p:nvSpPr>
        <p:spPr bwMode="auto">
          <a:xfrm>
            <a:off x="7934739" y="34290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5EFF4B-EBD9-492A-A77F-72AC6541913E}"/>
              </a:ext>
            </a:extLst>
          </p:cNvPr>
          <p:cNvSpPr/>
          <p:nvPr/>
        </p:nvSpPr>
        <p:spPr bwMode="auto">
          <a:xfrm>
            <a:off x="7706139" y="44958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0B3E75-69E1-4EE7-9229-92F92717286F}"/>
              </a:ext>
            </a:extLst>
          </p:cNvPr>
          <p:cNvSpPr/>
          <p:nvPr/>
        </p:nvSpPr>
        <p:spPr bwMode="auto">
          <a:xfrm>
            <a:off x="9001539" y="40386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CB66B2-5F60-479F-BBCE-D2C1F4C5DE55}"/>
              </a:ext>
            </a:extLst>
          </p:cNvPr>
          <p:cNvCxnSpPr>
            <a:stCxn id="8" idx="3"/>
          </p:cNvCxnSpPr>
          <p:nvPr/>
        </p:nvCxnSpPr>
        <p:spPr bwMode="auto">
          <a:xfrm>
            <a:off x="9458739" y="5181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58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8237-F2F6-4310-B3DF-4A054BC2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take Interrupts Safely?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06B-E72F-40FE-B239-10671B3B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Interrupt vector</a:t>
            </a:r>
          </a:p>
          <a:p>
            <a:pPr lvl="1"/>
            <a:r>
              <a:rPr lang="en-US" dirty="0" smtClean="0"/>
              <a:t>Limited number of entry points into kernel</a:t>
            </a:r>
          </a:p>
          <a:p>
            <a:r>
              <a:rPr lang="en-US" dirty="0" smtClean="0"/>
              <a:t>Kernel interrupt stack</a:t>
            </a:r>
          </a:p>
          <a:p>
            <a:pPr lvl="1"/>
            <a:r>
              <a:rPr lang="en-US" dirty="0" smtClean="0"/>
              <a:t>Handler works regardless of state of user code</a:t>
            </a:r>
          </a:p>
          <a:p>
            <a:r>
              <a:rPr lang="en-US" dirty="0" smtClean="0"/>
              <a:t>Interrupt masking</a:t>
            </a:r>
          </a:p>
          <a:p>
            <a:pPr lvl="1"/>
            <a:r>
              <a:rPr lang="en-US" dirty="0" smtClean="0"/>
              <a:t>Handler is non-blocking</a:t>
            </a:r>
          </a:p>
          <a:p>
            <a:r>
              <a:rPr lang="en-US" dirty="0" smtClean="0"/>
              <a:t>Atomic transfer of control</a:t>
            </a:r>
          </a:p>
          <a:p>
            <a:pPr lvl="1"/>
            <a:r>
              <a:rPr lang="en-US" dirty="0" smtClean="0"/>
              <a:t>“Single instruction”-like to change: </a:t>
            </a:r>
          </a:p>
          <a:p>
            <a:pPr lvl="2"/>
            <a:r>
              <a:rPr lang="en-US" dirty="0" smtClean="0"/>
              <a:t>Program counter</a:t>
            </a:r>
          </a:p>
          <a:p>
            <a:pPr lvl="2"/>
            <a:r>
              <a:rPr lang="en-US" dirty="0" smtClean="0"/>
              <a:t>Stack pointer</a:t>
            </a:r>
          </a:p>
          <a:p>
            <a:pPr lvl="2"/>
            <a:r>
              <a:rPr lang="en-US" dirty="0" smtClean="0"/>
              <a:t>Memory protection</a:t>
            </a:r>
          </a:p>
          <a:p>
            <a:pPr lvl="2"/>
            <a:r>
              <a:rPr lang="en-US" dirty="0" smtClean="0"/>
              <a:t>Kernel/user mode</a:t>
            </a:r>
          </a:p>
          <a:p>
            <a:r>
              <a:rPr lang="en-US" dirty="0" smtClean="0"/>
              <a:t>Transparent </a:t>
            </a:r>
            <a:r>
              <a:rPr lang="en-US" dirty="0" err="1" smtClean="0"/>
              <a:t>restartable</a:t>
            </a:r>
            <a:r>
              <a:rPr lang="en-US" dirty="0" smtClean="0"/>
              <a:t> execution</a:t>
            </a:r>
          </a:p>
          <a:p>
            <a:pPr lvl="1"/>
            <a:r>
              <a:rPr lang="en-US" dirty="0" smtClean="0"/>
              <a:t>User program does not know interrupt occurred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C4CF0-638E-420F-BFF7-92BE8880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2AA64-CDB1-4B4F-B44C-9711DC93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EBA50-5EA6-4088-8D39-C9B0818E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F392-2206-454E-B2BA-EAD5B876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→ User Mode Transfers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6BA8-5F5A-403B-B401-835BEBAF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“Return from interrupt” instruction</a:t>
            </a:r>
          </a:p>
          <a:p>
            <a:pPr lvl="1"/>
            <a:r>
              <a:rPr lang="en-US" dirty="0" smtClean="0"/>
              <a:t>Drops mode from kernel to user privilege</a:t>
            </a:r>
          </a:p>
          <a:p>
            <a:pPr lvl="1"/>
            <a:r>
              <a:rPr lang="en-US" dirty="0" smtClean="0"/>
              <a:t>Restores user PC and stack</a:t>
            </a:r>
          </a:p>
          <a:p>
            <a:r>
              <a:rPr lang="en-US" dirty="0" smtClean="0"/>
              <a:t>Transfer to user mode happens for:</a:t>
            </a:r>
          </a:p>
          <a:p>
            <a:pPr lvl="1"/>
            <a:r>
              <a:rPr lang="en-US" dirty="0" smtClean="0"/>
              <a:t>Creation of a new process</a:t>
            </a:r>
          </a:p>
          <a:p>
            <a:pPr lvl="1"/>
            <a:r>
              <a:rPr lang="en-US" dirty="0" smtClean="0"/>
              <a:t>Switching to a different process</a:t>
            </a:r>
          </a:p>
          <a:p>
            <a:pPr lvl="1"/>
            <a:r>
              <a:rPr lang="en-US" dirty="0" smtClean="0"/>
              <a:t>User-level </a:t>
            </a:r>
            <a:r>
              <a:rPr lang="en-US" dirty="0" err="1" smtClean="0"/>
              <a:t>upcalls</a:t>
            </a:r>
            <a:r>
              <a:rPr lang="en-US" dirty="0" smtClean="0"/>
              <a:t> (signal handling, etc.)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A2FD9-B5A5-4385-A8A4-D687C385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73E2F-8935-479E-9032-5415224B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8F927-A2FE-43E0-BDC7-3C90B9A8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A608-583B-4DAA-9477-009BB9A1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Now, let’s put it all together!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F763D-7534-4475-9E76-9FD36ED7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10F5-8E14-4B79-ACD7-6C0B0000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378A8-E5B3-45CB-8F6C-96B07F4A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2">
            <a:extLst>
              <a:ext uri="{FF2B5EF4-FFF2-40B4-BE49-F238E27FC236}">
                <a16:creationId xmlns:a16="http://schemas.microsoft.com/office/drawing/2014/main" id="{4479791A-7984-4751-80C9-EEA0AC1A14C7}"/>
              </a:ext>
            </a:extLst>
          </p:cNvPr>
          <p:cNvGrpSpPr>
            <a:grpSpLocks/>
          </p:cNvGrpSpPr>
          <p:nvPr/>
        </p:nvGrpSpPr>
        <p:grpSpPr bwMode="auto">
          <a:xfrm>
            <a:off x="1095892" y="2070679"/>
            <a:ext cx="2819400" cy="1722437"/>
            <a:chOff x="490" y="451"/>
            <a:chExt cx="1776" cy="108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8958D6-CF83-45CC-A3C7-F34E9C846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vCPU3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EC0DDA-BFEE-44C6-AF11-F654901BB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vCPU2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96E211-5403-4CBC-B1DC-D3FFD32E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vCPU1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C81EAE-7CBE-4BE5-8E48-D045D2516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Shared Memory</a:t>
              </a: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21C11605-4C9E-42FE-B47B-CE1885BE1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2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F84491A-BF10-4DCD-8F93-1A2E0BF5F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2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91EF214-5419-48BB-9100-DE6EF9372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2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7BB1A75-C9B4-4387-B25D-A2459BC8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Illusion of Multiple Processors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750EF-EA46-486F-B8C0-F0479F5A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014" y="1828800"/>
            <a:ext cx="5304350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At T1: vCPU1 on real core</a:t>
            </a:r>
          </a:p>
          <a:p>
            <a:r>
              <a:rPr lang="en-US" dirty="0" smtClean="0"/>
              <a:t>At T2: vCPU2 on real core</a:t>
            </a:r>
          </a:p>
          <a:p>
            <a:endParaRPr lang="en-US" dirty="0" smtClean="0"/>
          </a:p>
          <a:p>
            <a:r>
              <a:rPr lang="en-US" dirty="0" smtClean="0"/>
              <a:t>How did the OS get to run?</a:t>
            </a:r>
          </a:p>
          <a:p>
            <a:pPr lvl="1"/>
            <a:r>
              <a:rPr lang="en-US" dirty="0" smtClean="0"/>
              <a:t>Earlier, OS configured a hardware timer to periodically generate an interrupt</a:t>
            </a:r>
          </a:p>
          <a:p>
            <a:pPr lvl="1"/>
            <a:r>
              <a:rPr lang="en-US" dirty="0" smtClean="0"/>
              <a:t>On the interrupt, the hardware switches to kernel mode and the OS’s timer interrupt handler runs</a:t>
            </a:r>
          </a:p>
          <a:p>
            <a:pPr lvl="1"/>
            <a:r>
              <a:rPr lang="en-US" dirty="0" smtClean="0"/>
              <a:t>Timer interrupt handler decides whether to switch threads or not according to a policy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31645-920A-414A-B24D-2783063B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4C715-5D07-4423-9E26-662B479A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98449-CA7C-447F-86F9-4BB0490C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16" name="Group 41">
            <a:extLst>
              <a:ext uri="{FF2B5EF4-FFF2-40B4-BE49-F238E27FC236}">
                <a16:creationId xmlns:a16="http://schemas.microsoft.com/office/drawing/2014/main" id="{3C113321-6F41-4BE2-8952-4AAC3A7057A5}"/>
              </a:ext>
            </a:extLst>
          </p:cNvPr>
          <p:cNvGrpSpPr>
            <a:grpSpLocks/>
          </p:cNvGrpSpPr>
          <p:nvPr/>
        </p:nvGrpSpPr>
        <p:grpSpPr bwMode="auto">
          <a:xfrm>
            <a:off x="571972" y="5248914"/>
            <a:ext cx="4200939" cy="979488"/>
            <a:chOff x="2400" y="1152"/>
            <a:chExt cx="2976" cy="617"/>
          </a:xfrm>
        </p:grpSpPr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73EAB098-D2D6-4C64-A0F7-C849040E6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id="{B5C93106-8600-455A-ADBC-9944FB7C5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1" name="Rectangle 29">
                <a:extLst>
                  <a:ext uri="{FF2B5EF4-FFF2-40B4-BE49-F238E27FC236}">
                    <a16:creationId xmlns:a16="http://schemas.microsoft.com/office/drawing/2014/main" id="{ADF2CBEC-1ACF-481F-ABEA-08ABF025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2" name="Rectangle 30">
                <a:extLst>
                  <a:ext uri="{FF2B5EF4-FFF2-40B4-BE49-F238E27FC236}">
                    <a16:creationId xmlns:a16="http://schemas.microsoft.com/office/drawing/2014/main" id="{A859141C-0862-48C4-A366-653E44213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3" name="Rectangle 31">
                <a:extLst>
                  <a:ext uri="{FF2B5EF4-FFF2-40B4-BE49-F238E27FC236}">
                    <a16:creationId xmlns:a16="http://schemas.microsoft.com/office/drawing/2014/main" id="{4BD52B8A-1BD3-4BB3-AD30-843C914BA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4" name="Rectangle 32">
                <a:extLst>
                  <a:ext uri="{FF2B5EF4-FFF2-40B4-BE49-F238E27FC236}">
                    <a16:creationId xmlns:a16="http://schemas.microsoft.com/office/drawing/2014/main" id="{7AEEB68C-0639-4E89-AEC9-B514FC97E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8" name="Text Box 34">
              <a:extLst>
                <a:ext uri="{FF2B5EF4-FFF2-40B4-BE49-F238E27FC236}">
                  <a16:creationId xmlns:a16="http://schemas.microsoft.com/office/drawing/2014/main" id="{ED92137B-B385-41D7-AF86-4F4C26348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1536"/>
              <a:ext cx="5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90AB5FEE-58FE-402F-905D-D01AEFEEA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1661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200" b="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60E758D-A0D3-4CE6-8EEC-F98ED0A1FD85}"/>
              </a:ext>
            </a:extLst>
          </p:cNvPr>
          <p:cNvSpPr txBox="1"/>
          <p:nvPr/>
        </p:nvSpPr>
        <p:spPr>
          <a:xfrm>
            <a:off x="664602" y="4211461"/>
            <a:ext cx="29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On a single physical CPU:</a:t>
            </a:r>
          </a:p>
        </p:txBody>
      </p:sp>
      <p:sp>
        <p:nvSpPr>
          <p:cNvPr id="26" name="Down Arrow 2">
            <a:extLst>
              <a:ext uri="{FF2B5EF4-FFF2-40B4-BE49-F238E27FC236}">
                <a16:creationId xmlns:a16="http://schemas.microsoft.com/office/drawing/2014/main" id="{78CEC682-F39B-46D2-9EBD-7B0D69FA793F}"/>
              </a:ext>
            </a:extLst>
          </p:cNvPr>
          <p:cNvSpPr/>
          <p:nvPr/>
        </p:nvSpPr>
        <p:spPr>
          <a:xfrm>
            <a:off x="1063079" y="4889652"/>
            <a:ext cx="226140" cy="39687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2">
            <a:extLst>
              <a:ext uri="{FF2B5EF4-FFF2-40B4-BE49-F238E27FC236}">
                <a16:creationId xmlns:a16="http://schemas.microsoft.com/office/drawing/2014/main" id="{B1153D95-A1F1-4DE6-8293-FD0A4A077FDA}"/>
              </a:ext>
            </a:extLst>
          </p:cNvPr>
          <p:cNvSpPr/>
          <p:nvPr/>
        </p:nvSpPr>
        <p:spPr>
          <a:xfrm>
            <a:off x="1384834" y="4889651"/>
            <a:ext cx="226140" cy="3968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B75B49-485A-4D82-A69C-65E8B0732619}"/>
              </a:ext>
            </a:extLst>
          </p:cNvPr>
          <p:cNvSpPr txBox="1"/>
          <p:nvPr/>
        </p:nvSpPr>
        <p:spPr>
          <a:xfrm>
            <a:off x="905215" y="449918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AE00"/>
                </a:solidFill>
              </a:rPr>
              <a:t>T1</a:t>
            </a:r>
            <a:endParaRPr lang="en-US" sz="2400" b="1" dirty="0">
              <a:solidFill>
                <a:srgbClr val="00AE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E97EDE-5C0C-445E-846A-64FAF3763E23}"/>
              </a:ext>
            </a:extLst>
          </p:cNvPr>
          <p:cNvSpPr txBox="1"/>
          <p:nvPr/>
        </p:nvSpPr>
        <p:spPr>
          <a:xfrm>
            <a:off x="1225868" y="450394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17ED20C-A1A0-4CCC-A9CE-F43986444BD8}"/>
              </a:ext>
            </a:extLst>
          </p:cNvPr>
          <p:cNvSpPr/>
          <p:nvPr/>
        </p:nvSpPr>
        <p:spPr>
          <a:xfrm>
            <a:off x="941961" y="1916690"/>
            <a:ext cx="3360536" cy="1995982"/>
          </a:xfrm>
          <a:prstGeom prst="wedgeRoundRectCallout">
            <a:avLst>
              <a:gd name="adj1" fmla="val 99870"/>
              <a:gd name="adj2" fmla="val 1169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Scheduling</a:t>
            </a:r>
          </a:p>
        </p:txBody>
      </p:sp>
    </p:spTree>
    <p:extLst>
      <p:ext uri="{BB962C8B-B14F-4D97-AF65-F5344CB8AC3E}">
        <p14:creationId xmlns:p14="http://schemas.microsoft.com/office/powerpoint/2010/main" val="30132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329B-0901-431A-A63A-0F54526E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8E721-0B3C-4D89-A001-93DFEA47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237022"/>
            <a:ext cx="8595360" cy="1943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Scheduling: Mechanism for deciding which processes/threads receive the CPU</a:t>
            </a:r>
          </a:p>
          <a:p>
            <a:r>
              <a:rPr lang="en-US" dirty="0" smtClean="0"/>
              <a:t>Lots of different scheduling policies provide …</a:t>
            </a:r>
          </a:p>
          <a:p>
            <a:pPr lvl="1"/>
            <a:r>
              <a:rPr lang="en-US" dirty="0" smtClean="0"/>
              <a:t>Fairness or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guarantees or</a:t>
            </a:r>
          </a:p>
          <a:p>
            <a:pPr lvl="1"/>
            <a:r>
              <a:rPr lang="en-US" dirty="0" smtClean="0"/>
              <a:t>Latency optimization or …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F08D2-8515-4003-9407-1D958C5E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9628F-0432-46DC-88A5-F582FA82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7D1AD-D97F-4EAF-9020-7EDFF6FB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F085-334C-4A31-B5FA-58D4A879C357}"/>
              </a:ext>
            </a:extLst>
          </p:cNvPr>
          <p:cNvSpPr txBox="1"/>
          <p:nvPr/>
        </p:nvSpPr>
        <p:spPr>
          <a:xfrm>
            <a:off x="5468112" y="1960611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if ( </a:t>
            </a:r>
            <a:r>
              <a:rPr lang="en-US" dirty="0" err="1">
                <a:latin typeface="Courier New"/>
                <a:cs typeface="Courier New"/>
              </a:rPr>
              <a:t>readyProcesses</a:t>
            </a:r>
            <a:r>
              <a:rPr lang="en-US" dirty="0">
                <a:latin typeface="Courier New"/>
                <a:cs typeface="Courier New"/>
              </a:rPr>
              <a:t>(PCBs) )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= </a:t>
            </a:r>
            <a:r>
              <a:rPr lang="en-US" dirty="0" err="1">
                <a:latin typeface="Courier New"/>
                <a:cs typeface="Courier New"/>
              </a:rPr>
              <a:t>selectProcess</a:t>
            </a:r>
            <a:r>
              <a:rPr lang="en-US" dirty="0">
                <a:latin typeface="Courier New"/>
                <a:cs typeface="Courier New"/>
              </a:rPr>
              <a:t>(PCBs);</a:t>
            </a:r>
          </a:p>
          <a:p>
            <a:r>
              <a:rPr lang="en-US" dirty="0">
                <a:latin typeface="Courier New"/>
                <a:cs typeface="Courier New"/>
              </a:rPr>
              <a:t>	run( </a:t>
            </a:r>
            <a:r>
              <a:rPr lang="en-US" dirty="0" err="1">
                <a:latin typeface="Courier New"/>
                <a:cs typeface="Courier New"/>
              </a:rPr>
              <a:t>nextPCB</a:t>
            </a:r>
            <a:r>
              <a:rPr lang="en-US" dirty="0">
                <a:latin typeface="Courier New"/>
                <a:cs typeface="Courier New"/>
              </a:rPr>
              <a:t> );</a:t>
            </a:r>
          </a:p>
          <a:p>
            <a:r>
              <a:rPr lang="en-US" dirty="0">
                <a:latin typeface="Courier New"/>
                <a:cs typeface="Courier New"/>
              </a:rPr>
              <a:t>} else {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run_idle_process</a:t>
            </a:r>
            <a:r>
              <a:rPr lang="en-US" dirty="0">
                <a:latin typeface="Courier New"/>
                <a:cs typeface="Courier New"/>
              </a:rPr>
              <a:t>();</a:t>
            </a:r>
          </a:p>
          <a:p>
            <a:r>
              <a:rPr lang="en-US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42B53C90-7751-466C-8956-45B9E818D9E5}"/>
              </a:ext>
            </a:extLst>
          </p:cNvPr>
          <p:cNvSpPr/>
          <p:nvPr/>
        </p:nvSpPr>
        <p:spPr bwMode="auto">
          <a:xfrm rot="152026">
            <a:off x="4139452" y="1600200"/>
            <a:ext cx="1328660" cy="2473859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6955-1983-45AD-A5E0-09AC17E5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 a Process?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0457-7C99-4B52-A08B-2BCDE476B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Control Block (PCB): Kernel representation of each process</a:t>
            </a:r>
          </a:p>
          <a:p>
            <a:pPr lvl="1"/>
            <a:r>
              <a:rPr lang="en-US" dirty="0" smtClean="0"/>
              <a:t>Process ID</a:t>
            </a:r>
          </a:p>
          <a:p>
            <a:pPr lvl="1"/>
            <a:r>
              <a:rPr lang="en-US" dirty="0" smtClean="0"/>
              <a:t>Thread control block(s)</a:t>
            </a:r>
          </a:p>
          <a:p>
            <a:pPr lvl="2"/>
            <a:r>
              <a:rPr lang="en-US" dirty="0" smtClean="0"/>
              <a:t>Program pointer, stack pointer, and registers for each thread</a:t>
            </a:r>
          </a:p>
          <a:p>
            <a:pPr lvl="1"/>
            <a:r>
              <a:rPr lang="en-US" dirty="0" smtClean="0"/>
              <a:t>Page table (information for address space translation)</a:t>
            </a:r>
          </a:p>
          <a:p>
            <a:pPr lvl="1"/>
            <a:r>
              <a:rPr lang="en-US" dirty="0" smtClean="0"/>
              <a:t>Necessary state to process system calls</a:t>
            </a:r>
          </a:p>
          <a:p>
            <a:pPr lvl="2"/>
            <a:r>
              <a:rPr lang="en-US" dirty="0" smtClean="0"/>
              <a:t>Which files are open and which network connections are accessible to the process</a:t>
            </a:r>
          </a:p>
          <a:p>
            <a:pPr lvl="1"/>
            <a:r>
              <a:rPr lang="en-US" dirty="0" smtClean="0"/>
              <a:t>All information that pertains to a process and has to be shared between all threads of said </a:t>
            </a:r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User information</a:t>
            </a:r>
          </a:p>
          <a:p>
            <a:pPr lvl="2"/>
            <a:r>
              <a:rPr lang="en-US" dirty="0" smtClean="0"/>
              <a:t>File path of executable eon disk</a:t>
            </a:r>
          </a:p>
          <a:p>
            <a:pPr lvl="2"/>
            <a:r>
              <a:rPr lang="en-US" dirty="0" smtClean="0"/>
              <a:t>Current home directory of the process</a:t>
            </a:r>
          </a:p>
          <a:p>
            <a:pPr lvl="2"/>
            <a:r>
              <a:rPr lang="en-US" dirty="0" smtClean="0"/>
              <a:t>Process privileges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64B1B-CD80-448D-A464-3A4A99D0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79F9-7100-480E-961A-AD992554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6A0D0-CEF0-4FAE-9D4D-A919AA27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3EF3-E4D0-42CD-BBF2-2E0259EA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 Transfer and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20F4-299A-450E-9483-60DF8432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 transfer should change address translation mapping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mtClean="0"/>
              <a:t>Ignore base and bound in kernel mode</a:t>
            </a:r>
          </a:p>
          <a:p>
            <a:pPr lvl="1"/>
            <a:r>
              <a:rPr lang="en-US" smtClean="0"/>
              <a:t>Page tables:</a:t>
            </a:r>
          </a:p>
          <a:p>
            <a:pPr lvl="2"/>
            <a:r>
              <a:rPr lang="en-US" smtClean="0"/>
              <a:t>Either switch to kernel page table…</a:t>
            </a:r>
          </a:p>
          <a:p>
            <a:pPr lvl="2"/>
            <a:r>
              <a:rPr lang="en-US" smtClean="0"/>
              <a:t>Or mark some pages as only accessible in kernel mode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9D5F1-AD16-4302-A6ED-7166EA3D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D6E49-6D90-41D0-8AE4-6381C397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187B3-6832-459A-97D4-BA25CFCB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OS Loads Process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9800" y="1691322"/>
            <a:ext cx="7559203" cy="4947126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800279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835334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06292" y="1371600"/>
              <a:ext cx="822908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8C5E1EA1-A60C-4FC8-AE72-0BEB6341B4DC}"/>
                </a:ext>
              </a:extLst>
            </p:cNvPr>
            <p:cNvCxnSpPr>
              <a:stCxn id="193" idx="3"/>
            </p:cNvCxnSpPr>
            <p:nvPr/>
          </p:nvCxnSpPr>
          <p:spPr bwMode="auto">
            <a:xfrm flipV="1">
              <a:off x="6172200" y="1371600"/>
              <a:ext cx="1371600" cy="2286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6783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6783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1371600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35214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/>
            <p:nvPr/>
          </p:nvCxnSpPr>
          <p:spPr bwMode="auto">
            <a:xfrm rot="5400000" flipH="1" flipV="1">
              <a:off x="5029200" y="2057400"/>
              <a:ext cx="3200400" cy="22860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/>
            <p:nvPr/>
          </p:nvCxnSpPr>
          <p:spPr bwMode="auto">
            <a:xfrm rot="5400000" flipH="1" flipV="1">
              <a:off x="5600700" y="3238500"/>
              <a:ext cx="2514600" cy="1981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9980CE0-CF43-47BF-AFBB-ACDBDCE96804}"/>
                </a:ext>
              </a:extLst>
            </p:cNvPr>
            <p:cNvSpPr txBox="1"/>
            <p:nvPr/>
          </p:nvSpPr>
          <p:spPr>
            <a:xfrm>
              <a:off x="6172200" y="35052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38E217F-C83A-4906-AE07-787AF90A4FB9}"/>
                </a:ext>
              </a:extLst>
            </p:cNvPr>
            <p:cNvSpPr txBox="1"/>
            <p:nvPr/>
          </p:nvSpPr>
          <p:spPr>
            <a:xfrm>
              <a:off x="6172200" y="3886200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FFFF…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2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About to Switch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09800" y="1689280"/>
            <a:ext cx="7558873" cy="4946910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799397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835411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14038" y="1371600"/>
              <a:ext cx="815162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8C5E1EA1-A60C-4FC8-AE72-0BEB6341B4DC}"/>
                </a:ext>
              </a:extLst>
            </p:cNvPr>
            <p:cNvCxnSpPr>
              <a:stCxn id="193" idx="3"/>
            </p:cNvCxnSpPr>
            <p:nvPr/>
          </p:nvCxnSpPr>
          <p:spPr bwMode="auto">
            <a:xfrm flipV="1">
              <a:off x="6172200" y="1371600"/>
              <a:ext cx="1371600" cy="2286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1100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0011 …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Stored User 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1371600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35214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/>
            <p:nvPr/>
          </p:nvCxnSpPr>
          <p:spPr bwMode="auto">
            <a:xfrm rot="5400000" flipH="1" flipV="1">
              <a:off x="5029200" y="2057400"/>
              <a:ext cx="3200400" cy="22860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/>
            <p:nvPr/>
          </p:nvCxnSpPr>
          <p:spPr bwMode="auto">
            <a:xfrm rot="5400000" flipH="1" flipV="1">
              <a:off x="5600700" y="3238500"/>
              <a:ext cx="2514600" cy="19812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9980CE0-CF43-47BF-AFBB-ACDBDCE96804}"/>
                </a:ext>
              </a:extLst>
            </p:cNvPr>
            <p:cNvSpPr txBox="1"/>
            <p:nvPr/>
          </p:nvSpPr>
          <p:spPr>
            <a:xfrm>
              <a:off x="6172200" y="35052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F38E217F-C83A-4906-AE07-787AF90A4FB9}"/>
                </a:ext>
              </a:extLst>
            </p:cNvPr>
            <p:cNvSpPr txBox="1"/>
            <p:nvPr/>
          </p:nvSpPr>
          <p:spPr>
            <a:xfrm>
              <a:off x="6172200" y="3886200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77" name="Curved Left Arrow 86">
              <a:extLst>
                <a:ext uri="{FF2B5EF4-FFF2-40B4-BE49-F238E27FC236}">
                  <a16:creationId xmlns:a16="http://schemas.microsoft.com/office/drawing/2014/main" id="{0FB25931-6DA2-4AB1-91DF-C7EB5FAE7C44}"/>
                </a:ext>
              </a:extLst>
            </p:cNvPr>
            <p:cNvSpPr/>
            <p:nvPr/>
          </p:nvSpPr>
          <p:spPr bwMode="auto">
            <a:xfrm>
              <a:off x="5154490" y="4388822"/>
              <a:ext cx="244072" cy="461274"/>
            </a:xfrm>
            <a:prstGeom prst="curvedLeftArrow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559EF4-2ECC-4D26-9C6F-EEC1F9447E24}"/>
              </a:ext>
            </a:extLst>
          </p:cNvPr>
          <p:cNvSpPr txBox="1"/>
          <p:nvPr/>
        </p:nvSpPr>
        <p:spPr>
          <a:xfrm>
            <a:off x="451272" y="5149913"/>
            <a:ext cx="3094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OS runs in privileged mode, so it can set the special registers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“Return” to user</a:t>
            </a:r>
          </a:p>
        </p:txBody>
      </p:sp>
    </p:spTree>
    <p:extLst>
      <p:ext uri="{BB962C8B-B14F-4D97-AF65-F5344CB8AC3E}">
        <p14:creationId xmlns:p14="http://schemas.microsoft.com/office/powerpoint/2010/main" val="4512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OS Abstracts the Underlying Hardware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5130-9EFB-4B75-AE9F-729FEDAA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3945-3E12-49CF-8086-E3668E0B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F991-ED59-4680-BB80-16A4D04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0983907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590399D-D2AD-4FCF-BFD2-DB8D8F919509}"/>
              </a:ext>
            </a:extLst>
          </p:cNvPr>
          <p:cNvSpPr/>
          <p:nvPr/>
        </p:nvSpPr>
        <p:spPr bwMode="auto">
          <a:xfrm>
            <a:off x="5433151" y="5013315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302250" y="5104607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609600" cy="396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3992584" y="4603105"/>
            <a:ext cx="1210096" cy="710043"/>
            <a:chOff x="3988055" y="2654300"/>
            <a:chExt cx="903844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3988055" y="2654300"/>
              <a:ext cx="903844" cy="53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PgTbl</a:t>
              </a:r>
              <a:endParaRPr lang="en-US" sz="1200" dirty="0"/>
            </a:p>
            <a:p>
              <a:pPr algn="ctr"/>
              <a:r>
                <a:rPr lang="en-US" sz="1200" dirty="0"/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1775551" cy="217481"/>
          </a:xfrm>
          <a:prstGeom prst="curvedConnector3">
            <a:avLst>
              <a:gd name="adj1" fmla="val 23535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Storage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317387" y="4518076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54050" y="5546258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I/O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Ctrlr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861699" y="4314038"/>
            <a:ext cx="1494531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682157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Operating System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201858" y="2710529"/>
            <a:ext cx="9436099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Process: Execution environment with restricted rights provided by OS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098451" y="5075238"/>
            <a:ext cx="631346" cy="4800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 Mem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5533299" y="1691322"/>
            <a:ext cx="3741330" cy="1152792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Compiled Program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5780949" y="2322568"/>
            <a:ext cx="148853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System Libs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73344DE-150C-48E1-8B18-C5C21A140188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3527724" y="3664734"/>
            <a:ext cx="0" cy="9759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D3737F0-3CFC-4168-9F6E-83512438F226}"/>
              </a:ext>
            </a:extLst>
          </p:cNvPr>
          <p:cNvCxnSpPr>
            <a:cxnSpLocks/>
            <a:endCxn id="74" idx="2"/>
          </p:cNvCxnSpPr>
          <p:nvPr/>
        </p:nvCxnSpPr>
        <p:spPr>
          <a:xfrm flipH="1" flipV="1">
            <a:off x="5657743" y="3665801"/>
            <a:ext cx="2744" cy="977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AC55CD2-CE5F-4C43-BA56-7E0797FC6363}"/>
              </a:ext>
            </a:extLst>
          </p:cNvPr>
          <p:cNvCxnSpPr>
            <a:cxnSpLocks/>
            <a:endCxn id="75" idx="2"/>
          </p:cNvCxnSpPr>
          <p:nvPr/>
        </p:nvCxnSpPr>
        <p:spPr>
          <a:xfrm flipV="1">
            <a:off x="7472979" y="3666676"/>
            <a:ext cx="0" cy="9759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D2027F6-02F0-4F88-AFB8-0786442C29E4}"/>
              </a:ext>
            </a:extLst>
          </p:cNvPr>
          <p:cNvCxnSpPr>
            <a:cxnSpLocks/>
            <a:endCxn id="76" idx="2"/>
          </p:cNvCxnSpPr>
          <p:nvPr/>
        </p:nvCxnSpPr>
        <p:spPr>
          <a:xfrm flipV="1">
            <a:off x="8814029" y="3645602"/>
            <a:ext cx="0" cy="9970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724436" y="3326180"/>
            <a:ext cx="1606576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Threads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4633776" y="3327247"/>
            <a:ext cx="204793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Address</a:t>
            </a:r>
            <a:r>
              <a:rPr lang="en-US" sz="1600" b="1" i="1" dirty="0"/>
              <a:t> </a:t>
            </a:r>
            <a:r>
              <a:rPr lang="en-US" sz="1600" dirty="0"/>
              <a:t>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6989960" y="3328122"/>
            <a:ext cx="966038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8256927" y="3337825"/>
            <a:ext cx="1114204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Sockets</a:t>
            </a:r>
          </a:p>
        </p:txBody>
      </p:sp>
    </p:spTree>
    <p:extLst>
      <p:ext uri="{BB962C8B-B14F-4D97-AF65-F5344CB8AC3E}">
        <p14:creationId xmlns:p14="http://schemas.microsoft.com/office/powerpoint/2010/main" val="34789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User Code Running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9800" y="1691322"/>
            <a:ext cx="7555753" cy="4944868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827105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44095" y="1371600"/>
              <a:ext cx="806450" cy="762000"/>
            </a:xfrm>
            <a:prstGeom prst="roundRect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33119" y="1371600"/>
              <a:ext cx="796081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1100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 …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333043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4708658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67400" y="3462754"/>
              <a:ext cx="1953646" cy="133784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67400" y="4572000"/>
              <a:ext cx="1999938" cy="9144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10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Handle Interrupt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95B1C0-D820-477C-A77E-BB72952DEA5A}"/>
              </a:ext>
            </a:extLst>
          </p:cNvPr>
          <p:cNvSpPr txBox="1"/>
          <p:nvPr/>
        </p:nvSpPr>
        <p:spPr>
          <a:xfrm>
            <a:off x="522846" y="5622430"/>
            <a:ext cx="3094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Switch to kernel mode, set up interrupt handler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0745" y="1691321"/>
            <a:ext cx="7598982" cy="4973159"/>
            <a:chOff x="2209799" y="1143000"/>
            <a:chExt cx="8257805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799" y="1371600"/>
              <a:ext cx="803702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810827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18840" y="1371600"/>
              <a:ext cx="810360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1100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1064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0000 1234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IntrpVector</a:t>
              </a:r>
              <a:r>
                <a: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[</a:t>
              </a:r>
              <a:r>
                <a:rPr kumimoji="0" lang="en-US" sz="1600" b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i</a:t>
              </a:r>
              <a:r>
                <a:rPr kumimoji="0" lang="en-US" sz="16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rPr>
                <a:t>]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1295400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35214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5202972" y="2258546"/>
              <a:ext cx="3206483" cy="187762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5583132" y="3266864"/>
              <a:ext cx="2503805" cy="193526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4" name="Curved Connector 21">
              <a:extLst>
                <a:ext uri="{FF2B5EF4-FFF2-40B4-BE49-F238E27FC236}">
                  <a16:creationId xmlns:a16="http://schemas.microsoft.com/office/drawing/2014/main" id="{91447251-7E48-45D7-9531-7E535065A4BE}"/>
                </a:ext>
              </a:extLst>
            </p:cNvPr>
            <p:cNvCxnSpPr>
              <a:cxnSpLocks/>
              <a:endCxn id="165" idx="1"/>
            </p:cNvCxnSpPr>
            <p:nvPr/>
          </p:nvCxnSpPr>
          <p:spPr bwMode="auto">
            <a:xfrm flipV="1">
              <a:off x="5843626" y="3456801"/>
              <a:ext cx="1852574" cy="94889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DC5D7E5-C540-4A40-99C5-C80BBA1CBD7B}"/>
                </a:ext>
              </a:extLst>
            </p:cNvPr>
            <p:cNvSpPr txBox="1"/>
            <p:nvPr/>
          </p:nvSpPr>
          <p:spPr>
            <a:xfrm>
              <a:off x="6172200" y="35052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4A8CFD-D2F2-46F6-87E5-4F3E70FCCB9C}"/>
                </a:ext>
              </a:extLst>
            </p:cNvPr>
            <p:cNvSpPr txBox="1"/>
            <p:nvPr/>
          </p:nvSpPr>
          <p:spPr>
            <a:xfrm>
              <a:off x="6172200" y="3886200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FFFF…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9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and Bound: Switch to Process 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95B1C0-D820-477C-A77E-BB72952DEA5A}"/>
              </a:ext>
            </a:extLst>
          </p:cNvPr>
          <p:cNvSpPr txBox="1"/>
          <p:nvPr/>
        </p:nvSpPr>
        <p:spPr>
          <a:xfrm>
            <a:off x="460684" y="5023688"/>
            <a:ext cx="3094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Save registers of Process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Restore registers of Process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Then execute </a:t>
            </a:r>
            <a:r>
              <a:rPr lang="en-US" sz="2000" dirty="0" smtClean="0">
                <a:solidFill>
                  <a:srgbClr val="FF0000"/>
                </a:solidFill>
              </a:rPr>
              <a:t>RETI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1902" y="1683906"/>
            <a:ext cx="7558680" cy="4946784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800254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796081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18842" y="1371600"/>
              <a:ext cx="810359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3000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0080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1064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0000 0248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ea typeface="Gill Sans" charset="0"/>
                  <a:cs typeface="Gill Sans" charset="0"/>
                </a:rPr>
                <a:t>0001 0124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1295400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35214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4" name="Curved Connector 21">
              <a:extLst>
                <a:ext uri="{FF2B5EF4-FFF2-40B4-BE49-F238E27FC236}">
                  <a16:creationId xmlns:a16="http://schemas.microsoft.com/office/drawing/2014/main" id="{40CC24C6-23C4-4A43-BF46-D35F11E046FE}"/>
                </a:ext>
              </a:extLst>
            </p:cNvPr>
            <p:cNvCxnSpPr>
              <a:cxnSpLocks/>
              <a:endCxn id="83" idx="2"/>
            </p:cNvCxnSpPr>
            <p:nvPr/>
          </p:nvCxnSpPr>
          <p:spPr bwMode="auto">
            <a:xfrm rot="5400000" flipH="1" flipV="1">
              <a:off x="5821293" y="1799042"/>
              <a:ext cx="3047679" cy="295546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1" y="5486401"/>
              <a:ext cx="1999939" cy="68580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4" name="Curved Connector 21">
              <a:extLst>
                <a:ext uri="{FF2B5EF4-FFF2-40B4-BE49-F238E27FC236}">
                  <a16:creationId xmlns:a16="http://schemas.microsoft.com/office/drawing/2014/main" id="{91447251-7E48-45D7-9531-7E535065A4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3626" y="4405695"/>
              <a:ext cx="2023712" cy="62350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DC5D7E5-C540-4A40-99C5-C80BBA1CBD7B}"/>
                </a:ext>
              </a:extLst>
            </p:cNvPr>
            <p:cNvSpPr txBox="1"/>
            <p:nvPr/>
          </p:nvSpPr>
          <p:spPr>
            <a:xfrm>
              <a:off x="6172200" y="35052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4A8CFD-D2F2-46F6-87E5-4F3E70FCCB9C}"/>
                </a:ext>
              </a:extLst>
            </p:cNvPr>
            <p:cNvSpPr txBox="1"/>
            <p:nvPr/>
          </p:nvSpPr>
          <p:spPr>
            <a:xfrm>
              <a:off x="6172200" y="3886200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6B3D1C6-7B19-4293-9141-39C24BFE62F8}"/>
                </a:ext>
              </a:extLst>
            </p:cNvPr>
            <p:cNvSpPr/>
            <p:nvPr/>
          </p:nvSpPr>
          <p:spPr>
            <a:xfrm>
              <a:off x="8530226" y="1450313"/>
              <a:ext cx="585275" cy="3026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latin typeface="Gill Sans" charset="0"/>
                  <a:ea typeface="Gill Sans" charset="0"/>
                  <a:cs typeface="Gill Sans" charset="0"/>
                </a:rPr>
                <a:t>RETI</a:t>
              </a:r>
              <a:endParaRPr lang="en-US" sz="12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4" name="Curved Left Arrow 86">
              <a:extLst>
                <a:ext uri="{FF2B5EF4-FFF2-40B4-BE49-F238E27FC236}">
                  <a16:creationId xmlns:a16="http://schemas.microsoft.com/office/drawing/2014/main" id="{698C6E8D-1E4A-4EED-A5F1-53A44B63E41C}"/>
                </a:ext>
              </a:extLst>
            </p:cNvPr>
            <p:cNvSpPr/>
            <p:nvPr/>
          </p:nvSpPr>
          <p:spPr bwMode="auto">
            <a:xfrm>
              <a:off x="5431257" y="4388822"/>
              <a:ext cx="244072" cy="461274"/>
            </a:xfrm>
            <a:prstGeom prst="curvedLeftArrow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7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C336-7ADA-435E-A278-FC093936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and Bound: Switch to Process 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703B6-C73A-4760-A4AC-1FAB2454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00E47-F86F-4280-B342-0BAADA14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5F58-122E-4AA8-97DA-E17E6843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9800" y="1691321"/>
            <a:ext cx="7544465" cy="4937481"/>
            <a:chOff x="2209800" y="1143000"/>
            <a:chExt cx="8257804" cy="5404326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16BF5E-08F1-4B5F-9301-A3222B72182A}"/>
                </a:ext>
              </a:extLst>
            </p:cNvPr>
            <p:cNvSpPr/>
            <p:nvPr/>
          </p:nvSpPr>
          <p:spPr bwMode="auto">
            <a:xfrm>
              <a:off x="2209800" y="2286000"/>
              <a:ext cx="2667000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OS</a:t>
              </a:r>
            </a:p>
          </p:txBody>
        </p:sp>
        <p:sp>
          <p:nvSpPr>
            <p:cNvPr id="148" name="Rounded Rectangle 8">
              <a:extLst>
                <a:ext uri="{FF2B5EF4-FFF2-40B4-BE49-F238E27FC236}">
                  <a16:creationId xmlns:a16="http://schemas.microsoft.com/office/drawing/2014/main" id="{1A4652C6-D6E1-43E1-9AD4-D2FD87EF8E4A}"/>
                </a:ext>
              </a:extLst>
            </p:cNvPr>
            <p:cNvSpPr/>
            <p:nvPr/>
          </p:nvSpPr>
          <p:spPr bwMode="auto">
            <a:xfrm>
              <a:off x="2209800" y="1371600"/>
              <a:ext cx="811752" cy="762000"/>
            </a:xfrm>
            <a:prstGeom prst="roundRect">
              <a:avLst/>
            </a:prstGeom>
            <a:solidFill>
              <a:srgbClr val="00AE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1</a:t>
              </a:r>
            </a:p>
          </p:txBody>
        </p:sp>
        <p:sp>
          <p:nvSpPr>
            <p:cNvPr id="149" name="Rounded Rectangle 9">
              <a:extLst>
                <a:ext uri="{FF2B5EF4-FFF2-40B4-BE49-F238E27FC236}">
                  <a16:creationId xmlns:a16="http://schemas.microsoft.com/office/drawing/2014/main" id="{FF1F416F-C307-447F-9DEF-FB2E617BF183}"/>
                </a:ext>
              </a:extLst>
            </p:cNvPr>
            <p:cNvSpPr/>
            <p:nvPr/>
          </p:nvSpPr>
          <p:spPr bwMode="auto">
            <a:xfrm>
              <a:off x="3124200" y="1371600"/>
              <a:ext cx="838752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2</a:t>
              </a:r>
            </a:p>
          </p:txBody>
        </p:sp>
        <p:sp>
          <p:nvSpPr>
            <p:cNvPr id="150" name="Rounded Rectangle 10">
              <a:extLst>
                <a:ext uri="{FF2B5EF4-FFF2-40B4-BE49-F238E27FC236}">
                  <a16:creationId xmlns:a16="http://schemas.microsoft.com/office/drawing/2014/main" id="{7827EA81-8AE6-4D5A-8619-500DB4F4F7AA}"/>
                </a:ext>
              </a:extLst>
            </p:cNvPr>
            <p:cNvSpPr/>
            <p:nvPr/>
          </p:nvSpPr>
          <p:spPr bwMode="auto">
            <a:xfrm>
              <a:off x="4217766" y="1371600"/>
              <a:ext cx="811434" cy="762000"/>
            </a:xfrm>
            <a:prstGeom prst="round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Proc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Gill Sans Light"/>
                </a:rPr>
                <a:t> n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BF1D059-4463-4C8E-987D-F85577FBE4E0}"/>
                </a:ext>
              </a:extLst>
            </p:cNvPr>
            <p:cNvSpPr txBox="1"/>
            <p:nvPr/>
          </p:nvSpPr>
          <p:spPr>
            <a:xfrm>
              <a:off x="3851702" y="17526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Gill Sans Light"/>
                </a:rPr>
                <a:t>…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DFC40C-1515-412D-BDF1-0766CC00B410}"/>
                </a:ext>
              </a:extLst>
            </p:cNvPr>
            <p:cNvSpPr/>
            <p:nvPr/>
          </p:nvSpPr>
          <p:spPr bwMode="auto">
            <a:xfrm>
              <a:off x="7543800" y="1295400"/>
              <a:ext cx="2133600" cy="505674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C57F4F7-D991-4768-A299-246AA09D4B73}"/>
                </a:ext>
              </a:extLst>
            </p:cNvPr>
            <p:cNvGrpSpPr/>
            <p:nvPr/>
          </p:nvGrpSpPr>
          <p:grpSpPr>
            <a:xfrm>
              <a:off x="7620000" y="1371600"/>
              <a:ext cx="1905000" cy="1790708"/>
              <a:chOff x="3200400" y="1371600"/>
              <a:chExt cx="1628564" cy="2724991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DAB193-8639-4D73-9F38-B57545B8D60F}"/>
                  </a:ext>
                </a:extLst>
              </p:cNvPr>
              <p:cNvSpPr/>
              <p:nvPr/>
            </p:nvSpPr>
            <p:spPr bwMode="auto">
              <a:xfrm>
                <a:off x="3200400" y="1371600"/>
                <a:ext cx="1628564" cy="6858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57BD8BD-9F1F-4CE8-9AC9-20CB9742D050}"/>
                  </a:ext>
                </a:extLst>
              </p:cNvPr>
              <p:cNvSpPr txBox="1"/>
              <p:nvPr/>
            </p:nvSpPr>
            <p:spPr>
              <a:xfrm>
                <a:off x="3372272" y="1371600"/>
                <a:ext cx="508689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F12802-7BFE-4A50-812E-F8AD0501D615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FC65B98-AC50-4452-890A-AB1FD77ACD49}"/>
                  </a:ext>
                </a:extLst>
              </p:cNvPr>
              <p:cNvSpPr txBox="1"/>
              <p:nvPr/>
            </p:nvSpPr>
            <p:spPr>
              <a:xfrm>
                <a:off x="3352800" y="2133599"/>
                <a:ext cx="937621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F266A3-CC84-41C4-8AFD-43EC48B5AD3F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B61F116-24DB-4C3D-B988-4C2734733473}"/>
                  </a:ext>
                </a:extLst>
              </p:cNvPr>
              <p:cNvSpPr txBox="1"/>
              <p:nvPr/>
            </p:nvSpPr>
            <p:spPr>
              <a:xfrm>
                <a:off x="3505200" y="2666999"/>
                <a:ext cx="512800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68AFAE15-FE5A-4FF4-974A-80ACCF258C77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D6D6D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FF3A16D7-87C5-490C-BB5D-ECFB693F6CF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519652" cy="515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110DED65-283A-47EF-8F16-B20C2C89B322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21E86201-D0F6-4F02-BEBE-579A18A087A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7DF94C0-B9D4-46F7-828F-DC24548D11E5}"/>
                </a:ext>
              </a:extLst>
            </p:cNvPr>
            <p:cNvGrpSpPr/>
            <p:nvPr/>
          </p:nvGrpSpPr>
          <p:grpSpPr>
            <a:xfrm>
              <a:off x="7696200" y="3337058"/>
              <a:ext cx="1828800" cy="1387342"/>
              <a:chOff x="3200400" y="1638300"/>
              <a:chExt cx="1628564" cy="2427848"/>
            </a:xfrm>
            <a:solidFill>
              <a:srgbClr val="FFFF00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8354CED-2B58-4F6B-A313-D42506E46CC7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3984E1D-697C-40F5-9C17-710134318094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72B3515-BEAA-4810-A19C-AC7BD42029F6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572063F-ECDC-48A3-B2D5-246A5A2B5777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607AFD93-E16A-4AE9-9AD8-DD141327899D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F72C44F-410A-4DED-AC05-C5897AB88143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FD32CD0E-827C-4C08-B47F-F8A7E5ED3296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5300091-EEFA-4B59-A9AE-4433ACF7C676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4CA778E4-0522-43A0-931A-E49973E90AAD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B74C859A-A1DF-4C56-BF52-A76A7C6D4AD3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7CF2F7F-2372-4C66-9038-89B356B3F8BE}"/>
                </a:ext>
              </a:extLst>
            </p:cNvPr>
            <p:cNvGrpSpPr/>
            <p:nvPr/>
          </p:nvGrpSpPr>
          <p:grpSpPr>
            <a:xfrm>
              <a:off x="7696200" y="4899992"/>
              <a:ext cx="1828800" cy="1387342"/>
              <a:chOff x="3200400" y="1638300"/>
              <a:chExt cx="1628564" cy="2427848"/>
            </a:xfrm>
            <a:solidFill>
              <a:schemeClr val="accent2"/>
            </a:solidFill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0A7C0D03-6B48-442E-8850-FD2C1B8ABAC6}"/>
                  </a:ext>
                </a:extLst>
              </p:cNvPr>
              <p:cNvSpPr/>
              <p:nvPr/>
            </p:nvSpPr>
            <p:spPr bwMode="auto">
              <a:xfrm>
                <a:off x="3200400" y="1638300"/>
                <a:ext cx="1628564" cy="4191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176EBD7-FD6D-4A1B-946E-85E7741AA63A}"/>
                  </a:ext>
                </a:extLst>
              </p:cNvPr>
              <p:cNvSpPr txBox="1"/>
              <p:nvPr/>
            </p:nvSpPr>
            <p:spPr>
              <a:xfrm>
                <a:off x="3372272" y="1638300"/>
                <a:ext cx="438525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253D8686-033C-4E1E-88E4-1852A6D842EB}"/>
                  </a:ext>
                </a:extLst>
              </p:cNvPr>
              <p:cNvSpPr/>
              <p:nvPr/>
            </p:nvSpPr>
            <p:spPr bwMode="auto">
              <a:xfrm>
                <a:off x="3200400" y="20574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945450B-286A-456A-A62E-4F3692D9BBB0}"/>
                  </a:ext>
                </a:extLst>
              </p:cNvPr>
              <p:cNvSpPr txBox="1"/>
              <p:nvPr/>
            </p:nvSpPr>
            <p:spPr>
              <a:xfrm>
                <a:off x="3352800" y="2133601"/>
                <a:ext cx="77113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0D6AC366-6035-40B0-BAE0-9B35B5ACE7F7}"/>
                  </a:ext>
                </a:extLst>
              </p:cNvPr>
              <p:cNvSpPr/>
              <p:nvPr/>
            </p:nvSpPr>
            <p:spPr bwMode="auto">
              <a:xfrm>
                <a:off x="3200400" y="25908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24F3C4C5-437C-4B1D-BF4A-CE73E8D8297B}"/>
                  </a:ext>
                </a:extLst>
              </p:cNvPr>
              <p:cNvSpPr txBox="1"/>
              <p:nvPr/>
            </p:nvSpPr>
            <p:spPr>
              <a:xfrm>
                <a:off x="3505200" y="2667001"/>
                <a:ext cx="44138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1A14F9D-4DA1-428C-9C0F-7C0AE9937189}"/>
                  </a:ext>
                </a:extLst>
              </p:cNvPr>
              <p:cNvSpPr/>
              <p:nvPr/>
            </p:nvSpPr>
            <p:spPr bwMode="auto">
              <a:xfrm>
                <a:off x="3200400" y="3505200"/>
                <a:ext cx="1628564" cy="533400"/>
              </a:xfrm>
              <a:prstGeom prst="rect">
                <a:avLst/>
              </a:prstGeom>
              <a:solidFill>
                <a:srgbClr val="00AE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32BA032-5A73-44DA-8A80-C975B8498400}"/>
                  </a:ext>
                </a:extLst>
              </p:cNvPr>
              <p:cNvSpPr txBox="1"/>
              <p:nvPr/>
            </p:nvSpPr>
            <p:spPr>
              <a:xfrm>
                <a:off x="3429000" y="3581400"/>
                <a:ext cx="447090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451DBADA-01B5-4844-9B38-45A7986D7F1A}"/>
                  </a:ext>
                </a:extLst>
              </p:cNvPr>
              <p:cNvCxnSpPr/>
              <p:nvPr/>
            </p:nvCxnSpPr>
            <p:spPr bwMode="auto">
              <a:xfrm flipV="1">
                <a:off x="4724400" y="3352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CCF2730-D5C3-46D3-9AB0-AE3CDC245D7A}"/>
                  </a:ext>
                </a:extLst>
              </p:cNvPr>
              <p:cNvCxnSpPr/>
              <p:nvPr/>
            </p:nvCxnSpPr>
            <p:spPr bwMode="auto">
              <a:xfrm>
                <a:off x="4724400" y="2590800"/>
                <a:ext cx="0" cy="685800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5ECCA47-9DE8-4281-9182-869D93C3BAB2}"/>
                </a:ext>
              </a:extLst>
            </p:cNvPr>
            <p:cNvSpPr txBox="1"/>
            <p:nvPr/>
          </p:nvSpPr>
          <p:spPr>
            <a:xfrm>
              <a:off x="9612295" y="11430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0000…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E1925EA-A3CD-4923-AAD4-DD397B45CA6D}"/>
                </a:ext>
              </a:extLst>
            </p:cNvPr>
            <p:cNvSpPr txBox="1"/>
            <p:nvPr/>
          </p:nvSpPr>
          <p:spPr>
            <a:xfrm>
              <a:off x="9664386" y="6177994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FFFF…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F7C3DB5-AF7F-47E4-A7B9-B0C11D7AD25F}"/>
                </a:ext>
              </a:extLst>
            </p:cNvPr>
            <p:cNvSpPr txBox="1"/>
            <p:nvPr/>
          </p:nvSpPr>
          <p:spPr>
            <a:xfrm>
              <a:off x="9612295" y="3124200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1000…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9EA691BA-F9BA-470D-9C83-6B5823A77E0A}"/>
                </a:ext>
              </a:extLst>
            </p:cNvPr>
            <p:cNvSpPr txBox="1"/>
            <p:nvPr/>
          </p:nvSpPr>
          <p:spPr>
            <a:xfrm>
              <a:off x="9629405" y="4431268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1100…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232075-2625-438B-8C3D-794BC4992B9C}"/>
                </a:ext>
              </a:extLst>
            </p:cNvPr>
            <p:cNvSpPr txBox="1"/>
            <p:nvPr/>
          </p:nvSpPr>
          <p:spPr>
            <a:xfrm>
              <a:off x="9640500" y="481212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3000…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C1D31E3-CAF9-49A7-A5EE-98642DD7BC7B}"/>
                </a:ext>
              </a:extLst>
            </p:cNvPr>
            <p:cNvSpPr txBox="1"/>
            <p:nvPr/>
          </p:nvSpPr>
          <p:spPr>
            <a:xfrm>
              <a:off x="9656163" y="5836164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3080…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444984D-9896-4AB2-B6B3-5D27EE4B9AED}"/>
                </a:ext>
              </a:extLst>
            </p:cNvPr>
            <p:cNvSpPr txBox="1"/>
            <p:nvPr/>
          </p:nvSpPr>
          <p:spPr>
            <a:xfrm>
              <a:off x="3706162" y="3505200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Base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160DC6-52D1-40CC-AFA9-2E65F30C97A5}"/>
                </a:ext>
              </a:extLst>
            </p:cNvPr>
            <p:cNvSpPr/>
            <p:nvPr/>
          </p:nvSpPr>
          <p:spPr bwMode="auto">
            <a:xfrm>
              <a:off x="4343400" y="3505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F804C0C-8B9A-4A1E-B065-B6639269E855}"/>
                </a:ext>
              </a:extLst>
            </p:cNvPr>
            <p:cNvSpPr/>
            <p:nvPr/>
          </p:nvSpPr>
          <p:spPr bwMode="auto">
            <a:xfrm>
              <a:off x="4343400" y="3886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4E6AC35-4589-48C7-963E-30B1291071B3}"/>
                </a:ext>
              </a:extLst>
            </p:cNvPr>
            <p:cNvSpPr txBox="1"/>
            <p:nvPr/>
          </p:nvSpPr>
          <p:spPr>
            <a:xfrm>
              <a:off x="4343400" y="350520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3000 …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201E609-04E3-4E3E-B19E-68EC99867220}"/>
                </a:ext>
              </a:extLst>
            </p:cNvPr>
            <p:cNvSpPr txBox="1"/>
            <p:nvPr/>
          </p:nvSpPr>
          <p:spPr>
            <a:xfrm>
              <a:off x="4343400" y="3886200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0080 …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2C4EF53-C9A7-4055-9164-7E1C751DF5C6}"/>
                </a:ext>
              </a:extLst>
            </p:cNvPr>
            <p:cNvSpPr txBox="1"/>
            <p:nvPr/>
          </p:nvSpPr>
          <p:spPr>
            <a:xfrm>
              <a:off x="3580527" y="388620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4BF8A2E-2244-49CF-93F8-B918E315B10D}"/>
                </a:ext>
              </a:extLst>
            </p:cNvPr>
            <p:cNvSpPr/>
            <p:nvPr/>
          </p:nvSpPr>
          <p:spPr bwMode="auto">
            <a:xfrm>
              <a:off x="4343400" y="4267200"/>
              <a:ext cx="18288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C89D239-FBB1-45C9-9491-6F9831BD93AB}"/>
                </a:ext>
              </a:extLst>
            </p:cNvPr>
            <p:cNvSpPr txBox="1"/>
            <p:nvPr/>
          </p:nvSpPr>
          <p:spPr>
            <a:xfrm>
              <a:off x="4343400" y="42672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ea typeface="Gill Sans" charset="0"/>
                  <a:cs typeface="Gill Sans" charset="0"/>
                </a:rPr>
                <a:t>xxxx</a:t>
              </a:r>
              <a:r>
                <a:rPr lang="en-US" sz="1600" b="0" dirty="0">
                  <a:ea typeface="Gill Sans" charset="0"/>
                  <a:cs typeface="Gill Sans" charset="0"/>
                </a:rPr>
                <a:t> …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1DB0B34-9211-486C-AE93-2AC9B103FA29}"/>
                </a:ext>
              </a:extLst>
            </p:cNvPr>
            <p:cNvSpPr txBox="1"/>
            <p:nvPr/>
          </p:nvSpPr>
          <p:spPr>
            <a:xfrm>
              <a:off x="2852835" y="4267200"/>
              <a:ext cx="14287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ea typeface="Gill Sans" charset="0"/>
                  <a:cs typeface="Gill Sans" charset="0"/>
                </a:rPr>
                <a:t>Stored User </a:t>
              </a:r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32980D3-1D3C-4238-A799-E8A56DD0BF80}"/>
                </a:ext>
              </a:extLst>
            </p:cNvPr>
            <p:cNvSpPr/>
            <p:nvPr/>
          </p:nvSpPr>
          <p:spPr bwMode="auto">
            <a:xfrm>
              <a:off x="4343400" y="50292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6A4262-9D1A-420B-AEFB-C4CF15F3C51F}"/>
                </a:ext>
              </a:extLst>
            </p:cNvPr>
            <p:cNvSpPr/>
            <p:nvPr/>
          </p:nvSpPr>
          <p:spPr bwMode="auto">
            <a:xfrm>
              <a:off x="4343400" y="53340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B9938EB-A836-44BA-88E7-97B6856140F1}"/>
                </a:ext>
              </a:extLst>
            </p:cNvPr>
            <p:cNvSpPr/>
            <p:nvPr/>
          </p:nvSpPr>
          <p:spPr bwMode="auto">
            <a:xfrm>
              <a:off x="4343400" y="5867400"/>
              <a:ext cx="1828800" cy="3048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25D05FE-5C93-47C1-9F4C-E5441219C150}"/>
                </a:ext>
              </a:extLst>
            </p:cNvPr>
            <p:cNvSpPr txBox="1"/>
            <p:nvPr/>
          </p:nvSpPr>
          <p:spPr>
            <a:xfrm>
              <a:off x="3774690" y="5029200"/>
              <a:ext cx="533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regs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04B7EC-48E8-40C5-A4F3-332FE3886F03}"/>
                </a:ext>
              </a:extLst>
            </p:cNvPr>
            <p:cNvSpPr/>
            <p:nvPr/>
          </p:nvSpPr>
          <p:spPr bwMode="auto">
            <a:xfrm>
              <a:off x="4343400" y="3124200"/>
              <a:ext cx="457200" cy="304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ED346E8-15EB-4063-BA50-818057BC7EAD}"/>
                </a:ext>
              </a:extLst>
            </p:cNvPr>
            <p:cNvSpPr txBox="1"/>
            <p:nvPr/>
          </p:nvSpPr>
          <p:spPr>
            <a:xfrm>
              <a:off x="3352800" y="3124200"/>
              <a:ext cx="9060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 err="1">
                  <a:ea typeface="Gill Sans" charset="0"/>
                  <a:cs typeface="Gill Sans" charset="0"/>
                </a:rPr>
                <a:t>sysmode</a:t>
              </a:r>
              <a:endParaRPr lang="en-US" sz="16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8BE04A6-A18A-4F2F-B774-0467065AE7E8}"/>
                </a:ext>
              </a:extLst>
            </p:cNvPr>
            <p:cNvSpPr txBox="1"/>
            <p:nvPr/>
          </p:nvSpPr>
          <p:spPr>
            <a:xfrm>
              <a:off x="5029200" y="54980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ea typeface="Gill Sans" charset="0"/>
                  <a:cs typeface="Gill Sans" charset="0"/>
                </a:rPr>
                <a:t>…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F8215125-44A9-4D5C-AC7B-6AD40BF51EC3}"/>
                </a:ext>
              </a:extLst>
            </p:cNvPr>
            <p:cNvSpPr txBox="1"/>
            <p:nvPr/>
          </p:nvSpPr>
          <p:spPr>
            <a:xfrm>
              <a:off x="4419600" y="31242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7525B8F-04A6-49DC-85A7-DA6D30120708}"/>
                </a:ext>
              </a:extLst>
            </p:cNvPr>
            <p:cNvSpPr/>
            <p:nvPr/>
          </p:nvSpPr>
          <p:spPr bwMode="auto">
            <a:xfrm>
              <a:off x="4343400" y="4648200"/>
              <a:ext cx="1828800" cy="304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dirty="0">
                  <a:ea typeface="Gill Sans" charset="0"/>
                  <a:cs typeface="Gill Sans" charset="0"/>
                </a:rPr>
                <a:t>0000 0248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20988166-BC9F-470D-B6BD-7EE3E5686D35}"/>
                </a:ext>
              </a:extLst>
            </p:cNvPr>
            <p:cNvSpPr txBox="1"/>
            <p:nvPr/>
          </p:nvSpPr>
          <p:spPr>
            <a:xfrm>
              <a:off x="3888804" y="464820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0" dirty="0">
                  <a:ea typeface="Gill Sans" charset="0"/>
                  <a:cs typeface="Gill Sans" charset="0"/>
                </a:rPr>
                <a:t>PC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F8C4806-CEF6-4FAC-9558-43D88B0956D9}"/>
                </a:ext>
              </a:extLst>
            </p:cNvPr>
            <p:cNvCxnSpPr/>
            <p:nvPr/>
          </p:nvCxnSpPr>
          <p:spPr bwMode="auto">
            <a:xfrm>
              <a:off x="7010400" y="489999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1A0E739-4D4D-40A5-B82F-A266179F3E13}"/>
                </a:ext>
              </a:extLst>
            </p:cNvPr>
            <p:cNvCxnSpPr/>
            <p:nvPr/>
          </p:nvCxnSpPr>
          <p:spPr bwMode="auto">
            <a:xfrm>
              <a:off x="7010400" y="6271592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5" name="Curved Connector 87">
              <a:extLst>
                <a:ext uri="{FF2B5EF4-FFF2-40B4-BE49-F238E27FC236}">
                  <a16:creationId xmlns:a16="http://schemas.microsoft.com/office/drawing/2014/main" id="{19ED1BCB-8C52-4758-919A-1B134FBA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1" y="5486401"/>
              <a:ext cx="1999939" cy="68580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4" name="Curved Connector 21">
              <a:extLst>
                <a:ext uri="{FF2B5EF4-FFF2-40B4-BE49-F238E27FC236}">
                  <a16:creationId xmlns:a16="http://schemas.microsoft.com/office/drawing/2014/main" id="{91447251-7E48-45D7-9531-7E535065A4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7401" y="4812124"/>
              <a:ext cx="1999937" cy="21707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611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D59C-3CEB-4C18-A077-BC968A87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Web Server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1A8E1-10DD-42F1-A179-1E2A9C81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9C6C-AF6D-4A26-A4A3-0FB980EB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D41B7-A5B0-4F3B-B759-F9B24C15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t>64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1E57D8-91FA-49F3-B8CE-EA90687A66DF}"/>
              </a:ext>
            </a:extLst>
          </p:cNvPr>
          <p:cNvSpPr/>
          <p:nvPr/>
        </p:nvSpPr>
        <p:spPr bwMode="auto">
          <a:xfrm>
            <a:off x="2177387" y="1765623"/>
            <a:ext cx="7591880" cy="167640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C3137-EDE8-40BB-905D-E3E60A42ABE4}"/>
              </a:ext>
            </a:extLst>
          </p:cNvPr>
          <p:cNvSpPr/>
          <p:nvPr/>
        </p:nvSpPr>
        <p:spPr bwMode="auto">
          <a:xfrm>
            <a:off x="2177387" y="3442023"/>
            <a:ext cx="7591880" cy="1981200"/>
          </a:xfrm>
          <a:prstGeom prst="rect">
            <a:avLst/>
          </a:prstGeom>
          <a:solidFill>
            <a:srgbClr val="FF0000">
              <a:alpha val="2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875B8-DCA3-46FD-BF99-5DA7147D5252}"/>
              </a:ext>
            </a:extLst>
          </p:cNvPr>
          <p:cNvSpPr/>
          <p:nvPr/>
        </p:nvSpPr>
        <p:spPr bwMode="auto">
          <a:xfrm>
            <a:off x="2177387" y="5423223"/>
            <a:ext cx="7591880" cy="1066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4F60E-5014-4EC5-94F5-F7630EB82E71}"/>
              </a:ext>
            </a:extLst>
          </p:cNvPr>
          <p:cNvCxnSpPr/>
          <p:nvPr/>
        </p:nvCxnSpPr>
        <p:spPr bwMode="auto">
          <a:xfrm>
            <a:off x="2177387" y="3442023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78B658-DB58-456B-BFFE-B713EB082F5A}"/>
              </a:ext>
            </a:extLst>
          </p:cNvPr>
          <p:cNvCxnSpPr/>
          <p:nvPr/>
        </p:nvCxnSpPr>
        <p:spPr bwMode="auto">
          <a:xfrm>
            <a:off x="2177387" y="5423223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B76CD9-92B9-460D-8F03-4FCC082B3A1F}"/>
              </a:ext>
            </a:extLst>
          </p:cNvPr>
          <p:cNvSpPr txBox="1"/>
          <p:nvPr/>
        </p:nvSpPr>
        <p:spPr>
          <a:xfrm>
            <a:off x="2133600" y="1918023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CE049-5092-4E1C-B2EC-666DD9BA5E57}"/>
              </a:ext>
            </a:extLst>
          </p:cNvPr>
          <p:cNvSpPr txBox="1"/>
          <p:nvPr/>
        </p:nvSpPr>
        <p:spPr>
          <a:xfrm>
            <a:off x="2178975" y="3442023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Kernel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1368C-5AD1-426A-AF32-1A0D7AA30E40}"/>
              </a:ext>
            </a:extLst>
          </p:cNvPr>
          <p:cNvSpPr txBox="1"/>
          <p:nvPr/>
        </p:nvSpPr>
        <p:spPr>
          <a:xfrm>
            <a:off x="2177387" y="5499423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Hardware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9473-D204-467B-A9A0-785BEA014014}"/>
              </a:ext>
            </a:extLst>
          </p:cNvPr>
          <p:cNvSpPr txBox="1"/>
          <p:nvPr/>
        </p:nvSpPr>
        <p:spPr>
          <a:xfrm>
            <a:off x="4232568" y="2156803"/>
            <a:ext cx="716863" cy="46166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cs typeface="Gill Sans"/>
              </a:rPr>
              <a:t>request</a:t>
            </a:r>
          </a:p>
          <a:p>
            <a:r>
              <a:rPr lang="en-US" sz="1200" b="0" dirty="0">
                <a:cs typeface="Gill Sans"/>
              </a:rPr>
              <a:t>buffer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4A12-0AD8-4B13-ACC7-10E44A581D7A}"/>
              </a:ext>
            </a:extLst>
          </p:cNvPr>
          <p:cNvSpPr txBox="1"/>
          <p:nvPr/>
        </p:nvSpPr>
        <p:spPr>
          <a:xfrm>
            <a:off x="8321467" y="2156803"/>
            <a:ext cx="612668" cy="461665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cs typeface="Gill Sans"/>
              </a:rPr>
              <a:t>reply</a:t>
            </a:r>
          </a:p>
          <a:p>
            <a:r>
              <a:rPr lang="en-US" sz="1200" b="0" dirty="0">
                <a:cs typeface="Gill Sans"/>
              </a:rPr>
              <a:t>buffer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DDA62-5F9C-408C-8EB3-295E3B7420A4}"/>
              </a:ext>
            </a:extLst>
          </p:cNvPr>
          <p:cNvSpPr txBox="1"/>
          <p:nvPr/>
        </p:nvSpPr>
        <p:spPr>
          <a:xfrm>
            <a:off x="5298683" y="3518223"/>
            <a:ext cx="1874231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11. kernel copy </a:t>
            </a:r>
          </a:p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     from user buffer</a:t>
            </a:r>
          </a:p>
          <a:p>
            <a:pPr>
              <a:lnSpc>
                <a:spcPct val="80000"/>
              </a:lnSpc>
            </a:pPr>
            <a:r>
              <a:rPr lang="en-US" sz="1400" b="0" dirty="0">
                <a:cs typeface="Gill Sans"/>
              </a:rPr>
              <a:t>     to network buffer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1535F-CC51-42E8-A193-7B3081EFEA9A}"/>
              </a:ext>
            </a:extLst>
          </p:cNvPr>
          <p:cNvSpPr txBox="1"/>
          <p:nvPr/>
        </p:nvSpPr>
        <p:spPr>
          <a:xfrm>
            <a:off x="3557360" y="5728023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Network </a:t>
            </a:r>
          </a:p>
          <a:p>
            <a:r>
              <a:rPr lang="en-US" sz="1400" b="0" dirty="0">
                <a:cs typeface="Gill Sans"/>
              </a:rPr>
              <a:t>interface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D33130-DC3F-4B5C-A4B6-706237303B2C}"/>
              </a:ext>
            </a:extLst>
          </p:cNvPr>
          <p:cNvSpPr txBox="1"/>
          <p:nvPr/>
        </p:nvSpPr>
        <p:spPr>
          <a:xfrm>
            <a:off x="7435187" y="5956623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Disk interface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71444D-E844-4814-BCF5-8255E97DC9C3}"/>
              </a:ext>
            </a:extLst>
          </p:cNvPr>
          <p:cNvGrpSpPr/>
          <p:nvPr/>
        </p:nvGrpSpPr>
        <p:grpSpPr>
          <a:xfrm>
            <a:off x="3139867" y="4127823"/>
            <a:ext cx="1905000" cy="457200"/>
            <a:chOff x="6781800" y="1066800"/>
            <a:chExt cx="914400" cy="457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565AA0-7F44-4B7A-951F-64F7D6589C61}"/>
                </a:ext>
              </a:extLst>
            </p:cNvPr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0A7621-728D-4AB0-A592-E3E96D746187}"/>
                </a:ext>
              </a:extLst>
            </p:cNvPr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B8F1AB-33BF-42E5-9682-058E7F73FB58}"/>
                </a:ext>
              </a:extLst>
            </p:cNvPr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62138C-3B63-43F6-85A8-E1FDC23BB5AA}"/>
                </a:ext>
              </a:extLst>
            </p:cNvPr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45C857-87CC-40FC-AC06-5A9C07A45BCF}"/>
              </a:ext>
            </a:extLst>
          </p:cNvPr>
          <p:cNvGrpSpPr/>
          <p:nvPr/>
        </p:nvGrpSpPr>
        <p:grpSpPr>
          <a:xfrm>
            <a:off x="7102267" y="4127823"/>
            <a:ext cx="1905000" cy="457200"/>
            <a:chOff x="6781800" y="1066800"/>
            <a:chExt cx="914400" cy="4572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0F9FCA-45EA-4994-B950-EBB76F7568D6}"/>
                </a:ext>
              </a:extLst>
            </p:cNvPr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3A23C1-E812-4D24-8B80-50595EAC5001}"/>
                </a:ext>
              </a:extLst>
            </p:cNvPr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FC1A64-8945-4C62-81BC-85A7C4EF584F}"/>
                </a:ext>
              </a:extLst>
            </p:cNvPr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772226-DE37-4A18-8C73-2B968E9CBD48}"/>
                </a:ext>
              </a:extLst>
            </p:cNvPr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AE6A0C-228C-4682-9BA3-F62D861EA57E}"/>
              </a:ext>
            </a:extLst>
          </p:cNvPr>
          <p:cNvGrpSpPr/>
          <p:nvPr/>
        </p:nvGrpSpPr>
        <p:grpSpPr>
          <a:xfrm>
            <a:off x="4795750" y="4661223"/>
            <a:ext cx="1830950" cy="1957038"/>
            <a:chOff x="3256083" y="4114800"/>
            <a:chExt cx="1830950" cy="2057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DBEEF0-B59A-4A86-A315-ACF4CEB8C8D2}"/>
                </a:ext>
              </a:extLst>
            </p:cNvPr>
            <p:cNvSpPr txBox="1"/>
            <p:nvPr/>
          </p:nvSpPr>
          <p:spPr>
            <a:xfrm>
              <a:off x="3256083" y="4191000"/>
              <a:ext cx="1830950" cy="50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12. format outgoing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packet and DMA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0310563-0F52-47CE-815D-F61222F0D097}"/>
                </a:ext>
              </a:extLst>
            </p:cNvPr>
            <p:cNvCxnSpPr/>
            <p:nvPr/>
          </p:nvCxnSpPr>
          <p:spPr bwMode="auto">
            <a:xfrm>
              <a:off x="3327400" y="4114800"/>
              <a:ext cx="12700" cy="2057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A05754-203B-486C-810D-128118A98751}"/>
              </a:ext>
            </a:extLst>
          </p:cNvPr>
          <p:cNvGrpSpPr/>
          <p:nvPr/>
        </p:nvGrpSpPr>
        <p:grpSpPr>
          <a:xfrm>
            <a:off x="7511387" y="4661223"/>
            <a:ext cx="964452" cy="1371600"/>
            <a:chOff x="5971720" y="4114800"/>
            <a:chExt cx="964452" cy="137160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F9AC945-93DC-467C-8EAB-7EB0A1D0EE60}"/>
                </a:ext>
              </a:extLst>
            </p:cNvPr>
            <p:cNvSpPr txBox="1"/>
            <p:nvPr/>
          </p:nvSpPr>
          <p:spPr>
            <a:xfrm>
              <a:off x="5980461" y="4260965"/>
              <a:ext cx="955711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6. disk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request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B4104C-925C-4A05-BCAD-3D93E58B3677}"/>
                </a:ext>
              </a:extLst>
            </p:cNvPr>
            <p:cNvCxnSpPr/>
            <p:nvPr/>
          </p:nvCxnSpPr>
          <p:spPr bwMode="auto">
            <a:xfrm>
              <a:off x="59717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303BE8-5C25-4DB7-8709-800A640E8E47}"/>
              </a:ext>
            </a:extLst>
          </p:cNvPr>
          <p:cNvGrpSpPr/>
          <p:nvPr/>
        </p:nvGrpSpPr>
        <p:grpSpPr>
          <a:xfrm>
            <a:off x="5044867" y="2680023"/>
            <a:ext cx="2109827" cy="1295400"/>
            <a:chOff x="3505200" y="2133600"/>
            <a:chExt cx="2109827" cy="12954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CDD077-E0D6-4CB0-A44A-C9496D8E2799}"/>
                </a:ext>
              </a:extLst>
            </p:cNvPr>
            <p:cNvSpPr txBox="1"/>
            <p:nvPr/>
          </p:nvSpPr>
          <p:spPr>
            <a:xfrm>
              <a:off x="4447720" y="2133600"/>
              <a:ext cx="1167307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10. network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socket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  write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21D7864-8138-49B7-876F-CABDB3E4923F}"/>
                </a:ext>
              </a:extLst>
            </p:cNvPr>
            <p:cNvCxnSpPr/>
            <p:nvPr/>
          </p:nvCxnSpPr>
          <p:spPr bwMode="auto">
            <a:xfrm flipH="1">
              <a:off x="3505200" y="2133600"/>
              <a:ext cx="942520" cy="1295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67AD2F-1053-4E40-B51F-D61028AF2220}"/>
              </a:ext>
            </a:extLst>
          </p:cNvPr>
          <p:cNvGrpSpPr/>
          <p:nvPr/>
        </p:nvGrpSpPr>
        <p:grpSpPr>
          <a:xfrm>
            <a:off x="3444667" y="2680023"/>
            <a:ext cx="1053815" cy="1219200"/>
            <a:chOff x="1905000" y="2133600"/>
            <a:chExt cx="1053815" cy="12192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A1879E-7217-48E0-92A0-6D1560FB68C0}"/>
                </a:ext>
              </a:extLst>
            </p:cNvPr>
            <p:cNvSpPr txBox="1"/>
            <p:nvPr/>
          </p:nvSpPr>
          <p:spPr>
            <a:xfrm>
              <a:off x="1905000" y="2209800"/>
              <a:ext cx="1053815" cy="60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82880">
                <a:lnSpc>
                  <a:spcPct val="80000"/>
                </a:lnSpc>
                <a:buAutoNum type="arabicPeriod"/>
              </a:pPr>
              <a:r>
                <a:rPr lang="en-US" sz="1400" b="0" dirty="0">
                  <a:cs typeface="Gill Sans"/>
                </a:rPr>
                <a:t>network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socket 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read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7E04293-F67A-48F7-AF30-4A8EF8DAE192}"/>
                </a:ext>
              </a:extLst>
            </p:cNvPr>
            <p:cNvCxnSpPr/>
            <p:nvPr/>
          </p:nvCxnSpPr>
          <p:spPr bwMode="auto">
            <a:xfrm>
              <a:off x="198120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D97F8B-602F-44BC-A9F5-C79723E84445}"/>
              </a:ext>
            </a:extLst>
          </p:cNvPr>
          <p:cNvGrpSpPr/>
          <p:nvPr/>
        </p:nvGrpSpPr>
        <p:grpSpPr>
          <a:xfrm>
            <a:off x="3317667" y="4661222"/>
            <a:ext cx="1553508" cy="1981199"/>
            <a:chOff x="1778000" y="4114800"/>
            <a:chExt cx="1553508" cy="20828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ACE94D-E93C-4ABB-BA02-EC12EDF86772}"/>
                </a:ext>
              </a:extLst>
            </p:cNvPr>
            <p:cNvSpPr txBox="1"/>
            <p:nvPr/>
          </p:nvSpPr>
          <p:spPr>
            <a:xfrm>
              <a:off x="1792304" y="4191000"/>
              <a:ext cx="1539204" cy="504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2. copy arriving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packet (DMA) 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E1B8319-79C2-483D-996D-C3A4190E80C9}"/>
                </a:ext>
              </a:extLst>
            </p:cNvPr>
            <p:cNvCxnSpPr/>
            <p:nvPr/>
          </p:nvCxnSpPr>
          <p:spPr bwMode="auto">
            <a:xfrm flipV="1">
              <a:off x="1778000" y="4114800"/>
              <a:ext cx="2720" cy="20828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C0637E-5658-4946-AB3A-23878F5475BB}"/>
              </a:ext>
            </a:extLst>
          </p:cNvPr>
          <p:cNvGrpSpPr/>
          <p:nvPr/>
        </p:nvGrpSpPr>
        <p:grpSpPr>
          <a:xfrm>
            <a:off x="2758502" y="3098048"/>
            <a:ext cx="833907" cy="420175"/>
            <a:chOff x="1299693" y="2780225"/>
            <a:chExt cx="833907" cy="42017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83E953-8270-4F9F-884A-2B0CA5E74CA0}"/>
                </a:ext>
              </a:extLst>
            </p:cNvPr>
            <p:cNvSpPr txBox="1"/>
            <p:nvPr/>
          </p:nvSpPr>
          <p:spPr>
            <a:xfrm>
              <a:off x="1299693" y="2780225"/>
              <a:ext cx="739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solidFill>
                    <a:srgbClr val="FF0000"/>
                  </a:solidFill>
                  <a:ea typeface="Gill Sans" charset="0"/>
                  <a:cs typeface="Gill Sans" charset="0"/>
                </a:rPr>
                <a:t>syscall</a:t>
              </a:r>
              <a:endParaRPr lang="en-US" sz="1400" b="0" dirty="0">
                <a:solidFill>
                  <a:srgbClr val="FF000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B24013B-0A38-4095-A33B-95007BCEA38F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F9507F-E900-4896-A924-92768C4DD8A3}"/>
              </a:ext>
            </a:extLst>
          </p:cNvPr>
          <p:cNvGrpSpPr/>
          <p:nvPr/>
        </p:nvGrpSpPr>
        <p:grpSpPr>
          <a:xfrm>
            <a:off x="2866998" y="3518223"/>
            <a:ext cx="727349" cy="307777"/>
            <a:chOff x="1406251" y="2959100"/>
            <a:chExt cx="727349" cy="3077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857979-F58E-4A24-BB5C-2C76123B9A1B}"/>
                </a:ext>
              </a:extLst>
            </p:cNvPr>
            <p:cNvSpPr txBox="1"/>
            <p:nvPr/>
          </p:nvSpPr>
          <p:spPr>
            <a:xfrm>
              <a:off x="1406251" y="29591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accent1">
                      <a:lumMod val="75000"/>
                    </a:schemeClr>
                  </a:solidFill>
                  <a:ea typeface="Gill Sans" charset="0"/>
                  <a:cs typeface="Gill Sans" charset="0"/>
                </a:rPr>
                <a:t>wait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8259E0-304E-4F5C-867F-C5436040582D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636E6-BCDF-403E-89A2-B1A686ACE579}"/>
              </a:ext>
            </a:extLst>
          </p:cNvPr>
          <p:cNvGrpSpPr/>
          <p:nvPr/>
        </p:nvGrpSpPr>
        <p:grpSpPr>
          <a:xfrm>
            <a:off x="2301667" y="4570834"/>
            <a:ext cx="1092200" cy="381000"/>
            <a:chOff x="1041400" y="2819400"/>
            <a:chExt cx="1092200" cy="381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942230-7E0B-4D99-B66F-C355994B87B0}"/>
                </a:ext>
              </a:extLst>
            </p:cNvPr>
            <p:cNvSpPr txBox="1"/>
            <p:nvPr/>
          </p:nvSpPr>
          <p:spPr>
            <a:xfrm>
              <a:off x="1041400" y="2819400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rgbClr val="008000"/>
                  </a:solidFill>
                  <a:ea typeface="Gill Sans" charset="0"/>
                  <a:cs typeface="Gill Sans" charset="0"/>
                </a:rPr>
                <a:t>interrupt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99A38C-7365-4102-82F2-8744326BA4A5}"/>
                </a:ext>
              </a:extLst>
            </p:cNvPr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89AAD7-5ECE-41DC-B463-9BECD5EF199D}"/>
              </a:ext>
            </a:extLst>
          </p:cNvPr>
          <p:cNvGrpSpPr/>
          <p:nvPr/>
        </p:nvGrpSpPr>
        <p:grpSpPr>
          <a:xfrm>
            <a:off x="4536867" y="2680023"/>
            <a:ext cx="1021073" cy="1219200"/>
            <a:chOff x="2997200" y="2133600"/>
            <a:chExt cx="1021073" cy="12192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2A02D71-19A5-4231-9F11-57C9B41CB18A}"/>
                </a:ext>
              </a:extLst>
            </p:cNvPr>
            <p:cNvSpPr txBox="1"/>
            <p:nvPr/>
          </p:nvSpPr>
          <p:spPr>
            <a:xfrm>
              <a:off x="3104240" y="2209800"/>
              <a:ext cx="914033" cy="437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3. kernel</a:t>
              </a:r>
            </a:p>
            <a:p>
              <a:pPr>
                <a:lnSpc>
                  <a:spcPct val="80000"/>
                </a:lnSpc>
              </a:pPr>
              <a:r>
                <a:rPr lang="en-US" sz="1400" b="0" dirty="0">
                  <a:cs typeface="Gill Sans"/>
                </a:rPr>
                <a:t>   copy 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EC90D24-BBF3-428A-AB0F-117336CEC423}"/>
                </a:ext>
              </a:extLst>
            </p:cNvPr>
            <p:cNvCxnSpPr/>
            <p:nvPr/>
          </p:nvCxnSpPr>
          <p:spPr bwMode="auto">
            <a:xfrm flipV="1">
              <a:off x="30761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A3318B0-EAE8-4F9B-9912-018235F9708C}"/>
                </a:ext>
              </a:extLst>
            </p:cNvPr>
            <p:cNvGrpSpPr/>
            <p:nvPr/>
          </p:nvGrpSpPr>
          <p:grpSpPr>
            <a:xfrm>
              <a:off x="2997200" y="2792511"/>
              <a:ext cx="733008" cy="383977"/>
              <a:chOff x="1981200" y="3048000"/>
              <a:chExt cx="733008" cy="38397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9F18C7D-06DE-4E66-8E50-5E735724574C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A6D8892-719E-4CEC-B269-C5B196D79634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456B611-A80F-44B8-B68E-CE5FDEDBF497}"/>
              </a:ext>
            </a:extLst>
          </p:cNvPr>
          <p:cNvGrpSpPr/>
          <p:nvPr/>
        </p:nvGrpSpPr>
        <p:grpSpPr>
          <a:xfrm>
            <a:off x="6765803" y="2680023"/>
            <a:ext cx="1451226" cy="1219200"/>
            <a:chOff x="5226136" y="2133600"/>
            <a:chExt cx="1451226" cy="121920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3A5AF0-7EEC-467F-9E32-C1EA6DD1BAE5}"/>
                </a:ext>
              </a:extLst>
            </p:cNvPr>
            <p:cNvSpPr txBox="1"/>
            <p:nvPr/>
          </p:nvSpPr>
          <p:spPr>
            <a:xfrm>
              <a:off x="5971720" y="2286000"/>
              <a:ext cx="705642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5. file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read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3F8EAD3-A1F2-4B7F-A21E-2D438E5F0387}"/>
                </a:ext>
              </a:extLst>
            </p:cNvPr>
            <p:cNvCxnSpPr/>
            <p:nvPr/>
          </p:nvCxnSpPr>
          <p:spPr bwMode="auto">
            <a:xfrm>
              <a:off x="59717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59ABFAC-C2AC-45CB-81BA-6CBC46B91490}"/>
                </a:ext>
              </a:extLst>
            </p:cNvPr>
            <p:cNvGrpSpPr/>
            <p:nvPr/>
          </p:nvGrpSpPr>
          <p:grpSpPr>
            <a:xfrm>
              <a:off x="5226136" y="2553583"/>
              <a:ext cx="822940" cy="404028"/>
              <a:chOff x="1310660" y="2796372"/>
              <a:chExt cx="822940" cy="404028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77B9323-F9D4-4E89-A75D-CBEF9EEAC4E6}"/>
                  </a:ext>
                </a:extLst>
              </p:cNvPr>
              <p:cNvSpPr txBox="1"/>
              <p:nvPr/>
            </p:nvSpPr>
            <p:spPr>
              <a:xfrm>
                <a:off x="1310660" y="2796372"/>
                <a:ext cx="7393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err="1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syscall</a:t>
                </a:r>
                <a:endParaRPr lang="en-US" sz="1400" b="0" dirty="0">
                  <a:solidFill>
                    <a:srgbClr val="FF0000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C02C6F2-EEBE-400E-90FD-9E2E9BC6B657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8DE8B33-6D68-42A0-AFA7-5209CDA69F5E}"/>
              </a:ext>
            </a:extLst>
          </p:cNvPr>
          <p:cNvGrpSpPr/>
          <p:nvPr/>
        </p:nvGrpSpPr>
        <p:grpSpPr>
          <a:xfrm>
            <a:off x="8499267" y="2680023"/>
            <a:ext cx="992953" cy="1219200"/>
            <a:chOff x="6959600" y="2133600"/>
            <a:chExt cx="992953" cy="121920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C4E88A-5EA5-4963-BEC4-7CB77515ED21}"/>
                </a:ext>
              </a:extLst>
            </p:cNvPr>
            <p:cNvSpPr txBox="1"/>
            <p:nvPr/>
          </p:nvSpPr>
          <p:spPr>
            <a:xfrm>
              <a:off x="7038520" y="2286000"/>
              <a:ext cx="914033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8. kernel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copy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5A4B852-7796-45C0-BEAE-E21751B586AF}"/>
                </a:ext>
              </a:extLst>
            </p:cNvPr>
            <p:cNvCxnSpPr/>
            <p:nvPr/>
          </p:nvCxnSpPr>
          <p:spPr bwMode="auto">
            <a:xfrm flipV="1">
              <a:off x="7038520" y="21336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6AAFD706-8181-41A7-AEED-F088326D2FA0}"/>
                </a:ext>
              </a:extLst>
            </p:cNvPr>
            <p:cNvGrpSpPr/>
            <p:nvPr/>
          </p:nvGrpSpPr>
          <p:grpSpPr>
            <a:xfrm>
              <a:off x="6959600" y="2805211"/>
              <a:ext cx="733008" cy="383977"/>
              <a:chOff x="1981200" y="3048000"/>
              <a:chExt cx="733008" cy="38397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20D6F29-3D95-497E-B717-A35B454B141D}"/>
                  </a:ext>
                </a:extLst>
              </p:cNvPr>
              <p:cNvSpPr txBox="1"/>
              <p:nvPr/>
            </p:nvSpPr>
            <p:spPr>
              <a:xfrm>
                <a:off x="2133600" y="3124200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9E03E56-9F23-461A-9AE4-C98BF82EF98A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C7DF3A6-08E7-422F-A954-DEA73D605C70}"/>
              </a:ext>
            </a:extLst>
          </p:cNvPr>
          <p:cNvGrpSpPr/>
          <p:nvPr/>
        </p:nvGrpSpPr>
        <p:grpSpPr>
          <a:xfrm>
            <a:off x="8499267" y="4558134"/>
            <a:ext cx="1288377" cy="1474689"/>
            <a:chOff x="6959600" y="4011711"/>
            <a:chExt cx="1288377" cy="147468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9F8A16B-9E7A-408E-893A-FDF677E8B344}"/>
                </a:ext>
              </a:extLst>
            </p:cNvPr>
            <p:cNvSpPr txBox="1"/>
            <p:nvPr/>
          </p:nvSpPr>
          <p:spPr>
            <a:xfrm>
              <a:off x="7045404" y="4267200"/>
              <a:ext cx="1202573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7. disk data </a:t>
              </a:r>
            </a:p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   (DMA)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8D43A1C-57DA-45A6-9963-EA5AA35F1B00}"/>
                </a:ext>
              </a:extLst>
            </p:cNvPr>
            <p:cNvCxnSpPr/>
            <p:nvPr/>
          </p:nvCxnSpPr>
          <p:spPr bwMode="auto">
            <a:xfrm flipV="1">
              <a:off x="7038520" y="41148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538FEE7-423D-4AB4-BCD2-67396AE4802F}"/>
                </a:ext>
              </a:extLst>
            </p:cNvPr>
            <p:cNvGrpSpPr/>
            <p:nvPr/>
          </p:nvGrpSpPr>
          <p:grpSpPr>
            <a:xfrm>
              <a:off x="6959600" y="4011711"/>
              <a:ext cx="1181105" cy="381000"/>
              <a:chOff x="1981200" y="2819400"/>
              <a:chExt cx="1181105" cy="38100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6534F90-40D1-4B1F-9A95-C589A22EEC5A}"/>
                  </a:ext>
                </a:extLst>
              </p:cNvPr>
              <p:cNvSpPr txBox="1"/>
              <p:nvPr/>
            </p:nvSpPr>
            <p:spPr>
              <a:xfrm>
                <a:off x="2209800" y="2819400"/>
                <a:ext cx="9525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>
                    <a:solidFill>
                      <a:srgbClr val="008000"/>
                    </a:solidFill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E5D5965-E17C-4F3F-BE35-BA8D1F04E1A0}"/>
                  </a:ext>
                </a:extLst>
              </p:cNvPr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CF4C51D-E521-4E97-B19C-3862EDDC37E6}"/>
              </a:ext>
            </a:extLst>
          </p:cNvPr>
          <p:cNvGrpSpPr/>
          <p:nvPr/>
        </p:nvGrpSpPr>
        <p:grpSpPr>
          <a:xfrm>
            <a:off x="4587667" y="1430195"/>
            <a:ext cx="2921000" cy="1326028"/>
            <a:chOff x="3048000" y="883772"/>
            <a:chExt cx="2921000" cy="132602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49F085-CE2F-493B-9A7E-946CDD053C38}"/>
                </a:ext>
              </a:extLst>
            </p:cNvPr>
            <p:cNvGrpSpPr/>
            <p:nvPr/>
          </p:nvGrpSpPr>
          <p:grpSpPr>
            <a:xfrm>
              <a:off x="3060700" y="1295400"/>
              <a:ext cx="1570811" cy="825500"/>
              <a:chOff x="3060700" y="1295400"/>
              <a:chExt cx="1570811" cy="82550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D86D315-D25F-4C97-A495-70AC20898D32}"/>
                  </a:ext>
                </a:extLst>
              </p:cNvPr>
              <p:cNvSpPr txBox="1"/>
              <p:nvPr/>
            </p:nvSpPr>
            <p:spPr>
              <a:xfrm>
                <a:off x="3071469" y="1295400"/>
                <a:ext cx="1560042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b="0" dirty="0">
                    <a:cs typeface="Gill Sans"/>
                  </a:rPr>
                  <a:t>4. parse request </a:t>
                </a:r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547FCC21-69F9-44AA-9C4C-1A460DE7C541}"/>
                  </a:ext>
                </a:extLst>
              </p:cNvPr>
              <p:cNvSpPr/>
              <p:nvPr/>
            </p:nvSpPr>
            <p:spPr>
              <a:xfrm>
                <a:off x="3060700" y="1384300"/>
                <a:ext cx="482600" cy="736600"/>
              </a:xfrm>
              <a:custGeom>
                <a:avLst/>
                <a:gdLst>
                  <a:gd name="connsiteX0" fmla="*/ 0 w 482600"/>
                  <a:gd name="connsiteY0" fmla="*/ 736600 h 736600"/>
                  <a:gd name="connsiteX1" fmla="*/ 482600 w 482600"/>
                  <a:gd name="connsiteY1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2600" h="736600">
                    <a:moveTo>
                      <a:pt x="0" y="736600"/>
                    </a:moveTo>
                    <a:cubicBezTo>
                      <a:pt x="168275" y="675216"/>
                      <a:pt x="336550" y="613833"/>
                      <a:pt x="482600" y="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80" name="Freeform 94">
              <a:extLst>
                <a:ext uri="{FF2B5EF4-FFF2-40B4-BE49-F238E27FC236}">
                  <a16:creationId xmlns:a16="http://schemas.microsoft.com/office/drawing/2014/main" id="{A3861158-E84C-4743-A0E0-C48F75785FEF}"/>
                </a:ext>
              </a:extLst>
            </p:cNvPr>
            <p:cNvSpPr/>
            <p:nvPr/>
          </p:nvSpPr>
          <p:spPr>
            <a:xfrm>
              <a:off x="3048000" y="883772"/>
              <a:ext cx="2921000" cy="1326028"/>
            </a:xfrm>
            <a:custGeom>
              <a:avLst/>
              <a:gdLst>
                <a:gd name="connsiteX0" fmla="*/ 0 w 2921000"/>
                <a:gd name="connsiteY0" fmla="*/ 703728 h 1326028"/>
                <a:gd name="connsiteX1" fmla="*/ 114300 w 2921000"/>
                <a:gd name="connsiteY1" fmla="*/ 322728 h 1326028"/>
                <a:gd name="connsiteX2" fmla="*/ 571500 w 2921000"/>
                <a:gd name="connsiteY2" fmla="*/ 17928 h 1326028"/>
                <a:gd name="connsiteX3" fmla="*/ 1384300 w 2921000"/>
                <a:gd name="connsiteY3" fmla="*/ 43328 h 1326028"/>
                <a:gd name="connsiteX4" fmla="*/ 2184400 w 2921000"/>
                <a:gd name="connsiteY4" fmla="*/ 106828 h 1326028"/>
                <a:gd name="connsiteX5" fmla="*/ 2590800 w 2921000"/>
                <a:gd name="connsiteY5" fmla="*/ 424328 h 1326028"/>
                <a:gd name="connsiteX6" fmla="*/ 2768600 w 2921000"/>
                <a:gd name="connsiteY6" fmla="*/ 716428 h 1326028"/>
                <a:gd name="connsiteX7" fmla="*/ 2921000 w 2921000"/>
                <a:gd name="connsiteY7" fmla="*/ 1326028 h 132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000" h="1326028">
                  <a:moveTo>
                    <a:pt x="0" y="703728"/>
                  </a:moveTo>
                  <a:cubicBezTo>
                    <a:pt x="9525" y="570378"/>
                    <a:pt x="19050" y="437028"/>
                    <a:pt x="114300" y="322728"/>
                  </a:cubicBezTo>
                  <a:cubicBezTo>
                    <a:pt x="209550" y="208428"/>
                    <a:pt x="359833" y="64495"/>
                    <a:pt x="571500" y="17928"/>
                  </a:cubicBezTo>
                  <a:cubicBezTo>
                    <a:pt x="783167" y="-28639"/>
                    <a:pt x="1115483" y="28511"/>
                    <a:pt x="1384300" y="43328"/>
                  </a:cubicBezTo>
                  <a:cubicBezTo>
                    <a:pt x="1653117" y="58145"/>
                    <a:pt x="1983317" y="43328"/>
                    <a:pt x="2184400" y="106828"/>
                  </a:cubicBezTo>
                  <a:cubicBezTo>
                    <a:pt x="2385483" y="170328"/>
                    <a:pt x="2493433" y="322728"/>
                    <a:pt x="2590800" y="424328"/>
                  </a:cubicBezTo>
                  <a:cubicBezTo>
                    <a:pt x="2688167" y="525928"/>
                    <a:pt x="2713567" y="566145"/>
                    <a:pt x="2768600" y="716428"/>
                  </a:cubicBezTo>
                  <a:cubicBezTo>
                    <a:pt x="2823633" y="866711"/>
                    <a:pt x="2921000" y="1326028"/>
                    <a:pt x="2921000" y="1326028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B5CFA5-C254-4963-8D09-854D4C596E1D}"/>
              </a:ext>
            </a:extLst>
          </p:cNvPr>
          <p:cNvGrpSpPr/>
          <p:nvPr/>
        </p:nvGrpSpPr>
        <p:grpSpPr>
          <a:xfrm>
            <a:off x="5984667" y="1587639"/>
            <a:ext cx="3251200" cy="1105084"/>
            <a:chOff x="4445000" y="1041216"/>
            <a:chExt cx="3251200" cy="110508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AB37063-F898-4421-BFB4-0932A47CC706}"/>
                </a:ext>
              </a:extLst>
            </p:cNvPr>
            <p:cNvSpPr txBox="1"/>
            <p:nvPr/>
          </p:nvSpPr>
          <p:spPr>
            <a:xfrm>
              <a:off x="6172200" y="1295400"/>
              <a:ext cx="152400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0" dirty="0">
                  <a:cs typeface="Gill Sans"/>
                </a:rPr>
                <a:t>9. format reply</a:t>
              </a: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E558EA71-63FE-49A6-A28B-482C11772684}"/>
                </a:ext>
              </a:extLst>
            </p:cNvPr>
            <p:cNvSpPr/>
            <p:nvPr/>
          </p:nvSpPr>
          <p:spPr>
            <a:xfrm>
              <a:off x="4445000" y="1041216"/>
              <a:ext cx="2540000" cy="1105084"/>
            </a:xfrm>
            <a:custGeom>
              <a:avLst/>
              <a:gdLst>
                <a:gd name="connsiteX0" fmla="*/ 2540000 w 2540000"/>
                <a:gd name="connsiteY0" fmla="*/ 546284 h 1105084"/>
                <a:gd name="connsiteX1" fmla="*/ 2349500 w 2540000"/>
                <a:gd name="connsiteY1" fmla="*/ 127184 h 1105084"/>
                <a:gd name="connsiteX2" fmla="*/ 1663700 w 2540000"/>
                <a:gd name="connsiteY2" fmla="*/ 184 h 1105084"/>
                <a:gd name="connsiteX3" fmla="*/ 914400 w 2540000"/>
                <a:gd name="connsiteY3" fmla="*/ 114484 h 1105084"/>
                <a:gd name="connsiteX4" fmla="*/ 152400 w 2540000"/>
                <a:gd name="connsiteY4" fmla="*/ 609784 h 1105084"/>
                <a:gd name="connsiteX5" fmla="*/ 0 w 2540000"/>
                <a:gd name="connsiteY5" fmla="*/ 1105084 h 110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0" h="1105084">
                  <a:moveTo>
                    <a:pt x="2540000" y="546284"/>
                  </a:moveTo>
                  <a:cubicBezTo>
                    <a:pt x="2517775" y="382242"/>
                    <a:pt x="2495550" y="218201"/>
                    <a:pt x="2349500" y="127184"/>
                  </a:cubicBezTo>
                  <a:cubicBezTo>
                    <a:pt x="2203450" y="36167"/>
                    <a:pt x="1902883" y="2301"/>
                    <a:pt x="1663700" y="184"/>
                  </a:cubicBezTo>
                  <a:cubicBezTo>
                    <a:pt x="1424517" y="-1933"/>
                    <a:pt x="1166283" y="12884"/>
                    <a:pt x="914400" y="114484"/>
                  </a:cubicBezTo>
                  <a:cubicBezTo>
                    <a:pt x="662517" y="216084"/>
                    <a:pt x="304800" y="444684"/>
                    <a:pt x="152400" y="609784"/>
                  </a:cubicBezTo>
                  <a:cubicBezTo>
                    <a:pt x="0" y="774884"/>
                    <a:pt x="0" y="1105084"/>
                    <a:pt x="0" y="1105084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9E9E3B-539F-4BFC-A524-2826287044BC}"/>
              </a:ext>
            </a:extLst>
          </p:cNvPr>
          <p:cNvSpPr txBox="1"/>
          <p:nvPr/>
        </p:nvSpPr>
        <p:spPr>
          <a:xfrm>
            <a:off x="2364703" y="6477492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Request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7E941EF-4120-4C88-B4E3-60C20CD1DA24}"/>
              </a:ext>
            </a:extLst>
          </p:cNvPr>
          <p:cNvSpPr txBox="1"/>
          <p:nvPr/>
        </p:nvSpPr>
        <p:spPr>
          <a:xfrm>
            <a:off x="4951084" y="6519446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Gill Sans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29242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</a:t>
            </a:r>
            <a:r>
              <a:rPr lang="en-US" dirty="0" smtClean="0"/>
              <a:t> 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187953" y="4603105"/>
            <a:ext cx="886095" cy="710043"/>
            <a:chOff x="4178300" y="2654300"/>
            <a:chExt cx="609598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219195" y="2654300"/>
              <a:ext cx="516331" cy="610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/>
                <a:t>PgTbl</a:t>
              </a:r>
              <a:endParaRPr lang="en-US" sz="1400" dirty="0"/>
            </a:p>
            <a:p>
              <a:pPr algn="ctr"/>
              <a:r>
                <a:rPr lang="en-US" sz="1400" dirty="0"/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111214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317387" y="4518076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23850" y="5535077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67120" cy="33127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218118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I/O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Ctrlr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414867" y="5905501"/>
            <a:ext cx="4972137" cy="6214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861699" y="4314038"/>
            <a:ext cx="1494531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Operating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OS Protects Processes and the Kernel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15130-9EFB-4B75-AE9F-729FEDAA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73945-3E12-49CF-8086-E3668E0B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7F991-ED59-4680-BB80-16A4D043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683893" y="5188015"/>
            <a:ext cx="412153" cy="38742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447915" cy="396832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2324099" cy="1775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187471" y="2710529"/>
            <a:ext cx="4568415" cy="9368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1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245360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Threads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160675" y="5188015"/>
            <a:ext cx="568829" cy="3802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OS</a:t>
            </a:r>
          </a:p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Mem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3278458" y="3397972"/>
            <a:ext cx="167087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5000552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5748984" y="3399176"/>
            <a:ext cx="91467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Sockets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783A07-C148-43C9-84E9-1E9884CF721E}"/>
              </a:ext>
            </a:extLst>
          </p:cNvPr>
          <p:cNvSpPr/>
          <p:nvPr/>
        </p:nvSpPr>
        <p:spPr>
          <a:xfrm>
            <a:off x="6933883" y="2710529"/>
            <a:ext cx="4568415" cy="93684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 2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CBFF2-102E-4AC2-AE4A-CC896E9B1E66}"/>
              </a:ext>
            </a:extLst>
          </p:cNvPr>
          <p:cNvSpPr txBox="1"/>
          <p:nvPr/>
        </p:nvSpPr>
        <p:spPr>
          <a:xfrm>
            <a:off x="6977384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Threads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8239A-9FCD-46DB-B7DA-7EA11E27E672}"/>
              </a:ext>
            </a:extLst>
          </p:cNvPr>
          <p:cNvSpPr txBox="1"/>
          <p:nvPr/>
        </p:nvSpPr>
        <p:spPr>
          <a:xfrm>
            <a:off x="8003954" y="3398077"/>
            <a:ext cx="165966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Address Spaces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23F43D-F391-40F4-9D87-D4E37AAB7342}"/>
              </a:ext>
            </a:extLst>
          </p:cNvPr>
          <p:cNvSpPr txBox="1"/>
          <p:nvPr/>
        </p:nvSpPr>
        <p:spPr>
          <a:xfrm>
            <a:off x="9732576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076CB-B81B-4687-8B6B-B76A3C75D037}"/>
              </a:ext>
            </a:extLst>
          </p:cNvPr>
          <p:cNvSpPr txBox="1"/>
          <p:nvPr/>
        </p:nvSpPr>
        <p:spPr>
          <a:xfrm>
            <a:off x="10470926" y="3407075"/>
            <a:ext cx="94681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Sockets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3539163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Compiled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Program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3801201" y="2322568"/>
            <a:ext cx="1343751" cy="46424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System Libs</a:t>
            </a: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16EECD36-F398-4299-8CCB-C7B1EBF07062}"/>
              </a:ext>
            </a:extLst>
          </p:cNvPr>
          <p:cNvSpPr/>
          <p:nvPr/>
        </p:nvSpPr>
        <p:spPr>
          <a:xfrm>
            <a:off x="8375028" y="1366340"/>
            <a:ext cx="2331081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Compiled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Program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7B6B9A-A9A3-407F-951E-EECDC589195B}"/>
              </a:ext>
            </a:extLst>
          </p:cNvPr>
          <p:cNvSpPr/>
          <p:nvPr/>
        </p:nvSpPr>
        <p:spPr>
          <a:xfrm>
            <a:off x="8622679" y="2354930"/>
            <a:ext cx="1517202" cy="42583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System Libs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858DB2-7003-40D8-8AF5-0334EED7323F}"/>
              </a:ext>
            </a:extLst>
          </p:cNvPr>
          <p:cNvCxnSpPr>
            <a:cxnSpLocks/>
          </p:cNvCxnSpPr>
          <p:nvPr/>
        </p:nvCxnSpPr>
        <p:spPr>
          <a:xfrm flipH="1">
            <a:off x="5443637" y="3262446"/>
            <a:ext cx="3070450" cy="2051440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16E4B0-8FE9-4933-B3E2-BA4B33591A3B}"/>
              </a:ext>
            </a:extLst>
          </p:cNvPr>
          <p:cNvCxnSpPr>
            <a:cxnSpLocks/>
          </p:cNvCxnSpPr>
          <p:nvPr/>
        </p:nvCxnSpPr>
        <p:spPr>
          <a:xfrm flipH="1">
            <a:off x="6358944" y="3276270"/>
            <a:ext cx="2518629" cy="206451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E61B105-AE19-4057-9F4B-4CD31B8FB69B}"/>
              </a:ext>
            </a:extLst>
          </p:cNvPr>
          <p:cNvCxnSpPr>
            <a:cxnSpLocks/>
          </p:cNvCxnSpPr>
          <p:nvPr/>
        </p:nvCxnSpPr>
        <p:spPr>
          <a:xfrm flipH="1">
            <a:off x="7266087" y="3263196"/>
            <a:ext cx="2058605" cy="193134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8837E5CD-DDBD-4E19-BCED-8F23EE8A3189}"/>
              </a:ext>
            </a:extLst>
          </p:cNvPr>
          <p:cNvSpPr/>
          <p:nvPr/>
        </p:nvSpPr>
        <p:spPr>
          <a:xfrm>
            <a:off x="7785820" y="524736"/>
            <a:ext cx="3398938" cy="33989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EC9F446-3A35-4EA9-9C60-D67D844BB544}"/>
              </a:ext>
            </a:extLst>
          </p:cNvPr>
          <p:cNvSpPr/>
          <p:nvPr/>
        </p:nvSpPr>
        <p:spPr>
          <a:xfrm>
            <a:off x="5766832" y="990334"/>
            <a:ext cx="2459609" cy="1298869"/>
          </a:xfrm>
          <a:prstGeom prst="wedgeRoundRectCallout">
            <a:avLst>
              <a:gd name="adj1" fmla="val 35670"/>
              <a:gd name="adj2" fmla="val 11557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Consolas" panose="020B0609020204030204" pitchFamily="49" charset="0"/>
              </a:rPr>
              <a:t>Segmentation fault (core dumped)</a:t>
            </a:r>
          </a:p>
        </p:txBody>
      </p:sp>
    </p:spTree>
    <p:extLst>
      <p:ext uri="{BB962C8B-B14F-4D97-AF65-F5344CB8AC3E}">
        <p14:creationId xmlns:p14="http://schemas.microsoft.com/office/powerpoint/2010/main" val="33395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C00F34-1D9D-426C-8D4D-28C7ACFC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273" y="3345179"/>
            <a:ext cx="1291665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0FFBD-86D7-4430-8623-1A5A496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What is an Operating System?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FBDC-6D09-4175-BD95-8438526B9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Referee</a:t>
            </a:r>
          </a:p>
          <a:p>
            <a:pPr lvl="1"/>
            <a:r>
              <a:rPr lang="en-US" dirty="0" smtClean="0"/>
              <a:t>Manage protection, isolation, and sharing of resources</a:t>
            </a:r>
          </a:p>
          <a:p>
            <a:pPr lvl="2"/>
            <a:r>
              <a:rPr lang="en-US" dirty="0" smtClean="0"/>
              <a:t>Resource allocation and communication</a:t>
            </a:r>
          </a:p>
          <a:p>
            <a:r>
              <a:rPr lang="en-US" dirty="0" smtClean="0"/>
              <a:t>Illusionist</a:t>
            </a:r>
          </a:p>
          <a:p>
            <a:pPr lvl="1"/>
            <a:r>
              <a:rPr lang="en-US" dirty="0" smtClean="0"/>
              <a:t>Provide clean, easy-to-use abstractions of physical resources</a:t>
            </a:r>
          </a:p>
          <a:p>
            <a:pPr lvl="2"/>
            <a:r>
              <a:rPr lang="en-US" dirty="0" smtClean="0"/>
              <a:t>Infinite memory, dedicated machine</a:t>
            </a:r>
          </a:p>
          <a:p>
            <a:pPr lvl="2"/>
            <a:r>
              <a:rPr lang="en-US" dirty="0" smtClean="0"/>
              <a:t>Higher level objects: files, users, messages</a:t>
            </a:r>
          </a:p>
          <a:p>
            <a:pPr lvl="2"/>
            <a:r>
              <a:rPr lang="en-US" dirty="0" smtClean="0"/>
              <a:t>Masking limitations, virtualization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Common services</a:t>
            </a:r>
          </a:p>
          <a:p>
            <a:pPr lvl="2"/>
            <a:r>
              <a:rPr lang="en-US" dirty="0" smtClean="0"/>
              <a:t>Storage, Window system, Networking</a:t>
            </a:r>
          </a:p>
          <a:p>
            <a:pPr lvl="2"/>
            <a:r>
              <a:rPr lang="en-US" dirty="0" smtClean="0"/>
              <a:t>Sharing, Authorization</a:t>
            </a:r>
          </a:p>
          <a:p>
            <a:pPr lvl="2"/>
            <a:r>
              <a:rPr lang="en-US" dirty="0" smtClean="0"/>
              <a:t>Look and feel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9BD4B-CB95-4FC2-A4B2-87D27CB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5CE6C-5337-40BE-8329-B11B3D9B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21EB7-E554-405A-A46D-DEE70DAC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627E2-ECD5-465A-AECF-F32DDB1B5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980" y="1691322"/>
            <a:ext cx="1411469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88C3A-D17E-4693-A137-D440D9027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980" y="4679062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1/15/2025, 1/27/2025, Lecture 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Four Fundamental OS Concepts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540</TotalTime>
  <Words>4968</Words>
  <Application>Microsoft Office PowerPoint</Application>
  <PresentationFormat>Widescreen</PresentationFormat>
  <Paragraphs>1208</Paragraphs>
  <Slides>66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2" baseType="lpstr">
      <vt:lpstr>ＭＳ Ｐゴシック</vt:lpstr>
      <vt:lpstr>ＭＳ Ｐゴシック</vt:lpstr>
      <vt:lpstr>Arial</vt:lpstr>
      <vt:lpstr>Calibri</vt:lpstr>
      <vt:lpstr>Century Schoolbook</vt:lpstr>
      <vt:lpstr>Comic Sans MS</vt:lpstr>
      <vt:lpstr>Consolas</vt:lpstr>
      <vt:lpstr>Courier New</vt:lpstr>
      <vt:lpstr>Gill Sans</vt:lpstr>
      <vt:lpstr>Gill Sans Light</vt:lpstr>
      <vt:lpstr>굴림</vt:lpstr>
      <vt:lpstr>Helvetica</vt:lpstr>
      <vt:lpstr>Symbol</vt:lpstr>
      <vt:lpstr>Wingdings</vt:lpstr>
      <vt:lpstr>Wingdings 2</vt:lpstr>
      <vt:lpstr>View</vt:lpstr>
      <vt:lpstr>Four Fundamental OS Concepts</vt:lpstr>
      <vt:lpstr>Admistratrivia   </vt:lpstr>
      <vt:lpstr>Homework and Early Drop Deadline</vt:lpstr>
      <vt:lpstr>Group Projects are Looming</vt:lpstr>
      <vt:lpstr>Recall: What is an Operating System?</vt:lpstr>
      <vt:lpstr>Recall: OS Abstracts the Underlying Hardware</vt:lpstr>
      <vt:lpstr>Recall: OS Protects Processes and the Kernel</vt:lpstr>
      <vt:lpstr>Recall: What is an Operating System?</vt:lpstr>
      <vt:lpstr>Today: Four Fundamental OS Concepts</vt:lpstr>
      <vt:lpstr>OS Bottom Line: Run Programs</vt:lpstr>
      <vt:lpstr>OS Bottom Line: Run Programs</vt:lpstr>
      <vt:lpstr>Recall: CPU Instruction Cycle</vt:lpstr>
      <vt:lpstr>Review: How Programs Execute</vt:lpstr>
      <vt:lpstr>Today: Four Fundamental OS Concepts</vt:lpstr>
      <vt:lpstr>Key OS Concept: Thread</vt:lpstr>
      <vt:lpstr>Illusion of Multiple Processors</vt:lpstr>
      <vt:lpstr>OS Object Representing a Thread</vt:lpstr>
      <vt:lpstr>Registers: x86</vt:lpstr>
      <vt:lpstr>Illusion of Multiple Processors</vt:lpstr>
      <vt:lpstr>Very Simple Multiprogramming</vt:lpstr>
      <vt:lpstr>Today: Four Fundamental OS Concepts</vt:lpstr>
      <vt:lpstr>Key OS Concept: Address Space</vt:lpstr>
      <vt:lpstr>Address Space</vt:lpstr>
      <vt:lpstr>Typical Address Space Structure</vt:lpstr>
      <vt:lpstr>Address Space</vt:lpstr>
      <vt:lpstr>Base and Bound (no Translation)</vt:lpstr>
      <vt:lpstr>Issues with Simple Base and Bound</vt:lpstr>
      <vt:lpstr>Base and Bound (with Translation)</vt:lpstr>
      <vt:lpstr>Paged Virtual Address Space</vt:lpstr>
      <vt:lpstr>Paged Virtual Address Space</vt:lpstr>
      <vt:lpstr>Today: Four Fundamental OS Concepts</vt:lpstr>
      <vt:lpstr>Key OS Concept: Process</vt:lpstr>
      <vt:lpstr>Single and Multithreaded Processes</vt:lpstr>
      <vt:lpstr>Protection and Isolation</vt:lpstr>
      <vt:lpstr>Today: Four Fundamental OS Concepts</vt:lpstr>
      <vt:lpstr>Dual-Mode Operation</vt:lpstr>
      <vt:lpstr>Dual-Mode Operation</vt:lpstr>
      <vt:lpstr>Dual-Mode Operation</vt:lpstr>
      <vt:lpstr>Three Types of User → Kernel Mode Transfer</vt:lpstr>
      <vt:lpstr>Where do User → Kernel Mode Transfers Go?</vt:lpstr>
      <vt:lpstr>Example: Before Exception</vt:lpstr>
      <vt:lpstr>Example: After Exception</vt:lpstr>
      <vt:lpstr>Life of a Process</vt:lpstr>
      <vt:lpstr>Implementing Safe User → Kernel Mode Transfers</vt:lpstr>
      <vt:lpstr>Kernel System Call Handler</vt:lpstr>
      <vt:lpstr>Kernel Stacks</vt:lpstr>
      <vt:lpstr>Kernel Stacks</vt:lpstr>
      <vt:lpstr>Hardware Support: Interrupt Control</vt:lpstr>
      <vt:lpstr>Hardware Support: Interrupt Control</vt:lpstr>
      <vt:lpstr>How do we take Interrupts Safely?</vt:lpstr>
      <vt:lpstr>Kernel → User Mode Transfers</vt:lpstr>
      <vt:lpstr>Today: Four Fundamental OS Concepts</vt:lpstr>
      <vt:lpstr>Now, let’s put it all together!</vt:lpstr>
      <vt:lpstr>Illusion of Multiple Processors</vt:lpstr>
      <vt:lpstr>Scheduling</vt:lpstr>
      <vt:lpstr>What’s in a Process?</vt:lpstr>
      <vt:lpstr>Mode Transfer and Translation</vt:lpstr>
      <vt:lpstr>Base and Bound: OS Loads Process</vt:lpstr>
      <vt:lpstr>Base and Bound: About to Switch</vt:lpstr>
      <vt:lpstr>Base and Bound: User Code Running</vt:lpstr>
      <vt:lpstr>Base and Bound: Handle Interrupt</vt:lpstr>
      <vt:lpstr>Base and Bound: Switch to Process 1</vt:lpstr>
      <vt:lpstr>Base and Bound: Switch to Process 1</vt:lpstr>
      <vt:lpstr>Putting it all Together: Web Server</vt:lpstr>
      <vt:lpstr>Conclusion: Four Fundamental OS Concepts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151</cp:revision>
  <dcterms:created xsi:type="dcterms:W3CDTF">2024-06-27T20:10:03Z</dcterms:created>
  <dcterms:modified xsi:type="dcterms:W3CDTF">2025-01-27T22:15:00Z</dcterms:modified>
</cp:coreProperties>
</file>