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2"/>
  </p:notesMasterIdLst>
  <p:sldIdLst>
    <p:sldId id="256" r:id="rId2"/>
    <p:sldId id="318" r:id="rId3"/>
    <p:sldId id="319" r:id="rId4"/>
    <p:sldId id="390" r:id="rId5"/>
    <p:sldId id="321" r:id="rId6"/>
    <p:sldId id="322" r:id="rId7"/>
    <p:sldId id="323" r:id="rId8"/>
    <p:sldId id="324" r:id="rId9"/>
    <p:sldId id="391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  <p:sldId id="348" r:id="rId34"/>
    <p:sldId id="349" r:id="rId35"/>
    <p:sldId id="350" r:id="rId36"/>
    <p:sldId id="351" r:id="rId37"/>
    <p:sldId id="353" r:id="rId38"/>
    <p:sldId id="354" r:id="rId39"/>
    <p:sldId id="352" r:id="rId40"/>
    <p:sldId id="355" r:id="rId41"/>
    <p:sldId id="356" r:id="rId42"/>
    <p:sldId id="357" r:id="rId43"/>
    <p:sldId id="358" r:id="rId44"/>
    <p:sldId id="359" r:id="rId45"/>
    <p:sldId id="392" r:id="rId46"/>
    <p:sldId id="361" r:id="rId47"/>
    <p:sldId id="362" r:id="rId48"/>
    <p:sldId id="363" r:id="rId49"/>
    <p:sldId id="364" r:id="rId50"/>
    <p:sldId id="387" r:id="rId51"/>
    <p:sldId id="367" r:id="rId52"/>
    <p:sldId id="368" r:id="rId53"/>
    <p:sldId id="369" r:id="rId54"/>
    <p:sldId id="370" r:id="rId55"/>
    <p:sldId id="393" r:id="rId56"/>
    <p:sldId id="394" r:id="rId57"/>
    <p:sldId id="373" r:id="rId58"/>
    <p:sldId id="388" r:id="rId59"/>
    <p:sldId id="375" r:id="rId60"/>
    <p:sldId id="374" r:id="rId61"/>
    <p:sldId id="376" r:id="rId62"/>
    <p:sldId id="378" r:id="rId63"/>
    <p:sldId id="389" r:id="rId64"/>
    <p:sldId id="380" r:id="rId65"/>
    <p:sldId id="381" r:id="rId66"/>
    <p:sldId id="382" r:id="rId67"/>
    <p:sldId id="383" r:id="rId68"/>
    <p:sldId id="384" r:id="rId69"/>
    <p:sldId id="385" r:id="rId70"/>
    <p:sldId id="317" r:id="rId7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4" userDrawn="1">
          <p15:clr>
            <a:srgbClr val="A4A3A4"/>
          </p15:clr>
        </p15:guide>
        <p15:guide id="2" pos="34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78" y="78"/>
      </p:cViewPr>
      <p:guideLst>
        <p:guide orient="horz" pos="1224"/>
        <p:guide pos="34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3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DBD87-D45B-449A-A81D-96B908368C17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29B2D-53F2-4807-92B5-B5CECE2A0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66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96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57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282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2220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3139" y="2404364"/>
            <a:ext cx="7277734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93139" y="3446779"/>
            <a:ext cx="3890010" cy="915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92934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99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737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6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33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05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73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9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3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1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g"/><Relationship Id="rId4" Type="http://schemas.openxmlformats.org/officeDocument/2006/relationships/image" Target="../media/image11.jp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Abstractions 1: Threads and 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3</a:t>
            </a:r>
          </a:p>
          <a:p>
            <a:r>
              <a:rPr lang="en-US" dirty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teaching.hkaiser.org/spring2025/csc4103/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3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53245-1B13-4864-8AA1-B61F31FEA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Threads 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330DF-8B62-42AE-96AA-4DD8793A2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from before: A single unique execution context</a:t>
            </a:r>
          </a:p>
          <a:p>
            <a:pPr lvl="1"/>
            <a:r>
              <a:rPr lang="en-US" dirty="0" smtClean="0"/>
              <a:t>Describes its representation</a:t>
            </a:r>
          </a:p>
          <a:p>
            <a:r>
              <a:rPr lang="en-US" dirty="0" smtClean="0"/>
              <a:t>It provides the abstraction of: A single execution sequence that represents a separately schedulable task</a:t>
            </a:r>
          </a:p>
          <a:p>
            <a:pPr lvl="1"/>
            <a:r>
              <a:rPr lang="en-US" dirty="0" smtClean="0"/>
              <a:t>Also a valid definition!</a:t>
            </a:r>
          </a:p>
          <a:p>
            <a:r>
              <a:rPr lang="en-US" dirty="0" smtClean="0"/>
              <a:t>Threads are a mechanism for concurrency</a:t>
            </a:r>
          </a:p>
          <a:p>
            <a:r>
              <a:rPr lang="en-US" dirty="0" smtClean="0"/>
              <a:t>Protection is an orthogonal concept</a:t>
            </a:r>
          </a:p>
          <a:p>
            <a:pPr lvl="1"/>
            <a:r>
              <a:rPr lang="en-US" dirty="0" smtClean="0"/>
              <a:t>A protection domain can contain one thread or many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98509-12B7-41A6-870F-24F4DB49E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0FAA1-0A92-4C27-A988-19F0B969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F2358-4FF5-4D7B-911F-38BF69936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6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737C4-C090-498D-95CB-6565B63F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 for Threads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F2464-30E9-4D6D-A9FB-CBE47AECA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Operating systems must handle multiple things at once (MTAO)</a:t>
            </a:r>
          </a:p>
          <a:p>
            <a:pPr lvl="1"/>
            <a:r>
              <a:rPr lang="en-US" smtClean="0"/>
              <a:t>Processes, interrupts, background system maintenance</a:t>
            </a:r>
          </a:p>
          <a:p>
            <a:r>
              <a:rPr lang="en-US" smtClean="0"/>
              <a:t>Networked servers must handle MTAO</a:t>
            </a:r>
          </a:p>
          <a:p>
            <a:pPr lvl="1"/>
            <a:r>
              <a:rPr lang="en-US" smtClean="0"/>
              <a:t>Multiple connections handled simultaneously</a:t>
            </a:r>
          </a:p>
          <a:p>
            <a:r>
              <a:rPr lang="en-US" smtClean="0"/>
              <a:t>Parallel programs must handle MTAO</a:t>
            </a:r>
          </a:p>
          <a:p>
            <a:pPr lvl="1"/>
            <a:r>
              <a:rPr lang="en-US" smtClean="0"/>
              <a:t>To achieve better performance</a:t>
            </a:r>
          </a:p>
          <a:p>
            <a:r>
              <a:rPr lang="en-US" smtClean="0"/>
              <a:t>Programs with user interface often must handle MTAO</a:t>
            </a:r>
          </a:p>
          <a:p>
            <a:pPr lvl="1"/>
            <a:r>
              <a:rPr lang="en-US" smtClean="0"/>
              <a:t>To achieve user responsiveness while doing computation</a:t>
            </a:r>
          </a:p>
          <a:p>
            <a:r>
              <a:rPr lang="en-US" smtClean="0"/>
              <a:t>Network and disk bound programs must handle MTAO</a:t>
            </a:r>
          </a:p>
          <a:p>
            <a:pPr lvl="1"/>
            <a:r>
              <a:rPr lang="en-US" smtClean="0"/>
              <a:t>To hide network/disk latency</a:t>
            </a:r>
          </a:p>
          <a:p>
            <a:pPr lvl="1"/>
            <a:r>
              <a:rPr lang="en-US" smtClean="0"/>
              <a:t>Sequence steps in access or communicatoin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0FAD7-C1B7-4FD4-AAB8-CD9A422B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735E8-42AE-474C-9FFA-05237FEB3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E15DE-64FF-43A4-90E6-E16BBC5A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0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83F55-1A19-4A70-9DC6-E4E6A4FB2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Threads Allow Handling MTAO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26774-6181-4E76-A1F2-7B0240D9B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Threads are a unit of concurrency provided by the OS</a:t>
            </a:r>
          </a:p>
          <a:p>
            <a:r>
              <a:rPr lang="en-US" smtClean="0"/>
              <a:t>Each thread can represent one thing or one task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1A2C6-242B-406B-B3D5-AF369AAF4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E580C-83C1-4B25-8C59-B0A68582A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E40C1-4BF7-4617-AB8F-EB31EF5F6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0D61D-EE02-463C-A0CF-F598CDC1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Concurrency is not Parallelism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E1A79-CDD9-4EB5-9112-54B101D90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Concurrency is about handling multiple things at once (MTAO)</a:t>
            </a:r>
          </a:p>
          <a:p>
            <a:r>
              <a:rPr lang="en-US" dirty="0" smtClean="0"/>
              <a:t>Parallelism is about doing multiple independent things simultaneously</a:t>
            </a:r>
          </a:p>
          <a:p>
            <a:endParaRPr lang="en-US" dirty="0" smtClean="0"/>
          </a:p>
          <a:p>
            <a:r>
              <a:rPr lang="en-US" dirty="0" smtClean="0"/>
              <a:t>Example: Two threads on a single-core system...</a:t>
            </a:r>
          </a:p>
          <a:p>
            <a:pPr lvl="1"/>
            <a:r>
              <a:rPr lang="en-US" dirty="0" smtClean="0"/>
              <a:t>… execute concurrently …</a:t>
            </a:r>
          </a:p>
          <a:p>
            <a:pPr lvl="1"/>
            <a:r>
              <a:rPr lang="en-US" dirty="0" smtClean="0"/>
              <a:t>… but not in parallel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Each thread handles or manages a separate thing or task…</a:t>
            </a:r>
          </a:p>
          <a:p>
            <a:pPr lvl="1"/>
            <a:r>
              <a:rPr lang="en-US" dirty="0" smtClean="0"/>
              <a:t>But those tasks are not necessarily executing simultaneously!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7FB94-9320-4887-BCAB-82EDB8DC4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CE7F4-CDDA-4EBE-855E-371D59781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0969A-36A8-4361-9023-4AD8CE3A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491B1-BB2F-4740-9F61-951C52C4E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Multiprocessing vs. Multiprogramming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746E6F-47CA-4455-97E8-FA27829A6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ym typeface="Symbol" panose="05050102010706020507" pitchFamily="18" charset="2"/>
              </a:rPr>
              <a:t>Multiprocessing: Multiple cores</a:t>
            </a:r>
          </a:p>
          <a:p>
            <a:r>
              <a:rPr lang="en-US" altLang="ko-KR" dirty="0" smtClean="0">
                <a:sym typeface="Symbol" panose="05050102010706020507" pitchFamily="18" charset="2"/>
              </a:rPr>
              <a:t>Multiprogramming: Multiple jobs/processes</a:t>
            </a:r>
          </a:p>
          <a:p>
            <a:r>
              <a:rPr lang="en-US" altLang="ko-KR" dirty="0" smtClean="0">
                <a:sym typeface="Symbol" panose="05050102010706020507" pitchFamily="18" charset="2"/>
              </a:rPr>
              <a:t>Multithreading: Multiple threads/processes</a:t>
            </a:r>
          </a:p>
          <a:p>
            <a:r>
              <a:rPr lang="en-US" altLang="ko-KR" dirty="0" smtClean="0">
                <a:sym typeface="Symbol" panose="05050102010706020507" pitchFamily="18" charset="2"/>
              </a:rPr>
              <a:t>What does it mean to run two threads concurrently?</a:t>
            </a:r>
          </a:p>
          <a:p>
            <a:pPr lvl="1"/>
            <a:r>
              <a:rPr lang="en-US" altLang="ko-KR" dirty="0" smtClean="0">
                <a:sym typeface="Symbol" panose="05050102010706020507" pitchFamily="18" charset="2"/>
              </a:rPr>
              <a:t>Scheduler is free to run threads in any order and interleaving</a:t>
            </a:r>
            <a:endParaRPr lang="en-US" altLang="ko-KR" dirty="0">
              <a:sym typeface="Symbol" panose="05050102010706020507" pitchFamily="18" charset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0BE02-2892-461E-B581-DB760F1D7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42C8BD-35A6-44D1-9F74-2B6E43AAA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4E3558-3E50-4D75-B3A7-1A032D8A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7" name="Group 70">
            <a:extLst>
              <a:ext uri="{FF2B5EF4-FFF2-40B4-BE49-F238E27FC236}">
                <a16:creationId xmlns:a16="http://schemas.microsoft.com/office/drawing/2014/main" id="{82AC1611-4C44-4092-A0AC-E8C473373331}"/>
              </a:ext>
            </a:extLst>
          </p:cNvPr>
          <p:cNvGrpSpPr>
            <a:grpSpLocks/>
          </p:cNvGrpSpPr>
          <p:nvPr/>
        </p:nvGrpSpPr>
        <p:grpSpPr bwMode="auto">
          <a:xfrm>
            <a:off x="1175895" y="5181600"/>
            <a:ext cx="8329613" cy="1295400"/>
            <a:chOff x="129" y="3264"/>
            <a:chExt cx="5247" cy="816"/>
          </a:xfrm>
        </p:grpSpPr>
        <p:grpSp>
          <p:nvGrpSpPr>
            <p:cNvPr id="8" name="Group 62">
              <a:extLst>
                <a:ext uri="{FF2B5EF4-FFF2-40B4-BE49-F238E27FC236}">
                  <a16:creationId xmlns:a16="http://schemas.microsoft.com/office/drawing/2014/main" id="{B3A52AEC-1024-4267-8DA7-3EE2999E76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3264"/>
              <a:ext cx="2640" cy="252"/>
              <a:chOff x="2208" y="3105"/>
              <a:chExt cx="2640" cy="252"/>
            </a:xfrm>
          </p:grpSpPr>
          <p:sp>
            <p:nvSpPr>
              <p:cNvPr id="34" name="Line 10">
                <a:extLst>
                  <a:ext uri="{FF2B5EF4-FFF2-40B4-BE49-F238E27FC236}">
                    <a16:creationId xmlns:a16="http://schemas.microsoft.com/office/drawing/2014/main" id="{E8E79163-B2ED-4E93-B0F6-352BE6272F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3345"/>
                <a:ext cx="672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35" name="Line 11">
                <a:extLst>
                  <a:ext uri="{FF2B5EF4-FFF2-40B4-BE49-F238E27FC236}">
                    <a16:creationId xmlns:a16="http://schemas.microsoft.com/office/drawing/2014/main" id="{86C81138-499A-405D-B342-0AD5E804C0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3345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36" name="Line 14">
                <a:extLst>
                  <a:ext uri="{FF2B5EF4-FFF2-40B4-BE49-F238E27FC236}">
                    <a16:creationId xmlns:a16="http://schemas.microsoft.com/office/drawing/2014/main" id="{E61DBFDF-3B7C-47DA-829E-BF6F81889D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8" y="3345"/>
                <a:ext cx="480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37" name="Text Box 20">
                <a:extLst>
                  <a:ext uri="{FF2B5EF4-FFF2-40B4-BE49-F238E27FC236}">
                    <a16:creationId xmlns:a16="http://schemas.microsoft.com/office/drawing/2014/main" id="{CE680F91-3E23-465C-A594-B87F8FB78F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6" y="3105"/>
                <a:ext cx="21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A</a:t>
                </a:r>
              </a:p>
            </p:txBody>
          </p:sp>
          <p:sp>
            <p:nvSpPr>
              <p:cNvPr id="38" name="Text Box 21">
                <a:extLst>
                  <a:ext uri="{FF2B5EF4-FFF2-40B4-BE49-F238E27FC236}">
                    <a16:creationId xmlns:a16="http://schemas.microsoft.com/office/drawing/2014/main" id="{28FCEFEA-BFAB-4362-81A1-ACE8563306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3" y="3105"/>
                <a:ext cx="20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B</a:t>
                </a:r>
              </a:p>
            </p:txBody>
          </p:sp>
          <p:sp>
            <p:nvSpPr>
              <p:cNvPr id="39" name="Text Box 22">
                <a:extLst>
                  <a:ext uri="{FF2B5EF4-FFF2-40B4-BE49-F238E27FC236}">
                    <a16:creationId xmlns:a16="http://schemas.microsoft.com/office/drawing/2014/main" id="{5893F24A-6994-48A7-8909-676D285813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2" y="3105"/>
                <a:ext cx="20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C</a:t>
                </a:r>
              </a:p>
            </p:txBody>
          </p:sp>
        </p:grpSp>
        <p:grpSp>
          <p:nvGrpSpPr>
            <p:cNvPr id="9" name="Group 63">
              <a:extLst>
                <a:ext uri="{FF2B5EF4-FFF2-40B4-BE49-F238E27FC236}">
                  <a16:creationId xmlns:a16="http://schemas.microsoft.com/office/drawing/2014/main" id="{496FDDAD-C238-4FF4-9E3C-DA7DF9B90E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3600"/>
              <a:ext cx="3216" cy="358"/>
              <a:chOff x="2256" y="3552"/>
              <a:chExt cx="3216" cy="358"/>
            </a:xfrm>
          </p:grpSpPr>
          <p:sp>
            <p:nvSpPr>
              <p:cNvPr id="12" name="Line 24">
                <a:extLst>
                  <a:ext uri="{FF2B5EF4-FFF2-40B4-BE49-F238E27FC236}">
                    <a16:creationId xmlns:a16="http://schemas.microsoft.com/office/drawing/2014/main" id="{9F334408-3FAD-47EA-A5DA-148CAC90BA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13" name="Line 29">
                <a:extLst>
                  <a:ext uri="{FF2B5EF4-FFF2-40B4-BE49-F238E27FC236}">
                    <a16:creationId xmlns:a16="http://schemas.microsoft.com/office/drawing/2014/main" id="{C285BF9A-C3E6-4211-8AE1-2598DD3C38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14" name="Text Box 31">
                <a:extLst>
                  <a:ext uri="{FF2B5EF4-FFF2-40B4-BE49-F238E27FC236}">
                    <a16:creationId xmlns:a16="http://schemas.microsoft.com/office/drawing/2014/main" id="{725345EC-2FA9-4C11-BB10-5C2B491BB9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0" y="3552"/>
                <a:ext cx="20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B</a:t>
                </a:r>
              </a:p>
            </p:txBody>
          </p:sp>
          <p:sp>
            <p:nvSpPr>
              <p:cNvPr id="15" name="Line 35">
                <a:extLst>
                  <a:ext uri="{FF2B5EF4-FFF2-40B4-BE49-F238E27FC236}">
                    <a16:creationId xmlns:a16="http://schemas.microsoft.com/office/drawing/2014/main" id="{33DBB8EF-CCDA-45A6-9C86-39DEDC98A6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16" name="Line 36">
                <a:extLst>
                  <a:ext uri="{FF2B5EF4-FFF2-40B4-BE49-F238E27FC236}">
                    <a16:creationId xmlns:a16="http://schemas.microsoft.com/office/drawing/2014/main" id="{3EC84106-6335-4E12-BF22-C1A8ABACBD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17" name="Text Box 37">
                <a:extLst>
                  <a:ext uri="{FF2B5EF4-FFF2-40B4-BE49-F238E27FC236}">
                    <a16:creationId xmlns:a16="http://schemas.microsoft.com/office/drawing/2014/main" id="{BC7DD490-4BFE-4293-B51D-214077D1D0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37" y="3552"/>
                <a:ext cx="21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A</a:t>
                </a:r>
              </a:p>
            </p:txBody>
          </p:sp>
          <p:sp>
            <p:nvSpPr>
              <p:cNvPr id="18" name="Line 39">
                <a:extLst>
                  <a:ext uri="{FF2B5EF4-FFF2-40B4-BE49-F238E27FC236}">
                    <a16:creationId xmlns:a16="http://schemas.microsoft.com/office/drawing/2014/main" id="{3C42EBFB-5831-43AD-9862-2F1D4AA379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19" name="Line 40">
                <a:extLst>
                  <a:ext uri="{FF2B5EF4-FFF2-40B4-BE49-F238E27FC236}">
                    <a16:creationId xmlns:a16="http://schemas.microsoft.com/office/drawing/2014/main" id="{5029123C-7E8E-4A6E-88FB-C817BA3A3D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20" name="Text Box 41">
                <a:extLst>
                  <a:ext uri="{FF2B5EF4-FFF2-40B4-BE49-F238E27FC236}">
                    <a16:creationId xmlns:a16="http://schemas.microsoft.com/office/drawing/2014/main" id="{90C2443D-B3DB-4428-AA38-450A898195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89" y="3552"/>
                <a:ext cx="21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A</a:t>
                </a:r>
              </a:p>
            </p:txBody>
          </p:sp>
          <p:sp>
            <p:nvSpPr>
              <p:cNvPr id="21" name="Line 43">
                <a:extLst>
                  <a:ext uri="{FF2B5EF4-FFF2-40B4-BE49-F238E27FC236}">
                    <a16:creationId xmlns:a16="http://schemas.microsoft.com/office/drawing/2014/main" id="{2F0F49F3-8197-47BD-BBF6-9D7070CDE1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4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22" name="Line 44">
                <a:extLst>
                  <a:ext uri="{FF2B5EF4-FFF2-40B4-BE49-F238E27FC236}">
                    <a16:creationId xmlns:a16="http://schemas.microsoft.com/office/drawing/2014/main" id="{3130B6B0-A264-420F-B403-8FEA458E45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4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23" name="Text Box 45">
                <a:extLst>
                  <a:ext uri="{FF2B5EF4-FFF2-40B4-BE49-F238E27FC236}">
                    <a16:creationId xmlns:a16="http://schemas.microsoft.com/office/drawing/2014/main" id="{D59A9351-B739-4720-85C7-52B98BC198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13" y="3552"/>
                <a:ext cx="20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C</a:t>
                </a:r>
              </a:p>
            </p:txBody>
          </p:sp>
          <p:sp>
            <p:nvSpPr>
              <p:cNvPr id="24" name="Line 47">
                <a:extLst>
                  <a:ext uri="{FF2B5EF4-FFF2-40B4-BE49-F238E27FC236}">
                    <a16:creationId xmlns:a16="http://schemas.microsoft.com/office/drawing/2014/main" id="{101A9735-215F-44BC-B442-7DB6EB98D0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25" name="Line 48">
                <a:extLst>
                  <a:ext uri="{FF2B5EF4-FFF2-40B4-BE49-F238E27FC236}">
                    <a16:creationId xmlns:a16="http://schemas.microsoft.com/office/drawing/2014/main" id="{6CD38781-E60B-4A49-8A30-D8F0D51FB8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26" name="Text Box 49">
                <a:extLst>
                  <a:ext uri="{FF2B5EF4-FFF2-40B4-BE49-F238E27FC236}">
                    <a16:creationId xmlns:a16="http://schemas.microsoft.com/office/drawing/2014/main" id="{F156F7F3-58B6-4C46-AA16-62E9F69622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28" y="3552"/>
                <a:ext cx="20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B</a:t>
                </a:r>
              </a:p>
            </p:txBody>
          </p:sp>
          <p:sp>
            <p:nvSpPr>
              <p:cNvPr id="27" name="Line 51">
                <a:extLst>
                  <a:ext uri="{FF2B5EF4-FFF2-40B4-BE49-F238E27FC236}">
                    <a16:creationId xmlns:a16="http://schemas.microsoft.com/office/drawing/2014/main" id="{CEC41849-1647-4B49-8972-735DBFBF5C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7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28" name="Line 52">
                <a:extLst>
                  <a:ext uri="{FF2B5EF4-FFF2-40B4-BE49-F238E27FC236}">
                    <a16:creationId xmlns:a16="http://schemas.microsoft.com/office/drawing/2014/main" id="{2B15F318-EABF-4D73-BDE6-3DAE8473A2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7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29" name="Text Box 53">
                <a:extLst>
                  <a:ext uri="{FF2B5EF4-FFF2-40B4-BE49-F238E27FC236}">
                    <a16:creationId xmlns:a16="http://schemas.microsoft.com/office/drawing/2014/main" id="{A696D64A-A9FE-4F4B-9FC8-54982C75A3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65" y="3552"/>
                <a:ext cx="20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C</a:t>
                </a:r>
              </a:p>
            </p:txBody>
          </p:sp>
          <p:sp>
            <p:nvSpPr>
              <p:cNvPr id="30" name="Line 55">
                <a:extLst>
                  <a:ext uri="{FF2B5EF4-FFF2-40B4-BE49-F238E27FC236}">
                    <a16:creationId xmlns:a16="http://schemas.microsoft.com/office/drawing/2014/main" id="{B4C11D18-E156-4DDE-B574-2254BD807D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60" y="3814"/>
                <a:ext cx="912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31" name="Line 56">
                <a:extLst>
                  <a:ext uri="{FF2B5EF4-FFF2-40B4-BE49-F238E27FC236}">
                    <a16:creationId xmlns:a16="http://schemas.microsoft.com/office/drawing/2014/main" id="{0757A0A5-7DFB-4235-9965-18224326E6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6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32" name="Text Box 57">
                <a:extLst>
                  <a:ext uri="{FF2B5EF4-FFF2-40B4-BE49-F238E27FC236}">
                    <a16:creationId xmlns:a16="http://schemas.microsoft.com/office/drawing/2014/main" id="{38CD0B62-52C8-436F-AA9A-6DE5E517ED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4" y="3552"/>
                <a:ext cx="20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B</a:t>
                </a:r>
              </a:p>
            </p:txBody>
          </p:sp>
          <p:sp>
            <p:nvSpPr>
              <p:cNvPr id="33" name="Line 58">
                <a:extLst>
                  <a:ext uri="{FF2B5EF4-FFF2-40B4-BE49-F238E27FC236}">
                    <a16:creationId xmlns:a16="http://schemas.microsoft.com/office/drawing/2014/main" id="{6CAE0BA5-CCE9-4C61-B729-287CA3C810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64" y="3713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</p:grpSp>
        <p:sp>
          <p:nvSpPr>
            <p:cNvPr id="10" name="AutoShape 65">
              <a:extLst>
                <a:ext uri="{FF2B5EF4-FFF2-40B4-BE49-F238E27FC236}">
                  <a16:creationId xmlns:a16="http://schemas.microsoft.com/office/drawing/2014/main" id="{4BE45AFD-07B3-4BA0-933D-20633959F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4" y="3360"/>
              <a:ext cx="384" cy="720"/>
            </a:xfrm>
            <a:prstGeom prst="leftBrace">
              <a:avLst>
                <a:gd name="adj1" fmla="val 15625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000">
                <a:latin typeface="+mn-lt"/>
              </a:endParaRPr>
            </a:p>
          </p:txBody>
        </p:sp>
        <p:sp>
          <p:nvSpPr>
            <p:cNvPr id="11" name="Text Box 66">
              <a:extLst>
                <a:ext uri="{FF2B5EF4-FFF2-40B4-BE49-F238E27FC236}">
                  <a16:creationId xmlns:a16="http://schemas.microsoft.com/office/drawing/2014/main" id="{7D9B5551-5211-4B1E-BEC5-BFF25A4CC0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" y="3594"/>
              <a:ext cx="156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2000" dirty="0">
                  <a:latin typeface="+mn-lt"/>
                  <a:ea typeface="Gulim" panose="020B0600000101010101" pitchFamily="34" charset="-127"/>
                </a:rPr>
                <a:t>Multiprogramming</a:t>
              </a:r>
            </a:p>
          </p:txBody>
        </p:sp>
      </p:grpSp>
      <p:grpSp>
        <p:nvGrpSpPr>
          <p:cNvPr id="40" name="Group 69">
            <a:extLst>
              <a:ext uri="{FF2B5EF4-FFF2-40B4-BE49-F238E27FC236}">
                <a16:creationId xmlns:a16="http://schemas.microsoft.com/office/drawing/2014/main" id="{2B619634-B157-492A-9FC8-8B3EB2FC2FA8}"/>
              </a:ext>
            </a:extLst>
          </p:cNvPr>
          <p:cNvGrpSpPr>
            <a:grpSpLocks/>
          </p:cNvGrpSpPr>
          <p:nvPr/>
        </p:nvGrpSpPr>
        <p:grpSpPr bwMode="auto">
          <a:xfrm>
            <a:off x="1487045" y="4026193"/>
            <a:ext cx="5526088" cy="1143000"/>
            <a:chOff x="325" y="2496"/>
            <a:chExt cx="3481" cy="720"/>
          </a:xfrm>
        </p:grpSpPr>
        <p:grpSp>
          <p:nvGrpSpPr>
            <p:cNvPr id="41" name="Group 61">
              <a:extLst>
                <a:ext uri="{FF2B5EF4-FFF2-40B4-BE49-F238E27FC236}">
                  <a16:creationId xmlns:a16="http://schemas.microsoft.com/office/drawing/2014/main" id="{42184955-5791-4EBF-845D-CAA9AD5BF2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2496"/>
              <a:ext cx="1694" cy="636"/>
              <a:chOff x="2208" y="2448"/>
              <a:chExt cx="1694" cy="636"/>
            </a:xfrm>
          </p:grpSpPr>
          <p:sp>
            <p:nvSpPr>
              <p:cNvPr id="44" name="Text Box 4">
                <a:extLst>
                  <a:ext uri="{FF2B5EF4-FFF2-40B4-BE49-F238E27FC236}">
                    <a16:creationId xmlns:a16="http://schemas.microsoft.com/office/drawing/2014/main" id="{49C16807-919C-4345-81AB-273716BF13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2448"/>
                <a:ext cx="21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A</a:t>
                </a:r>
              </a:p>
            </p:txBody>
          </p:sp>
          <p:sp>
            <p:nvSpPr>
              <p:cNvPr id="45" name="Line 7">
                <a:extLst>
                  <a:ext uri="{FF2B5EF4-FFF2-40B4-BE49-F238E27FC236}">
                    <a16:creationId xmlns:a16="http://schemas.microsoft.com/office/drawing/2014/main" id="{F059E98F-112B-4E7D-A2EE-16DB80BE1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4" y="2566"/>
                <a:ext cx="672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 dirty="0"/>
              </a:p>
            </p:txBody>
          </p:sp>
          <p:sp>
            <p:nvSpPr>
              <p:cNvPr id="46" name="Text Box 5">
                <a:extLst>
                  <a:ext uri="{FF2B5EF4-FFF2-40B4-BE49-F238E27FC236}">
                    <a16:creationId xmlns:a16="http://schemas.microsoft.com/office/drawing/2014/main" id="{F98C250A-8EBA-4A40-B2C3-633426EC5A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2640"/>
                <a:ext cx="20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>
                    <a:latin typeface="+mn-lt"/>
                    <a:ea typeface="Gulim" panose="020B0600000101010101" pitchFamily="34" charset="-127"/>
                  </a:rPr>
                  <a:t>B</a:t>
                </a:r>
              </a:p>
            </p:txBody>
          </p:sp>
          <p:sp>
            <p:nvSpPr>
              <p:cNvPr id="47" name="Line 8">
                <a:extLst>
                  <a:ext uri="{FF2B5EF4-FFF2-40B4-BE49-F238E27FC236}">
                    <a16:creationId xmlns:a16="http://schemas.microsoft.com/office/drawing/2014/main" id="{B16D4445-8700-4DEC-850A-88098532E7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4" y="2736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  <p:sp>
            <p:nvSpPr>
              <p:cNvPr id="48" name="Text Box 6">
                <a:extLst>
                  <a:ext uri="{FF2B5EF4-FFF2-40B4-BE49-F238E27FC236}">
                    <a16:creationId xmlns:a16="http://schemas.microsoft.com/office/drawing/2014/main" id="{54963A96-382F-4A3A-9619-5FA6A58A8F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2832"/>
                <a:ext cx="20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2000" dirty="0">
                    <a:latin typeface="+mn-lt"/>
                    <a:ea typeface="Gulim" panose="020B0600000101010101" pitchFamily="34" charset="-127"/>
                  </a:rPr>
                  <a:t>C</a:t>
                </a:r>
              </a:p>
            </p:txBody>
          </p:sp>
          <p:sp>
            <p:nvSpPr>
              <p:cNvPr id="49" name="Line 9">
                <a:extLst>
                  <a:ext uri="{FF2B5EF4-FFF2-40B4-BE49-F238E27FC236}">
                    <a16:creationId xmlns:a16="http://schemas.microsoft.com/office/drawing/2014/main" id="{05397BD7-43D1-4163-B67E-D466C8EACC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4" y="2928"/>
                <a:ext cx="480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2000"/>
              </a:p>
            </p:txBody>
          </p:sp>
        </p:grpSp>
        <p:sp>
          <p:nvSpPr>
            <p:cNvPr id="42" name="Text Box 64">
              <a:extLst>
                <a:ext uri="{FF2B5EF4-FFF2-40B4-BE49-F238E27FC236}">
                  <a16:creationId xmlns:a16="http://schemas.microsoft.com/office/drawing/2014/main" id="{3B4D935D-FFA4-4142-873E-3CA37772B3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" y="2724"/>
              <a:ext cx="137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2000" dirty="0">
                  <a:latin typeface="+mn-lt"/>
                  <a:ea typeface="Gulim" panose="020B0600000101010101" pitchFamily="34" charset="-127"/>
                </a:rPr>
                <a:t>Multiprocessing</a:t>
              </a:r>
            </a:p>
          </p:txBody>
        </p:sp>
        <p:sp>
          <p:nvSpPr>
            <p:cNvPr id="43" name="AutoShape 68">
              <a:extLst>
                <a:ext uri="{FF2B5EF4-FFF2-40B4-BE49-F238E27FC236}">
                  <a16:creationId xmlns:a16="http://schemas.microsoft.com/office/drawing/2014/main" id="{234789C7-B815-4083-9A59-1374A06DF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4" y="2496"/>
              <a:ext cx="384" cy="720"/>
            </a:xfrm>
            <a:prstGeom prst="leftBrace">
              <a:avLst>
                <a:gd name="adj1" fmla="val 15625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00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454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158DE-AB1D-4277-8F56-21F9626E1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Silly Example for Threads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20F52-FCBD-473D-8C29-95849C5FA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Imagine the following program:</a:t>
            </a:r>
          </a:p>
          <a:p>
            <a:pPr marL="548640" lvl="2" indent="0">
              <a:buNone/>
            </a:pPr>
            <a:endParaRPr lang="en-US" dirty="0" smtClean="0">
              <a:solidFill>
                <a:srgbClr val="74531F"/>
              </a:solidFill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74531F"/>
                </a:solidFill>
                <a:latin typeface="Consolas" panose="020B0609020204030204" pitchFamily="49" charset="0"/>
              </a:rPr>
              <a:t> main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marL="548640" lvl="2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compute_pi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pi.txt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print_class_list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classlist.txt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behavior here?</a:t>
            </a:r>
          </a:p>
          <a:p>
            <a:r>
              <a:rPr lang="en-US" dirty="0" smtClean="0"/>
              <a:t>Program would never print out class list</a:t>
            </a:r>
          </a:p>
          <a:p>
            <a:r>
              <a:rPr lang="en-US" dirty="0" smtClean="0"/>
              <a:t>Why?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compute_pi</a:t>
            </a:r>
            <a:r>
              <a:rPr lang="en-US" dirty="0" smtClean="0"/>
              <a:t> would never finish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39542-6781-448C-BC2A-0C47D03E5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5BEFA-451C-46C6-9048-F4430916D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A0200-FA5C-4486-BC6F-153AD254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0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19161-19BF-452A-9240-F032C00F5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Adding Threads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71884-A2B3-458A-89C9-AFC7EB048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Version of program with threads (loose syntax):</a:t>
            </a:r>
          </a:p>
          <a:p>
            <a:endParaRPr lang="en-US" dirty="0" smtClean="0"/>
          </a:p>
          <a:p>
            <a:pPr marL="548640" lvl="2" indent="0"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main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marL="548640" lvl="2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create_thread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compute_pi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pi.txt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create_thread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print_class_list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classlist.txt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 smtClean="0"/>
          </a:p>
          <a:p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create_thread</a:t>
            </a:r>
            <a:r>
              <a:rPr lang="en-US" dirty="0" smtClean="0"/>
              <a:t>: Spawns a new thread running the given procedure</a:t>
            </a:r>
          </a:p>
          <a:p>
            <a:pPr lvl="1"/>
            <a:r>
              <a:rPr lang="en-US" dirty="0" smtClean="0"/>
              <a:t>Should behave as if another CPU is running the given procedure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Now, you would actually see the</a:t>
            </a:r>
            <a:br>
              <a:rPr lang="en-US" dirty="0" smtClean="0"/>
            </a:br>
            <a:r>
              <a:rPr lang="en-US" dirty="0" smtClean="0"/>
              <a:t>class list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A800E-0FCD-4605-AAA1-3BDBEA238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EBD82-1D88-454B-958A-DD2F0500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06D05-A194-4762-8746-7EFD5FC99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7" name="Group 15">
            <a:extLst>
              <a:ext uri="{FF2B5EF4-FFF2-40B4-BE49-F238E27FC236}">
                <a16:creationId xmlns:a16="http://schemas.microsoft.com/office/drawing/2014/main" id="{D5744C29-500C-4E60-AF55-05E86EFF0615}"/>
              </a:ext>
            </a:extLst>
          </p:cNvPr>
          <p:cNvGrpSpPr>
            <a:grpSpLocks/>
          </p:cNvGrpSpPr>
          <p:nvPr/>
        </p:nvGrpSpPr>
        <p:grpSpPr bwMode="auto">
          <a:xfrm>
            <a:off x="5743650" y="5046659"/>
            <a:ext cx="5481638" cy="1071563"/>
            <a:chOff x="576" y="3360"/>
            <a:chExt cx="3453" cy="675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6A680AF0-813F-45A3-AAAD-387B2AC0C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360"/>
              <a:ext cx="514" cy="384"/>
            </a:xfrm>
            <a:prstGeom prst="rect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600" b="0" dirty="0">
                  <a:latin typeface="+mn-lt"/>
                  <a:ea typeface="Gill Sans" charset="0"/>
                  <a:cs typeface="Gill Sans" charset="0"/>
                </a:rPr>
                <a:t>CPU1</a:t>
              </a: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CB184C77-C21E-407B-BC6A-12CFB016A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0" y="3360"/>
              <a:ext cx="757" cy="38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600" b="0">
                  <a:latin typeface="+mn-lt"/>
                  <a:ea typeface="Gill Sans" charset="0"/>
                  <a:cs typeface="Gill Sans" charset="0"/>
                </a:rPr>
                <a:t>CPU2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E8194A9-C923-430F-808E-EF31BF23E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360"/>
              <a:ext cx="696" cy="384"/>
            </a:xfrm>
            <a:prstGeom prst="rect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600" b="0" dirty="0">
                  <a:latin typeface="+mn-lt"/>
                  <a:ea typeface="Gill Sans" charset="0"/>
                  <a:cs typeface="Gill Sans" charset="0"/>
                </a:rPr>
                <a:t>CPU1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ACA294A-50DC-42F7-9A3E-645162DAF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6" y="3360"/>
              <a:ext cx="399" cy="38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600" b="0">
                  <a:latin typeface="+mn-lt"/>
                  <a:ea typeface="Gill Sans" charset="0"/>
                  <a:cs typeface="Gill Sans" charset="0"/>
                </a:rPr>
                <a:t>CPU2</a:t>
              </a:r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69D029A8-4445-4C80-B1FF-819F678637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62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algn="l"/>
              <a:r>
                <a:rPr lang="en-US" altLang="ko-KR" sz="2400" b="0" dirty="0">
                  <a:latin typeface="+mn-lt"/>
                  <a:ea typeface="Gill Sans" charset="0"/>
                  <a:cs typeface="Gill Sans" charset="0"/>
                </a:rPr>
                <a:t>Time </a:t>
              </a:r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1A030FA1-CE2D-4C69-90D8-5E45CC5F89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3936"/>
              <a:ext cx="10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 b="0">
                <a:ea typeface="Gill Sans" charset="0"/>
                <a:cs typeface="Gill Sans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9F3C872-735B-4994-8FAC-C5992DA7B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3360"/>
              <a:ext cx="696" cy="384"/>
            </a:xfrm>
            <a:prstGeom prst="rect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600" b="0">
                  <a:latin typeface="+mn-lt"/>
                  <a:ea typeface="Gill Sans" charset="0"/>
                  <a:cs typeface="Gill Sans" charset="0"/>
                </a:rPr>
                <a:t>CPU1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C451330-82D4-4587-833B-8D5DAC79A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0" y="3360"/>
              <a:ext cx="399" cy="38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600" b="0">
                  <a:latin typeface="+mn-lt"/>
                  <a:ea typeface="Gill Sans" charset="0"/>
                  <a:cs typeface="Gill Sans" charset="0"/>
                </a:rPr>
                <a:t>CPU2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153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D4ED9-5433-47B0-9D9F-056B5BFE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Practical Motivation</a:t>
            </a:r>
            <a:endParaRPr lang="en-US" dirty="0"/>
          </a:p>
        </p:txBody>
      </p:sp>
      <p:pic>
        <p:nvPicPr>
          <p:cNvPr id="8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5CFCD8A6-64F1-4EC3-AD74-4C1D767B1B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830" y="2438399"/>
            <a:ext cx="5653580" cy="3268076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41AE6-C1EB-4D8A-874F-9A3987083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91327-DC45-4F52-93FB-33EBAAED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5A4D3-F8C5-4C25-8BF9-37E98389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32D6CD-DA0D-4EDC-B0A0-37D12F267C57}"/>
              </a:ext>
            </a:extLst>
          </p:cNvPr>
          <p:cNvSpPr txBox="1"/>
          <p:nvPr/>
        </p:nvSpPr>
        <p:spPr>
          <a:xfrm>
            <a:off x="948442" y="4356318"/>
            <a:ext cx="312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Handle</a:t>
            </a:r>
            <a:r>
              <a:rPr lang="en-US" sz="2800" dirty="0">
                <a:solidFill>
                  <a:srgbClr val="FF0000"/>
                </a:solidFill>
              </a:rPr>
              <a:t> I/O in separate thread, avoid blocking other progress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F7FBED-E4DF-47D6-B4A8-4DB7C7605A3A}"/>
              </a:ext>
            </a:extLst>
          </p:cNvPr>
          <p:cNvSpPr/>
          <p:nvPr/>
        </p:nvSpPr>
        <p:spPr>
          <a:xfrm>
            <a:off x="4072642" y="4764529"/>
            <a:ext cx="6783572" cy="9994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7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8C729-63D4-472D-991D-2EAE51A85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Threads Mask I/O Latency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BDC3C-5AEB-43BF-B8B0-A950D5655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thread is in one of the following three states: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RUNNING</a:t>
            </a:r>
            <a:r>
              <a:rPr lang="en-US" dirty="0" smtClean="0"/>
              <a:t> – running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READY</a:t>
            </a:r>
            <a:r>
              <a:rPr lang="en-US" dirty="0" smtClean="0"/>
              <a:t> – eligible to run, but not currently running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BLOCKED</a:t>
            </a:r>
            <a:r>
              <a:rPr lang="en-US" dirty="0" smtClean="0"/>
              <a:t> – ineligible to run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a thread is waiting for an I/O to finish, the OS marks it as </a:t>
            </a:r>
            <a:r>
              <a:rPr lang="en-US" dirty="0" smtClean="0">
                <a:latin typeface="Consolas" panose="020B0609020204030204" pitchFamily="49" charset="0"/>
              </a:rPr>
              <a:t>BLOCKED</a:t>
            </a:r>
          </a:p>
          <a:p>
            <a:r>
              <a:rPr lang="en-US" dirty="0" smtClean="0"/>
              <a:t>Once the I/O finally finishes, the OS marks it as </a:t>
            </a:r>
            <a:r>
              <a:rPr lang="en-US" dirty="0" smtClean="0">
                <a:latin typeface="Consolas" panose="020B0609020204030204" pitchFamily="49" charset="0"/>
              </a:rPr>
              <a:t>READY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6DF62-CD89-4BE3-B28A-A4935CB9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DCA5D-CDEC-47D4-BE3F-DB603986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3086B-4E5C-4BE0-80D5-10BF5026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7" name="Group 15">
            <a:extLst>
              <a:ext uri="{FF2B5EF4-FFF2-40B4-BE49-F238E27FC236}">
                <a16:creationId xmlns:a16="http://schemas.microsoft.com/office/drawing/2014/main" id="{CA83DEF9-A13B-4549-86A1-BA8D2DD60DAC}"/>
              </a:ext>
            </a:extLst>
          </p:cNvPr>
          <p:cNvGrpSpPr>
            <a:grpSpLocks/>
          </p:cNvGrpSpPr>
          <p:nvPr/>
        </p:nvGrpSpPr>
        <p:grpSpPr bwMode="auto">
          <a:xfrm>
            <a:off x="4375594" y="4952043"/>
            <a:ext cx="5481638" cy="1009650"/>
            <a:chOff x="576" y="3360"/>
            <a:chExt cx="3453" cy="636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C1600037-1C3D-4275-A5BE-29D41B329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360"/>
              <a:ext cx="514" cy="384"/>
            </a:xfrm>
            <a:prstGeom prst="rect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vCPU1</a:t>
              </a: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2ED2E87D-EB69-408D-BEE5-D8C0DBCA0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0" y="3360"/>
              <a:ext cx="757" cy="38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vCPU2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6704E74-0CAD-4E84-ABC8-D3D0C9D9D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360"/>
              <a:ext cx="696" cy="384"/>
            </a:xfrm>
            <a:prstGeom prst="rect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9CE3F31-088F-41E5-AAA9-EF4B4130C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6" y="3360"/>
              <a:ext cx="399" cy="38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vCPU2</a:t>
              </a:r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5A444EF4-525E-4D41-8191-9060A5D20F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53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algn="l"/>
              <a:r>
                <a:rPr lang="en-US" altLang="ko-KR" sz="2000" b="0" dirty="0">
                  <a:latin typeface="+mn-lt"/>
                  <a:ea typeface="Gill Sans" charset="0"/>
                  <a:cs typeface="Gill Sans" charset="0"/>
                </a:rPr>
                <a:t>Time </a:t>
              </a:r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73471069-34E2-4241-95BA-C149A6BD68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3936"/>
              <a:ext cx="10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 b="0">
                <a:ea typeface="Gill Sans" charset="0"/>
                <a:cs typeface="Gill Sans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4ABDFF9-DC57-496E-8AB1-0B6B909DF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3360"/>
              <a:ext cx="696" cy="384"/>
            </a:xfrm>
            <a:prstGeom prst="rect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vCPU1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450161-6025-478C-AF86-11427A04E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0" y="3360"/>
              <a:ext cx="399" cy="38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773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A3BDC3C-5AEB-43BF-B8B0-A950D5655CE9}"/>
              </a:ext>
            </a:extLst>
          </p:cNvPr>
          <p:cNvSpPr txBox="1">
            <a:spLocks/>
          </p:cNvSpPr>
          <p:nvPr/>
        </p:nvSpPr>
        <p:spPr>
          <a:xfrm>
            <a:off x="1287166" y="3651257"/>
            <a:ext cx="8595360" cy="2763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If thread 1 performs a blocking I/O operation: 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C8C729-63D4-472D-991D-2EAE51A85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Mask I/O Latency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BDC3C-5AEB-43BF-B8B0-A950D5655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no thread performs I/O: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6DF62-CD89-4BE3-B28A-A4935CB9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DCA5D-CDEC-47D4-BE3F-DB603986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3086B-4E5C-4BE0-80D5-10BF5026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7" name="Group 15">
            <a:extLst>
              <a:ext uri="{FF2B5EF4-FFF2-40B4-BE49-F238E27FC236}">
                <a16:creationId xmlns:a16="http://schemas.microsoft.com/office/drawing/2014/main" id="{CA83DEF9-A13B-4549-86A1-BA8D2DD60DAC}"/>
              </a:ext>
            </a:extLst>
          </p:cNvPr>
          <p:cNvGrpSpPr>
            <a:grpSpLocks/>
          </p:cNvGrpSpPr>
          <p:nvPr/>
        </p:nvGrpSpPr>
        <p:grpSpPr bwMode="auto">
          <a:xfrm>
            <a:off x="3235346" y="2435224"/>
            <a:ext cx="5481638" cy="1009650"/>
            <a:chOff x="576" y="3360"/>
            <a:chExt cx="3453" cy="636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C1600037-1C3D-4275-A5BE-29D41B329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360"/>
              <a:ext cx="514" cy="384"/>
            </a:xfrm>
            <a:prstGeom prst="rect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vCPU1</a:t>
              </a: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2ED2E87D-EB69-408D-BEE5-D8C0DBCA0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0" y="3360"/>
              <a:ext cx="757" cy="38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vCPU2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6704E74-0CAD-4E84-ABC8-D3D0C9D9D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360"/>
              <a:ext cx="696" cy="384"/>
            </a:xfrm>
            <a:prstGeom prst="rect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9CE3F31-088F-41E5-AAA9-EF4B4130C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6" y="3360"/>
              <a:ext cx="399" cy="38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vCPU2</a:t>
              </a:r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5A444EF4-525E-4D41-8191-9060A5D20F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53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algn="l"/>
              <a:r>
                <a:rPr lang="en-US" altLang="ko-KR" sz="2000" b="0" dirty="0">
                  <a:latin typeface="+mn-lt"/>
                  <a:ea typeface="Gill Sans" charset="0"/>
                  <a:cs typeface="Gill Sans" charset="0"/>
                </a:rPr>
                <a:t>Time </a:t>
              </a:r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73471069-34E2-4241-95BA-C149A6BD68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3936"/>
              <a:ext cx="10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 b="0">
                <a:ea typeface="Gill Sans" charset="0"/>
                <a:cs typeface="Gill Sans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4ABDFF9-DC57-496E-8AB1-0B6B909DF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3360"/>
              <a:ext cx="696" cy="384"/>
            </a:xfrm>
            <a:prstGeom prst="rect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vCPU1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450161-6025-478C-AF86-11427A04E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0" y="3360"/>
              <a:ext cx="399" cy="38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vCPU2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AD3AB1E-E827-4C4A-907E-60FF41F537A1}"/>
              </a:ext>
            </a:extLst>
          </p:cNvPr>
          <p:cNvGrpSpPr/>
          <p:nvPr/>
        </p:nvGrpSpPr>
        <p:grpSpPr>
          <a:xfrm>
            <a:off x="3235346" y="4204093"/>
            <a:ext cx="5661469" cy="1800688"/>
            <a:chOff x="3235346" y="4204093"/>
            <a:chExt cx="5661469" cy="1800688"/>
          </a:xfrm>
        </p:grpSpPr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230A0176-C01B-4CA1-B8B1-18852E968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5346" y="4995070"/>
              <a:ext cx="815975" cy="609601"/>
            </a:xfrm>
            <a:prstGeom prst="rect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vCPU1</a:t>
              </a:r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98E6C90D-EE8B-438B-A702-53EA38616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1321" y="4995070"/>
              <a:ext cx="2917825" cy="60960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vCPU2</a:t>
              </a:r>
            </a:p>
          </p:txBody>
        </p:sp>
        <p:sp>
          <p:nvSpPr>
            <p:cNvPr id="22" name="Text Box 11">
              <a:extLst>
                <a:ext uri="{FF2B5EF4-FFF2-40B4-BE49-F238E27FC236}">
                  <a16:creationId xmlns:a16="http://schemas.microsoft.com/office/drawing/2014/main" id="{99D78E50-FEF1-48BA-AE71-639F7C85F3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2546" y="5604671"/>
              <a:ext cx="85632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algn="l"/>
              <a:r>
                <a:rPr lang="en-US" altLang="ko-KR" sz="2000" b="0" dirty="0">
                  <a:latin typeface="+mn-lt"/>
                  <a:ea typeface="Gill Sans" charset="0"/>
                  <a:cs typeface="Gill Sans" charset="0"/>
                </a:rPr>
                <a:t>Time </a:t>
              </a:r>
            </a:p>
          </p:txBody>
        </p:sp>
        <p:sp>
          <p:nvSpPr>
            <p:cNvPr id="23" name="Line 12">
              <a:extLst>
                <a:ext uri="{FF2B5EF4-FFF2-40B4-BE49-F238E27FC236}">
                  <a16:creationId xmlns:a16="http://schemas.microsoft.com/office/drawing/2014/main" id="{13792AF1-7264-421D-B38C-4E1FDFC853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9346" y="5909471"/>
              <a:ext cx="16510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 b="0">
                <a:ea typeface="Gill Sans" charset="0"/>
                <a:cs typeface="Gill Sans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BF46D57-598E-4883-BEFF-146EDDCB6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9146" y="4995070"/>
              <a:ext cx="1104900" cy="609601"/>
            </a:xfrm>
            <a:prstGeom prst="rect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vCPU1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F360BD7-A476-4FCF-848B-0C559C3B9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3571" y="4995070"/>
              <a:ext cx="633413" cy="60960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400" b="0" dirty="0">
                  <a:latin typeface="+mn-lt"/>
                  <a:ea typeface="Gill Sans" charset="0"/>
                  <a:cs typeface="Gill Sans" charset="0"/>
                </a:rPr>
                <a:t>vCPU2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E56D03D-8F05-4A9D-A4F1-D87FF1827B60}"/>
                </a:ext>
              </a:extLst>
            </p:cNvPr>
            <p:cNvCxnSpPr/>
            <p:nvPr/>
          </p:nvCxnSpPr>
          <p:spPr>
            <a:xfrm flipH="1">
              <a:off x="4051321" y="4578346"/>
              <a:ext cx="213381" cy="4167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44A8C0D-B2D2-45AF-B414-5FA0D8A446F1}"/>
                </a:ext>
              </a:extLst>
            </p:cNvPr>
            <p:cNvSpPr txBox="1"/>
            <p:nvPr/>
          </p:nvSpPr>
          <p:spPr>
            <a:xfrm>
              <a:off x="3414779" y="4204093"/>
              <a:ext cx="24625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vCPU1 starts I/O operation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E09DC87-E1DF-4BD1-A869-B45D7024E9EE}"/>
                </a:ext>
              </a:extLst>
            </p:cNvPr>
            <p:cNvCxnSpPr/>
            <p:nvPr/>
          </p:nvCxnSpPr>
          <p:spPr>
            <a:xfrm flipH="1">
              <a:off x="6740455" y="4562278"/>
              <a:ext cx="213381" cy="4167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DB46FF4-F374-4313-9351-7D0DCE023FA4}"/>
                </a:ext>
              </a:extLst>
            </p:cNvPr>
            <p:cNvSpPr txBox="1"/>
            <p:nvPr/>
          </p:nvSpPr>
          <p:spPr>
            <a:xfrm>
              <a:off x="6740455" y="4218959"/>
              <a:ext cx="21563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I/O operation completes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890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2EA69-DA40-42D0-AEC0-3D89E58F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Four Fundamental OS Concepts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000B7-3470-444D-95D4-BE17D4A83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Thread: Execution Context</a:t>
            </a:r>
          </a:p>
          <a:p>
            <a:pPr lvl="1"/>
            <a:r>
              <a:rPr lang="en-US" dirty="0" smtClean="0"/>
              <a:t>Program Counter, Registers, Execution Flags, Stack</a:t>
            </a:r>
          </a:p>
          <a:p>
            <a:r>
              <a:rPr lang="en-US" dirty="0" smtClean="0"/>
              <a:t>Address Space (with Translation)</a:t>
            </a:r>
          </a:p>
          <a:p>
            <a:pPr lvl="1"/>
            <a:r>
              <a:rPr lang="en-US" dirty="0" smtClean="0"/>
              <a:t>Program’s view of memory is distinct from physical machine</a:t>
            </a:r>
          </a:p>
          <a:p>
            <a:r>
              <a:rPr lang="en-US" dirty="0" smtClean="0"/>
              <a:t>Process: Instance of a Running Program</a:t>
            </a:r>
          </a:p>
          <a:p>
            <a:pPr lvl="1"/>
            <a:r>
              <a:rPr lang="en-US" dirty="0" smtClean="0"/>
              <a:t>Address space + one or more threads + …</a:t>
            </a:r>
          </a:p>
          <a:p>
            <a:r>
              <a:rPr lang="en-US" dirty="0" smtClean="0"/>
              <a:t>Dual-Mode Operation and Protection</a:t>
            </a:r>
          </a:p>
          <a:p>
            <a:pPr lvl="1"/>
            <a:r>
              <a:rPr lang="en-US" dirty="0" smtClean="0"/>
              <a:t>Only the “system” can access certain resources</a:t>
            </a:r>
          </a:p>
          <a:p>
            <a:pPr lvl="1"/>
            <a:r>
              <a:rPr lang="en-US" dirty="0" smtClean="0"/>
              <a:t>Combined with translation, isolates programs from each other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6B286-1CDB-4993-802D-9578254B5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C05CB-C767-4BBC-8000-DABF5C21C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DA16B-147B-4EED-A89D-33F23D50B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19161-19BF-452A-9240-F032C00F5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Little Better Example for Threads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71884-A2B3-458A-89C9-AFC7EB048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Version of program with threads (loose syntax):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main()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create_thread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read_large_file</a:t>
            </a:r>
            <a:r>
              <a:rPr lang="en-US" dirty="0" smtClean="0">
                <a:latin typeface="Consolas" panose="020B0609020204030204" pitchFamily="49" charset="0"/>
              </a:rPr>
              <a:t>, "pi.txt");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create_thread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r</a:t>
            </a:r>
            <a:r>
              <a:rPr lang="en-US" dirty="0" err="1" smtClean="0">
                <a:latin typeface="Consolas" panose="020B0609020204030204" pitchFamily="49" charset="0"/>
              </a:rPr>
              <a:t>ender_user_interface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/>
              <a:t>What is the behavior here?</a:t>
            </a:r>
          </a:p>
          <a:p>
            <a:pPr lvl="1"/>
            <a:r>
              <a:rPr lang="en-US" dirty="0" smtClean="0"/>
              <a:t>Still respond to user input</a:t>
            </a:r>
          </a:p>
          <a:p>
            <a:pPr lvl="1"/>
            <a:r>
              <a:rPr lang="en-US" dirty="0" smtClean="0"/>
              <a:t>While reading file in the background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A800E-0FCD-4605-AAA1-3BDBEA238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EBD82-1D88-454B-958A-DD2F0500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06D05-A194-4762-8746-7EFD5FC99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8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98CE3-C1F2-4C0E-9661-E85EFB9D7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Multithreaded Programs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57217-E0D3-4259-A960-D727A2DEB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833104" cy="4351337"/>
          </a:xfrm>
        </p:spPr>
        <p:txBody>
          <a:bodyPr/>
          <a:lstStyle/>
          <a:p>
            <a:r>
              <a:rPr lang="en-US" dirty="0" smtClean="0"/>
              <a:t>You know how to compile a C program and run the executable</a:t>
            </a:r>
          </a:p>
          <a:p>
            <a:pPr lvl="1"/>
            <a:r>
              <a:rPr lang="en-US" dirty="0" smtClean="0"/>
              <a:t>This creates a process that is executing that program</a:t>
            </a:r>
          </a:p>
          <a:p>
            <a:r>
              <a:rPr lang="en-US" dirty="0" smtClean="0"/>
              <a:t>Initially, this new process has one thread in its own address space</a:t>
            </a:r>
          </a:p>
          <a:p>
            <a:pPr lvl="1"/>
            <a:r>
              <a:rPr lang="en-US" dirty="0" smtClean="0"/>
              <a:t>With code, </a:t>
            </a:r>
            <a:r>
              <a:rPr lang="en-US" dirty="0" err="1" smtClean="0"/>
              <a:t>globals</a:t>
            </a:r>
            <a:r>
              <a:rPr lang="en-US" dirty="0" smtClean="0"/>
              <a:t>, etc. as specified in the executable</a:t>
            </a:r>
          </a:p>
          <a:p>
            <a:pPr lvl="1"/>
            <a:r>
              <a:rPr lang="en-US" dirty="0" smtClean="0"/>
              <a:t>This thread runs </a:t>
            </a:r>
            <a:r>
              <a:rPr lang="en-US" dirty="0" smtClean="0">
                <a:latin typeface="Consolas" panose="020B0609020204030204" pitchFamily="49" charset="0"/>
              </a:rPr>
              <a:t>main()</a:t>
            </a:r>
          </a:p>
          <a:p>
            <a:endParaRPr lang="en-US" dirty="0" smtClean="0"/>
          </a:p>
          <a:p>
            <a:r>
              <a:rPr lang="en-US" dirty="0" smtClean="0"/>
              <a:t>Q: How can we make a multithreaded process?</a:t>
            </a:r>
          </a:p>
          <a:p>
            <a:r>
              <a:rPr lang="en-US" dirty="0" smtClean="0"/>
              <a:t>A: Once the process starts, it issues system calls to create new threads</a:t>
            </a:r>
          </a:p>
          <a:p>
            <a:pPr lvl="1"/>
            <a:r>
              <a:rPr lang="en-US" dirty="0" smtClean="0"/>
              <a:t>These new threads are part of the process: they share its address space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06C34-EF34-4CE0-833A-FF3D03943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EE20B-6586-4484-9BBA-4FF1A2DE2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EEEC9-C0D5-4C09-9DC5-F461395FD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5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19FDD-7CAE-4AD6-81F0-5F182DE5C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Calls (“Syscalls”)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AA4A1F-1EB4-4BFB-90B3-C0175C7F4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EB8B6A-446A-4020-AC97-A0129A67F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66DB1E-09FE-4D6F-8903-B86F417DB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2527063" y="2077702"/>
            <a:ext cx="7467329" cy="4302793"/>
            <a:chOff x="1850407" y="1565336"/>
            <a:chExt cx="8131739" cy="46856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B071CB8-16BB-488F-874A-03C610A00FC7}"/>
                </a:ext>
              </a:extLst>
            </p:cNvPr>
            <p:cNvSpPr/>
            <p:nvPr/>
          </p:nvSpPr>
          <p:spPr>
            <a:xfrm>
              <a:off x="5038222" y="3709775"/>
              <a:ext cx="2115555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C480341-0BA6-4907-BD07-D427759EC2A2}"/>
                </a:ext>
              </a:extLst>
            </p:cNvPr>
            <p:cNvSpPr txBox="1"/>
            <p:nvPr/>
          </p:nvSpPr>
          <p:spPr>
            <a:xfrm>
              <a:off x="3570590" y="1808679"/>
              <a:ext cx="11063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Compilers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33010AE-A54D-4C93-8F48-C0F152F9A4F8}"/>
                </a:ext>
              </a:extLst>
            </p:cNvPr>
            <p:cNvSpPr txBox="1"/>
            <p:nvPr/>
          </p:nvSpPr>
          <p:spPr>
            <a:xfrm>
              <a:off x="6291473" y="2498822"/>
              <a:ext cx="13671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Web Servers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82D2276-381D-45ED-A6BE-F7A8D2C1B670}"/>
                </a:ext>
              </a:extLst>
            </p:cNvPr>
            <p:cNvSpPr txBox="1"/>
            <p:nvPr/>
          </p:nvSpPr>
          <p:spPr>
            <a:xfrm>
              <a:off x="6443873" y="1808679"/>
              <a:ext cx="15146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Web Browsers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A8300C6-3096-41F4-B164-E032B4CACE97}"/>
                </a:ext>
              </a:extLst>
            </p:cNvPr>
            <p:cNvSpPr txBox="1"/>
            <p:nvPr/>
          </p:nvSpPr>
          <p:spPr>
            <a:xfrm>
              <a:off x="4133943" y="2602747"/>
              <a:ext cx="11641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Databases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2A46545-D1ED-4349-BE8C-C458F26021D4}"/>
                </a:ext>
              </a:extLst>
            </p:cNvPr>
            <p:cNvSpPr txBox="1"/>
            <p:nvPr/>
          </p:nvSpPr>
          <p:spPr>
            <a:xfrm>
              <a:off x="5154552" y="2232539"/>
              <a:ext cx="6960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Email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EEC8882-924D-4D7B-A83A-7BDA5E0F129E}"/>
                </a:ext>
              </a:extLst>
            </p:cNvPr>
            <p:cNvSpPr txBox="1"/>
            <p:nvPr/>
          </p:nvSpPr>
          <p:spPr>
            <a:xfrm>
              <a:off x="4792057" y="1624013"/>
              <a:ext cx="17422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Word Processing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C0B4B3E-877F-4777-9C5E-894D52DE836F}"/>
                </a:ext>
              </a:extLst>
            </p:cNvPr>
            <p:cNvSpPr txBox="1"/>
            <p:nvPr/>
          </p:nvSpPr>
          <p:spPr>
            <a:xfrm>
              <a:off x="5038222" y="3333514"/>
              <a:ext cx="1986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Portable OS Library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715F5F8-4B31-494E-9318-7F72BBD52929}"/>
                </a:ext>
              </a:extLst>
            </p:cNvPr>
            <p:cNvSpPr txBox="1"/>
            <p:nvPr/>
          </p:nvSpPr>
          <p:spPr>
            <a:xfrm>
              <a:off x="5394793" y="3709775"/>
              <a:ext cx="13356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System Call </a:t>
              </a:r>
            </a:p>
            <a:p>
              <a:pPr algn="ctr"/>
              <a:r>
                <a:rPr lang="en-US" sz="16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Interface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818764D-1D0E-4A79-AD84-5DCD6174E38B}"/>
                </a:ext>
              </a:extLst>
            </p:cNvPr>
            <p:cNvSpPr txBox="1"/>
            <p:nvPr/>
          </p:nvSpPr>
          <p:spPr>
            <a:xfrm>
              <a:off x="5203040" y="4356106"/>
              <a:ext cx="19511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Portable OS Kernel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F50CCBE-F14F-4103-B48C-EA0635A35DA4}"/>
                </a:ext>
              </a:extLst>
            </p:cNvPr>
            <p:cNvSpPr txBox="1"/>
            <p:nvPr/>
          </p:nvSpPr>
          <p:spPr>
            <a:xfrm>
              <a:off x="4653123" y="4799586"/>
              <a:ext cx="31967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Platform support,  Device Drivers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5A2D474-563F-4CFF-9D92-19801CE1C824}"/>
                </a:ext>
              </a:extLst>
            </p:cNvPr>
            <p:cNvSpPr txBox="1"/>
            <p:nvPr/>
          </p:nvSpPr>
          <p:spPr>
            <a:xfrm>
              <a:off x="4253493" y="5295373"/>
              <a:ext cx="5148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x86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3FC65B8-9E05-4F52-A734-3C1CE33656A8}"/>
                </a:ext>
              </a:extLst>
            </p:cNvPr>
            <p:cNvSpPr txBox="1"/>
            <p:nvPr/>
          </p:nvSpPr>
          <p:spPr>
            <a:xfrm>
              <a:off x="7485929" y="5295373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ARM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A7FF77D-F3C7-4E42-9ADA-44B337DCFAF6}"/>
                </a:ext>
              </a:extLst>
            </p:cNvPr>
            <p:cNvSpPr txBox="1"/>
            <p:nvPr/>
          </p:nvSpPr>
          <p:spPr>
            <a:xfrm>
              <a:off x="5591459" y="5295373"/>
              <a:ext cx="10486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PowerPC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18A5CEA-2533-471F-933F-28F366CDA1D7}"/>
                </a:ext>
              </a:extLst>
            </p:cNvPr>
            <p:cNvSpPr txBox="1"/>
            <p:nvPr/>
          </p:nvSpPr>
          <p:spPr>
            <a:xfrm>
              <a:off x="2841007" y="5898031"/>
              <a:ext cx="2215555" cy="3351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>
                  <a:latin typeface="Gill Sans" charset="0"/>
                  <a:ea typeface="Gill Sans" charset="0"/>
                  <a:cs typeface="Gill Sans" charset="0"/>
                </a:rPr>
                <a:t>Ethernet (1Gbs/10Gbs)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4E8245D-954C-4B09-9D2C-21DA0DFCBEEE}"/>
                </a:ext>
              </a:extLst>
            </p:cNvPr>
            <p:cNvSpPr txBox="1"/>
            <p:nvPr/>
          </p:nvSpPr>
          <p:spPr>
            <a:xfrm>
              <a:off x="5120792" y="5898030"/>
              <a:ext cx="15848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>
                  <a:latin typeface="Gill Sans" charset="0"/>
                  <a:ea typeface="Gill Sans" charset="0"/>
                  <a:cs typeface="Gill Sans" charset="0"/>
                </a:rPr>
                <a:t>802.11 a/g/n/ac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F238C37-2DEB-4114-8738-FA3621A28B1A}"/>
                </a:ext>
              </a:extLst>
            </p:cNvPr>
            <p:cNvSpPr txBox="1"/>
            <p:nvPr/>
          </p:nvSpPr>
          <p:spPr>
            <a:xfrm>
              <a:off x="6643130" y="5898030"/>
              <a:ext cx="6623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>
                  <a:latin typeface="Gill Sans" charset="0"/>
                  <a:ea typeface="Gill Sans" charset="0"/>
                  <a:cs typeface="Gill Sans" charset="0"/>
                </a:rPr>
                <a:t>SCSI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33DFC6A-D905-4E9F-81BB-E1AEB727B554}"/>
                </a:ext>
              </a:extLst>
            </p:cNvPr>
            <p:cNvSpPr txBox="1"/>
            <p:nvPr/>
          </p:nvSpPr>
          <p:spPr>
            <a:xfrm>
              <a:off x="8186939" y="5912419"/>
              <a:ext cx="12779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>
                  <a:latin typeface="Gill Sans" charset="0"/>
                  <a:ea typeface="Gill Sans" charset="0"/>
                  <a:cs typeface="Gill Sans" charset="0"/>
                </a:rPr>
                <a:t>Thunderbolt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4ADF637-7656-46AF-9A30-5CA8723829E9}"/>
                </a:ext>
              </a:extLst>
            </p:cNvPr>
            <p:cNvSpPr txBox="1"/>
            <p:nvPr/>
          </p:nvSpPr>
          <p:spPr>
            <a:xfrm>
              <a:off x="7255530" y="5900751"/>
              <a:ext cx="10054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>
                  <a:latin typeface="Gill Sans" charset="0"/>
                  <a:ea typeface="Gill Sans" charset="0"/>
                  <a:cs typeface="Gill Sans" charset="0"/>
                </a:rPr>
                <a:t>Graphics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AB3A908-D903-4A27-8AC6-036AC5057485}"/>
                </a:ext>
              </a:extLst>
            </p:cNvPr>
            <p:cNvSpPr txBox="1"/>
            <p:nvPr/>
          </p:nvSpPr>
          <p:spPr>
            <a:xfrm>
              <a:off x="8537506" y="5546704"/>
              <a:ext cx="5261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Gill Sans" charset="0"/>
                  <a:ea typeface="Gill Sans" charset="0"/>
                  <a:cs typeface="Gill Sans" charset="0"/>
                </a:rPr>
                <a:t>PCI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9116E387-3551-4694-9284-874C8E7DFA53}"/>
                </a:ext>
              </a:extLst>
            </p:cNvPr>
            <p:cNvSpPr/>
            <p:nvPr/>
          </p:nvSpPr>
          <p:spPr>
            <a:xfrm>
              <a:off x="2643769" y="1655311"/>
              <a:ext cx="2394453" cy="4459699"/>
            </a:xfrm>
            <a:custGeom>
              <a:avLst/>
              <a:gdLst>
                <a:gd name="connsiteX0" fmla="*/ 416848 w 2394453"/>
                <a:gd name="connsiteY0" fmla="*/ 0 h 4459699"/>
                <a:gd name="connsiteX1" fmla="*/ 1512286 w 2394453"/>
                <a:gd name="connsiteY1" fmla="*/ 1153705 h 4459699"/>
                <a:gd name="connsiteX2" fmla="*/ 2123017 w 2394453"/>
                <a:gd name="connsiteY2" fmla="*/ 1929305 h 4459699"/>
                <a:gd name="connsiteX3" fmla="*/ 2355677 w 2394453"/>
                <a:gd name="connsiteY3" fmla="*/ 2346190 h 4459699"/>
                <a:gd name="connsiteX4" fmla="*/ 2394453 w 2394453"/>
                <a:gd name="connsiteY4" fmla="*/ 2627345 h 4459699"/>
                <a:gd name="connsiteX5" fmla="*/ 2171488 w 2394453"/>
                <a:gd name="connsiteY5" fmla="*/ 2995755 h 4459699"/>
                <a:gd name="connsiteX6" fmla="*/ 1405651 w 2394453"/>
                <a:gd name="connsiteY6" fmla="*/ 3606540 h 4459699"/>
                <a:gd name="connsiteX7" fmla="*/ 0 w 2394453"/>
                <a:gd name="connsiteY7" fmla="*/ 4459699 h 445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94453" h="4459699">
                  <a:moveTo>
                    <a:pt x="416848" y="0"/>
                  </a:moveTo>
                  <a:lnTo>
                    <a:pt x="1512286" y="1153705"/>
                  </a:lnTo>
                  <a:lnTo>
                    <a:pt x="2123017" y="1929305"/>
                  </a:lnTo>
                  <a:lnTo>
                    <a:pt x="2355677" y="2346190"/>
                  </a:lnTo>
                  <a:lnTo>
                    <a:pt x="2394453" y="2627345"/>
                  </a:lnTo>
                  <a:lnTo>
                    <a:pt x="2171488" y="2995755"/>
                  </a:lnTo>
                  <a:lnTo>
                    <a:pt x="1405651" y="3606540"/>
                  </a:lnTo>
                  <a:lnTo>
                    <a:pt x="0" y="4459699"/>
                  </a:ln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531B0FD-5B1D-4347-BE4F-9DFD219191EA}"/>
                </a:ext>
              </a:extLst>
            </p:cNvPr>
            <p:cNvSpPr/>
            <p:nvPr/>
          </p:nvSpPr>
          <p:spPr>
            <a:xfrm flipH="1">
              <a:off x="7153777" y="1565336"/>
              <a:ext cx="2394453" cy="4459699"/>
            </a:xfrm>
            <a:custGeom>
              <a:avLst/>
              <a:gdLst>
                <a:gd name="connsiteX0" fmla="*/ 416848 w 2394453"/>
                <a:gd name="connsiteY0" fmla="*/ 0 h 4459699"/>
                <a:gd name="connsiteX1" fmla="*/ 1512286 w 2394453"/>
                <a:gd name="connsiteY1" fmla="*/ 1153705 h 4459699"/>
                <a:gd name="connsiteX2" fmla="*/ 2123017 w 2394453"/>
                <a:gd name="connsiteY2" fmla="*/ 1929305 h 4459699"/>
                <a:gd name="connsiteX3" fmla="*/ 2355677 w 2394453"/>
                <a:gd name="connsiteY3" fmla="*/ 2346190 h 4459699"/>
                <a:gd name="connsiteX4" fmla="*/ 2394453 w 2394453"/>
                <a:gd name="connsiteY4" fmla="*/ 2627345 h 4459699"/>
                <a:gd name="connsiteX5" fmla="*/ 2171488 w 2394453"/>
                <a:gd name="connsiteY5" fmla="*/ 2995755 h 4459699"/>
                <a:gd name="connsiteX6" fmla="*/ 1405651 w 2394453"/>
                <a:gd name="connsiteY6" fmla="*/ 3606540 h 4459699"/>
                <a:gd name="connsiteX7" fmla="*/ 0 w 2394453"/>
                <a:gd name="connsiteY7" fmla="*/ 4459699 h 445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94453" h="4459699">
                  <a:moveTo>
                    <a:pt x="416848" y="0"/>
                  </a:moveTo>
                  <a:lnTo>
                    <a:pt x="1512286" y="1153705"/>
                  </a:lnTo>
                  <a:lnTo>
                    <a:pt x="2123017" y="1929305"/>
                  </a:lnTo>
                  <a:lnTo>
                    <a:pt x="2355677" y="2346190"/>
                  </a:lnTo>
                  <a:lnTo>
                    <a:pt x="2394453" y="2627345"/>
                  </a:lnTo>
                  <a:lnTo>
                    <a:pt x="2171488" y="2995755"/>
                  </a:lnTo>
                  <a:lnTo>
                    <a:pt x="1405651" y="3606540"/>
                  </a:lnTo>
                  <a:lnTo>
                    <a:pt x="0" y="4459699"/>
                  </a:ln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C282C5D-76AF-4CCF-A688-C746BD6157F1}"/>
                </a:ext>
              </a:extLst>
            </p:cNvPr>
            <p:cNvCxnSpPr/>
            <p:nvPr/>
          </p:nvCxnSpPr>
          <p:spPr>
            <a:xfrm>
              <a:off x="4653123" y="3187121"/>
              <a:ext cx="2759884" cy="299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EB83ADA-7E9F-4F81-9DC1-F38F8EF32F51}"/>
                </a:ext>
              </a:extLst>
            </p:cNvPr>
            <p:cNvCxnSpPr/>
            <p:nvPr/>
          </p:nvCxnSpPr>
          <p:spPr>
            <a:xfrm>
              <a:off x="1850407" y="5256593"/>
              <a:ext cx="707514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C81C35B-7B97-485A-8160-A8A1F1ED349C}"/>
                </a:ext>
              </a:extLst>
            </p:cNvPr>
            <p:cNvSpPr txBox="1"/>
            <p:nvPr/>
          </p:nvSpPr>
          <p:spPr>
            <a:xfrm>
              <a:off x="2051563" y="5295373"/>
              <a:ext cx="10727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solidFill>
                    <a:srgbClr val="3366FF"/>
                  </a:solidFill>
                  <a:latin typeface="Gill Sans" charset="0"/>
                  <a:ea typeface="Gill Sans" charset="0"/>
                  <a:cs typeface="Gill Sans" charset="0"/>
                </a:rPr>
                <a:t>Hardware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101729B-5551-463D-93E0-00D98612DFD9}"/>
                </a:ext>
              </a:extLst>
            </p:cNvPr>
            <p:cNvSpPr txBox="1"/>
            <p:nvPr/>
          </p:nvSpPr>
          <p:spPr>
            <a:xfrm>
              <a:off x="2051563" y="4747467"/>
              <a:ext cx="9941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solidFill>
                    <a:srgbClr val="3366FF"/>
                  </a:solidFill>
                  <a:latin typeface="Gill Sans" charset="0"/>
                  <a:ea typeface="Gill Sans" charset="0"/>
                  <a:cs typeface="Gill Sans" charset="0"/>
                </a:rPr>
                <a:t>Software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D0B2D20-2CA4-4378-BAEF-8609E7EB0E14}"/>
                </a:ext>
              </a:extLst>
            </p:cNvPr>
            <p:cNvSpPr txBox="1"/>
            <p:nvPr/>
          </p:nvSpPr>
          <p:spPr>
            <a:xfrm>
              <a:off x="3334194" y="4134313"/>
              <a:ext cx="869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solidFill>
                    <a:srgbClr val="FF0000"/>
                  </a:solidFill>
                  <a:latin typeface="Gill Sans" charset="0"/>
                  <a:ea typeface="Gill Sans" charset="0"/>
                  <a:cs typeface="Gill Sans" charset="0"/>
                </a:rPr>
                <a:t>System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9729114-E826-4F02-8CBB-CF2D39BA46BC}"/>
                </a:ext>
              </a:extLst>
            </p:cNvPr>
            <p:cNvSpPr txBox="1"/>
            <p:nvPr/>
          </p:nvSpPr>
          <p:spPr>
            <a:xfrm>
              <a:off x="3332986" y="3586407"/>
              <a:ext cx="6174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solidFill>
                    <a:srgbClr val="FF0000"/>
                  </a:solidFill>
                  <a:latin typeface="Gill Sans" charset="0"/>
                  <a:ea typeface="Gill Sans" charset="0"/>
                  <a:cs typeface="Gill Sans" charset="0"/>
                </a:rPr>
                <a:t>User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3CC41D6-A86E-41CF-817C-928E49CCDB5D}"/>
                </a:ext>
              </a:extLst>
            </p:cNvPr>
            <p:cNvCxnSpPr/>
            <p:nvPr/>
          </p:nvCxnSpPr>
          <p:spPr>
            <a:xfrm>
              <a:off x="3077054" y="4114423"/>
              <a:ext cx="2514405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F0481E4-6AA3-4765-9FDC-894C1D00C498}"/>
                </a:ext>
              </a:extLst>
            </p:cNvPr>
            <p:cNvSpPr txBox="1"/>
            <p:nvPr/>
          </p:nvSpPr>
          <p:spPr>
            <a:xfrm>
              <a:off x="7547315" y="3332638"/>
              <a:ext cx="4812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solidFill>
                    <a:srgbClr val="FF0000"/>
                  </a:solidFill>
                  <a:latin typeface="Gill Sans" charset="0"/>
                  <a:ea typeface="Gill Sans" charset="0"/>
                  <a:cs typeface="Gill Sans" charset="0"/>
                </a:rPr>
                <a:t>OS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A64AD0D-C5C6-4F04-B487-1F3EFC5A8232}"/>
                </a:ext>
              </a:extLst>
            </p:cNvPr>
            <p:cNvSpPr txBox="1"/>
            <p:nvPr/>
          </p:nvSpPr>
          <p:spPr>
            <a:xfrm>
              <a:off x="7941203" y="2683488"/>
              <a:ext cx="20409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solidFill>
                    <a:srgbClr val="FF0000"/>
                  </a:solidFill>
                  <a:latin typeface="Gill Sans" charset="0"/>
                  <a:ea typeface="Gill Sans" charset="0"/>
                  <a:cs typeface="Gill Sans" charset="0"/>
                </a:rPr>
                <a:t>Application / Service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B6F476D8-E96F-4E6F-9054-309B9D8D1579}"/>
              </a:ext>
            </a:extLst>
          </p:cNvPr>
          <p:cNvSpPr txBox="1"/>
          <p:nvPr/>
        </p:nvSpPr>
        <p:spPr>
          <a:xfrm>
            <a:off x="422678" y="2627531"/>
            <a:ext cx="3786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“But, I’ve never seen a </a:t>
            </a:r>
            <a:r>
              <a:rPr lang="en-US" b="1" dirty="0" err="1">
                <a:solidFill>
                  <a:srgbClr val="FF0000"/>
                </a:solidFill>
              </a:rPr>
              <a:t>syscall</a:t>
            </a:r>
            <a:r>
              <a:rPr lang="en-US" b="1" dirty="0">
                <a:solidFill>
                  <a:srgbClr val="FF0000"/>
                </a:solidFill>
              </a:rPr>
              <a:t>!”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OS library issues system call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Language runtime uses OS library…</a:t>
            </a:r>
          </a:p>
        </p:txBody>
      </p:sp>
    </p:spTree>
    <p:extLst>
      <p:ext uri="{BB962C8B-B14F-4D97-AF65-F5344CB8AC3E}">
        <p14:creationId xmlns:p14="http://schemas.microsoft.com/office/powerpoint/2010/main" val="343083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24C99-CDC4-43E2-9006-4B9A8D90E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OS Library Issues Syscalls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3033E-F632-423F-B3C3-D0C9BC3C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158F0-90D9-4081-8DD5-1FE3CDACC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566E8-BA3A-40B0-B691-D715CE65B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772661" y="2278840"/>
            <a:ext cx="2819400" cy="1447800"/>
            <a:chOff x="1711842" y="1766776"/>
            <a:chExt cx="2819400" cy="14478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1609676-EF72-4881-BF1A-CFABABA1B6F8}"/>
                </a:ext>
              </a:extLst>
            </p:cNvPr>
            <p:cNvSpPr/>
            <p:nvPr/>
          </p:nvSpPr>
          <p:spPr bwMode="auto">
            <a:xfrm>
              <a:off x="1788042" y="2604976"/>
              <a:ext cx="2667000" cy="609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Gill Sans Light"/>
                </a:rPr>
                <a:t>OS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15B6F349-85B2-468E-A21A-98FDC9BEE2F2}"/>
                </a:ext>
              </a:extLst>
            </p:cNvPr>
            <p:cNvSpPr/>
            <p:nvPr/>
          </p:nvSpPr>
          <p:spPr bwMode="auto">
            <a:xfrm>
              <a:off x="1711842" y="1766776"/>
              <a:ext cx="784470" cy="762000"/>
            </a:xfrm>
            <a:prstGeom prst="roundRect">
              <a:avLst/>
            </a:prstGeom>
            <a:solidFill>
              <a:srgbClr val="00AE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cs typeface="Gill Sans Light"/>
                </a:rPr>
                <a:t>Proc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Gill Sans Light"/>
                </a:rPr>
                <a:t> 1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77BB6A20-D40B-41FC-9F8A-E51F1168C510}"/>
                </a:ext>
              </a:extLst>
            </p:cNvPr>
            <p:cNvSpPr/>
            <p:nvPr/>
          </p:nvSpPr>
          <p:spPr bwMode="auto">
            <a:xfrm>
              <a:off x="2626242" y="1766776"/>
              <a:ext cx="811902" cy="762000"/>
            </a:xfrm>
            <a:prstGeom prst="round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cs typeface="Gill Sans Light"/>
                </a:rPr>
                <a:t>Proc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Gill Sans Light"/>
                </a:rPr>
                <a:t> 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0BB2680B-F4B8-4AFE-A4DE-5286049B7C18}"/>
                </a:ext>
              </a:extLst>
            </p:cNvPr>
            <p:cNvSpPr/>
            <p:nvPr/>
          </p:nvSpPr>
          <p:spPr bwMode="auto">
            <a:xfrm>
              <a:off x="3714740" y="1766776"/>
              <a:ext cx="816502" cy="762000"/>
            </a:xfrm>
            <a:prstGeom prst="roundRect">
              <a:avLst/>
            </a:prstGeom>
            <a:solidFill>
              <a:srgbClr val="FF66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cs typeface="Gill Sans Light"/>
                </a:rPr>
                <a:t>Proc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Gill Sans Light"/>
                </a:rPr>
                <a:t> n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790D51E-38CE-4462-9F80-007CB4646741}"/>
                </a:ext>
              </a:extLst>
            </p:cNvPr>
            <p:cNvSpPr txBox="1"/>
            <p:nvPr/>
          </p:nvSpPr>
          <p:spPr>
            <a:xfrm>
              <a:off x="3353744" y="214777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cs typeface="Gill Sans Light"/>
                </a:rPr>
                <a:t>…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336420" y="3212126"/>
            <a:ext cx="5117925" cy="2593250"/>
            <a:chOff x="4336420" y="3212126"/>
            <a:chExt cx="5117925" cy="259325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C4B886C-D4BD-4F08-AFFA-E7A80401435F}"/>
                </a:ext>
              </a:extLst>
            </p:cNvPr>
            <p:cNvSpPr/>
            <p:nvPr/>
          </p:nvSpPr>
          <p:spPr bwMode="auto">
            <a:xfrm>
              <a:off x="5140842" y="5229589"/>
              <a:ext cx="4298635" cy="57578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Gill Sans Light"/>
                </a:rPr>
                <a:t>OS</a:t>
              </a:r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D079D8D0-6DCD-4775-B8F9-39BBE60A8DCC}"/>
                </a:ext>
              </a:extLst>
            </p:cNvPr>
            <p:cNvSpPr/>
            <p:nvPr/>
          </p:nvSpPr>
          <p:spPr bwMode="auto">
            <a:xfrm>
              <a:off x="5052645" y="3212126"/>
              <a:ext cx="1335159" cy="1960405"/>
            </a:xfrm>
            <a:prstGeom prst="roundRect">
              <a:avLst/>
            </a:prstGeom>
            <a:solidFill>
              <a:srgbClr val="00AE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Gill Sans Light"/>
                </a:rPr>
                <a:t>App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Gill Sans Light"/>
              </a:endParaRP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BCA98B5C-DC18-4855-B247-867CAAD383AC}"/>
                </a:ext>
              </a:extLst>
            </p:cNvPr>
            <p:cNvSpPr/>
            <p:nvPr/>
          </p:nvSpPr>
          <p:spPr bwMode="auto">
            <a:xfrm>
              <a:off x="6511284" y="3212126"/>
              <a:ext cx="1306836" cy="1960405"/>
            </a:xfrm>
            <a:prstGeom prst="round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Gill Sans Light"/>
                </a:rPr>
                <a:t>login</a:t>
              </a: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2D622F97-4C64-4941-89E8-6564E3841EC1}"/>
                </a:ext>
              </a:extLst>
            </p:cNvPr>
            <p:cNvSpPr/>
            <p:nvPr/>
          </p:nvSpPr>
          <p:spPr bwMode="auto">
            <a:xfrm>
              <a:off x="8046720" y="3212126"/>
              <a:ext cx="1407625" cy="1960405"/>
            </a:xfrm>
            <a:prstGeom prst="roundRect">
              <a:avLst/>
            </a:prstGeom>
            <a:solidFill>
              <a:srgbClr val="FF66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Gill Sans Light"/>
                </a:rPr>
                <a:t>Window Manager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865E72-0ABD-43F6-B74F-7F1840E6650D}"/>
                </a:ext>
              </a:extLst>
            </p:cNvPr>
            <p:cNvSpPr txBox="1"/>
            <p:nvPr/>
          </p:nvSpPr>
          <p:spPr>
            <a:xfrm>
              <a:off x="7673996" y="3858573"/>
              <a:ext cx="5899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cs typeface="Gill Sans Light"/>
                </a:rPr>
                <a:t>…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43073E4-344F-4968-8DD3-7CE13B40E8B5}"/>
                </a:ext>
              </a:extLst>
            </p:cNvPr>
            <p:cNvSpPr/>
            <p:nvPr/>
          </p:nvSpPr>
          <p:spPr>
            <a:xfrm>
              <a:off x="5052645" y="4502752"/>
              <a:ext cx="1335159" cy="4849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0" dirty="0">
                  <a:ea typeface="Gill Sans" charset="0"/>
                  <a:cs typeface="Gill Sans" charset="0"/>
                </a:rPr>
                <a:t>OS library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E345714-23A9-40C7-AF96-61D39C5C4549}"/>
                </a:ext>
              </a:extLst>
            </p:cNvPr>
            <p:cNvSpPr/>
            <p:nvPr/>
          </p:nvSpPr>
          <p:spPr>
            <a:xfrm>
              <a:off x="6511284" y="4502752"/>
              <a:ext cx="1306836" cy="4849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0" dirty="0">
                  <a:ea typeface="Gill Sans" charset="0"/>
                  <a:cs typeface="Gill Sans" charset="0"/>
                </a:rPr>
                <a:t>OS library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94FB5A4-949E-4FCA-9337-F7419C63A3BF}"/>
                </a:ext>
              </a:extLst>
            </p:cNvPr>
            <p:cNvSpPr/>
            <p:nvPr/>
          </p:nvSpPr>
          <p:spPr>
            <a:xfrm>
              <a:off x="8046721" y="4502752"/>
              <a:ext cx="1392756" cy="4849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0" dirty="0">
                  <a:ea typeface="Gill Sans" charset="0"/>
                  <a:cs typeface="Gill Sans" charset="0"/>
                </a:rPr>
                <a:t>OS library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F0A472A-2A4C-4AB6-A2FF-F0D3C1024EAB}"/>
                </a:ext>
              </a:extLst>
            </p:cNvPr>
            <p:cNvSpPr txBox="1"/>
            <p:nvPr/>
          </p:nvSpPr>
          <p:spPr>
            <a:xfrm>
              <a:off x="4336420" y="4535376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err="1" smtClean="0"/>
                <a:t>libc</a:t>
              </a:r>
              <a:r>
                <a:rPr lang="en-US" sz="2000" b="1" dirty="0" smtClean="0"/>
                <a:t>: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27572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A20E-2D48-4075-A178-B5A3DD85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OS Library API for Threads: pthreads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969DC-F260-44FC-B2A7-202D721A5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9426256" cy="4351337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pthread_create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pthread_t</a:t>
            </a:r>
            <a:r>
              <a:rPr lang="en-US" dirty="0" smtClean="0">
                <a:latin typeface="Consolas" panose="020B0609020204030204" pitchFamily="49" charset="0"/>
              </a:rPr>
              <a:t>* thread, 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pthread_attr_t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attr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	void* (*</a:t>
            </a:r>
            <a:r>
              <a:rPr lang="en-US" dirty="0" err="1" smtClean="0">
                <a:latin typeface="Consolas" panose="020B0609020204030204" pitchFamily="49" charset="0"/>
              </a:rPr>
              <a:t>start_routine</a:t>
            </a:r>
            <a:r>
              <a:rPr lang="en-US" dirty="0" smtClean="0">
                <a:latin typeface="Consolas" panose="020B0609020204030204" pitchFamily="49" charset="0"/>
              </a:rPr>
              <a:t>)(void*), void* </a:t>
            </a:r>
            <a:r>
              <a:rPr lang="en-US" dirty="0" err="1" smtClean="0">
                <a:latin typeface="Consolas" panose="020B0609020204030204" pitchFamily="49" charset="0"/>
              </a:rPr>
              <a:t>arg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thread</a:t>
            </a:r>
            <a:r>
              <a:rPr lang="en-US" dirty="0" smtClean="0"/>
              <a:t> is created executing </a:t>
            </a:r>
            <a:r>
              <a:rPr lang="en-US" dirty="0" err="1" smtClean="0">
                <a:latin typeface="Consolas" panose="020B0609020204030204" pitchFamily="49" charset="0"/>
              </a:rPr>
              <a:t>start_routine</a:t>
            </a:r>
            <a:r>
              <a:rPr lang="en-US" dirty="0" smtClean="0"/>
              <a:t> with </a:t>
            </a:r>
            <a:r>
              <a:rPr lang="en-US" dirty="0" err="1" smtClean="0">
                <a:latin typeface="Consolas" panose="020B0609020204030204" pitchFamily="49" charset="0"/>
              </a:rPr>
              <a:t>arg</a:t>
            </a:r>
            <a:r>
              <a:rPr lang="en-US" dirty="0" smtClean="0"/>
              <a:t> as its sole argument.</a:t>
            </a:r>
          </a:p>
          <a:p>
            <a:pPr lvl="1"/>
            <a:r>
              <a:rPr lang="en-US" dirty="0" smtClean="0"/>
              <a:t>Attributes </a:t>
            </a:r>
            <a:r>
              <a:rPr lang="en-US" dirty="0" err="1" smtClean="0">
                <a:latin typeface="Consolas" panose="020B0609020204030204" pitchFamily="49" charset="0"/>
              </a:rPr>
              <a:t>attr</a:t>
            </a:r>
            <a:r>
              <a:rPr lang="en-US" dirty="0" smtClean="0"/>
              <a:t> are often </a:t>
            </a:r>
            <a:r>
              <a:rPr lang="en-US" dirty="0" smtClean="0">
                <a:latin typeface="Consolas" panose="020B0609020204030204" pitchFamily="49" charset="0"/>
              </a:rPr>
              <a:t>NULL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pthread_exit</a:t>
            </a:r>
            <a:r>
              <a:rPr lang="en-US" dirty="0" smtClean="0">
                <a:latin typeface="Consolas" panose="020B0609020204030204" pitchFamily="49" charset="0"/>
              </a:rPr>
              <a:t>(void* </a:t>
            </a:r>
            <a:r>
              <a:rPr lang="en-US" dirty="0" err="1" smtClean="0">
                <a:latin typeface="Consolas" panose="020B0609020204030204" pitchFamily="49" charset="0"/>
              </a:rPr>
              <a:t>value_ptr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 smtClean="0"/>
              <a:t>terminates the thread and makes </a:t>
            </a:r>
            <a:r>
              <a:rPr lang="en-US" dirty="0" err="1" smtClean="0">
                <a:latin typeface="Consolas" panose="020B0609020204030204" pitchFamily="49" charset="0"/>
              </a:rPr>
              <a:t>value_ptr</a:t>
            </a:r>
            <a:r>
              <a:rPr lang="en-US" dirty="0" smtClean="0"/>
              <a:t> available to any successful join</a:t>
            </a:r>
          </a:p>
          <a:p>
            <a:pPr lvl="1"/>
            <a:r>
              <a:rPr lang="en-US" dirty="0" smtClean="0"/>
              <a:t>Return of </a:t>
            </a:r>
            <a:r>
              <a:rPr lang="en-US" dirty="0" err="1" smtClean="0">
                <a:latin typeface="Consolas" panose="020B0609020204030204" pitchFamily="49" charset="0"/>
              </a:rPr>
              <a:t>start_routine</a:t>
            </a:r>
            <a:r>
              <a:rPr lang="en-US" dirty="0" smtClean="0"/>
              <a:t> is implicit call to </a:t>
            </a:r>
            <a:r>
              <a:rPr lang="en-US" dirty="0" err="1" smtClean="0">
                <a:latin typeface="Consolas" panose="020B0609020204030204" pitchFamily="49" charset="0"/>
              </a:rPr>
              <a:t>pthread_exit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pthread_join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pthread_t</a:t>
            </a:r>
            <a:r>
              <a:rPr lang="en-US" dirty="0" smtClean="0">
                <a:latin typeface="Consolas" panose="020B0609020204030204" pitchFamily="49" charset="0"/>
              </a:rPr>
              <a:t> thread, void** </a:t>
            </a:r>
            <a:r>
              <a:rPr lang="en-US" dirty="0" err="1" smtClean="0">
                <a:latin typeface="Consolas" panose="020B0609020204030204" pitchFamily="49" charset="0"/>
              </a:rPr>
              <a:t>value_ptr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 smtClean="0"/>
              <a:t>suspends execution of the calling thread until the target thread terminates.</a:t>
            </a:r>
          </a:p>
          <a:p>
            <a:pPr lvl="1"/>
            <a:r>
              <a:rPr lang="en-US" dirty="0" smtClean="0"/>
              <a:t>On return with a non-NULL </a:t>
            </a:r>
            <a:r>
              <a:rPr lang="en-US" dirty="0" err="1" smtClean="0">
                <a:latin typeface="Consolas" panose="020B0609020204030204" pitchFamily="49" charset="0"/>
              </a:rPr>
              <a:t>value_ptr</a:t>
            </a:r>
            <a:r>
              <a:rPr lang="en-US" dirty="0" smtClean="0"/>
              <a:t>  the value passed to </a:t>
            </a:r>
            <a:r>
              <a:rPr lang="en-US" dirty="0" err="1" smtClean="0">
                <a:latin typeface="Consolas" panose="020B0609020204030204" pitchFamily="49" charset="0"/>
              </a:rPr>
              <a:t>pthread_exit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by the terminating thread is made available in the location referenced by </a:t>
            </a:r>
            <a:r>
              <a:rPr lang="en-US" dirty="0" err="1" smtClean="0">
                <a:latin typeface="Consolas" panose="020B0609020204030204" pitchFamily="49" charset="0"/>
              </a:rPr>
              <a:t>value_ptr</a:t>
            </a:r>
            <a:r>
              <a:rPr lang="en-US" dirty="0" smtClean="0"/>
              <a:t>. 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2DECF-F5BC-41AE-B92C-E7D8546C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A6B59-B50E-4D19-928A-2FDE69080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3B4C7-1EAD-4C70-B0C4-33CACDB96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2DCDE4-7E52-41E9-9A52-E49ECE20A4AD}"/>
              </a:ext>
            </a:extLst>
          </p:cNvPr>
          <p:cNvSpPr/>
          <p:nvPr/>
        </p:nvSpPr>
        <p:spPr>
          <a:xfrm>
            <a:off x="2747212" y="6317615"/>
            <a:ext cx="7440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https</a:t>
            </a:r>
            <a:r>
              <a:rPr lang="en-US" dirty="0">
                <a:solidFill>
                  <a:srgbClr val="FF0000"/>
                </a:solidFill>
              </a:rPr>
              <a:t>://pubs.opengroup.org/onlinepubs/7908799/xsh/pthread.h.html</a:t>
            </a:r>
          </a:p>
        </p:txBody>
      </p:sp>
    </p:spTree>
    <p:extLst>
      <p:ext uri="{BB962C8B-B14F-4D97-AF65-F5344CB8AC3E}">
        <p14:creationId xmlns:p14="http://schemas.microsoft.com/office/powerpoint/2010/main" val="37182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D8D8-1696-4405-98CE-F4B24A679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Peeking Ahead: System Call 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02A05-1B69-498D-89AA-73EBBB88A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</a:t>
            </a:r>
            <a:r>
              <a:rPr lang="en-US" dirty="0" err="1" smtClean="0">
                <a:latin typeface="Consolas" panose="020B0609020204030204" pitchFamily="49" charset="0"/>
              </a:rPr>
              <a:t>pthread_create</a:t>
            </a:r>
            <a:r>
              <a:rPr lang="en-US" dirty="0" smtClean="0">
                <a:latin typeface="Consolas" panose="020B0609020204030204" pitchFamily="49" charset="0"/>
              </a:rPr>
              <a:t>(…)</a:t>
            </a:r>
            <a:r>
              <a:rPr lang="en-US" dirty="0" smtClean="0"/>
              <a:t> is called in a process?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2723C-369C-4D21-80B9-381C8BA18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4FB43-05CC-4617-B273-FD737A5EB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5C21B-C6C0-4A7B-9CBA-E01AB9EE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4C2E5A9-BB4E-48C0-A943-37D675970DE7}"/>
              </a:ext>
            </a:extLst>
          </p:cNvPr>
          <p:cNvGrpSpPr/>
          <p:nvPr/>
        </p:nvGrpSpPr>
        <p:grpSpPr>
          <a:xfrm>
            <a:off x="1858925" y="2311878"/>
            <a:ext cx="5633484" cy="4154964"/>
            <a:chOff x="1447800" y="1805464"/>
            <a:chExt cx="5077699" cy="391457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F2BCF46-D438-4912-9077-59E0795C857C}"/>
                </a:ext>
              </a:extLst>
            </p:cNvPr>
            <p:cNvSpPr txBox="1"/>
            <p:nvPr/>
          </p:nvSpPr>
          <p:spPr>
            <a:xfrm>
              <a:off x="1447800" y="1805464"/>
              <a:ext cx="1011688" cy="3479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</a:rPr>
                <a:t>Library</a:t>
              </a:r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: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4D6502F-498A-42A5-8D50-8227D959F841}"/>
                </a:ext>
              </a:extLst>
            </p:cNvPr>
            <p:cNvSpPr txBox="1"/>
            <p:nvPr/>
          </p:nvSpPr>
          <p:spPr>
            <a:xfrm>
              <a:off x="1806799" y="2075093"/>
              <a:ext cx="4718700" cy="19138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int </a:t>
              </a:r>
              <a:r>
                <a:rPr lang="en-US" dirty="0" err="1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pthread_create</a:t>
              </a:r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(…) {</a:t>
              </a:r>
            </a:p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   Do some work like a normal </a:t>
              </a:r>
              <a:r>
                <a:rPr lang="en-US" dirty="0" smtClean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function…</a:t>
              </a:r>
              <a:endParaRPr lang="en-US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endParaRPr>
            </a:p>
            <a:p>
              <a:endParaRPr lang="en-US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endParaRPr>
            </a:p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   </a:t>
              </a:r>
              <a:r>
                <a:rPr lang="en-US" dirty="0" err="1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asm</a:t>
              </a:r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 code … </a:t>
              </a:r>
              <a:endParaRPr lang="en-US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endParaRPr>
            </a:p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	</a:t>
              </a:r>
              <a:r>
                <a:rPr lang="en-US" dirty="0" err="1" smtClean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syscall</a:t>
              </a:r>
              <a:r>
                <a:rPr lang="en-US" dirty="0" smtClean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# into %</a:t>
              </a:r>
              <a:r>
                <a:rPr lang="en-US" dirty="0" err="1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eax</a:t>
              </a:r>
              <a:endParaRPr lang="en-US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endParaRPr>
            </a:p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   </a:t>
              </a:r>
              <a:r>
                <a:rPr lang="en-US" dirty="0" smtClean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	put </a:t>
              </a:r>
              <a:r>
                <a:rPr lang="en-US" dirty="0" err="1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args</a:t>
              </a:r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 into registers %</a:t>
              </a:r>
              <a:r>
                <a:rPr lang="en-US" dirty="0" err="1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ebx</a:t>
              </a:r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, …</a:t>
              </a:r>
            </a:p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   </a:t>
              </a:r>
              <a:r>
                <a:rPr lang="en-US" dirty="0" smtClean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	</a:t>
              </a:r>
              <a:r>
                <a:rPr lang="en-US" i="1" dirty="0" smtClean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special </a:t>
              </a:r>
              <a:r>
                <a:rPr lang="en-US" i="1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trap instruction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095AD61-7EA9-436C-87F5-3EFC88A4D200}"/>
                </a:ext>
              </a:extLst>
            </p:cNvPr>
            <p:cNvSpPr/>
            <p:nvPr/>
          </p:nvSpPr>
          <p:spPr>
            <a:xfrm>
              <a:off x="1953499" y="4850131"/>
              <a:ext cx="4572000" cy="8699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  get return values from </a:t>
              </a:r>
              <a:r>
                <a:rPr lang="en-US" dirty="0" smtClean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registers</a:t>
              </a:r>
              <a:endParaRPr lang="en-US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endParaRPr>
            </a:p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  Do some more work like a normal </a:t>
              </a:r>
              <a:r>
                <a:rPr lang="en-US" dirty="0" err="1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fn</a:t>
              </a:r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…</a:t>
              </a:r>
            </a:p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};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5A892C09-CC20-415C-BF92-C20153747A3A}"/>
              </a:ext>
            </a:extLst>
          </p:cNvPr>
          <p:cNvSpPr/>
          <p:nvPr/>
        </p:nvSpPr>
        <p:spPr>
          <a:xfrm>
            <a:off x="7184605" y="4517625"/>
            <a:ext cx="41082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get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args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from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registers dispatch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to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system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function 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Do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the work to spawn the new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thread 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Store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return value in %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eax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8E356E-FF4F-46E8-BAB3-0A050A6D14D5}"/>
              </a:ext>
            </a:extLst>
          </p:cNvPr>
          <p:cNvSpPr/>
          <p:nvPr/>
        </p:nvSpPr>
        <p:spPr bwMode="auto">
          <a:xfrm>
            <a:off x="6933596" y="4268492"/>
            <a:ext cx="4552912" cy="147686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Kernel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6874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C5F1C339-F5E0-45C2-ABA9-14DD1D063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683" y="289942"/>
            <a:ext cx="9692640" cy="1397124"/>
          </a:xfrm>
        </p:spPr>
        <p:txBody>
          <a:bodyPr/>
          <a:lstStyle/>
          <a:p>
            <a:r>
              <a:rPr lang="en-US" dirty="0" smtClean="0"/>
              <a:t>Threads Example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7BAD82-10A3-46D2-9305-465F4CE56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1D75FF-B3A9-4CAA-BDF3-E9744B383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C03CC-0FB2-4180-A950-782C5C279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52D427-0C0A-43B9-8B23-F8086D017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9003" y="313628"/>
            <a:ext cx="5962650" cy="654437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2876CDD-4866-46A2-97F2-CCAAC113DDDF}"/>
              </a:ext>
            </a:extLst>
          </p:cNvPr>
          <p:cNvSpPr/>
          <p:nvPr/>
        </p:nvSpPr>
        <p:spPr>
          <a:xfrm>
            <a:off x="9642216" y="2140743"/>
            <a:ext cx="1773105" cy="268677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B9D0B-EEBE-456D-BAEC-00C91F3D852C}"/>
              </a:ext>
            </a:extLst>
          </p:cNvPr>
          <p:cNvSpPr txBox="1"/>
          <p:nvPr/>
        </p:nvSpPr>
        <p:spPr>
          <a:xfrm>
            <a:off x="457308" y="3737259"/>
            <a:ext cx="43889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many threads are in this program?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the main thread join with the threads in the same order that they were created?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 the threads exit in the same order they were created?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we run the program again, would the result change?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8714BF-14FF-4343-A787-0F33E610FB33}"/>
              </a:ext>
            </a:extLst>
          </p:cNvPr>
          <p:cNvSpPr/>
          <p:nvPr/>
        </p:nvSpPr>
        <p:spPr>
          <a:xfrm>
            <a:off x="6794689" y="4703607"/>
            <a:ext cx="4906964" cy="261586"/>
          </a:xfrm>
          <a:prstGeom prst="rect">
            <a:avLst/>
          </a:pr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579131B-36B8-4FDF-A3E3-2731841F96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987" y="1943100"/>
            <a:ext cx="4876800" cy="11557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46900C0-C865-4AB0-8A38-3E7B56254D53}"/>
              </a:ext>
            </a:extLst>
          </p:cNvPr>
          <p:cNvSpPr/>
          <p:nvPr/>
        </p:nvSpPr>
        <p:spPr>
          <a:xfrm>
            <a:off x="5739003" y="1498282"/>
            <a:ext cx="5836534" cy="1282272"/>
          </a:xfrm>
          <a:prstGeom prst="rect">
            <a:avLst/>
          </a:pr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61FB9C-47CF-480C-A588-ADFBBBAF687D}"/>
              </a:ext>
            </a:extLst>
          </p:cNvPr>
          <p:cNvSpPr/>
          <p:nvPr/>
        </p:nvSpPr>
        <p:spPr>
          <a:xfrm>
            <a:off x="5923276" y="4007827"/>
            <a:ext cx="4906964" cy="280216"/>
          </a:xfrm>
          <a:prstGeom prst="rect">
            <a:avLst/>
          </a:pr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431E881-4861-4B98-AF35-C99B2F0414ED}"/>
              </a:ext>
            </a:extLst>
          </p:cNvPr>
          <p:cNvSpPr/>
          <p:nvPr/>
        </p:nvSpPr>
        <p:spPr>
          <a:xfrm>
            <a:off x="4656278" y="2483909"/>
            <a:ext cx="1043088" cy="3668888"/>
          </a:xfrm>
          <a:custGeom>
            <a:avLst/>
            <a:gdLst>
              <a:gd name="connsiteX0" fmla="*/ 930199 w 1043088"/>
              <a:gd name="connsiteY0" fmla="*/ 0 h 3668888"/>
              <a:gd name="connsiteX1" fmla="*/ 399621 w 1043088"/>
              <a:gd name="connsiteY1" fmla="*/ 530577 h 3668888"/>
              <a:gd name="connsiteX2" fmla="*/ 4510 w 1043088"/>
              <a:gd name="connsiteY2" fmla="*/ 1625600 h 3668888"/>
              <a:gd name="connsiteX3" fmla="*/ 241576 w 1043088"/>
              <a:gd name="connsiteY3" fmla="*/ 2698044 h 3668888"/>
              <a:gd name="connsiteX4" fmla="*/ 1043088 w 1043088"/>
              <a:gd name="connsiteY4" fmla="*/ 3668888 h 366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88" h="3668888">
                <a:moveTo>
                  <a:pt x="930199" y="0"/>
                </a:moveTo>
                <a:cubicBezTo>
                  <a:pt x="742050" y="129822"/>
                  <a:pt x="553902" y="259644"/>
                  <a:pt x="399621" y="530577"/>
                </a:cubicBezTo>
                <a:cubicBezTo>
                  <a:pt x="245340" y="801510"/>
                  <a:pt x="30851" y="1264356"/>
                  <a:pt x="4510" y="1625600"/>
                </a:cubicBezTo>
                <a:cubicBezTo>
                  <a:pt x="-21831" y="1986845"/>
                  <a:pt x="68480" y="2357496"/>
                  <a:pt x="241576" y="2698044"/>
                </a:cubicBezTo>
                <a:cubicBezTo>
                  <a:pt x="414672" y="3038592"/>
                  <a:pt x="728880" y="3353740"/>
                  <a:pt x="1043088" y="3668888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4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uiExpand="1" build="p"/>
      <p:bldP spid="9" grpId="0" animBg="1"/>
      <p:bldP spid="11" grpId="0" animBg="1"/>
      <p:bldP spid="12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AD03D-811C-4419-B4E2-4B78B6E6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Fork-Join 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E4B69-A2C1-460F-BAA0-F83D3866A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thread creates (forks) collection of sub-threads passing them arguments to work on…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… and then joins with them, collecting results.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23C2C-24E1-474D-9B65-5187EF601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C1A89-7328-48DF-B351-6BAB3FC9E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EF12F-2D8D-4500-9339-5820A8D0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27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4712224" y="2514188"/>
            <a:ext cx="3652790" cy="2980560"/>
            <a:chOff x="4213183" y="1025267"/>
            <a:chExt cx="4397416" cy="358815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A6B1BD2-2AD8-4483-B54A-9D90FF825C9A}"/>
                </a:ext>
              </a:extLst>
            </p:cNvPr>
            <p:cNvSpPr/>
            <p:nvPr/>
          </p:nvSpPr>
          <p:spPr>
            <a:xfrm>
              <a:off x="5947456" y="1025267"/>
              <a:ext cx="219919" cy="1088020"/>
            </a:xfrm>
            <a:custGeom>
              <a:avLst/>
              <a:gdLst>
                <a:gd name="connsiteX0" fmla="*/ 115747 w 219919"/>
                <a:gd name="connsiteY0" fmla="*/ 0 h 1088020"/>
                <a:gd name="connsiteX1" fmla="*/ 127322 w 219919"/>
                <a:gd name="connsiteY1" fmla="*/ 162046 h 1088020"/>
                <a:gd name="connsiteX2" fmla="*/ 11575 w 219919"/>
                <a:gd name="connsiteY2" fmla="*/ 266218 h 1088020"/>
                <a:gd name="connsiteX3" fmla="*/ 185195 w 219919"/>
                <a:gd name="connsiteY3" fmla="*/ 381965 h 1088020"/>
                <a:gd name="connsiteX4" fmla="*/ 0 w 219919"/>
                <a:gd name="connsiteY4" fmla="*/ 590309 h 1088020"/>
                <a:gd name="connsiteX5" fmla="*/ 219919 w 219919"/>
                <a:gd name="connsiteY5" fmla="*/ 717630 h 1088020"/>
                <a:gd name="connsiteX6" fmla="*/ 115747 w 219919"/>
                <a:gd name="connsiteY6" fmla="*/ 902825 h 1088020"/>
                <a:gd name="connsiteX7" fmla="*/ 115747 w 219919"/>
                <a:gd name="connsiteY7" fmla="*/ 1088020 h 1088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9919" h="1088020">
                  <a:moveTo>
                    <a:pt x="115747" y="0"/>
                  </a:moveTo>
                  <a:lnTo>
                    <a:pt x="127322" y="162046"/>
                  </a:lnTo>
                  <a:lnTo>
                    <a:pt x="11575" y="266218"/>
                  </a:lnTo>
                  <a:lnTo>
                    <a:pt x="185195" y="381965"/>
                  </a:lnTo>
                  <a:lnTo>
                    <a:pt x="0" y="590309"/>
                  </a:lnTo>
                  <a:lnTo>
                    <a:pt x="219919" y="717630"/>
                  </a:lnTo>
                  <a:lnTo>
                    <a:pt x="115747" y="902825"/>
                  </a:lnTo>
                  <a:lnTo>
                    <a:pt x="115747" y="108802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3EA0930-2616-4B1F-8AAC-FDC09B1A33FD}"/>
                </a:ext>
              </a:extLst>
            </p:cNvPr>
            <p:cNvSpPr/>
            <p:nvPr/>
          </p:nvSpPr>
          <p:spPr>
            <a:xfrm>
              <a:off x="4213183" y="2393009"/>
              <a:ext cx="219919" cy="1088020"/>
            </a:xfrm>
            <a:custGeom>
              <a:avLst/>
              <a:gdLst>
                <a:gd name="connsiteX0" fmla="*/ 115747 w 219919"/>
                <a:gd name="connsiteY0" fmla="*/ 0 h 1088020"/>
                <a:gd name="connsiteX1" fmla="*/ 127322 w 219919"/>
                <a:gd name="connsiteY1" fmla="*/ 162046 h 1088020"/>
                <a:gd name="connsiteX2" fmla="*/ 11575 w 219919"/>
                <a:gd name="connsiteY2" fmla="*/ 266218 h 1088020"/>
                <a:gd name="connsiteX3" fmla="*/ 185195 w 219919"/>
                <a:gd name="connsiteY3" fmla="*/ 381965 h 1088020"/>
                <a:gd name="connsiteX4" fmla="*/ 0 w 219919"/>
                <a:gd name="connsiteY4" fmla="*/ 590309 h 1088020"/>
                <a:gd name="connsiteX5" fmla="*/ 219919 w 219919"/>
                <a:gd name="connsiteY5" fmla="*/ 717630 h 1088020"/>
                <a:gd name="connsiteX6" fmla="*/ 115747 w 219919"/>
                <a:gd name="connsiteY6" fmla="*/ 902825 h 1088020"/>
                <a:gd name="connsiteX7" fmla="*/ 115747 w 219919"/>
                <a:gd name="connsiteY7" fmla="*/ 1088020 h 1088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9919" h="1088020">
                  <a:moveTo>
                    <a:pt x="115747" y="0"/>
                  </a:moveTo>
                  <a:lnTo>
                    <a:pt x="127322" y="162046"/>
                  </a:lnTo>
                  <a:lnTo>
                    <a:pt x="11575" y="266218"/>
                  </a:lnTo>
                  <a:lnTo>
                    <a:pt x="185195" y="381965"/>
                  </a:lnTo>
                  <a:lnTo>
                    <a:pt x="0" y="590309"/>
                  </a:lnTo>
                  <a:lnTo>
                    <a:pt x="219919" y="717630"/>
                  </a:lnTo>
                  <a:lnTo>
                    <a:pt x="115747" y="902825"/>
                  </a:lnTo>
                  <a:lnTo>
                    <a:pt x="115747" y="1088020"/>
                  </a:lnTo>
                </a:path>
              </a:pathLst>
            </a:custGeom>
            <a:noFill/>
            <a:ln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FF903AE-20AF-4443-8C99-9FD2DFB399A9}"/>
                </a:ext>
              </a:extLst>
            </p:cNvPr>
            <p:cNvSpPr/>
            <p:nvPr/>
          </p:nvSpPr>
          <p:spPr>
            <a:xfrm>
              <a:off x="5029439" y="2393009"/>
              <a:ext cx="219919" cy="857491"/>
            </a:xfrm>
            <a:custGeom>
              <a:avLst/>
              <a:gdLst>
                <a:gd name="connsiteX0" fmla="*/ 115747 w 219919"/>
                <a:gd name="connsiteY0" fmla="*/ 0 h 1088020"/>
                <a:gd name="connsiteX1" fmla="*/ 127322 w 219919"/>
                <a:gd name="connsiteY1" fmla="*/ 162046 h 1088020"/>
                <a:gd name="connsiteX2" fmla="*/ 11575 w 219919"/>
                <a:gd name="connsiteY2" fmla="*/ 266218 h 1088020"/>
                <a:gd name="connsiteX3" fmla="*/ 185195 w 219919"/>
                <a:gd name="connsiteY3" fmla="*/ 381965 h 1088020"/>
                <a:gd name="connsiteX4" fmla="*/ 0 w 219919"/>
                <a:gd name="connsiteY4" fmla="*/ 590309 h 1088020"/>
                <a:gd name="connsiteX5" fmla="*/ 219919 w 219919"/>
                <a:gd name="connsiteY5" fmla="*/ 717630 h 1088020"/>
                <a:gd name="connsiteX6" fmla="*/ 115747 w 219919"/>
                <a:gd name="connsiteY6" fmla="*/ 902825 h 1088020"/>
                <a:gd name="connsiteX7" fmla="*/ 115747 w 219919"/>
                <a:gd name="connsiteY7" fmla="*/ 1088020 h 1088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9919" h="1088020">
                  <a:moveTo>
                    <a:pt x="115747" y="0"/>
                  </a:moveTo>
                  <a:lnTo>
                    <a:pt x="127322" y="162046"/>
                  </a:lnTo>
                  <a:lnTo>
                    <a:pt x="11575" y="266218"/>
                  </a:lnTo>
                  <a:lnTo>
                    <a:pt x="185195" y="381965"/>
                  </a:lnTo>
                  <a:lnTo>
                    <a:pt x="0" y="590309"/>
                  </a:lnTo>
                  <a:lnTo>
                    <a:pt x="219919" y="717630"/>
                  </a:lnTo>
                  <a:lnTo>
                    <a:pt x="115747" y="902825"/>
                  </a:lnTo>
                  <a:lnTo>
                    <a:pt x="115747" y="1088020"/>
                  </a:lnTo>
                </a:path>
              </a:pathLst>
            </a:custGeom>
            <a:noFill/>
            <a:ln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B1CE74F-1B67-472A-9192-B62745DF8558}"/>
                </a:ext>
              </a:extLst>
            </p:cNvPr>
            <p:cNvSpPr/>
            <p:nvPr/>
          </p:nvSpPr>
          <p:spPr>
            <a:xfrm>
              <a:off x="6669185" y="2475920"/>
              <a:ext cx="219919" cy="857491"/>
            </a:xfrm>
            <a:custGeom>
              <a:avLst/>
              <a:gdLst>
                <a:gd name="connsiteX0" fmla="*/ 115747 w 219919"/>
                <a:gd name="connsiteY0" fmla="*/ 0 h 1088020"/>
                <a:gd name="connsiteX1" fmla="*/ 127322 w 219919"/>
                <a:gd name="connsiteY1" fmla="*/ 162046 h 1088020"/>
                <a:gd name="connsiteX2" fmla="*/ 11575 w 219919"/>
                <a:gd name="connsiteY2" fmla="*/ 266218 h 1088020"/>
                <a:gd name="connsiteX3" fmla="*/ 185195 w 219919"/>
                <a:gd name="connsiteY3" fmla="*/ 381965 h 1088020"/>
                <a:gd name="connsiteX4" fmla="*/ 0 w 219919"/>
                <a:gd name="connsiteY4" fmla="*/ 590309 h 1088020"/>
                <a:gd name="connsiteX5" fmla="*/ 219919 w 219919"/>
                <a:gd name="connsiteY5" fmla="*/ 717630 h 1088020"/>
                <a:gd name="connsiteX6" fmla="*/ 115747 w 219919"/>
                <a:gd name="connsiteY6" fmla="*/ 902825 h 1088020"/>
                <a:gd name="connsiteX7" fmla="*/ 115747 w 219919"/>
                <a:gd name="connsiteY7" fmla="*/ 1088020 h 1088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9919" h="1088020">
                  <a:moveTo>
                    <a:pt x="115747" y="0"/>
                  </a:moveTo>
                  <a:lnTo>
                    <a:pt x="127322" y="162046"/>
                  </a:lnTo>
                  <a:lnTo>
                    <a:pt x="11575" y="266218"/>
                  </a:lnTo>
                  <a:lnTo>
                    <a:pt x="185195" y="381965"/>
                  </a:lnTo>
                  <a:lnTo>
                    <a:pt x="0" y="590309"/>
                  </a:lnTo>
                  <a:lnTo>
                    <a:pt x="219919" y="717630"/>
                  </a:lnTo>
                  <a:lnTo>
                    <a:pt x="115747" y="902825"/>
                  </a:lnTo>
                  <a:lnTo>
                    <a:pt x="115747" y="1088020"/>
                  </a:lnTo>
                </a:path>
              </a:pathLst>
            </a:custGeom>
            <a:noFill/>
            <a:ln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8780E5C-3432-499C-993E-E2F3FA13E64D}"/>
                </a:ext>
              </a:extLst>
            </p:cNvPr>
            <p:cNvSpPr/>
            <p:nvPr/>
          </p:nvSpPr>
          <p:spPr>
            <a:xfrm>
              <a:off x="7895622" y="2393009"/>
              <a:ext cx="219919" cy="857491"/>
            </a:xfrm>
            <a:custGeom>
              <a:avLst/>
              <a:gdLst>
                <a:gd name="connsiteX0" fmla="*/ 115747 w 219919"/>
                <a:gd name="connsiteY0" fmla="*/ 0 h 1088020"/>
                <a:gd name="connsiteX1" fmla="*/ 127322 w 219919"/>
                <a:gd name="connsiteY1" fmla="*/ 162046 h 1088020"/>
                <a:gd name="connsiteX2" fmla="*/ 11575 w 219919"/>
                <a:gd name="connsiteY2" fmla="*/ 266218 h 1088020"/>
                <a:gd name="connsiteX3" fmla="*/ 185195 w 219919"/>
                <a:gd name="connsiteY3" fmla="*/ 381965 h 1088020"/>
                <a:gd name="connsiteX4" fmla="*/ 0 w 219919"/>
                <a:gd name="connsiteY4" fmla="*/ 590309 h 1088020"/>
                <a:gd name="connsiteX5" fmla="*/ 219919 w 219919"/>
                <a:gd name="connsiteY5" fmla="*/ 717630 h 1088020"/>
                <a:gd name="connsiteX6" fmla="*/ 115747 w 219919"/>
                <a:gd name="connsiteY6" fmla="*/ 902825 h 1088020"/>
                <a:gd name="connsiteX7" fmla="*/ 115747 w 219919"/>
                <a:gd name="connsiteY7" fmla="*/ 1088020 h 1088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9919" h="1088020">
                  <a:moveTo>
                    <a:pt x="115747" y="0"/>
                  </a:moveTo>
                  <a:lnTo>
                    <a:pt x="127322" y="162046"/>
                  </a:lnTo>
                  <a:lnTo>
                    <a:pt x="11575" y="266218"/>
                  </a:lnTo>
                  <a:lnTo>
                    <a:pt x="185195" y="381965"/>
                  </a:lnTo>
                  <a:lnTo>
                    <a:pt x="0" y="590309"/>
                  </a:lnTo>
                  <a:lnTo>
                    <a:pt x="219919" y="717630"/>
                  </a:lnTo>
                  <a:lnTo>
                    <a:pt x="115747" y="902825"/>
                  </a:lnTo>
                  <a:lnTo>
                    <a:pt x="115747" y="1088020"/>
                  </a:lnTo>
                </a:path>
              </a:pathLst>
            </a:custGeom>
            <a:noFill/>
            <a:ln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F8E1E19-FA63-4629-8387-C3BF55A5A11A}"/>
                </a:ext>
              </a:extLst>
            </p:cNvPr>
            <p:cNvSpPr/>
            <p:nvPr/>
          </p:nvSpPr>
          <p:spPr>
            <a:xfrm>
              <a:off x="5837496" y="3641146"/>
              <a:ext cx="219919" cy="972272"/>
            </a:xfrm>
            <a:custGeom>
              <a:avLst/>
              <a:gdLst>
                <a:gd name="connsiteX0" fmla="*/ 115747 w 219919"/>
                <a:gd name="connsiteY0" fmla="*/ 0 h 1088020"/>
                <a:gd name="connsiteX1" fmla="*/ 127322 w 219919"/>
                <a:gd name="connsiteY1" fmla="*/ 162046 h 1088020"/>
                <a:gd name="connsiteX2" fmla="*/ 11575 w 219919"/>
                <a:gd name="connsiteY2" fmla="*/ 266218 h 1088020"/>
                <a:gd name="connsiteX3" fmla="*/ 185195 w 219919"/>
                <a:gd name="connsiteY3" fmla="*/ 381965 h 1088020"/>
                <a:gd name="connsiteX4" fmla="*/ 0 w 219919"/>
                <a:gd name="connsiteY4" fmla="*/ 590309 h 1088020"/>
                <a:gd name="connsiteX5" fmla="*/ 219919 w 219919"/>
                <a:gd name="connsiteY5" fmla="*/ 717630 h 1088020"/>
                <a:gd name="connsiteX6" fmla="*/ 115747 w 219919"/>
                <a:gd name="connsiteY6" fmla="*/ 902825 h 1088020"/>
                <a:gd name="connsiteX7" fmla="*/ 115747 w 219919"/>
                <a:gd name="connsiteY7" fmla="*/ 1088020 h 1088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9919" h="1088020">
                  <a:moveTo>
                    <a:pt x="115747" y="0"/>
                  </a:moveTo>
                  <a:lnTo>
                    <a:pt x="127322" y="162046"/>
                  </a:lnTo>
                  <a:lnTo>
                    <a:pt x="11575" y="266218"/>
                  </a:lnTo>
                  <a:lnTo>
                    <a:pt x="185195" y="381965"/>
                  </a:lnTo>
                  <a:lnTo>
                    <a:pt x="0" y="590309"/>
                  </a:lnTo>
                  <a:lnTo>
                    <a:pt x="219919" y="717630"/>
                  </a:lnTo>
                  <a:lnTo>
                    <a:pt x="115747" y="902825"/>
                  </a:lnTo>
                  <a:lnTo>
                    <a:pt x="115747" y="108802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B4E3D38-9DD9-489F-B103-2F0DD86EFB26}"/>
                </a:ext>
              </a:extLst>
            </p:cNvPr>
            <p:cNvCxnSpPr>
              <a:cxnSpLocks/>
              <a:stCxn id="7" idx="7"/>
              <a:endCxn id="8" idx="0"/>
            </p:cNvCxnSpPr>
            <p:nvPr/>
          </p:nvCxnSpPr>
          <p:spPr>
            <a:xfrm flipH="1">
              <a:off x="4328930" y="2113287"/>
              <a:ext cx="1734273" cy="27972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8E8A54E-0C07-4D31-B05A-A9D340B8BC03}"/>
                </a:ext>
              </a:extLst>
            </p:cNvPr>
            <p:cNvCxnSpPr>
              <a:cxnSpLocks/>
              <a:stCxn id="7" idx="7"/>
            </p:cNvCxnSpPr>
            <p:nvPr/>
          </p:nvCxnSpPr>
          <p:spPr>
            <a:xfrm flipH="1">
              <a:off x="5126621" y="2113287"/>
              <a:ext cx="936582" cy="27972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E17C48B-6541-47F2-A099-4F89B19366A9}"/>
                </a:ext>
              </a:extLst>
            </p:cNvPr>
            <p:cNvCxnSpPr>
              <a:cxnSpLocks/>
            </p:cNvCxnSpPr>
            <p:nvPr/>
          </p:nvCxnSpPr>
          <p:spPr>
            <a:xfrm>
              <a:off x="6070193" y="2106492"/>
              <a:ext cx="709673" cy="36263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C39C107-10C3-463B-9E6B-D51265C723D3}"/>
                </a:ext>
              </a:extLst>
            </p:cNvPr>
            <p:cNvCxnSpPr>
              <a:cxnSpLocks/>
            </p:cNvCxnSpPr>
            <p:nvPr/>
          </p:nvCxnSpPr>
          <p:spPr>
            <a:xfrm>
              <a:off x="6057415" y="2120038"/>
              <a:ext cx="1976860" cy="27972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52F4E48-ECDE-4A42-B65D-FF9E5920C54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315066" y="3479100"/>
              <a:ext cx="1632391" cy="18131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88726C0-E122-493B-8821-A65BA0CA008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139398" y="3250500"/>
              <a:ext cx="808058" cy="40991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1A5BF28-F92C-4F64-B7E8-BD892B0DD031}"/>
                </a:ext>
              </a:extLst>
            </p:cNvPr>
            <p:cNvCxnSpPr>
              <a:cxnSpLocks/>
              <a:endCxn id="10" idx="7"/>
            </p:cNvCxnSpPr>
            <p:nvPr/>
          </p:nvCxnSpPr>
          <p:spPr>
            <a:xfrm flipV="1">
              <a:off x="5931302" y="3333411"/>
              <a:ext cx="853630" cy="32700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B209A5C-AB5A-4077-801F-B586C00295F2}"/>
                </a:ext>
              </a:extLst>
            </p:cNvPr>
            <p:cNvCxnSpPr>
              <a:cxnSpLocks/>
              <a:endCxn id="11" idx="7"/>
            </p:cNvCxnSpPr>
            <p:nvPr/>
          </p:nvCxnSpPr>
          <p:spPr>
            <a:xfrm flipV="1">
              <a:off x="5939379" y="3250500"/>
              <a:ext cx="2071990" cy="40991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reeform 33">
              <a:extLst>
                <a:ext uri="{FF2B5EF4-FFF2-40B4-BE49-F238E27FC236}">
                  <a16:creationId xmlns:a16="http://schemas.microsoft.com/office/drawing/2014/main" id="{A70AB7C1-F6A6-4E71-A1A3-18FDD644C8CA}"/>
                </a:ext>
              </a:extLst>
            </p:cNvPr>
            <p:cNvSpPr/>
            <p:nvPr/>
          </p:nvSpPr>
          <p:spPr>
            <a:xfrm rot="420449">
              <a:off x="5881318" y="2149917"/>
              <a:ext cx="281958" cy="1459398"/>
            </a:xfrm>
            <a:custGeom>
              <a:avLst/>
              <a:gdLst>
                <a:gd name="connsiteX0" fmla="*/ 148399 w 281958"/>
                <a:gd name="connsiteY0" fmla="*/ 0 h 1459398"/>
                <a:gd name="connsiteX1" fmla="*/ 163239 w 281958"/>
                <a:gd name="connsiteY1" fmla="*/ 217357 h 1459398"/>
                <a:gd name="connsiteX2" fmla="*/ 14840 w 281958"/>
                <a:gd name="connsiteY2" fmla="*/ 357087 h 1459398"/>
                <a:gd name="connsiteX3" fmla="*/ 237438 w 281958"/>
                <a:gd name="connsiteY3" fmla="*/ 512342 h 1459398"/>
                <a:gd name="connsiteX4" fmla="*/ 0 w 281958"/>
                <a:gd name="connsiteY4" fmla="*/ 791801 h 1459398"/>
                <a:gd name="connsiteX5" fmla="*/ 281958 w 281958"/>
                <a:gd name="connsiteY5" fmla="*/ 962581 h 1459398"/>
                <a:gd name="connsiteX6" fmla="*/ 148399 w 281958"/>
                <a:gd name="connsiteY6" fmla="*/ 1210989 h 1459398"/>
                <a:gd name="connsiteX7" fmla="*/ 148399 w 281958"/>
                <a:gd name="connsiteY7" fmla="*/ 1459398 h 1459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958" h="1459398" extrusionOk="0">
                  <a:moveTo>
                    <a:pt x="148399" y="0"/>
                  </a:moveTo>
                  <a:cubicBezTo>
                    <a:pt x="173017" y="70156"/>
                    <a:pt x="137121" y="144851"/>
                    <a:pt x="163239" y="217357"/>
                  </a:cubicBezTo>
                  <a:cubicBezTo>
                    <a:pt x="119787" y="267662"/>
                    <a:pt x="50046" y="313039"/>
                    <a:pt x="14840" y="357087"/>
                  </a:cubicBezTo>
                  <a:cubicBezTo>
                    <a:pt x="109958" y="416154"/>
                    <a:pt x="135524" y="463125"/>
                    <a:pt x="237438" y="512342"/>
                  </a:cubicBezTo>
                  <a:cubicBezTo>
                    <a:pt x="208509" y="584400"/>
                    <a:pt x="17565" y="703213"/>
                    <a:pt x="0" y="791801"/>
                  </a:cubicBezTo>
                  <a:cubicBezTo>
                    <a:pt x="66019" y="820834"/>
                    <a:pt x="170720" y="900913"/>
                    <a:pt x="281958" y="962581"/>
                  </a:cubicBezTo>
                  <a:cubicBezTo>
                    <a:pt x="241098" y="1078627"/>
                    <a:pt x="174778" y="1115224"/>
                    <a:pt x="148399" y="1210989"/>
                  </a:cubicBezTo>
                  <a:cubicBezTo>
                    <a:pt x="174551" y="1327098"/>
                    <a:pt x="131765" y="1392723"/>
                    <a:pt x="148399" y="1459398"/>
                  </a:cubicBezTo>
                </a:path>
              </a:pathLst>
            </a:custGeom>
            <a:noFill/>
            <a:ln w="22225">
              <a:solidFill>
                <a:srgbClr val="FF0000"/>
              </a:solidFill>
              <a:prstDash val="dashDot"/>
              <a:tailEnd type="triangle" w="lg" len="lg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115747 w 219919"/>
                        <a:gd name="connsiteY0" fmla="*/ 0 h 1088020"/>
                        <a:gd name="connsiteX1" fmla="*/ 127322 w 219919"/>
                        <a:gd name="connsiteY1" fmla="*/ 162046 h 1088020"/>
                        <a:gd name="connsiteX2" fmla="*/ 11575 w 219919"/>
                        <a:gd name="connsiteY2" fmla="*/ 266218 h 1088020"/>
                        <a:gd name="connsiteX3" fmla="*/ 185195 w 219919"/>
                        <a:gd name="connsiteY3" fmla="*/ 381965 h 1088020"/>
                        <a:gd name="connsiteX4" fmla="*/ 0 w 219919"/>
                        <a:gd name="connsiteY4" fmla="*/ 590309 h 1088020"/>
                        <a:gd name="connsiteX5" fmla="*/ 219919 w 219919"/>
                        <a:gd name="connsiteY5" fmla="*/ 717630 h 1088020"/>
                        <a:gd name="connsiteX6" fmla="*/ 115747 w 219919"/>
                        <a:gd name="connsiteY6" fmla="*/ 902825 h 1088020"/>
                        <a:gd name="connsiteX7" fmla="*/ 115747 w 219919"/>
                        <a:gd name="connsiteY7" fmla="*/ 1088020 h 10880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219919" h="1088020">
                          <a:moveTo>
                            <a:pt x="115747" y="0"/>
                          </a:moveTo>
                          <a:lnTo>
                            <a:pt x="127322" y="162046"/>
                          </a:lnTo>
                          <a:lnTo>
                            <a:pt x="11575" y="266218"/>
                          </a:lnTo>
                          <a:lnTo>
                            <a:pt x="185195" y="381965"/>
                          </a:lnTo>
                          <a:lnTo>
                            <a:pt x="0" y="590309"/>
                          </a:lnTo>
                          <a:lnTo>
                            <a:pt x="219919" y="717630"/>
                          </a:lnTo>
                          <a:lnTo>
                            <a:pt x="115747" y="902825"/>
                          </a:lnTo>
                          <a:lnTo>
                            <a:pt x="115747" y="1088020"/>
                          </a:lnTo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179E125-16E6-4A72-A204-DA47ADF1BE6F}"/>
                </a:ext>
              </a:extLst>
            </p:cNvPr>
            <p:cNvSpPr txBox="1"/>
            <p:nvPr/>
          </p:nvSpPr>
          <p:spPr>
            <a:xfrm>
              <a:off x="6207022" y="1817744"/>
              <a:ext cx="768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create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6036A2E-19C3-40B7-AAB5-586F3AF2665D}"/>
                </a:ext>
              </a:extLst>
            </p:cNvPr>
            <p:cNvSpPr txBox="1"/>
            <p:nvPr/>
          </p:nvSpPr>
          <p:spPr>
            <a:xfrm>
              <a:off x="8071669" y="3014278"/>
              <a:ext cx="538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exit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A70DEBD-0D53-49C3-9EB0-72FAE60ECA33}"/>
                </a:ext>
              </a:extLst>
            </p:cNvPr>
            <p:cNvSpPr txBox="1"/>
            <p:nvPr/>
          </p:nvSpPr>
          <p:spPr>
            <a:xfrm>
              <a:off x="6131380" y="3578012"/>
              <a:ext cx="529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993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86768-3C76-402F-AD2F-2A1D05BF4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Layout with Two Threads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37355-35D3-4DC6-B5F9-183A5DC7B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sets of CPU registers</a:t>
            </a:r>
          </a:p>
          <a:p>
            <a:r>
              <a:rPr lang="en-US" altLang="ko-KR" dirty="0" smtClean="0"/>
              <a:t>Two sets of Stacks</a:t>
            </a:r>
          </a:p>
          <a:p>
            <a:r>
              <a:rPr lang="en-US" altLang="ko-KR" dirty="0" smtClean="0"/>
              <a:t>Issues:</a:t>
            </a:r>
          </a:p>
          <a:p>
            <a:pPr lvl="1"/>
            <a:r>
              <a:rPr lang="en-US" altLang="ko-KR" dirty="0" smtClean="0"/>
              <a:t>How do we position stacks relative to </a:t>
            </a:r>
            <a:br>
              <a:rPr lang="en-US" altLang="ko-KR" dirty="0" smtClean="0"/>
            </a:br>
            <a:r>
              <a:rPr lang="en-US" altLang="ko-KR" dirty="0" smtClean="0"/>
              <a:t>each other?</a:t>
            </a:r>
          </a:p>
          <a:p>
            <a:pPr lvl="1"/>
            <a:r>
              <a:rPr lang="en-US" altLang="ko-KR" dirty="0" smtClean="0"/>
              <a:t>What maximum size should we choose</a:t>
            </a:r>
            <a:br>
              <a:rPr lang="en-US" altLang="ko-KR" dirty="0" smtClean="0"/>
            </a:br>
            <a:r>
              <a:rPr lang="en-US" altLang="ko-KR" dirty="0" smtClean="0"/>
              <a:t>for the stacks?</a:t>
            </a:r>
          </a:p>
          <a:p>
            <a:pPr lvl="1"/>
            <a:r>
              <a:rPr lang="en-US" altLang="ko-KR" dirty="0" smtClean="0"/>
              <a:t>What happens if threads violate this?</a:t>
            </a:r>
          </a:p>
          <a:p>
            <a:pPr lvl="1"/>
            <a:r>
              <a:rPr lang="en-US" altLang="ko-KR" dirty="0" smtClean="0"/>
              <a:t>How might you catch violations?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0EEC7-1AAA-4E58-93D4-DC07F1CB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A5C16-0AF5-47F0-99BF-F808154BD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3A885-013E-470F-AC73-3DE0EB998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377066" y="1691322"/>
            <a:ext cx="2786650" cy="4677032"/>
            <a:chOff x="8153401" y="1510944"/>
            <a:chExt cx="2786650" cy="46770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0B8DD3-D3A4-4C75-B034-8E14831353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53401" y="1690688"/>
              <a:ext cx="2138363" cy="4343400"/>
              <a:chOff x="3648" y="1008"/>
              <a:chExt cx="1347" cy="2736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16420184-A653-4B20-95DC-453D605DD4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48" y="1008"/>
                <a:ext cx="1056" cy="2736"/>
                <a:chOff x="3648" y="1008"/>
                <a:chExt cx="1056" cy="2736"/>
              </a:xfrm>
            </p:grpSpPr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3059C604-A9C0-40A5-8CFF-30FAC078FF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8" y="1008"/>
                  <a:ext cx="1056" cy="2736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sz="2000" b="0">
                    <a:ea typeface="Gill Sans" charset="0"/>
                    <a:cs typeface="Gill Sans" charset="0"/>
                  </a:endParaRP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11B249E8-5496-4407-AD15-9DAEEBF055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8" y="3408"/>
                  <a:ext cx="1056" cy="336"/>
                </a:xfrm>
                <a:prstGeom prst="rect">
                  <a:avLst/>
                </a:prstGeom>
                <a:solidFill>
                  <a:srgbClr val="FFFF00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ko-KR" sz="2000" b="0">
                      <a:ea typeface="Gill Sans" charset="0"/>
                      <a:cs typeface="Gill Sans" charset="0"/>
                    </a:rPr>
                    <a:t>Code</a:t>
                  </a: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25CBA8A1-8EE3-4E8D-A133-0245C63F8A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8" y="3120"/>
                  <a:ext cx="1056" cy="288"/>
                </a:xfrm>
                <a:prstGeom prst="rect">
                  <a:avLst/>
                </a:prstGeom>
                <a:solidFill>
                  <a:srgbClr val="53FB25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ko-KR" sz="2000" b="0">
                      <a:ea typeface="Gill Sans" charset="0"/>
                      <a:cs typeface="Gill Sans" charset="0"/>
                    </a:rPr>
                    <a:t>Global Data</a:t>
                  </a: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C2B9D330-953B-49BC-B1E8-1D8E1BF0DA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8" y="2640"/>
                  <a:ext cx="1056" cy="480"/>
                </a:xfrm>
                <a:prstGeom prst="rect">
                  <a:avLst/>
                </a:prstGeom>
                <a:solidFill>
                  <a:schemeClr val="accent4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ko-KR" sz="2000" b="0" dirty="0">
                      <a:ea typeface="Gill Sans" charset="0"/>
                      <a:cs typeface="Gill Sans" charset="0"/>
                    </a:rPr>
                    <a:t>Heap</a:t>
                  </a:r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DB06B720-707A-4A2B-B96A-39835759FB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8" y="1008"/>
                  <a:ext cx="1056" cy="336"/>
                </a:xfrm>
                <a:prstGeom prst="rect">
                  <a:avLst/>
                </a:prstGeom>
                <a:solidFill>
                  <a:srgbClr val="FF66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ko-KR" sz="2000" b="0">
                      <a:ea typeface="Gill Sans" charset="0"/>
                      <a:cs typeface="Gill Sans" charset="0"/>
                    </a:rPr>
                    <a:t>Stack 1</a:t>
                  </a:r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90A485EC-E040-4C4D-9F51-EEAB6D214C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8" y="1728"/>
                  <a:ext cx="1056" cy="432"/>
                </a:xfrm>
                <a:prstGeom prst="rect">
                  <a:avLst/>
                </a:prstGeom>
                <a:solidFill>
                  <a:srgbClr val="02E3EE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ko-KR" sz="2000" b="0">
                      <a:ea typeface="Gill Sans" charset="0"/>
                      <a:cs typeface="Gill Sans" charset="0"/>
                    </a:rPr>
                    <a:t>Stack 2</a:t>
                  </a:r>
                </a:p>
              </p:txBody>
            </p:sp>
            <p:sp>
              <p:nvSpPr>
                <p:cNvPr id="17" name="Line 12">
                  <a:extLst>
                    <a:ext uri="{FF2B5EF4-FFF2-40B4-BE49-F238E27FC236}">
                      <a16:creationId xmlns:a16="http://schemas.microsoft.com/office/drawing/2014/main" id="{CEC05719-E70C-41B1-8746-8934881130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76" y="1296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 xmlns:lc="http://schemas.openxmlformats.org/drawingml/2006/lockedCanvas">
                      <a:noFill/>
                    </a14:hiddenFill>
                  </a:ext>
                </a:extLst>
              </p:spPr>
              <p:txBody>
                <a:bodyPr wrap="none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sz="2000" b="0">
                    <a:ea typeface="Gill Sans" charset="0"/>
                    <a:cs typeface="Gill Sans" charset="0"/>
                  </a:endParaRPr>
                </a:p>
              </p:txBody>
            </p:sp>
            <p:sp>
              <p:nvSpPr>
                <p:cNvPr id="18" name="Line 13">
                  <a:extLst>
                    <a:ext uri="{FF2B5EF4-FFF2-40B4-BE49-F238E27FC236}">
                      <a16:creationId xmlns:a16="http://schemas.microsoft.com/office/drawing/2014/main" id="{45664A13-962A-4FAB-9681-E646102AFF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76" y="2112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 xmlns:lc="http://schemas.openxmlformats.org/drawingml/2006/lockedCanvas">
                      <a:noFill/>
                    </a14:hiddenFill>
                  </a:ext>
                </a:extLst>
              </p:spPr>
              <p:txBody>
                <a:bodyPr wrap="none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sz="2000" b="0">
                    <a:ea typeface="Gill Sans" charset="0"/>
                    <a:cs typeface="Gill Sans" charset="0"/>
                  </a:endParaRPr>
                </a:p>
              </p:txBody>
            </p:sp>
            <p:sp>
              <p:nvSpPr>
                <p:cNvPr id="19" name="Line 14">
                  <a:extLst>
                    <a:ext uri="{FF2B5EF4-FFF2-40B4-BE49-F238E27FC236}">
                      <a16:creationId xmlns:a16="http://schemas.microsoft.com/office/drawing/2014/main" id="{85C196D5-ECFA-4D5A-A454-AC8CC341DB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76" y="2544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 xmlns:lc="http://schemas.openxmlformats.org/drawingml/2006/lockedCanvas">
                      <a:noFill/>
                    </a14:hiddenFill>
                  </a:ext>
                </a:extLst>
              </p:spPr>
              <p:txBody>
                <a:bodyPr wrap="none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sz="2000" b="0">
                    <a:ea typeface="Gill Sans" charset="0"/>
                    <a:cs typeface="Gill Sans" charset="0"/>
                  </a:endParaRPr>
                </a:p>
              </p:txBody>
            </p:sp>
          </p:grpSp>
          <p:sp>
            <p:nvSpPr>
              <p:cNvPr id="10" name="Text Box 15">
                <a:extLst>
                  <a:ext uri="{FF2B5EF4-FFF2-40B4-BE49-F238E27FC236}">
                    <a16:creationId xmlns:a16="http://schemas.microsoft.com/office/drawing/2014/main" id="{47CECDD6-F176-45E4-801A-01C4E5C796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4267" y="2227"/>
                <a:ext cx="120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 xmlns:lc="http://schemas.openxmlformats.org/drawingml/2006/lockedCanvas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xmlns:lc="http://schemas.openxmlformats.org/drawingml/2006/lockedCanvas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ko-KR" sz="2000" b="0" dirty="0">
                    <a:ea typeface="Gill Sans" charset="0"/>
                    <a:cs typeface="Gill Sans" charset="0"/>
                  </a:rPr>
                  <a:t>Address Space</a:t>
                </a: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9870C0D-ACA9-481E-BDA1-09C9A0DD51F7}"/>
                </a:ext>
              </a:extLst>
            </p:cNvPr>
            <p:cNvSpPr txBox="1"/>
            <p:nvPr/>
          </p:nvSpPr>
          <p:spPr>
            <a:xfrm>
              <a:off x="9917015" y="5849422"/>
              <a:ext cx="9557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0x000…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50031FA-4412-4396-848B-72F0062AECE1}"/>
                </a:ext>
              </a:extLst>
            </p:cNvPr>
            <p:cNvSpPr txBox="1"/>
            <p:nvPr/>
          </p:nvSpPr>
          <p:spPr>
            <a:xfrm>
              <a:off x="9917014" y="1510944"/>
              <a:ext cx="10230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0xFFF…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309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85040-1979-450C-869E-698BEF20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Announcements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5F4D8-3756-4B2B-BCA8-53FE872B1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0 is due Monday, February 17</a:t>
            </a:r>
          </a:p>
          <a:p>
            <a:pPr lvl="1"/>
            <a:r>
              <a:rPr lang="en-US" dirty="0" smtClean="0"/>
              <a:t>Attend next lecture for a walk through</a:t>
            </a:r>
          </a:p>
          <a:p>
            <a:pPr lvl="1"/>
            <a:r>
              <a:rPr lang="en-US" dirty="0" smtClean="0"/>
              <a:t>Work through Study Guide: x86</a:t>
            </a:r>
          </a:p>
          <a:p>
            <a:r>
              <a:rPr lang="en-US" dirty="0" smtClean="0"/>
              <a:t>Assignment 1 was posted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ue Monday, February 24</a:t>
            </a:r>
          </a:p>
          <a:p>
            <a:r>
              <a:rPr lang="en-US" dirty="0" smtClean="0"/>
              <a:t>Project 1 will be posted soon</a:t>
            </a:r>
          </a:p>
          <a:p>
            <a:pPr lvl="1"/>
            <a:r>
              <a:rPr lang="en-US" dirty="0" smtClean="0"/>
              <a:t>Groups have been assigned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99425-4EA2-4FF6-94DB-6CB99DB30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44E89-C3E8-47B7-BEF6-BCEFADEE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314FD-E7B0-4909-BBD9-C91E94DFA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4339F5A-CB01-48C6-8DA1-EC8F4A5E7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Thread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489E1-C035-4967-9786-ADB59A048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A single, unique execution context</a:t>
            </a:r>
          </a:p>
          <a:p>
            <a:pPr lvl="1"/>
            <a:r>
              <a:rPr lang="en-US" dirty="0" smtClean="0"/>
              <a:t>Program counter, registers, stack</a:t>
            </a:r>
          </a:p>
          <a:p>
            <a:r>
              <a:rPr lang="en-US" dirty="0" smtClean="0"/>
              <a:t>A thread is the OS abstraction for a CPU core</a:t>
            </a:r>
          </a:p>
          <a:p>
            <a:pPr lvl="1"/>
            <a:r>
              <a:rPr lang="en-US" dirty="0" smtClean="0"/>
              <a:t>A “virtual CPU” of sorts</a:t>
            </a:r>
          </a:p>
          <a:p>
            <a:r>
              <a:rPr lang="en-US" dirty="0" smtClean="0"/>
              <a:t>Registers hold the root state of the thread:</a:t>
            </a:r>
          </a:p>
          <a:p>
            <a:pPr lvl="1"/>
            <a:r>
              <a:rPr lang="en-US" dirty="0" smtClean="0"/>
              <a:t>Including program counter – pointer to the currently executing instruction</a:t>
            </a:r>
          </a:p>
          <a:p>
            <a:pPr lvl="1"/>
            <a:r>
              <a:rPr lang="en-US" dirty="0" smtClean="0"/>
              <a:t>The rest is “in memory”</a:t>
            </a:r>
          </a:p>
          <a:p>
            <a:r>
              <a:rPr lang="en-US" dirty="0" smtClean="0"/>
              <a:t>Registers point to thread state in memory:</a:t>
            </a:r>
          </a:p>
          <a:p>
            <a:pPr lvl="1"/>
            <a:r>
              <a:rPr lang="en-US" dirty="0" smtClean="0"/>
              <a:t>Stack pointer to the top of the thread’s (own) stack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C1A47-0CD0-49C6-BE3B-988AD4C7D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6745-7055-4D8C-9DDE-7047DF6B6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5C60F-1D7E-46C8-AEAE-8FECCA31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8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F06DB-2D47-4FF4-873D-D8AD63B7C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Interleaving and Nondeterminism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29DFB-7D55-4C4F-B0AB-2B85CB431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61177-5C34-44F4-8370-0F7D3372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B8427-B202-467C-846E-98100730D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E3B4E20-ADA2-4DEC-88BF-F55947857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 Abstraction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79ECCC8-CBED-4A94-AD15-79995AC0F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Illusion: Infinite number of processors</a:t>
            </a:r>
          </a:p>
          <a:p>
            <a:r>
              <a:rPr lang="en-US" smtClean="0"/>
              <a:t>Reality: Threads execute with variable “speed”</a:t>
            </a:r>
          </a:p>
          <a:p>
            <a:pPr lvl="1"/>
            <a:r>
              <a:rPr lang="en-US" smtClean="0"/>
              <a:t>Programs must be designed to work with any schedule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23D7A-E375-4958-9513-75BDD1D9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9C9CB-6DD1-46E8-A49D-D4DA215EC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F18547-F886-4611-A3C8-C202A2E0A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9" name="Content Placeholder 3" descr="threadAbstraction.pdf">
            <a:extLst>
              <a:ext uri="{FF2B5EF4-FFF2-40B4-BE49-F238E27FC236}">
                <a16:creationId xmlns:a16="http://schemas.microsoft.com/office/drawing/2014/main" id="{F3CA7464-DB3C-4A82-8165-8CFB1A81F1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-15885" b="-15885"/>
          <a:stretch>
            <a:fillRect/>
          </a:stretch>
        </p:blipFill>
        <p:spPr>
          <a:xfrm>
            <a:off x="2569624" y="2754901"/>
            <a:ext cx="7077136" cy="389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11E72-B179-4964-992B-324D1F951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Programmer vs. Processor View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9F14-7CAF-4503-8AA8-0D748090E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8ABA13-BFA1-43A1-8868-3017675B4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5AB54E-F144-4F59-A2B5-8ACF6BD88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9" name="Content Placeholder 3" descr="threadSuspend2.pdf">
            <a:extLst>
              <a:ext uri="{FF2B5EF4-FFF2-40B4-BE49-F238E27FC236}">
                <a16:creationId xmlns:a16="http://schemas.microsoft.com/office/drawing/2014/main" id="{1A85C4C3-F340-4D50-8390-59CDA172EC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43" r="59511" b="12642"/>
          <a:stretch/>
        </p:blipFill>
        <p:spPr>
          <a:xfrm>
            <a:off x="2796941" y="1918833"/>
            <a:ext cx="1418950" cy="4549775"/>
          </a:xfrm>
          <a:prstGeom prst="rect">
            <a:avLst/>
          </a:prstGeom>
        </p:spPr>
      </p:pic>
      <p:pic>
        <p:nvPicPr>
          <p:cNvPr id="12" name="Content Placeholder 3" descr="threadSuspend2.pdf">
            <a:extLst>
              <a:ext uri="{FF2B5EF4-FFF2-40B4-BE49-F238E27FC236}">
                <a16:creationId xmlns:a16="http://schemas.microsoft.com/office/drawing/2014/main" id="{A6A8B101-FBB7-4F35-85A9-9D32164427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649" r="29195" b="12642"/>
          <a:stretch/>
        </p:blipFill>
        <p:spPr>
          <a:xfrm>
            <a:off x="4594461" y="1940051"/>
            <a:ext cx="2297127" cy="4549775"/>
          </a:xfrm>
          <a:prstGeom prst="rect">
            <a:avLst/>
          </a:prstGeom>
        </p:spPr>
      </p:pic>
      <p:pic>
        <p:nvPicPr>
          <p:cNvPr id="13" name="Content Placeholder 3" descr="threadSuspend2.pdf">
            <a:extLst>
              <a:ext uri="{FF2B5EF4-FFF2-40B4-BE49-F238E27FC236}">
                <a16:creationId xmlns:a16="http://schemas.microsoft.com/office/drawing/2014/main" id="{A1406A28-4363-4216-B1D8-AB4A1AD030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331" r="-1487" b="12642"/>
          <a:stretch/>
        </p:blipFill>
        <p:spPr>
          <a:xfrm>
            <a:off x="7270158" y="1918832"/>
            <a:ext cx="2297127" cy="4549775"/>
          </a:xfrm>
          <a:prstGeom prst="rect">
            <a:avLst/>
          </a:prstGeom>
        </p:spPr>
      </p:pic>
      <p:pic>
        <p:nvPicPr>
          <p:cNvPr id="14" name="Content Placeholder 3" descr="threadSuspend2.pdf">
            <a:extLst>
              <a:ext uri="{FF2B5EF4-FFF2-40B4-BE49-F238E27FC236}">
                <a16:creationId xmlns:a16="http://schemas.microsoft.com/office/drawing/2014/main" id="{87CCCEDF-2D24-49C0-BE67-706AEE24CA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079" r="78425" b="12642"/>
          <a:stretch/>
        </p:blipFill>
        <p:spPr>
          <a:xfrm>
            <a:off x="674341" y="1918833"/>
            <a:ext cx="1744030" cy="454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91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96DEF-6CAD-48AA-9008-B957712DE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Possible Executions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0C5D2A-D78F-48A7-87A2-7BCA79EF6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9FD188-1A85-4097-817E-9D38865DF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0E7E1-8392-4557-8D52-0D299166C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Content Placeholder 5" descr="unpredictableSpeed.pdf">
            <a:extLst>
              <a:ext uri="{FF2B5EF4-FFF2-40B4-BE49-F238E27FC236}">
                <a16:creationId xmlns:a16="http://schemas.microsoft.com/office/drawing/2014/main" id="{AEF04A6A-88C7-4EF8-881B-76C4E52F38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33" r="4148"/>
          <a:stretch/>
        </p:blipFill>
        <p:spPr>
          <a:xfrm>
            <a:off x="1860051" y="1798344"/>
            <a:ext cx="7520921" cy="486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48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B4080-7A91-4777-BB80-B3BEAE711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294198"/>
            <a:ext cx="9829800" cy="1397124"/>
          </a:xfrm>
        </p:spPr>
        <p:txBody>
          <a:bodyPr/>
          <a:lstStyle/>
          <a:p>
            <a:r>
              <a:rPr lang="en-US" dirty="0" smtClean="0"/>
              <a:t>Correctness with Concurrent Threads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FC161-BF1C-4843-A836-CF22453C1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Non-determinism:</a:t>
            </a:r>
          </a:p>
          <a:p>
            <a:pPr lvl="1"/>
            <a:r>
              <a:rPr lang="en-US" smtClean="0"/>
              <a:t>Scheduler can run threads in any order</a:t>
            </a:r>
          </a:p>
          <a:p>
            <a:pPr lvl="1"/>
            <a:r>
              <a:rPr lang="en-US" smtClean="0"/>
              <a:t>Scheduler can switch threads at any time</a:t>
            </a:r>
          </a:p>
          <a:p>
            <a:pPr lvl="1"/>
            <a:r>
              <a:rPr lang="en-US" smtClean="0"/>
              <a:t>This can make testing very difficult</a:t>
            </a:r>
          </a:p>
          <a:p>
            <a:r>
              <a:rPr lang="en-US" smtClean="0"/>
              <a:t>Independent Threads</a:t>
            </a:r>
          </a:p>
          <a:p>
            <a:pPr lvl="1"/>
            <a:r>
              <a:rPr lang="en-US" smtClean="0"/>
              <a:t>No state shared with other threads</a:t>
            </a:r>
          </a:p>
          <a:p>
            <a:pPr lvl="1"/>
            <a:r>
              <a:rPr lang="en-US" smtClean="0"/>
              <a:t>Deterministic, reproducible conditions</a:t>
            </a:r>
          </a:p>
          <a:p>
            <a:r>
              <a:rPr lang="en-US" smtClean="0"/>
              <a:t>Cooperating Threads</a:t>
            </a:r>
          </a:p>
          <a:p>
            <a:pPr lvl="1"/>
            <a:r>
              <a:rPr lang="en-US" smtClean="0"/>
              <a:t>Shared state between multiple threads</a:t>
            </a:r>
          </a:p>
          <a:p>
            <a:r>
              <a:rPr lang="en-US" smtClean="0"/>
              <a:t>Goal: Correctness by Design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26E33-9621-4033-9D53-F0E3243E9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71CF9-0A47-4AD7-9B54-1FB37C96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D09BC-9A1D-441C-BAD2-1AA9CF393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E12AE-76EB-450F-BD23-0A3D82A22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Race Conditions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0E394-4D66-4397-9E5A-2B08FDC3A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possible values of </a:t>
            </a:r>
            <a:r>
              <a:rPr lang="en-US" dirty="0" smtClean="0">
                <a:latin typeface="Consolas" panose="020B0609020204030204" pitchFamily="49" charset="0"/>
              </a:rPr>
              <a:t>x</a:t>
            </a:r>
            <a:r>
              <a:rPr lang="en-US" dirty="0" smtClean="0"/>
              <a:t> below after all threads finish?</a:t>
            </a:r>
          </a:p>
          <a:p>
            <a:r>
              <a:rPr lang="en-US" dirty="0" smtClean="0"/>
              <a:t>Initially </a:t>
            </a:r>
            <a:r>
              <a:rPr lang="en-US" dirty="0" smtClean="0">
                <a:latin typeface="Consolas" panose="020B0609020204030204" pitchFamily="49" charset="0"/>
              </a:rPr>
              <a:t>x == 0</a:t>
            </a:r>
            <a:r>
              <a:rPr lang="en-US" dirty="0" smtClean="0"/>
              <a:t> and </a:t>
            </a:r>
            <a:r>
              <a:rPr lang="en-US" dirty="0" smtClean="0">
                <a:latin typeface="Consolas" panose="020B0609020204030204" pitchFamily="49" charset="0"/>
              </a:rPr>
              <a:t>y == 0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Must be </a:t>
            </a:r>
            <a:r>
              <a:rPr lang="en-US" b="1" dirty="0">
                <a:latin typeface="Consolas" panose="020B0609020204030204" pitchFamily="49" charset="0"/>
              </a:rPr>
              <a:t>1</a:t>
            </a:r>
            <a:r>
              <a:rPr lang="en-US" dirty="0"/>
              <a:t>. Thread B does not interfere.</a:t>
            </a:r>
            <a:endParaRPr lang="en-US" dirty="0">
              <a:cs typeface="Consolas" panose="020B0609020204030204" pitchFamily="49" charset="0"/>
            </a:endParaRPr>
          </a:p>
          <a:p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D5B31-4118-48B0-B6DA-51676B8F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C32D4-73C5-43B1-9AFE-23DD36EC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F863B-08C7-44EC-8197-5DBCBFB45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5A761A5-F0AC-40CD-866E-6D5E6CCF63F9}"/>
              </a:ext>
            </a:extLst>
          </p:cNvPr>
          <p:cNvSpPr txBox="1">
            <a:spLocks/>
          </p:cNvSpPr>
          <p:nvPr/>
        </p:nvSpPr>
        <p:spPr>
          <a:xfrm>
            <a:off x="2384298" y="2947859"/>
            <a:ext cx="1728788" cy="106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>
                <a:cs typeface="Consolas" panose="020B0609020204030204" pitchFamily="49" charset="0"/>
              </a:rPr>
              <a:t>Thread A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 = 1;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7FA707-ED6D-432B-94B4-C4BCE92A1A84}"/>
              </a:ext>
            </a:extLst>
          </p:cNvPr>
          <p:cNvSpPr txBox="1">
            <a:spLocks/>
          </p:cNvSpPr>
          <p:nvPr/>
        </p:nvSpPr>
        <p:spPr>
          <a:xfrm>
            <a:off x="4598860" y="2947859"/>
            <a:ext cx="1728788" cy="10604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>
                <a:cs typeface="Consolas" panose="020B0609020204030204" pitchFamily="49" charset="0"/>
              </a:rPr>
              <a:t>Thread B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y = 2;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78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E12AE-76EB-450F-BD23-0A3D82A22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Race Conditions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0E394-4D66-4397-9E5A-2B08FDC3A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possible values of </a:t>
            </a:r>
            <a:r>
              <a:rPr lang="en-US" dirty="0" smtClean="0">
                <a:latin typeface="Consolas" panose="020B0609020204030204" pitchFamily="49" charset="0"/>
              </a:rPr>
              <a:t>x</a:t>
            </a:r>
            <a:r>
              <a:rPr lang="en-US" dirty="0" smtClean="0"/>
              <a:t> below?</a:t>
            </a:r>
          </a:p>
          <a:p>
            <a:r>
              <a:rPr lang="en-US" dirty="0" smtClean="0"/>
              <a:t>Initially </a:t>
            </a:r>
            <a:r>
              <a:rPr lang="en-US" dirty="0" smtClean="0">
                <a:latin typeface="Consolas" panose="020B0609020204030204" pitchFamily="49" charset="0"/>
              </a:rPr>
              <a:t>x == 0</a:t>
            </a:r>
            <a:r>
              <a:rPr lang="en-US" dirty="0" smtClean="0"/>
              <a:t> and </a:t>
            </a:r>
            <a:r>
              <a:rPr lang="en-US" dirty="0" smtClean="0">
                <a:latin typeface="Consolas" panose="020B0609020204030204" pitchFamily="49" charset="0"/>
              </a:rPr>
              <a:t>y == 0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endParaRPr lang="en-US" dirty="0" smtClean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endParaRPr lang="en-US" dirty="0" smtClean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</a:rPr>
              <a:t>1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>
                <a:latin typeface="Consolas" panose="020B0609020204030204" pitchFamily="49" charset="0"/>
              </a:rPr>
              <a:t>3</a:t>
            </a:r>
            <a:r>
              <a:rPr lang="en-US" dirty="0"/>
              <a:t> or </a:t>
            </a:r>
            <a:r>
              <a:rPr lang="en-US" dirty="0">
                <a:latin typeface="Consolas" panose="020B0609020204030204" pitchFamily="49" charset="0"/>
              </a:rPr>
              <a:t>5</a:t>
            </a:r>
            <a:r>
              <a:rPr lang="en-US" dirty="0"/>
              <a:t> (non-deterministic)</a:t>
            </a:r>
          </a:p>
          <a:p>
            <a:r>
              <a:rPr lang="en-US" dirty="0">
                <a:solidFill>
                  <a:srgbClr val="FF0000"/>
                </a:solidFill>
                <a:cs typeface="Consolas" panose="020B0609020204030204" pitchFamily="49" charset="0"/>
              </a:rPr>
              <a:t>Race Condition: Thread A races against Thread B</a:t>
            </a:r>
          </a:p>
          <a:p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D5B31-4118-48B0-B6DA-51676B8F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C32D4-73C5-43B1-9AFE-23DD36EC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F863B-08C7-44EC-8197-5DBCBFB45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5A761A5-F0AC-40CD-866E-6D5E6CCF63F9}"/>
              </a:ext>
            </a:extLst>
          </p:cNvPr>
          <p:cNvSpPr txBox="1">
            <a:spLocks/>
          </p:cNvSpPr>
          <p:nvPr/>
        </p:nvSpPr>
        <p:spPr>
          <a:xfrm>
            <a:off x="2146553" y="2952273"/>
            <a:ext cx="2189532" cy="106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>
                <a:cs typeface="Consolas" panose="020B0609020204030204" pitchFamily="49" charset="0"/>
              </a:rPr>
              <a:t>Thread A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 = y + 1;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7FA707-ED6D-432B-94B4-C4BCE92A1A84}"/>
              </a:ext>
            </a:extLst>
          </p:cNvPr>
          <p:cNvSpPr txBox="1">
            <a:spLocks/>
          </p:cNvSpPr>
          <p:nvPr/>
        </p:nvSpPr>
        <p:spPr>
          <a:xfrm>
            <a:off x="4361116" y="2952272"/>
            <a:ext cx="2189532" cy="1667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>
                <a:cs typeface="Consolas" panose="020B0609020204030204" pitchFamily="49" charset="0"/>
              </a:rPr>
              <a:t>Thread B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y = 2;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y = y * 2;</a:t>
            </a:r>
          </a:p>
        </p:txBody>
      </p:sp>
    </p:spTree>
    <p:extLst>
      <p:ext uri="{BB962C8B-B14F-4D97-AF65-F5344CB8AC3E}">
        <p14:creationId xmlns:p14="http://schemas.microsoft.com/office/powerpoint/2010/main" val="64585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CA458-A21B-4535-9DDA-A5CF34D74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Relevant Definitions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25350-2938-441C-B56A-6C7C3D95F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Synchronization</a:t>
            </a:r>
            <a:r>
              <a:rPr lang="en-US" dirty="0" smtClean="0"/>
              <a:t>: Coordination among threads, usually regarding shared data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Mutual Exclusion</a:t>
            </a:r>
            <a:r>
              <a:rPr lang="en-US" dirty="0" smtClean="0"/>
              <a:t>: Ensuring only one thread does a particular thing at a time (one thread excludes the others)</a:t>
            </a:r>
          </a:p>
          <a:p>
            <a:pPr lvl="1"/>
            <a:r>
              <a:rPr lang="en-US" dirty="0" smtClean="0"/>
              <a:t>Type of synchronization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Critical Section</a:t>
            </a:r>
            <a:r>
              <a:rPr lang="en-US" dirty="0" smtClean="0"/>
              <a:t>: Code exactly one thread can execute at once</a:t>
            </a:r>
          </a:p>
          <a:p>
            <a:pPr lvl="1"/>
            <a:r>
              <a:rPr lang="en-US" dirty="0" smtClean="0"/>
              <a:t>Result of mutual exclusion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Lock</a:t>
            </a:r>
            <a:r>
              <a:rPr lang="en-US" dirty="0" smtClean="0"/>
              <a:t>: An object only one thread can hold at a time</a:t>
            </a:r>
          </a:p>
          <a:p>
            <a:pPr lvl="1"/>
            <a:r>
              <a:rPr lang="en-US" dirty="0" smtClean="0"/>
              <a:t>Provides mutual exclusion</a:t>
            </a:r>
          </a:p>
          <a:p>
            <a:pPr lvl="1"/>
            <a:r>
              <a:rPr lang="en-US" dirty="0" smtClean="0"/>
              <a:t>Also called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utex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636C1A-52E9-457B-B705-950ADDB5F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3AF7C4-0ECD-4607-84B0-9AEDF63F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F98C09-EB19-4AFF-AFD5-A67115039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5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1ADB2-8FB5-4EF2-B74E-E43176185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 (</a:t>
            </a:r>
            <a:r>
              <a:rPr lang="en-US" dirty="0" err="1" smtClean="0"/>
              <a:t>Mutexes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0BFF8-25C7-4F66-91F9-90FF9CBB0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Locks</a:t>
            </a:r>
            <a:r>
              <a:rPr lang="en-US" dirty="0" smtClean="0"/>
              <a:t> provide two atomic operations: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Lock.acquire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– wait until lock is free; then mark it as busy</a:t>
            </a:r>
          </a:p>
          <a:p>
            <a:pPr lvl="2"/>
            <a:r>
              <a:rPr lang="en-US" dirty="0" smtClean="0"/>
              <a:t>After this returns, we say the calling thread holds the lock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Lock.release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– mark lock as free</a:t>
            </a:r>
          </a:p>
          <a:p>
            <a:pPr lvl="2"/>
            <a:r>
              <a:rPr lang="en-US" dirty="0" smtClean="0"/>
              <a:t>Should only be called by a thread that currently holds the lock</a:t>
            </a:r>
          </a:p>
          <a:p>
            <a:pPr lvl="2"/>
            <a:r>
              <a:rPr lang="en-US" dirty="0" smtClean="0"/>
              <a:t>After this returns, the calling thread no longer holds the lock</a:t>
            </a:r>
          </a:p>
          <a:p>
            <a:r>
              <a:rPr lang="en-US" dirty="0" smtClean="0"/>
              <a:t>For now, don’t worry about how to implement locks!</a:t>
            </a:r>
          </a:p>
          <a:p>
            <a:pPr lvl="1"/>
            <a:r>
              <a:rPr lang="en-US" dirty="0" smtClean="0"/>
              <a:t>We’ll cover that in substantial depth later on in the class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D668A-9E31-4EA5-A0FA-CEBBA4ECE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4C3F5-5CB7-46BC-8D4A-F093D56BE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EF114-1C70-41AE-B88F-D307F7682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D09B6-740B-410E-BB2C-FD715A9C9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Shared Data Structure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F368BDF-6CFF-46F7-B7EC-0CBC637E75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Thread A</a:t>
            </a:r>
          </a:p>
          <a:p>
            <a:r>
              <a:rPr lang="en-US" smtClean="0"/>
              <a:t>Insert(3)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6B593ED-CFF1-4634-9A09-A67FE55F8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46818" y="1828800"/>
            <a:ext cx="2160221" cy="4351337"/>
          </a:xfrm>
        </p:spPr>
        <p:txBody>
          <a:bodyPr/>
          <a:lstStyle/>
          <a:p>
            <a:r>
              <a:rPr lang="en-US" dirty="0" smtClean="0"/>
              <a:t>Thread B</a:t>
            </a:r>
          </a:p>
          <a:p>
            <a:r>
              <a:rPr lang="en-US" dirty="0" smtClean="0"/>
              <a:t>Insert(4)</a:t>
            </a:r>
          </a:p>
          <a:p>
            <a:r>
              <a:rPr lang="en-US" dirty="0" smtClean="0"/>
              <a:t>Get(6)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40AC1-F138-489F-95F8-13302CAE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E45F7-D7CC-48A0-962C-31E55B67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F206C-A8EA-4FFE-AC6B-BFA0FBB5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11" name="Picture 10" descr="A screen shot of a football ball&#10;&#10;Description automatically generated">
            <a:extLst>
              <a:ext uri="{FF2B5EF4-FFF2-40B4-BE49-F238E27FC236}">
                <a16:creationId xmlns:a16="http://schemas.microsoft.com/office/drawing/2014/main" id="{8267D675-3BF6-44FF-A0D6-7C0EFDE2F5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468" y="2042692"/>
            <a:ext cx="5628351" cy="270864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068E81C-97AA-48BF-8BF4-3B76BCD0B7E5}"/>
              </a:ext>
            </a:extLst>
          </p:cNvPr>
          <p:cNvSpPr txBox="1"/>
          <p:nvPr/>
        </p:nvSpPr>
        <p:spPr>
          <a:xfrm>
            <a:off x="3219068" y="5102706"/>
            <a:ext cx="45419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Tree-Based Set Data Structure</a:t>
            </a:r>
          </a:p>
        </p:txBody>
      </p:sp>
    </p:spTree>
    <p:extLst>
      <p:ext uri="{BB962C8B-B14F-4D97-AF65-F5344CB8AC3E}">
        <p14:creationId xmlns:p14="http://schemas.microsoft.com/office/powerpoint/2010/main" val="251179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7BB1A75-C9B4-4387-B25D-A2459BC8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Illusion </a:t>
            </a:r>
            <a:r>
              <a:rPr lang="en-US" dirty="0" smtClean="0"/>
              <a:t>of Multiple Processors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BB750EF-EA46-486F-B8C0-F0479F5A0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3168" y="1828800"/>
            <a:ext cx="6087776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Threads are </a:t>
            </a:r>
            <a:r>
              <a:rPr lang="en-US" b="1" dirty="0" smtClean="0"/>
              <a:t>virtual cores</a:t>
            </a:r>
          </a:p>
          <a:p>
            <a:r>
              <a:rPr lang="en-US" dirty="0" smtClean="0"/>
              <a:t>Multiple threads: </a:t>
            </a:r>
            <a:r>
              <a:rPr lang="en-US" b="1" dirty="0" smtClean="0"/>
              <a:t>Multiplex </a:t>
            </a:r>
            <a:r>
              <a:rPr lang="en-US" dirty="0" smtClean="0"/>
              <a:t>hardware in time</a:t>
            </a:r>
          </a:p>
          <a:p>
            <a:r>
              <a:rPr lang="en-US" b="1" dirty="0" smtClean="0"/>
              <a:t>A thread is </a:t>
            </a:r>
            <a:r>
              <a:rPr lang="en-US" b="1" i="1" dirty="0" smtClean="0"/>
              <a:t>executing</a:t>
            </a:r>
            <a:r>
              <a:rPr lang="en-US" b="1" dirty="0" smtClean="0"/>
              <a:t> on a processor when it is resident in that processor's registers</a:t>
            </a:r>
          </a:p>
          <a:p>
            <a:endParaRPr lang="en-US" dirty="0" smtClean="0"/>
          </a:p>
          <a:p>
            <a:r>
              <a:rPr lang="en-US" dirty="0" smtClean="0"/>
              <a:t>Each virtual core (thread) has PC, SP, Registers</a:t>
            </a:r>
          </a:p>
          <a:p>
            <a:r>
              <a:rPr lang="en-US" dirty="0" smtClean="0"/>
              <a:t>Where is it?</a:t>
            </a:r>
          </a:p>
          <a:p>
            <a:pPr lvl="1"/>
            <a:r>
              <a:rPr lang="en-US" dirty="0" smtClean="0"/>
              <a:t>On the real (physical) core, or</a:t>
            </a:r>
          </a:p>
          <a:p>
            <a:pPr lvl="1"/>
            <a:r>
              <a:rPr lang="en-US" dirty="0" smtClean="0"/>
              <a:t>Saved in memory – called the Thread Control Block (TCB)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331645-920A-414A-B24D-2783063BB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E4C715-5D07-4423-9E26-662B479A0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598449-CA7C-447F-86F9-4BB0490CA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8" name="Group 42">
            <a:extLst>
              <a:ext uri="{FF2B5EF4-FFF2-40B4-BE49-F238E27FC236}">
                <a16:creationId xmlns:a16="http://schemas.microsoft.com/office/drawing/2014/main" id="{4479791A-7984-4751-80C9-EEA0AC1A14C7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062303"/>
            <a:ext cx="2819400" cy="1722437"/>
            <a:chOff x="490" y="451"/>
            <a:chExt cx="1776" cy="1085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F8958D6-CF83-45CC-A3C7-F34E9C846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0" y="451"/>
              <a:ext cx="546" cy="571"/>
            </a:xfrm>
            <a:prstGeom prst="ellipse">
              <a:avLst/>
            </a:prstGeom>
            <a:solidFill>
              <a:srgbClr val="FFFF00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600" b="0">
                  <a:latin typeface="+mn-lt"/>
                  <a:ea typeface="Gill Sans" charset="0"/>
                  <a:cs typeface="Gill Sans" charset="0"/>
                </a:rPr>
                <a:t>vCPU3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AEC0DDA-BFEE-44C6-AF11-F654901BB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451"/>
              <a:ext cx="546" cy="571"/>
            </a:xfrm>
            <a:prstGeom prst="ellipse">
              <a:avLst/>
            </a:prstGeom>
            <a:solidFill>
              <a:srgbClr val="00FFFF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600" b="0" dirty="0">
                  <a:latin typeface="+mn-lt"/>
                  <a:ea typeface="Gill Sans" charset="0"/>
                  <a:cs typeface="Gill Sans" charset="0"/>
                </a:rPr>
                <a:t>vCPU2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196E211-5403-4CBC-B1DC-D3FFD32E1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" y="451"/>
              <a:ext cx="546" cy="571"/>
            </a:xfrm>
            <a:prstGeom prst="ellipse">
              <a:avLst/>
            </a:prstGeom>
            <a:solidFill>
              <a:srgbClr val="FF66CC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600" b="0" dirty="0">
                  <a:latin typeface="+mn-lt"/>
                  <a:ea typeface="Gill Sans" charset="0"/>
                  <a:cs typeface="Gill Sans" charset="0"/>
                </a:rPr>
                <a:t>vCPU1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CC81EAE-7CBE-4BE5-8E48-D045D25162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90" y="1164"/>
              <a:ext cx="1742" cy="372"/>
            </a:xfrm>
            <a:prstGeom prst="rect">
              <a:avLst/>
            </a:prstGeom>
            <a:solidFill>
              <a:schemeClr val="accent4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b="0" dirty="0">
                  <a:latin typeface="+mn-lt"/>
                  <a:ea typeface="Gill Sans" charset="0"/>
                  <a:cs typeface="Gill Sans" charset="0"/>
                </a:rPr>
                <a:t>Shared Memory</a:t>
              </a:r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21C11605-4C9E-42FE-B47B-CE1885BE1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4" y="950"/>
              <a:ext cx="137" cy="21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 b="0">
                <a:ea typeface="Gill Sans" charset="0"/>
                <a:cs typeface="Gill Sans" charset="0"/>
              </a:endParaRPr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4F84491A-BF10-4DCD-8F93-1A2E0BF5FB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85" y="950"/>
              <a:ext cx="137" cy="21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 b="0">
                <a:ea typeface="Gill Sans" charset="0"/>
                <a:cs typeface="Gill Sans" charset="0"/>
              </a:endParaRPr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491EF214-5419-48BB-9100-DE6EF9372B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" y="1022"/>
              <a:ext cx="0" cy="14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 b="0"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16" name="Group 41">
            <a:extLst>
              <a:ext uri="{FF2B5EF4-FFF2-40B4-BE49-F238E27FC236}">
                <a16:creationId xmlns:a16="http://schemas.microsoft.com/office/drawing/2014/main" id="{3C113321-6F41-4BE2-8952-4AAC3A7057A5}"/>
              </a:ext>
            </a:extLst>
          </p:cNvPr>
          <p:cNvGrpSpPr>
            <a:grpSpLocks/>
          </p:cNvGrpSpPr>
          <p:nvPr/>
        </p:nvGrpSpPr>
        <p:grpSpPr bwMode="auto">
          <a:xfrm>
            <a:off x="321166" y="4891884"/>
            <a:ext cx="4200939" cy="1009650"/>
            <a:chOff x="2400" y="1152"/>
            <a:chExt cx="2976" cy="636"/>
          </a:xfrm>
        </p:grpSpPr>
        <p:grpSp>
          <p:nvGrpSpPr>
            <p:cNvPr id="17" name="Group 33">
              <a:extLst>
                <a:ext uri="{FF2B5EF4-FFF2-40B4-BE49-F238E27FC236}">
                  <a16:creationId xmlns:a16="http://schemas.microsoft.com/office/drawing/2014/main" id="{73EAB098-D2D6-4C64-A0F7-C849040E69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1152"/>
              <a:ext cx="2976" cy="384"/>
              <a:chOff x="672" y="2352"/>
              <a:chExt cx="4721" cy="528"/>
            </a:xfrm>
          </p:grpSpPr>
          <p:sp>
            <p:nvSpPr>
              <p:cNvPr id="20" name="Rectangle 28">
                <a:extLst>
                  <a:ext uri="{FF2B5EF4-FFF2-40B4-BE49-F238E27FC236}">
                    <a16:creationId xmlns:a16="http://schemas.microsoft.com/office/drawing/2014/main" id="{B5C93106-8600-455A-ADBC-9944FB7C5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352"/>
                <a:ext cx="816" cy="528"/>
              </a:xfrm>
              <a:prstGeom prst="rect">
                <a:avLst/>
              </a:prstGeom>
              <a:solidFill>
                <a:srgbClr val="FF66CC"/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1400" b="0" dirty="0">
                    <a:latin typeface="+mn-lt"/>
                    <a:ea typeface="Gill Sans" charset="0"/>
                    <a:cs typeface="Gill Sans" charset="0"/>
                  </a:rPr>
                  <a:t>vCPU1</a:t>
                </a:r>
              </a:p>
            </p:txBody>
          </p:sp>
          <p:sp>
            <p:nvSpPr>
              <p:cNvPr id="21" name="Rectangle 29">
                <a:extLst>
                  <a:ext uri="{FF2B5EF4-FFF2-40B4-BE49-F238E27FC236}">
                    <a16:creationId xmlns:a16="http://schemas.microsoft.com/office/drawing/2014/main" id="{ADF2CBEC-1ACF-481F-ABEA-08ABF0257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352"/>
                <a:ext cx="1200" cy="528"/>
              </a:xfrm>
              <a:prstGeom prst="rect">
                <a:avLst/>
              </a:prstGeom>
              <a:solidFill>
                <a:srgbClr val="00FFFF"/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1400" b="0" dirty="0">
                    <a:latin typeface="+mn-lt"/>
                    <a:ea typeface="Gill Sans" charset="0"/>
                    <a:cs typeface="Gill Sans" charset="0"/>
                  </a:rPr>
                  <a:t>vCPU2</a:t>
                </a:r>
              </a:p>
            </p:txBody>
          </p:sp>
          <p:sp>
            <p:nvSpPr>
              <p:cNvPr id="22" name="Rectangle 30">
                <a:extLst>
                  <a:ext uri="{FF2B5EF4-FFF2-40B4-BE49-F238E27FC236}">
                    <a16:creationId xmlns:a16="http://schemas.microsoft.com/office/drawing/2014/main" id="{A859141C-0862-48C4-A366-653E442132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352"/>
                <a:ext cx="816" cy="528"/>
              </a:xfrm>
              <a:prstGeom prst="rect">
                <a:avLst/>
              </a:prstGeom>
              <a:solidFill>
                <a:srgbClr val="FFFF00"/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1400" b="0" dirty="0">
                    <a:latin typeface="+mn-lt"/>
                    <a:ea typeface="Gill Sans" charset="0"/>
                    <a:cs typeface="Gill Sans" charset="0"/>
                  </a:rPr>
                  <a:t>vCPU3</a:t>
                </a:r>
              </a:p>
            </p:txBody>
          </p:sp>
          <p:sp>
            <p:nvSpPr>
              <p:cNvPr id="23" name="Rectangle 31">
                <a:extLst>
                  <a:ext uri="{FF2B5EF4-FFF2-40B4-BE49-F238E27FC236}">
                    <a16:creationId xmlns:a16="http://schemas.microsoft.com/office/drawing/2014/main" id="{4BD52B8A-1BD3-4BB3-AD30-843C914BAE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5" y="2352"/>
                <a:ext cx="1104" cy="528"/>
              </a:xfrm>
              <a:prstGeom prst="rect">
                <a:avLst/>
              </a:prstGeom>
              <a:solidFill>
                <a:srgbClr val="FF66CC"/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1400" b="0">
                    <a:latin typeface="+mn-lt"/>
                    <a:ea typeface="Gill Sans" charset="0"/>
                    <a:cs typeface="Gill Sans" charset="0"/>
                  </a:rPr>
                  <a:t>vCPU1</a:t>
                </a:r>
              </a:p>
            </p:txBody>
          </p:sp>
          <p:sp>
            <p:nvSpPr>
              <p:cNvPr id="24" name="Rectangle 32">
                <a:extLst>
                  <a:ext uri="{FF2B5EF4-FFF2-40B4-BE49-F238E27FC236}">
                    <a16:creationId xmlns:a16="http://schemas.microsoft.com/office/drawing/2014/main" id="{7AEEB68C-0639-4E89-AEC9-B514FC97E0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2352"/>
                <a:ext cx="785" cy="528"/>
              </a:xfrm>
              <a:prstGeom prst="rect">
                <a:avLst/>
              </a:prstGeom>
              <a:solidFill>
                <a:srgbClr val="00FFFF"/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1400" b="0">
                    <a:latin typeface="+mn-lt"/>
                    <a:ea typeface="Gill Sans" charset="0"/>
                    <a:cs typeface="Gill Sans" charset="0"/>
                  </a:rPr>
                  <a:t>vCPU2</a:t>
                </a:r>
              </a:p>
            </p:txBody>
          </p:sp>
        </p:grpSp>
        <p:sp>
          <p:nvSpPr>
            <p:cNvPr id="18" name="Text Box 34">
              <a:extLst>
                <a:ext uri="{FF2B5EF4-FFF2-40B4-BE49-F238E27FC236}">
                  <a16:creationId xmlns:a16="http://schemas.microsoft.com/office/drawing/2014/main" id="{ED92137B-B385-41D7-AF86-4F4C263482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6" y="1536"/>
              <a:ext cx="60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b="0" dirty="0">
                  <a:latin typeface="+mn-lt"/>
                  <a:ea typeface="Gill Sans" charset="0"/>
                  <a:cs typeface="Gill Sans" charset="0"/>
                </a:rPr>
                <a:t>Time </a:t>
              </a:r>
            </a:p>
          </p:txBody>
        </p:sp>
        <p:sp>
          <p:nvSpPr>
            <p:cNvPr id="19" name="Line 35">
              <a:extLst>
                <a:ext uri="{FF2B5EF4-FFF2-40B4-BE49-F238E27FC236}">
                  <a16:creationId xmlns:a16="http://schemas.microsoft.com/office/drawing/2014/main" id="{90AB5FEE-58FE-402F-905D-D01AEFEEAE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8" y="1728"/>
              <a:ext cx="10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 b="0" dirty="0">
                <a:ea typeface="Gill Sans" charset="0"/>
                <a:cs typeface="Gill Sans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60E758D-A0D3-4CE6-8EEC-F98ED0A1FD85}"/>
              </a:ext>
            </a:extLst>
          </p:cNvPr>
          <p:cNvSpPr txBox="1"/>
          <p:nvPr/>
        </p:nvSpPr>
        <p:spPr>
          <a:xfrm>
            <a:off x="741369" y="4357333"/>
            <a:ext cx="3360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On a single physical CPU:</a:t>
            </a:r>
          </a:p>
        </p:txBody>
      </p:sp>
    </p:spTree>
    <p:extLst>
      <p:ext uri="{BB962C8B-B14F-4D97-AF65-F5344CB8AC3E}">
        <p14:creationId xmlns:p14="http://schemas.microsoft.com/office/powerpoint/2010/main" val="12615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D09B6-740B-410E-BB2C-FD715A9C9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Shared Data Structure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F368BDF-6CFF-46F7-B7EC-0CBC637E7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3172968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Thread A</a:t>
            </a:r>
          </a:p>
          <a:p>
            <a:r>
              <a:rPr lang="en-US" dirty="0" smtClean="0"/>
              <a:t>Insert(3):</a:t>
            </a:r>
          </a:p>
          <a:p>
            <a:pPr lvl="1"/>
            <a:r>
              <a:rPr lang="en-US" dirty="0" err="1" smtClean="0"/>
              <a:t>Lock.acquire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Insert 3 into the data structure</a:t>
            </a:r>
          </a:p>
          <a:p>
            <a:pPr lvl="1"/>
            <a:r>
              <a:rPr lang="en-US" dirty="0" err="1" smtClean="0"/>
              <a:t>Lock.release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6B593ED-CFF1-4634-9A09-A67FE55F8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62384" y="1828800"/>
            <a:ext cx="2844656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Thread B</a:t>
            </a:r>
          </a:p>
          <a:p>
            <a:r>
              <a:rPr lang="en-US" dirty="0" smtClean="0"/>
              <a:t>Insert(4):</a:t>
            </a:r>
          </a:p>
          <a:p>
            <a:pPr lvl="1"/>
            <a:r>
              <a:rPr lang="en-US" dirty="0" err="1" smtClean="0"/>
              <a:t>Lock.acquire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Insert 4 into the data structure</a:t>
            </a:r>
          </a:p>
          <a:p>
            <a:pPr lvl="1"/>
            <a:r>
              <a:rPr lang="en-US" dirty="0" err="1" smtClean="0"/>
              <a:t>Lock.release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Get(6):</a:t>
            </a:r>
          </a:p>
          <a:p>
            <a:pPr lvl="1"/>
            <a:r>
              <a:rPr lang="en-US" dirty="0" err="1" smtClean="0"/>
              <a:t>Lock.acquire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Check for membership</a:t>
            </a:r>
          </a:p>
          <a:p>
            <a:pPr lvl="1"/>
            <a:r>
              <a:rPr lang="en-US" dirty="0" err="1" smtClean="0"/>
              <a:t>Lock.release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40AC1-F138-489F-95F8-13302CAE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E45F7-D7CC-48A0-962C-31E55B67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F206C-A8EA-4FFE-AC6B-BFA0FBB5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1" name="Picture 10" descr="A screen shot of a football ball&#10;&#10;Description automatically generated">
            <a:extLst>
              <a:ext uri="{FF2B5EF4-FFF2-40B4-BE49-F238E27FC236}">
                <a16:creationId xmlns:a16="http://schemas.microsoft.com/office/drawing/2014/main" id="{8267D675-3BF6-44FF-A0D6-7C0EFDE2F5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715" y="3311156"/>
            <a:ext cx="5628351" cy="270864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068E81C-97AA-48BF-8BF4-3B76BCD0B7E5}"/>
              </a:ext>
            </a:extLst>
          </p:cNvPr>
          <p:cNvSpPr txBox="1"/>
          <p:nvPr/>
        </p:nvSpPr>
        <p:spPr>
          <a:xfrm>
            <a:off x="2378868" y="6056005"/>
            <a:ext cx="45419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Tree-Based Set Data Structure</a:t>
            </a:r>
          </a:p>
        </p:txBody>
      </p:sp>
    </p:spTree>
    <p:extLst>
      <p:ext uri="{BB962C8B-B14F-4D97-AF65-F5344CB8AC3E}">
        <p14:creationId xmlns:p14="http://schemas.microsoft.com/office/powerpoint/2010/main" val="99045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8F55A-08FB-4716-A9CB-410F03C3C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OS Library Locks: pthreads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6E8D0-8225-4FCB-9DCF-5D33D02EC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pthread_mutex_init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pthread_mutex_t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mutex</a:t>
            </a:r>
            <a:r>
              <a:rPr lang="en-US" dirty="0" smtClean="0">
                <a:latin typeface="Consolas" panose="020B0609020204030204" pitchFamily="49" charset="0"/>
              </a:rPr>
              <a:t>,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pthread_mutexattr_t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attr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n-US" dirty="0" smtClean="0"/>
              <a:t>Attributes are most of the time NULL</a:t>
            </a:r>
          </a:p>
          <a:p>
            <a:pPr lvl="1"/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pthread_mutex_lock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pthread_mutex_t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mutex</a:t>
            </a:r>
            <a:r>
              <a:rPr lang="en-US" dirty="0" smtClean="0">
                <a:latin typeface="Consolas" panose="020B0609020204030204" pitchFamily="49" charset="0"/>
              </a:rPr>
              <a:t>);  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pthread_mutex_unlock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pthread_mutex_t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mutex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endParaRPr lang="en-US" dirty="0" smtClean="0"/>
          </a:p>
          <a:p>
            <a:r>
              <a:rPr lang="en-US" dirty="0" smtClean="0"/>
              <a:t>You’ll get a chance to use these in Assignment 1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10C97-B801-4195-8EEC-AFDBE55A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8443F-53BD-4054-935E-6ECD14AA7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C6258-FBC2-4360-BEA1-637CC71C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2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2B77B-2937-476D-8891-69E58695C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Example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3451CC-66B5-45FC-B182-2BC2DB3D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C2578-0235-44F7-BC31-D8B1F65C3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58A5B-6A6A-478F-BA04-E873E1D14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120ABC-EBAA-4378-B260-B68480BA4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1651" y="2264277"/>
            <a:ext cx="5888697" cy="309499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Left Brace 6">
            <a:extLst>
              <a:ext uri="{FF2B5EF4-FFF2-40B4-BE49-F238E27FC236}">
                <a16:creationId xmlns:a16="http://schemas.microsoft.com/office/drawing/2014/main" id="{55357026-5C96-40A1-935F-88D26986099A}"/>
              </a:ext>
            </a:extLst>
          </p:cNvPr>
          <p:cNvSpPr/>
          <p:nvPr/>
        </p:nvSpPr>
        <p:spPr>
          <a:xfrm>
            <a:off x="2795866" y="3564884"/>
            <a:ext cx="240030" cy="457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030A0C-86E4-4732-A5B7-15B977882242}"/>
              </a:ext>
            </a:extLst>
          </p:cNvPr>
          <p:cNvSpPr txBox="1"/>
          <p:nvPr/>
        </p:nvSpPr>
        <p:spPr>
          <a:xfrm>
            <a:off x="1076787" y="3564884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Critical section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6787" y="5623112"/>
            <a:ext cx="646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</a:t>
            </a:r>
            <a:r>
              <a:rPr lang="en-US" dirty="0" err="1" smtClean="0">
                <a:latin typeface="Consolas" panose="020B0609020204030204" pitchFamily="49" charset="0"/>
              </a:rPr>
              <a:t>pthread_mutex_init</a:t>
            </a:r>
            <a:r>
              <a:rPr lang="en-US" dirty="0" smtClean="0"/>
              <a:t> was called once in main thread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48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D5740-8E7B-4D61-B6C1-B8288458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Semaphore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B99C5-B992-4C74-810A-EBAF4BB80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Semaphores</a:t>
            </a:r>
            <a:r>
              <a:rPr lang="en-US" altLang="ko-KR" dirty="0" smtClean="0"/>
              <a:t> are a kind of generalized lock</a:t>
            </a:r>
          </a:p>
          <a:p>
            <a:pPr lvl="1"/>
            <a:r>
              <a:rPr lang="en-US" altLang="ko-KR" dirty="0" smtClean="0"/>
              <a:t>First defined by </a:t>
            </a:r>
            <a:r>
              <a:rPr lang="en-US" altLang="ko-KR" dirty="0" err="1" smtClean="0"/>
              <a:t>Dijkstra</a:t>
            </a:r>
            <a:r>
              <a:rPr lang="en-US" altLang="ko-KR" dirty="0" smtClean="0"/>
              <a:t> in late 60s</a:t>
            </a:r>
          </a:p>
          <a:p>
            <a:pPr lvl="1"/>
            <a:r>
              <a:rPr lang="en-US" altLang="ko-KR" dirty="0" smtClean="0"/>
              <a:t>Main synchronization primitive used in original UNIX (&amp; Pintos)</a:t>
            </a:r>
          </a:p>
          <a:p>
            <a:r>
              <a:rPr lang="en-US" altLang="ko-KR" dirty="0" smtClean="0"/>
              <a:t>Definition: a Semaphore has an integer value and supports the following two operations:</a:t>
            </a:r>
          </a:p>
          <a:p>
            <a:pPr lvl="1"/>
            <a:r>
              <a:rPr lang="en-US" altLang="ko-KR" dirty="0" smtClean="0">
                <a:latin typeface="Consolas" panose="020B0609020204030204" pitchFamily="49" charset="0"/>
              </a:rPr>
              <a:t>P()</a:t>
            </a:r>
            <a:r>
              <a:rPr lang="en-US" altLang="ko-KR" dirty="0" smtClean="0"/>
              <a:t> or </a:t>
            </a:r>
            <a:r>
              <a:rPr lang="en-US" altLang="ko-KR" dirty="0" smtClean="0">
                <a:latin typeface="Consolas" panose="020B0609020204030204" pitchFamily="49" charset="0"/>
              </a:rPr>
              <a:t>down()</a:t>
            </a:r>
            <a:r>
              <a:rPr lang="en-US" altLang="ko-KR" dirty="0" smtClean="0"/>
              <a:t>: atomic operation that waits for semaphore to become positive, then decrements it by 1 </a:t>
            </a:r>
          </a:p>
          <a:p>
            <a:pPr lvl="1"/>
            <a:r>
              <a:rPr lang="en-US" altLang="ko-KR" dirty="0" smtClean="0">
                <a:latin typeface="Consolas" panose="020B0609020204030204" pitchFamily="49" charset="0"/>
              </a:rPr>
              <a:t>V()</a:t>
            </a:r>
            <a:r>
              <a:rPr lang="en-US" altLang="ko-KR" dirty="0" smtClean="0"/>
              <a:t> or </a:t>
            </a:r>
            <a:r>
              <a:rPr lang="en-US" altLang="ko-KR" dirty="0" smtClean="0">
                <a:latin typeface="Consolas" panose="020B0609020204030204" pitchFamily="49" charset="0"/>
              </a:rPr>
              <a:t>up()</a:t>
            </a:r>
            <a:r>
              <a:rPr lang="en-US" altLang="ko-KR" dirty="0" smtClean="0"/>
              <a:t>: an atomic operation that increments the semaphore by 1, waking up a waiting </a:t>
            </a:r>
            <a:r>
              <a:rPr lang="en-US" altLang="ko-KR" dirty="0" smtClean="0">
                <a:latin typeface="Consolas" panose="020B0609020204030204" pitchFamily="49" charset="0"/>
              </a:rPr>
              <a:t>P</a:t>
            </a:r>
            <a:r>
              <a:rPr lang="en-US" altLang="ko-KR" dirty="0" smtClean="0"/>
              <a:t>, if any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>
                <a:latin typeface="Consolas" panose="020B0609020204030204" pitchFamily="49" charset="0"/>
              </a:rPr>
              <a:t>P()</a:t>
            </a:r>
            <a:r>
              <a:rPr lang="en-US" altLang="ko-KR" dirty="0" smtClean="0"/>
              <a:t> stands for “</a:t>
            </a:r>
            <a:r>
              <a:rPr lang="en-US" altLang="ko-KR" dirty="0" err="1" smtClean="0"/>
              <a:t>proberen</a:t>
            </a:r>
            <a:r>
              <a:rPr lang="en-US" altLang="ko-KR" dirty="0" smtClean="0"/>
              <a:t>” (to test) and </a:t>
            </a:r>
            <a:r>
              <a:rPr lang="en-US" altLang="ko-KR" dirty="0" smtClean="0">
                <a:latin typeface="Consolas" panose="020B0609020204030204" pitchFamily="49" charset="0"/>
              </a:rPr>
              <a:t>V()</a:t>
            </a:r>
            <a:r>
              <a:rPr lang="en-US" altLang="ko-KR" dirty="0" smtClean="0"/>
              <a:t> stands for “</a:t>
            </a:r>
            <a:r>
              <a:rPr lang="en-US" altLang="ko-KR" dirty="0" err="1" smtClean="0"/>
              <a:t>verhogen</a:t>
            </a:r>
            <a:r>
              <a:rPr lang="en-US" altLang="ko-KR" dirty="0" smtClean="0"/>
              <a:t>” (to increment) in Dutch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42174-2EC1-4A33-BA2C-1B1921722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C18DA-27FA-483A-9C4F-6612F7AEE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C23C-47CC-4EC4-80D6-E50E3EC8C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6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C04A3-C73C-42AE-8995-929504B9E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Important Semaphore Patterns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44401-342C-44E3-AEB6-A509A3E33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Mutual Exclusion: (Like lock)</a:t>
            </a:r>
          </a:p>
          <a:p>
            <a:pPr lvl="1"/>
            <a:r>
              <a:rPr lang="en-US" dirty="0" smtClean="0"/>
              <a:t>Called a "binary semaphore“</a:t>
            </a:r>
          </a:p>
          <a:p>
            <a:pPr lvl="1"/>
            <a:endParaRPr lang="en-US" dirty="0" smtClean="0"/>
          </a:p>
          <a:p>
            <a:pPr marL="548640" lvl="2" indent="0">
              <a:spcAft>
                <a:spcPts val="600"/>
              </a:spcAft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initial value of semaphore = 1; </a:t>
            </a:r>
          </a:p>
          <a:p>
            <a:pPr marL="548640" lvl="2" indent="0">
              <a:spcAft>
                <a:spcPts val="600"/>
              </a:spcAft>
              <a:buNone/>
            </a:pPr>
            <a:r>
              <a:rPr lang="en-US" altLang="ko-KR" dirty="0" err="1" smtClean="0">
                <a:latin typeface="Consolas" panose="020B0609020204030204" pitchFamily="49" charset="0"/>
              </a:rPr>
              <a:t>semaphore.down</a:t>
            </a:r>
            <a:r>
              <a:rPr lang="en-US" altLang="ko-KR" dirty="0" smtClean="0">
                <a:latin typeface="Consolas" panose="020B0609020204030204" pitchFamily="49" charset="0"/>
              </a:rPr>
              <a:t>(); 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	// Critical section goes here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err="1" smtClean="0">
                <a:latin typeface="Consolas" panose="020B0609020204030204" pitchFamily="49" charset="0"/>
              </a:rPr>
              <a:t>semaphore.up</a:t>
            </a:r>
            <a:r>
              <a:rPr lang="en-US" altLang="ko-KR" dirty="0" smtClean="0">
                <a:latin typeface="Consolas" panose="020B0609020204030204" pitchFamily="49" charset="0"/>
              </a:rPr>
              <a:t>();</a:t>
            </a:r>
          </a:p>
          <a:p>
            <a:r>
              <a:rPr lang="en-US" altLang="ko-KR" dirty="0" smtClean="0"/>
              <a:t>Signaling other threads, e.g.  </a:t>
            </a:r>
            <a:r>
              <a:rPr lang="en-US" altLang="ko-KR" dirty="0" err="1" smtClean="0"/>
              <a:t>ThreadJoin</a:t>
            </a:r>
            <a:endParaRPr lang="en-US" altLang="ko-KR" dirty="0" smtClean="0"/>
          </a:p>
          <a:p>
            <a:pPr marL="548640" lvl="2" indent="0">
              <a:buNone/>
            </a:pPr>
            <a:endParaRPr lang="en-US" altLang="ko-KR" dirty="0" smtClean="0"/>
          </a:p>
          <a:p>
            <a:pPr marL="548640" lvl="2" indent="0">
              <a:buNone/>
            </a:pPr>
            <a:r>
              <a:rPr lang="en-US" altLang="ko-KR" dirty="0">
                <a:latin typeface="Consolas" panose="020B0609020204030204" pitchFamily="49" charset="0"/>
              </a:rPr>
              <a:t>i</a:t>
            </a:r>
            <a:r>
              <a:rPr lang="en-US" altLang="ko-KR" dirty="0" smtClean="0">
                <a:latin typeface="Consolas" panose="020B0609020204030204" pitchFamily="49" charset="0"/>
              </a:rPr>
              <a:t>nitial value of semaphore = 0</a:t>
            </a:r>
          </a:p>
          <a:p>
            <a:pPr marL="548640" lvl="2" indent="0">
              <a:buNone/>
            </a:pPr>
            <a:r>
              <a:rPr lang="en-US" altLang="ko-KR" dirty="0" err="1" smtClean="0">
                <a:latin typeface="Consolas" panose="020B0609020204030204" pitchFamily="49" charset="0"/>
              </a:rPr>
              <a:t>ThreadJoin</a:t>
            </a:r>
            <a:r>
              <a:rPr lang="en-US" altLang="ko-KR" dirty="0" smtClean="0">
                <a:latin typeface="Consolas" panose="020B0609020204030204" pitchFamily="49" charset="0"/>
              </a:rPr>
              <a:t> {</a:t>
            </a:r>
          </a:p>
          <a:p>
            <a:pPr marL="548640" lvl="2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    </a:t>
            </a:r>
            <a:r>
              <a:rPr lang="en-US" altLang="ko-KR" dirty="0" err="1" smtClean="0">
                <a:latin typeface="Consolas" panose="020B0609020204030204" pitchFamily="49" charset="0"/>
              </a:rPr>
              <a:t>semaphore.down</a:t>
            </a:r>
            <a:r>
              <a:rPr lang="en-US" altLang="ko-KR" dirty="0" smtClean="0">
                <a:latin typeface="Consolas" panose="020B0609020204030204" pitchFamily="49" charset="0"/>
              </a:rPr>
              <a:t>();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  <a:endParaRPr lang="en-US" altLang="ko-KR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23879-FEDA-40F1-957E-4FC58787E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2F05D-CC4B-4F8F-8511-C138201A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62630-661B-49FA-9FA0-5C1399493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9C94E-FE59-49E0-A77E-697256EDD59B}"/>
              </a:ext>
            </a:extLst>
          </p:cNvPr>
          <p:cNvSpPr/>
          <p:nvPr/>
        </p:nvSpPr>
        <p:spPr>
          <a:xfrm>
            <a:off x="6096000" y="4839949"/>
            <a:ext cx="3091079" cy="6867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2">
              <a:lnSpc>
                <a:spcPct val="80000"/>
              </a:lnSpc>
              <a:buFontTx/>
              <a:buNone/>
            </a:pPr>
            <a:r>
              <a:rPr lang="en-US" altLang="ko-K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ThreadFinish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{</a:t>
            </a:r>
          </a:p>
          <a:p>
            <a:pPr marL="0" lvl="2">
              <a:lnSpc>
                <a:spcPct val="80000"/>
              </a:lnSpc>
              <a:buFontTx/>
              <a:buNone/>
            </a:pP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altLang="ko-K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semaphore.up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();</a:t>
            </a:r>
            <a:b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</a:b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FF73D27-A959-407B-82DF-EFA5050BF321}"/>
              </a:ext>
            </a:extLst>
          </p:cNvPr>
          <p:cNvCxnSpPr>
            <a:cxnSpLocks/>
          </p:cNvCxnSpPr>
          <p:nvPr/>
        </p:nvCxnSpPr>
        <p:spPr>
          <a:xfrm flipH="1">
            <a:off x="4555671" y="5176157"/>
            <a:ext cx="1540330" cy="60415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53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2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08B3-E4F4-420D-899C-7BFEC9AF6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5A318-2282-4216-9B5B-F76270CA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Definition: execution environment with restricted rights</a:t>
            </a:r>
          </a:p>
          <a:p>
            <a:pPr lvl="1"/>
            <a:r>
              <a:rPr lang="en-US" dirty="0" smtClean="0"/>
              <a:t>One or more threads executing in a single address space</a:t>
            </a:r>
          </a:p>
          <a:p>
            <a:pPr lvl="1"/>
            <a:r>
              <a:rPr lang="en-US" dirty="0" smtClean="0"/>
              <a:t>Owns file descriptors, network connections</a:t>
            </a:r>
          </a:p>
          <a:p>
            <a:r>
              <a:rPr lang="en-US" dirty="0" smtClean="0"/>
              <a:t>Instance of a running program</a:t>
            </a:r>
          </a:p>
          <a:p>
            <a:pPr lvl="1"/>
            <a:r>
              <a:rPr lang="en-US" dirty="0" smtClean="0"/>
              <a:t>When you run an executable, it runs in its own process</a:t>
            </a:r>
          </a:p>
          <a:p>
            <a:pPr lvl="1"/>
            <a:r>
              <a:rPr lang="en-US" dirty="0" smtClean="0"/>
              <a:t>Application: one or more processes working together</a:t>
            </a:r>
          </a:p>
          <a:p>
            <a:r>
              <a:rPr lang="en-US" dirty="0" smtClean="0"/>
              <a:t>Protected from each other; OS protected from them</a:t>
            </a:r>
          </a:p>
          <a:p>
            <a:r>
              <a:rPr lang="en-US" dirty="0" smtClean="0"/>
              <a:t>In modern OSes, anything that runs outside of the kernel runs in a process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EDE8A-4895-46D0-880E-C04F7ED44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6BF7C-04EC-4270-83F8-AC4C4EF5A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3FC4C-6BEA-4656-9A24-F2671BE9C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0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48BFB-9780-4565-BD18-812419A7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Life of a Process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88AC66-C019-4BB9-A71A-C017D9642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AFA98B-5932-4D4D-9FF4-EA84CBCDD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95F76E-5C76-4417-B963-F05D54DF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679192" y="1943100"/>
            <a:ext cx="6858000" cy="5334000"/>
            <a:chOff x="2705100" y="1545786"/>
            <a:chExt cx="6858000" cy="5334000"/>
          </a:xfrm>
        </p:grpSpPr>
        <p:sp>
          <p:nvSpPr>
            <p:cNvPr id="74" name="Block Arc 73">
              <a:extLst>
                <a:ext uri="{FF2B5EF4-FFF2-40B4-BE49-F238E27FC236}">
                  <a16:creationId xmlns:a16="http://schemas.microsoft.com/office/drawing/2014/main" id="{B3CF4ED3-A936-4195-8A01-98A8AE7B887C}"/>
                </a:ext>
              </a:extLst>
            </p:cNvPr>
            <p:cNvSpPr/>
            <p:nvPr/>
          </p:nvSpPr>
          <p:spPr bwMode="auto">
            <a:xfrm>
              <a:off x="2933700" y="1545786"/>
              <a:ext cx="6324600" cy="5334000"/>
            </a:xfrm>
            <a:prstGeom prst="blockArc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4159156-E178-4C41-B29F-D6A73C667DD7}"/>
                </a:ext>
              </a:extLst>
            </p:cNvPr>
            <p:cNvSpPr/>
            <p:nvPr/>
          </p:nvSpPr>
          <p:spPr bwMode="auto">
            <a:xfrm>
              <a:off x="4229100" y="2873452"/>
              <a:ext cx="3733800" cy="210133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01BE9186-589B-434C-90F0-E0B12ADDDAC8}"/>
                </a:ext>
              </a:extLst>
            </p:cNvPr>
            <p:cNvSpPr txBox="1"/>
            <p:nvPr/>
          </p:nvSpPr>
          <p:spPr>
            <a:xfrm>
              <a:off x="5143500" y="1774386"/>
              <a:ext cx="18245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0" dirty="0">
                  <a:latin typeface="Gill Sans" charset="0"/>
                  <a:ea typeface="Gill Sans" charset="0"/>
                  <a:cs typeface="Gill Sans" charset="0"/>
                </a:rPr>
                <a:t>User Mode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737C4AF9-1B8C-4088-9C57-4072604EBABF}"/>
                </a:ext>
              </a:extLst>
            </p:cNvPr>
            <p:cNvSpPr txBox="1"/>
            <p:nvPr/>
          </p:nvSpPr>
          <p:spPr>
            <a:xfrm>
              <a:off x="4914900" y="3603186"/>
              <a:ext cx="20755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0" dirty="0">
                  <a:latin typeface="Gill Sans" charset="0"/>
                  <a:ea typeface="Gill Sans" charset="0"/>
                  <a:cs typeface="Gill Sans" charset="0"/>
                </a:rPr>
                <a:t>Kernel Mode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F552C146-0773-4F78-B03D-C443C0F604DB}"/>
                </a:ext>
              </a:extLst>
            </p:cNvPr>
            <p:cNvSpPr/>
            <p:nvPr/>
          </p:nvSpPr>
          <p:spPr bwMode="auto">
            <a:xfrm>
              <a:off x="2705100" y="4212786"/>
              <a:ext cx="6858000" cy="914400"/>
            </a:xfrm>
            <a:prstGeom prst="rect">
              <a:avLst/>
            </a:prstGeom>
            <a:pattFill prst="horzBrick">
              <a:fgClr>
                <a:srgbClr val="FF0000"/>
              </a:fgClr>
              <a:bgClr>
                <a:prstClr val="white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9" name="Right Brace 78">
              <a:extLst>
                <a:ext uri="{FF2B5EF4-FFF2-40B4-BE49-F238E27FC236}">
                  <a16:creationId xmlns:a16="http://schemas.microsoft.com/office/drawing/2014/main" id="{C8023A89-EA0F-4E42-BD05-566F830CB968}"/>
                </a:ext>
              </a:extLst>
            </p:cNvPr>
            <p:cNvSpPr/>
            <p:nvPr/>
          </p:nvSpPr>
          <p:spPr bwMode="auto">
            <a:xfrm rot="5400000">
              <a:off x="3429000" y="4479486"/>
              <a:ext cx="457200" cy="17526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D2772E86-D9CD-413E-9610-750D43EBB811}"/>
                </a:ext>
              </a:extLst>
            </p:cNvPr>
            <p:cNvSpPr txBox="1"/>
            <p:nvPr/>
          </p:nvSpPr>
          <p:spPr>
            <a:xfrm>
              <a:off x="5219700" y="5660586"/>
              <a:ext cx="1635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latin typeface="Gill Sans" charset="0"/>
                  <a:ea typeface="Gill Sans" charset="0"/>
                  <a:cs typeface="Gill Sans" charset="0"/>
                </a:rPr>
                <a:t>Full HW access</a:t>
              </a:r>
            </a:p>
          </p:txBody>
        </p:sp>
        <p:sp>
          <p:nvSpPr>
            <p:cNvPr id="81" name="Right Brace 80">
              <a:extLst>
                <a:ext uri="{FF2B5EF4-FFF2-40B4-BE49-F238E27FC236}">
                  <a16:creationId xmlns:a16="http://schemas.microsoft.com/office/drawing/2014/main" id="{862DC919-6BC3-45DA-98E3-5677C4DB1080}"/>
                </a:ext>
              </a:extLst>
            </p:cNvPr>
            <p:cNvSpPr/>
            <p:nvPr/>
          </p:nvSpPr>
          <p:spPr bwMode="auto">
            <a:xfrm rot="5400000">
              <a:off x="6019800" y="3717486"/>
              <a:ext cx="457200" cy="3276600"/>
            </a:xfrm>
            <a:prstGeom prst="rightBrace">
              <a:avLst>
                <a:gd name="adj1" fmla="val 0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AC8A4D45-F076-4C70-8CB4-E7E8F0570880}"/>
                </a:ext>
              </a:extLst>
            </p:cNvPr>
            <p:cNvSpPr txBox="1"/>
            <p:nvPr/>
          </p:nvSpPr>
          <p:spPr>
            <a:xfrm>
              <a:off x="2781300" y="5660586"/>
              <a:ext cx="2007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latin typeface="Gill Sans" charset="0"/>
                  <a:ea typeface="Gill Sans" charset="0"/>
                  <a:cs typeface="Gill Sans" charset="0"/>
                </a:rPr>
                <a:t>Limited HW access</a:t>
              </a: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BB515CA8-87BD-40B9-AE38-1BB6D8C3F99E}"/>
                </a:ext>
              </a:extLst>
            </p:cNvPr>
            <p:cNvGrpSpPr/>
            <p:nvPr/>
          </p:nvGrpSpPr>
          <p:grpSpPr>
            <a:xfrm>
              <a:off x="4000500" y="3450786"/>
              <a:ext cx="849283" cy="674132"/>
              <a:chOff x="2362200" y="3048000"/>
              <a:chExt cx="849283" cy="674132"/>
            </a:xfrm>
          </p:grpSpPr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2042BCDC-7B9F-4D78-B33A-2389B28BDF80}"/>
                  </a:ext>
                </a:extLst>
              </p:cNvPr>
              <p:cNvCxnSpPr/>
              <p:nvPr/>
            </p:nvCxnSpPr>
            <p:spPr bwMode="auto">
              <a:xfrm flipH="1" flipV="1">
                <a:off x="2362200" y="3048000"/>
                <a:ext cx="533400" cy="4572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7D2E70C-6E1A-4546-8EFB-8A57DF80E41D}"/>
                  </a:ext>
                </a:extLst>
              </p:cNvPr>
              <p:cNvSpPr txBox="1"/>
              <p:nvPr/>
            </p:nvSpPr>
            <p:spPr>
              <a:xfrm>
                <a:off x="2590800" y="3352800"/>
                <a:ext cx="620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>
                    <a:latin typeface="Gill Sans" charset="0"/>
                    <a:ea typeface="Gill Sans" charset="0"/>
                    <a:cs typeface="Gill Sans" charset="0"/>
                  </a:rPr>
                  <a:t>exec</a:t>
                </a:r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CE04AEE8-1F81-49AE-AEB3-CD636D52DC65}"/>
                </a:ext>
              </a:extLst>
            </p:cNvPr>
            <p:cNvGrpSpPr/>
            <p:nvPr/>
          </p:nvGrpSpPr>
          <p:grpSpPr>
            <a:xfrm flipH="1">
              <a:off x="4000500" y="2688786"/>
              <a:ext cx="914403" cy="838200"/>
              <a:chOff x="6195245" y="3124200"/>
              <a:chExt cx="1130426" cy="419100"/>
            </a:xfrm>
          </p:grpSpPr>
          <p:cxnSp>
            <p:nvCxnSpPr>
              <p:cNvPr id="87" name="Straight Arrow Connector 86">
                <a:extLst>
                  <a:ext uri="{FF2B5EF4-FFF2-40B4-BE49-F238E27FC236}">
                    <a16:creationId xmlns:a16="http://schemas.microsoft.com/office/drawing/2014/main" id="{86394E2C-C7E3-428E-9394-01E5512FCD8C}"/>
                  </a:ext>
                </a:extLst>
              </p:cNvPr>
              <p:cNvCxnSpPr/>
              <p:nvPr/>
            </p:nvCxnSpPr>
            <p:spPr bwMode="auto">
              <a:xfrm flipH="1">
                <a:off x="6208204" y="3314700"/>
                <a:ext cx="458059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D2CA7BB5-AEC4-48BC-B9CA-4317270D74B5}"/>
                  </a:ext>
                </a:extLst>
              </p:cNvPr>
              <p:cNvSpPr txBox="1"/>
              <p:nvPr/>
            </p:nvSpPr>
            <p:spPr>
              <a:xfrm>
                <a:off x="6195245" y="3124200"/>
                <a:ext cx="1130426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 err="1">
                    <a:latin typeface="Gill Sans" charset="0"/>
                    <a:ea typeface="Gill Sans" charset="0"/>
                    <a:cs typeface="Gill Sans" charset="0"/>
                  </a:rPr>
                  <a:t>syscall</a:t>
                </a:r>
                <a:endParaRPr lang="en-US" b="0" dirty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F546B9F1-0FD7-43DC-A805-D539B6BE0DC0}"/>
                </a:ext>
              </a:extLst>
            </p:cNvPr>
            <p:cNvGrpSpPr/>
            <p:nvPr/>
          </p:nvGrpSpPr>
          <p:grpSpPr>
            <a:xfrm>
              <a:off x="7810500" y="3526986"/>
              <a:ext cx="1305876" cy="609600"/>
              <a:chOff x="6019800" y="2971800"/>
              <a:chExt cx="1305876" cy="609600"/>
            </a:xfrm>
          </p:grpSpPr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ACA17EA8-A81D-41AB-834B-2DF951B31F09}"/>
                  </a:ext>
                </a:extLst>
              </p:cNvPr>
              <p:cNvCxnSpPr/>
              <p:nvPr/>
            </p:nvCxnSpPr>
            <p:spPr bwMode="auto">
              <a:xfrm flipH="1">
                <a:off x="6019800" y="3200400"/>
                <a:ext cx="762000" cy="3810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41008D8-3AB2-4EF3-8D32-F2DAFA49013E}"/>
                  </a:ext>
                </a:extLst>
              </p:cNvPr>
              <p:cNvSpPr txBox="1"/>
              <p:nvPr/>
            </p:nvSpPr>
            <p:spPr>
              <a:xfrm>
                <a:off x="6781800" y="2971800"/>
                <a:ext cx="543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>
                    <a:latin typeface="Gill Sans" charset="0"/>
                    <a:ea typeface="Gill Sans" charset="0"/>
                    <a:cs typeface="Gill Sans" charset="0"/>
                  </a:rPr>
                  <a:t>exit</a:t>
                </a:r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835B756D-7029-441B-98DB-17FB7920BE61}"/>
                </a:ext>
              </a:extLst>
            </p:cNvPr>
            <p:cNvGrpSpPr/>
            <p:nvPr/>
          </p:nvGrpSpPr>
          <p:grpSpPr>
            <a:xfrm>
              <a:off x="4914903" y="2721052"/>
              <a:ext cx="1866900" cy="478986"/>
              <a:chOff x="2667000" y="3429000"/>
              <a:chExt cx="1866900" cy="478986"/>
            </a:xfrm>
          </p:grpSpPr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2497326A-32E7-48D0-94F6-84C87E5FAE1A}"/>
                  </a:ext>
                </a:extLst>
              </p:cNvPr>
              <p:cNvCxnSpPr>
                <a:endCxn id="88" idx="1"/>
              </p:cNvCxnSpPr>
              <p:nvPr/>
            </p:nvCxnSpPr>
            <p:spPr bwMode="auto">
              <a:xfrm flipH="1" flipV="1">
                <a:off x="4229103" y="3483052"/>
                <a:ext cx="304797" cy="42493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F0CCEE44-E152-4918-8E35-5569D2D63CAD}"/>
                  </a:ext>
                </a:extLst>
              </p:cNvPr>
              <p:cNvSpPr txBox="1"/>
              <p:nvPr/>
            </p:nvSpPr>
            <p:spPr>
              <a:xfrm>
                <a:off x="2667000" y="3429000"/>
                <a:ext cx="4730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 err="1">
                    <a:latin typeface="Gill Sans" charset="0"/>
                    <a:ea typeface="Gill Sans" charset="0"/>
                    <a:cs typeface="Gill Sans" charset="0"/>
                  </a:rPr>
                  <a:t>rtn</a:t>
                </a:r>
                <a:endParaRPr lang="en-US" b="0" dirty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19E91B78-ED3D-4858-831D-383082095BEB}"/>
                </a:ext>
              </a:extLst>
            </p:cNvPr>
            <p:cNvGrpSpPr/>
            <p:nvPr/>
          </p:nvGrpSpPr>
          <p:grpSpPr>
            <a:xfrm flipH="1">
              <a:off x="5219699" y="2307786"/>
              <a:ext cx="1295400" cy="990600"/>
              <a:chOff x="5535835" y="3064133"/>
              <a:chExt cx="1601432" cy="495300"/>
            </a:xfrm>
          </p:grpSpPr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07B7052B-797B-4112-A6C0-B7B40D5A93DD}"/>
                  </a:ext>
                </a:extLst>
              </p:cNvPr>
              <p:cNvCxnSpPr/>
              <p:nvPr/>
            </p:nvCxnSpPr>
            <p:spPr bwMode="auto">
              <a:xfrm flipH="1">
                <a:off x="6477853" y="3254633"/>
                <a:ext cx="188404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DF5A2A35-7F1C-408A-86BC-C40D1BB0599F}"/>
                  </a:ext>
                </a:extLst>
              </p:cNvPr>
              <p:cNvSpPr txBox="1"/>
              <p:nvPr/>
            </p:nvSpPr>
            <p:spPr>
              <a:xfrm>
                <a:off x="5535835" y="3064133"/>
                <a:ext cx="160143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latin typeface="Gill Sans" charset="0"/>
                    <a:ea typeface="Gill Sans" charset="0"/>
                    <a:cs typeface="Gill Sans" charset="0"/>
                  </a:rPr>
                  <a:t>interrupt</a:t>
                </a:r>
              </a:p>
            </p:txBody>
          </p: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217EE9B9-2FCC-4BE1-B556-6A711102FE10}"/>
                </a:ext>
              </a:extLst>
            </p:cNvPr>
            <p:cNvGrpSpPr/>
            <p:nvPr/>
          </p:nvGrpSpPr>
          <p:grpSpPr>
            <a:xfrm>
              <a:off x="5905501" y="2764989"/>
              <a:ext cx="385042" cy="826533"/>
              <a:chOff x="2971803" y="3200400"/>
              <a:chExt cx="385047" cy="589609"/>
            </a:xfrm>
          </p:grpSpPr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B892DFF1-34FE-41B1-A261-E2377E0763C5}"/>
                  </a:ext>
                </a:extLst>
              </p:cNvPr>
              <p:cNvCxnSpPr/>
              <p:nvPr/>
            </p:nvCxnSpPr>
            <p:spPr bwMode="auto">
              <a:xfrm flipH="1" flipV="1">
                <a:off x="3124205" y="3200400"/>
                <a:ext cx="76201" cy="27178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78E0F8FA-A31E-4D67-90B8-FC569F8C23FF}"/>
                  </a:ext>
                </a:extLst>
              </p:cNvPr>
              <p:cNvSpPr txBox="1"/>
              <p:nvPr/>
            </p:nvSpPr>
            <p:spPr>
              <a:xfrm>
                <a:off x="2971803" y="3526545"/>
                <a:ext cx="385047" cy="2634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 err="1">
                    <a:latin typeface="Gill Sans" charset="0"/>
                    <a:ea typeface="Gill Sans" charset="0"/>
                    <a:cs typeface="Gill Sans" charset="0"/>
                  </a:rPr>
                  <a:t>rfi</a:t>
                </a:r>
                <a:endParaRPr lang="en-US" b="0" dirty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DE1357EB-3CF4-42BE-813C-3B264749F9DA}"/>
                </a:ext>
              </a:extLst>
            </p:cNvPr>
            <p:cNvCxnSpPr/>
            <p:nvPr/>
          </p:nvCxnSpPr>
          <p:spPr bwMode="auto">
            <a:xfrm flipH="1">
              <a:off x="5524500" y="4060386"/>
              <a:ext cx="30480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8D6E09AD-A2A5-403B-9B5A-A84B56B1ADD8}"/>
                </a:ext>
              </a:extLst>
            </p:cNvPr>
            <p:cNvCxnSpPr/>
            <p:nvPr/>
          </p:nvCxnSpPr>
          <p:spPr bwMode="auto">
            <a:xfrm flipV="1">
              <a:off x="6057900" y="4060386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638476DB-0D5D-44BB-90F7-FA25B75367C4}"/>
                </a:ext>
              </a:extLst>
            </p:cNvPr>
            <p:cNvCxnSpPr/>
            <p:nvPr/>
          </p:nvCxnSpPr>
          <p:spPr bwMode="auto">
            <a:xfrm>
              <a:off x="6286500" y="4060386"/>
              <a:ext cx="15240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11E6B52C-5A5D-451E-B6C6-A005CE67D3CF}"/>
                </a:ext>
              </a:extLst>
            </p:cNvPr>
            <p:cNvCxnSpPr>
              <a:endCxn id="100" idx="3"/>
            </p:cNvCxnSpPr>
            <p:nvPr/>
          </p:nvCxnSpPr>
          <p:spPr bwMode="auto">
            <a:xfrm flipH="1" flipV="1">
              <a:off x="6290543" y="3406856"/>
              <a:ext cx="376957" cy="12631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EFF7509D-9FC2-45AF-A74A-DDB75038B056}"/>
                </a:ext>
              </a:extLst>
            </p:cNvPr>
            <p:cNvSpPr txBox="1"/>
            <p:nvPr/>
          </p:nvSpPr>
          <p:spPr>
            <a:xfrm flipH="1">
              <a:off x="6743700" y="2460186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dirty="0">
                  <a:latin typeface="Gill Sans" charset="0"/>
                  <a:ea typeface="Gill Sans" charset="0"/>
                  <a:cs typeface="Gill Sans" charset="0"/>
                </a:rPr>
                <a:t>exception</a:t>
              </a:r>
            </a:p>
          </p:txBody>
        </p: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6CEEED96-2969-4102-BC8B-E9B2B4524623}"/>
                </a:ext>
              </a:extLst>
            </p:cNvPr>
            <p:cNvCxnSpPr/>
            <p:nvPr/>
          </p:nvCxnSpPr>
          <p:spPr bwMode="auto">
            <a:xfrm flipH="1">
              <a:off x="6972300" y="2841186"/>
              <a:ext cx="381000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9828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2D6E9-C897-4821-9F0A-EFEA91504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04792-2D99-47C8-9BC4-6C1D534BC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manage process state?</a:t>
            </a:r>
          </a:p>
          <a:p>
            <a:pPr lvl="1"/>
            <a:r>
              <a:rPr lang="en-US" dirty="0" smtClean="0"/>
              <a:t>How to create a process?</a:t>
            </a:r>
          </a:p>
          <a:p>
            <a:pPr lvl="1"/>
            <a:r>
              <a:rPr lang="en-US" dirty="0" smtClean="0"/>
              <a:t>How to exit from a process?</a:t>
            </a:r>
          </a:p>
          <a:p>
            <a:r>
              <a:rPr lang="en-US" dirty="0" smtClean="0"/>
              <a:t>Remember: Everything outside of the kernel is running in a process!</a:t>
            </a:r>
          </a:p>
          <a:p>
            <a:pPr lvl="1"/>
            <a:r>
              <a:rPr lang="en-US" dirty="0" smtClean="0"/>
              <a:t>Including the shell! (Assignment 2)</a:t>
            </a:r>
          </a:p>
          <a:p>
            <a:r>
              <a:rPr lang="en-US" dirty="0" smtClean="0"/>
              <a:t>Processes are created and managed… by processes!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1E831-C542-4648-AD0A-BFC46A18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766F9-647E-42A3-861F-8508D7B43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E0C00-B545-4577-BE3F-23AAFFEB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8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2566A-94CB-4A74-945F-41320F0F7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Bootstrapping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E7046-2B2B-47EA-AA6C-C8ECE108B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processes are created by other processes, how does the first process start?</a:t>
            </a:r>
          </a:p>
          <a:p>
            <a:r>
              <a:rPr lang="en-US" dirty="0" smtClean="0"/>
              <a:t>First process is started by the kernel</a:t>
            </a:r>
          </a:p>
          <a:p>
            <a:pPr lvl="1"/>
            <a:r>
              <a:rPr lang="en-US" dirty="0" smtClean="0"/>
              <a:t>Often configured as an argument to the kernel before the kernel boots</a:t>
            </a:r>
          </a:p>
          <a:p>
            <a:r>
              <a:rPr lang="en-US" dirty="0" smtClean="0"/>
              <a:t>After this, all processes on the system are created by other processes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262A6-8CE7-4218-AAA8-1E700FFEC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499B1-9EF0-4C77-A4E0-996FA5FA7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FCE96-0C1C-4CD8-BD24-2F315536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6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90407-7ECA-4721-935E-EDE6778C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Address 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1F0B9-A717-4E2E-A8A7-039EF67CD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 operates in an address space that is distinct from the physical memory space of the machine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B225-5808-4CD7-9F55-4082E5CCA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DDC0E-5BEF-4407-83E8-884178170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D4BC9-099F-45CB-A175-21D06D4FC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42C54D-BF9D-499D-8214-665862288196}"/>
              </a:ext>
            </a:extLst>
          </p:cNvPr>
          <p:cNvSpPr/>
          <p:nvPr/>
        </p:nvSpPr>
        <p:spPr bwMode="auto">
          <a:xfrm>
            <a:off x="6677981" y="2823060"/>
            <a:ext cx="1600200" cy="2971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870D67-0830-4995-8794-5BEB9AEBCE27}"/>
              </a:ext>
            </a:extLst>
          </p:cNvPr>
          <p:cNvSpPr/>
          <p:nvPr/>
        </p:nvSpPr>
        <p:spPr bwMode="auto">
          <a:xfrm>
            <a:off x="1578864" y="3271487"/>
            <a:ext cx="1600200" cy="2057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AA131F-3D1F-4ADF-8284-F6735365BE60}"/>
              </a:ext>
            </a:extLst>
          </p:cNvPr>
          <p:cNvSpPr txBox="1"/>
          <p:nvPr/>
        </p:nvSpPr>
        <p:spPr>
          <a:xfrm>
            <a:off x="1666821" y="3728687"/>
            <a:ext cx="1401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Processor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C35214-84F7-44F5-85EB-1A2B5963281D}"/>
              </a:ext>
            </a:extLst>
          </p:cNvPr>
          <p:cNvSpPr txBox="1"/>
          <p:nvPr/>
        </p:nvSpPr>
        <p:spPr>
          <a:xfrm>
            <a:off x="6904630" y="4069354"/>
            <a:ext cx="1256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Memory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99789B-6B20-4539-BE16-70FA225A9E38}"/>
              </a:ext>
            </a:extLst>
          </p:cNvPr>
          <p:cNvSpPr txBox="1"/>
          <p:nvPr/>
        </p:nvSpPr>
        <p:spPr>
          <a:xfrm>
            <a:off x="8372759" y="2626206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0x000…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BB1100-B08C-4872-BD57-1EF9CBB64959}"/>
              </a:ext>
            </a:extLst>
          </p:cNvPr>
          <p:cNvSpPr txBox="1"/>
          <p:nvPr/>
        </p:nvSpPr>
        <p:spPr>
          <a:xfrm>
            <a:off x="8279587" y="5521806"/>
            <a:ext cx="112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0xFFF…</a:t>
            </a:r>
          </a:p>
        </p:txBody>
      </p:sp>
      <p:sp>
        <p:nvSpPr>
          <p:cNvPr id="13" name="Alternate Process 13">
            <a:extLst>
              <a:ext uri="{FF2B5EF4-FFF2-40B4-BE49-F238E27FC236}">
                <a16:creationId xmlns:a16="http://schemas.microsoft.com/office/drawing/2014/main" id="{B00D63AC-AC61-4895-A83A-BA48D6DA6799}"/>
              </a:ext>
            </a:extLst>
          </p:cNvPr>
          <p:cNvSpPr/>
          <p:nvPr/>
        </p:nvSpPr>
        <p:spPr bwMode="auto">
          <a:xfrm>
            <a:off x="3829442" y="3737460"/>
            <a:ext cx="1897684" cy="1143000"/>
          </a:xfrm>
          <a:prstGeom prst="flowChartAlternateProces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</a:rPr>
              <a:t>Translator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C3E9D18-B3E5-497D-A919-7C680C24F416}"/>
              </a:ext>
            </a:extLst>
          </p:cNvPr>
          <p:cNvCxnSpPr>
            <a:cxnSpLocks/>
            <a:stCxn id="8" idx="3"/>
            <a:endCxn id="13" idx="1"/>
          </p:cNvCxnSpPr>
          <p:nvPr/>
        </p:nvCxnSpPr>
        <p:spPr bwMode="auto">
          <a:xfrm>
            <a:off x="3179064" y="4300187"/>
            <a:ext cx="650378" cy="87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DAA3EE7-74A2-4C55-AFA2-5A334D554F93}"/>
              </a:ext>
            </a:extLst>
          </p:cNvPr>
          <p:cNvCxnSpPr>
            <a:cxnSpLocks/>
            <a:stCxn id="13" idx="3"/>
            <a:endCxn id="7" idx="1"/>
          </p:cNvCxnSpPr>
          <p:nvPr/>
        </p:nvCxnSpPr>
        <p:spPr bwMode="auto">
          <a:xfrm>
            <a:off x="5727126" y="4308960"/>
            <a:ext cx="95085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F8F9254-6F56-4094-8490-0AB88A782581}"/>
              </a:ext>
            </a:extLst>
          </p:cNvPr>
          <p:cNvGrpSpPr/>
          <p:nvPr/>
        </p:nvGrpSpPr>
        <p:grpSpPr>
          <a:xfrm>
            <a:off x="1790547" y="4253666"/>
            <a:ext cx="1154278" cy="788729"/>
            <a:chOff x="2362200" y="3352800"/>
            <a:chExt cx="1828800" cy="10668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B2A27A6-09A3-40B1-9D01-732F70E516DE}"/>
                </a:ext>
              </a:extLst>
            </p:cNvPr>
            <p:cNvSpPr/>
            <p:nvPr/>
          </p:nvSpPr>
          <p:spPr bwMode="auto">
            <a:xfrm>
              <a:off x="2362200" y="3352800"/>
              <a:ext cx="1828800" cy="1066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Gill Sans" charset="0"/>
                <a:cs typeface="Gill Sans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C08826E-F50C-47EA-8575-305A8715B894}"/>
                </a:ext>
              </a:extLst>
            </p:cNvPr>
            <p:cNvSpPr/>
            <p:nvPr/>
          </p:nvSpPr>
          <p:spPr bwMode="auto">
            <a:xfrm>
              <a:off x="2362200" y="3962400"/>
              <a:ext cx="18288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Gill Sans" charset="0"/>
                <a:cs typeface="Gill Sans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6CE2D95-9003-4775-9803-37003AB11858}"/>
                </a:ext>
              </a:extLst>
            </p:cNvPr>
            <p:cNvSpPr txBox="1"/>
            <p:nvPr/>
          </p:nvSpPr>
          <p:spPr>
            <a:xfrm>
              <a:off x="2525079" y="3505201"/>
              <a:ext cx="1480572" cy="4579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0" dirty="0">
                  <a:ea typeface="Gill Sans" charset="0"/>
                  <a:cs typeface="Gill Sans" charset="0"/>
                </a:rPr>
                <a:t>Registers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01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5F5D-8905-4251-A7C7-DD879E0E7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Management API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7BBD9-2675-4D0E-994A-A8A7CA0F6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exit</a:t>
            </a:r>
            <a:r>
              <a:rPr lang="en-US" dirty="0" smtClean="0"/>
              <a:t> – terminate a process</a:t>
            </a:r>
          </a:p>
          <a:p>
            <a:r>
              <a:rPr lang="en-US" dirty="0">
                <a:latin typeface="Consolas" panose="020B0609020204030204" pitchFamily="49" charset="0"/>
              </a:rPr>
              <a:t>fork</a:t>
            </a:r>
            <a:r>
              <a:rPr lang="en-US" dirty="0" smtClean="0"/>
              <a:t> – copy the current process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wait</a:t>
            </a:r>
            <a:r>
              <a:rPr lang="en-US" dirty="0" smtClean="0"/>
              <a:t> – wait for a process to finish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exec</a:t>
            </a:r>
            <a:r>
              <a:rPr lang="en-US" dirty="0" smtClean="0"/>
              <a:t> – change the program being run by the current process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kill</a:t>
            </a:r>
            <a:r>
              <a:rPr lang="en-US" dirty="0" smtClean="0"/>
              <a:t> – send a signal (interrupt-like notification) to another process</a:t>
            </a:r>
          </a:p>
          <a:p>
            <a:r>
              <a:rPr lang="en-US" dirty="0" err="1">
                <a:latin typeface="Consolas" panose="020B0609020204030204" pitchFamily="49" charset="0"/>
              </a:rPr>
              <a:t>sigaction</a:t>
            </a:r>
            <a:r>
              <a:rPr lang="en-US" dirty="0" smtClean="0"/>
              <a:t> – set handlers for signals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C34F7-68C0-4C92-BEA1-CDDBDC6E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2268A-6D91-4F3F-AF8F-D5E6E631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E37A0-C81F-4BD0-8CE7-32E42419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1356" y="1771650"/>
            <a:ext cx="4024993" cy="5715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8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70239-C6FF-4F0A-809B-54039926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pid.c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0C09F-DC94-4B0E-9A5B-4051375C5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stdlib.h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stdio.h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string.h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unistd.h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&lt;sys/</a:t>
            </a:r>
            <a:r>
              <a:rPr lang="en-US" dirty="0" err="1" smtClean="0">
                <a:latin typeface="Consolas" panose="020B0609020204030204" pitchFamily="49" charset="0"/>
              </a:rPr>
              <a:t>types.h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main(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argc</a:t>
            </a:r>
            <a:r>
              <a:rPr lang="en-US" dirty="0" smtClean="0">
                <a:latin typeface="Consolas" panose="020B0609020204030204" pitchFamily="49" charset="0"/>
              </a:rPr>
              <a:t>, char *</a:t>
            </a:r>
            <a:r>
              <a:rPr lang="en-US" dirty="0" err="1" smtClean="0">
                <a:latin typeface="Consolas" panose="020B0609020204030204" pitchFamily="49" charset="0"/>
              </a:rPr>
              <a:t>argv</a:t>
            </a:r>
            <a:r>
              <a:rPr lang="en-US" dirty="0" smtClean="0">
                <a:latin typeface="Consolas" panose="020B0609020204030204" pitchFamily="49" charset="0"/>
              </a:rPr>
              <a:t>[])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/* get current processes PID */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pid_t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latin typeface="Consolas" panose="020B0609020204030204" pitchFamily="49" charset="0"/>
              </a:rPr>
              <a:t>getpid</a:t>
            </a:r>
            <a:r>
              <a:rPr lang="en-US" dirty="0" smtClean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("My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: %d\n",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exit(0);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3D5B3-0AAF-4438-8E1E-C7BD9B0A4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AB785-D505-46CC-AEF7-69A5A9D8F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46332-6B8D-42C4-A968-3866B888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8E13E0-436F-40C8-AB32-E86DFE655CD1}"/>
              </a:ext>
            </a:extLst>
          </p:cNvPr>
          <p:cNvSpPr txBox="1"/>
          <p:nvPr/>
        </p:nvSpPr>
        <p:spPr>
          <a:xfrm>
            <a:off x="5810184" y="1617536"/>
            <a:ext cx="5054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Q: What if we let </a:t>
            </a:r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</a:rPr>
              <a:t>main</a:t>
            </a:r>
            <a:r>
              <a:rPr lang="en-US" sz="2800" dirty="0">
                <a:solidFill>
                  <a:srgbClr val="FF0000"/>
                </a:solidFill>
              </a:rPr>
              <a:t> return without ever calling </a:t>
            </a:r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</a:rPr>
              <a:t>exit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OS Library calls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exit()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us!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entrypoint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the executable is in the OS library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library calls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main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returns, OS library calls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exit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anose="020F0502020204030204" pitchFamily="34" charset="0"/>
              </a:rPr>
              <a:t>You’ll see this in Project 0: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entry.c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394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5F5D-8905-4251-A7C7-DD879E0E7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Management API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7BBD9-2675-4D0E-994A-A8A7CA0F6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exit</a:t>
            </a:r>
            <a:r>
              <a:rPr lang="en-US" dirty="0" smtClean="0"/>
              <a:t> – terminate a process</a:t>
            </a:r>
          </a:p>
          <a:p>
            <a:r>
              <a:rPr lang="en-US" dirty="0">
                <a:latin typeface="Consolas" panose="020B0609020204030204" pitchFamily="49" charset="0"/>
              </a:rPr>
              <a:t>fork</a:t>
            </a:r>
            <a:r>
              <a:rPr lang="en-US" dirty="0" smtClean="0"/>
              <a:t> – copy the current process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wait</a:t>
            </a:r>
            <a:r>
              <a:rPr lang="en-US" dirty="0" smtClean="0"/>
              <a:t> – wait for a process to finish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exec</a:t>
            </a:r>
            <a:r>
              <a:rPr lang="en-US" dirty="0" smtClean="0"/>
              <a:t> – change the program being run by the current process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kill</a:t>
            </a:r>
            <a:r>
              <a:rPr lang="en-US" dirty="0" smtClean="0"/>
              <a:t> – send a signal (interrupt-like notification) to another process</a:t>
            </a:r>
          </a:p>
          <a:p>
            <a:r>
              <a:rPr lang="en-US" dirty="0" err="1">
                <a:latin typeface="Consolas" panose="020B0609020204030204" pitchFamily="49" charset="0"/>
              </a:rPr>
              <a:t>sigaction</a:t>
            </a:r>
            <a:r>
              <a:rPr lang="en-US" dirty="0" smtClean="0"/>
              <a:t> – set handlers for signals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C34F7-68C0-4C92-BEA1-CDDBDC6E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2268A-6D91-4F3F-AF8F-D5E6E631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E37A0-C81F-4BD0-8CE7-32E42419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77685" y="2228850"/>
            <a:ext cx="4433208" cy="5715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1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5E7C5-0FC6-4EA1-940E-EB676A1D7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Creating Processes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7DBF8-5E0D-4E3F-8A58-20AD2BD4C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Consolas" panose="020B0609020204030204" pitchFamily="49" charset="0"/>
              </a:rPr>
              <a:t>pid_t</a:t>
            </a:r>
            <a:r>
              <a:rPr lang="en-US" dirty="0" smtClean="0">
                <a:latin typeface="Consolas" panose="020B0609020204030204" pitchFamily="49" charset="0"/>
              </a:rPr>
              <a:t> fork() </a:t>
            </a:r>
            <a:r>
              <a:rPr lang="en-US" dirty="0" smtClean="0"/>
              <a:t>– copy the current process</a:t>
            </a:r>
          </a:p>
          <a:p>
            <a:pPr lvl="1"/>
            <a:r>
              <a:rPr lang="en-US" dirty="0" smtClean="0"/>
              <a:t>New process has different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New process contains a single thread</a:t>
            </a:r>
          </a:p>
          <a:p>
            <a:r>
              <a:rPr lang="en-US" dirty="0" smtClean="0"/>
              <a:t>State of original process duplicated in both Parent and Child!</a:t>
            </a:r>
          </a:p>
          <a:p>
            <a:pPr lvl="1"/>
            <a:r>
              <a:rPr lang="en-US" dirty="0" smtClean="0"/>
              <a:t>Address Space (Memory), File Descriptors (covered later), etc…</a:t>
            </a:r>
          </a:p>
          <a:p>
            <a:r>
              <a:rPr lang="en-US" dirty="0" smtClean="0"/>
              <a:t>Return value from </a:t>
            </a:r>
            <a:r>
              <a:rPr lang="en-US" sz="2100" dirty="0">
                <a:latin typeface="Consolas" panose="020B0609020204030204" pitchFamily="49" charset="0"/>
              </a:rPr>
              <a:t>fork()</a:t>
            </a:r>
            <a:r>
              <a:rPr lang="en-US" dirty="0" smtClean="0"/>
              <a:t>: </a:t>
            </a:r>
            <a:r>
              <a:rPr lang="en-US" sz="2100" dirty="0" err="1">
                <a:latin typeface="Consolas" panose="020B0609020204030204" pitchFamily="49" charset="0"/>
              </a:rPr>
              <a:t>pid</a:t>
            </a:r>
            <a:r>
              <a:rPr lang="en-US" dirty="0" smtClean="0"/>
              <a:t> (like an integer)</a:t>
            </a:r>
          </a:p>
          <a:p>
            <a:pPr lvl="1"/>
            <a:r>
              <a:rPr lang="en-US" dirty="0" smtClean="0"/>
              <a:t>When &gt; 0: </a:t>
            </a:r>
          </a:p>
          <a:p>
            <a:pPr lvl="2"/>
            <a:r>
              <a:rPr lang="en-US" dirty="0" smtClean="0"/>
              <a:t>Running in (original) Parent process</a:t>
            </a:r>
          </a:p>
          <a:p>
            <a:pPr lvl="2"/>
            <a:r>
              <a:rPr lang="en-US" dirty="0" smtClean="0"/>
              <a:t>return value is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/>
              <a:t> of new child</a:t>
            </a:r>
          </a:p>
          <a:p>
            <a:pPr lvl="1"/>
            <a:r>
              <a:rPr lang="en-US" dirty="0" smtClean="0"/>
              <a:t>When = 0: </a:t>
            </a:r>
          </a:p>
          <a:p>
            <a:pPr lvl="2"/>
            <a:r>
              <a:rPr lang="en-US" dirty="0" smtClean="0"/>
              <a:t>Running in new Child process</a:t>
            </a:r>
          </a:p>
          <a:p>
            <a:pPr lvl="1"/>
            <a:r>
              <a:rPr lang="en-US" dirty="0" smtClean="0"/>
              <a:t>When &lt; 0:</a:t>
            </a:r>
          </a:p>
          <a:p>
            <a:pPr lvl="2"/>
            <a:r>
              <a:rPr lang="en-US" dirty="0" smtClean="0"/>
              <a:t>Error!  Must handle somehow</a:t>
            </a:r>
          </a:p>
          <a:p>
            <a:pPr lvl="2"/>
            <a:r>
              <a:rPr lang="en-US" dirty="0" smtClean="0"/>
              <a:t>Running in original process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ADFA9-CE3C-40FF-8D92-21D3C83E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3636C-A8EB-43D3-B9AC-87BE7945C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2BDB6-C256-48DD-BDCE-788C5372C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9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D372-028F-401E-A250-4227EF9CC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fork1.c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5D9E-08D1-4276-BE86-39FCD3A37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stdlib.h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stdio.h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unistd.h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&lt;sys/</a:t>
            </a:r>
            <a:r>
              <a:rPr lang="en-US" dirty="0" err="1" smtClean="0">
                <a:latin typeface="Consolas" panose="020B0609020204030204" pitchFamily="49" charset="0"/>
              </a:rPr>
              <a:t>types.h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main(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argc</a:t>
            </a:r>
            <a:r>
              <a:rPr lang="en-US" dirty="0" smtClean="0">
                <a:latin typeface="Consolas" panose="020B0609020204030204" pitchFamily="49" charset="0"/>
              </a:rPr>
              <a:t>, char *</a:t>
            </a:r>
            <a:r>
              <a:rPr lang="en-US" dirty="0" err="1" smtClean="0">
                <a:latin typeface="Consolas" panose="020B0609020204030204" pitchFamily="49" charset="0"/>
              </a:rPr>
              <a:t>argv</a:t>
            </a:r>
            <a:r>
              <a:rPr lang="en-US" dirty="0" smtClean="0">
                <a:latin typeface="Consolas" panose="020B0609020204030204" pitchFamily="49" charset="0"/>
              </a:rPr>
              <a:t>[])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pid_t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latin typeface="Consolas" panose="020B0609020204030204" pitchFamily="49" charset="0"/>
              </a:rPr>
              <a:t>getpid</a:t>
            </a:r>
            <a:r>
              <a:rPr lang="en-US" dirty="0" smtClean="0">
                <a:latin typeface="Consolas" panose="020B0609020204030204" pitchFamily="49" charset="0"/>
              </a:rPr>
              <a:t>();           /* get current processes PID */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("Parent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: %d\n",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pid_t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cpid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= fork();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&gt; 0) {	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         /* Parent Process */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("[%d] parent of [%d]\n", </a:t>
            </a:r>
            <a:r>
              <a:rPr lang="en-US" dirty="0" err="1">
                <a:latin typeface="Consolas" panose="020B0609020204030204" pitchFamily="49" charset="0"/>
              </a:rPr>
              <a:t>getpid</a:t>
            </a:r>
            <a:r>
              <a:rPr lang="en-US" dirty="0">
                <a:latin typeface="Consolas" panose="020B0609020204030204" pitchFamily="49" charset="0"/>
              </a:rPr>
              <a:t>(), 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} else 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== 0) {         /* Child Process */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("[%d] child\n", </a:t>
            </a:r>
            <a:r>
              <a:rPr lang="en-US" dirty="0" err="1">
                <a:latin typeface="Consolas" panose="020B0609020204030204" pitchFamily="49" charset="0"/>
              </a:rPr>
              <a:t>getpid</a:t>
            </a:r>
            <a:r>
              <a:rPr lang="en-US" dirty="0">
                <a:latin typeface="Consolas" panose="020B0609020204030204" pitchFamily="49" charset="0"/>
              </a:rPr>
              <a:t>());</a:t>
            </a:r>
            <a:endParaRPr lang="en-US" dirty="0" smtClean="0"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} else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perror</a:t>
            </a:r>
            <a:r>
              <a:rPr lang="en-US" dirty="0" smtClean="0">
                <a:latin typeface="Consolas" panose="020B0609020204030204" pitchFamily="49" charset="0"/>
              </a:rPr>
              <a:t>("Fork failed");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C1CF1-7589-403E-B942-9E5F8AEA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04EBC-ADCE-425A-A78D-631089E91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7E4E3-DFFE-49CB-B224-33C5F6F49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3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D372-028F-401E-A250-4227EF9CC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fork1.c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5D9E-08D1-4276-BE86-39FCD3A37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stdlib.h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stdio.h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unistd.h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&lt;sys/</a:t>
            </a:r>
            <a:r>
              <a:rPr lang="en-US" dirty="0" err="1" smtClean="0">
                <a:latin typeface="Consolas" panose="020B0609020204030204" pitchFamily="49" charset="0"/>
              </a:rPr>
              <a:t>types.h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main(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argc</a:t>
            </a:r>
            <a:r>
              <a:rPr lang="en-US" dirty="0" smtClean="0">
                <a:latin typeface="Consolas" panose="020B0609020204030204" pitchFamily="49" charset="0"/>
              </a:rPr>
              <a:t>, char *</a:t>
            </a:r>
            <a:r>
              <a:rPr lang="en-US" dirty="0" err="1" smtClean="0">
                <a:latin typeface="Consolas" panose="020B0609020204030204" pitchFamily="49" charset="0"/>
              </a:rPr>
              <a:t>argv</a:t>
            </a:r>
            <a:r>
              <a:rPr lang="en-US" dirty="0" smtClean="0">
                <a:latin typeface="Consolas" panose="020B0609020204030204" pitchFamily="49" charset="0"/>
              </a:rPr>
              <a:t>[])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pid_t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latin typeface="Consolas" panose="020B0609020204030204" pitchFamily="49" charset="0"/>
              </a:rPr>
              <a:t>getpid</a:t>
            </a:r>
            <a:r>
              <a:rPr lang="en-US" dirty="0" smtClean="0">
                <a:latin typeface="Consolas" panose="020B0609020204030204" pitchFamily="49" charset="0"/>
              </a:rPr>
              <a:t>();           /* get current processes PID */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("Parent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: %d\n",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pid_t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cpid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= fork();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&gt; 0) {	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         /* Parent Process */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("[%d] parent of [%d]\n", </a:t>
            </a:r>
            <a:r>
              <a:rPr lang="en-US" dirty="0" err="1">
                <a:latin typeface="Consolas" panose="020B0609020204030204" pitchFamily="49" charset="0"/>
              </a:rPr>
              <a:t>getpid</a:t>
            </a:r>
            <a:r>
              <a:rPr lang="en-US" dirty="0">
                <a:latin typeface="Consolas" panose="020B0609020204030204" pitchFamily="49" charset="0"/>
              </a:rPr>
              <a:t>(), 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} else 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== 0) {         /* Child Process */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("[%d] child\n", </a:t>
            </a:r>
            <a:r>
              <a:rPr lang="en-US" dirty="0" err="1">
                <a:latin typeface="Consolas" panose="020B0609020204030204" pitchFamily="49" charset="0"/>
              </a:rPr>
              <a:t>getpid</a:t>
            </a:r>
            <a:r>
              <a:rPr lang="en-US" dirty="0">
                <a:latin typeface="Consolas" panose="020B0609020204030204" pitchFamily="49" charset="0"/>
              </a:rPr>
              <a:t>());</a:t>
            </a:r>
            <a:endParaRPr lang="en-US" dirty="0" smtClean="0"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} else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perror</a:t>
            </a:r>
            <a:r>
              <a:rPr lang="en-US" dirty="0" smtClean="0">
                <a:latin typeface="Consolas" panose="020B0609020204030204" pitchFamily="49" charset="0"/>
              </a:rPr>
              <a:t>("Fork failed");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C1CF1-7589-403E-B942-9E5F8AEA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04EBC-ADCE-425A-A78D-631089E91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7E4E3-DFFE-49CB-B224-33C5F6F49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Right Arrow 3">
            <a:extLst>
              <a:ext uri="{FF2B5EF4-FFF2-40B4-BE49-F238E27FC236}">
                <a16:creationId xmlns:a16="http://schemas.microsoft.com/office/drawing/2014/main" id="{00B01891-223E-45AD-A9AB-776C7E96571B}"/>
              </a:ext>
            </a:extLst>
          </p:cNvPr>
          <p:cNvSpPr/>
          <p:nvPr/>
        </p:nvSpPr>
        <p:spPr>
          <a:xfrm>
            <a:off x="1429960" y="3620033"/>
            <a:ext cx="571504" cy="6285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01442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D372-028F-401E-A250-4227EF9CC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fork1.c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5D9E-08D1-4276-BE86-39FCD3A37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stdlib.h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stdio.h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unistd.h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&lt;sys/</a:t>
            </a:r>
            <a:r>
              <a:rPr lang="en-US" dirty="0" err="1" smtClean="0">
                <a:latin typeface="Consolas" panose="020B0609020204030204" pitchFamily="49" charset="0"/>
              </a:rPr>
              <a:t>types.h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main(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argc</a:t>
            </a:r>
            <a:r>
              <a:rPr lang="en-US" dirty="0" smtClean="0">
                <a:latin typeface="Consolas" panose="020B0609020204030204" pitchFamily="49" charset="0"/>
              </a:rPr>
              <a:t>, char *</a:t>
            </a:r>
            <a:r>
              <a:rPr lang="en-US" dirty="0" err="1" smtClean="0">
                <a:latin typeface="Consolas" panose="020B0609020204030204" pitchFamily="49" charset="0"/>
              </a:rPr>
              <a:t>argv</a:t>
            </a:r>
            <a:r>
              <a:rPr lang="en-US" dirty="0" smtClean="0">
                <a:latin typeface="Consolas" panose="020B0609020204030204" pitchFamily="49" charset="0"/>
              </a:rPr>
              <a:t>[])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pid_t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latin typeface="Consolas" panose="020B0609020204030204" pitchFamily="49" charset="0"/>
              </a:rPr>
              <a:t>getpid</a:t>
            </a:r>
            <a:r>
              <a:rPr lang="en-US" dirty="0" smtClean="0">
                <a:latin typeface="Consolas" panose="020B0609020204030204" pitchFamily="49" charset="0"/>
              </a:rPr>
              <a:t>();           /* get current processes PID */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("Parent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: %d\n", </a:t>
            </a:r>
            <a:r>
              <a:rPr lang="en-US" dirty="0" err="1" smtClean="0">
                <a:latin typeface="Consolas" panose="020B0609020204030204" pitchFamily="49" charset="0"/>
              </a:rPr>
              <a:t>pid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sz="2100" dirty="0" err="1">
                <a:latin typeface="Consolas" panose="020B0609020204030204" pitchFamily="49" charset="0"/>
              </a:rPr>
              <a:t>pid_t</a:t>
            </a:r>
            <a:r>
              <a:rPr lang="en-US" sz="2100" dirty="0">
                <a:latin typeface="Consolas" panose="020B0609020204030204" pitchFamily="49" charset="0"/>
              </a:rPr>
              <a:t> </a:t>
            </a:r>
            <a:r>
              <a:rPr lang="en-US" sz="2100" dirty="0" err="1">
                <a:latin typeface="Consolas" panose="020B0609020204030204" pitchFamily="49" charset="0"/>
              </a:rPr>
              <a:t>cpid</a:t>
            </a:r>
            <a:r>
              <a:rPr lang="en-US" sz="2100" dirty="0">
                <a:latin typeface="Consolas" panose="020B0609020204030204" pitchFamily="49" charset="0"/>
              </a:rPr>
              <a:t> = fork();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&gt; 0) {	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         /* Parent Process */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("[%d] parent of [%d]\n", </a:t>
            </a:r>
            <a:r>
              <a:rPr lang="en-US" dirty="0" err="1">
                <a:latin typeface="Consolas" panose="020B0609020204030204" pitchFamily="49" charset="0"/>
              </a:rPr>
              <a:t>getpid</a:t>
            </a:r>
            <a:r>
              <a:rPr lang="en-US" dirty="0">
                <a:latin typeface="Consolas" panose="020B0609020204030204" pitchFamily="49" charset="0"/>
              </a:rPr>
              <a:t>(), 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} else 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== 0) {         /* Child Process */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("[%d] child\n", </a:t>
            </a:r>
            <a:r>
              <a:rPr lang="en-US" dirty="0" err="1">
                <a:latin typeface="Consolas" panose="020B0609020204030204" pitchFamily="49" charset="0"/>
              </a:rPr>
              <a:t>getpid</a:t>
            </a:r>
            <a:r>
              <a:rPr lang="en-US" dirty="0">
                <a:latin typeface="Consolas" panose="020B0609020204030204" pitchFamily="49" charset="0"/>
              </a:rPr>
              <a:t>());</a:t>
            </a:r>
            <a:endParaRPr lang="en-US" dirty="0" smtClean="0"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} else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perror</a:t>
            </a:r>
            <a:r>
              <a:rPr lang="en-US" dirty="0" smtClean="0">
                <a:latin typeface="Consolas" panose="020B0609020204030204" pitchFamily="49" charset="0"/>
              </a:rPr>
              <a:t>("Fork failed");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C1CF1-7589-403E-B942-9E5F8AEA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04EBC-ADCE-425A-A78D-631089E91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7E4E3-DFFE-49CB-B224-33C5F6F49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Right Arrow 3">
            <a:extLst>
              <a:ext uri="{FF2B5EF4-FFF2-40B4-BE49-F238E27FC236}">
                <a16:creationId xmlns:a16="http://schemas.microsoft.com/office/drawing/2014/main" id="{00B01891-223E-45AD-A9AB-776C7E96571B}"/>
              </a:ext>
            </a:extLst>
          </p:cNvPr>
          <p:cNvSpPr/>
          <p:nvPr/>
        </p:nvSpPr>
        <p:spPr>
          <a:xfrm>
            <a:off x="1433384" y="4113809"/>
            <a:ext cx="571504" cy="6285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" name="Right Arrow 4">
            <a:extLst>
              <a:ext uri="{FF2B5EF4-FFF2-40B4-BE49-F238E27FC236}">
                <a16:creationId xmlns:a16="http://schemas.microsoft.com/office/drawing/2014/main" id="{2E6C7BA0-FA93-4040-B0D7-36779A5E0B0E}"/>
              </a:ext>
            </a:extLst>
          </p:cNvPr>
          <p:cNvSpPr/>
          <p:nvPr/>
        </p:nvSpPr>
        <p:spPr>
          <a:xfrm>
            <a:off x="690368" y="4589298"/>
            <a:ext cx="571504" cy="62853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9717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E8FEF-F894-4504-8507-F3A6AD5DC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fork_race.c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BE2A5-AAF6-43A8-B10B-8A46F0AF00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spcBef>
                <a:spcPts val="2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i;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pid_t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= fork();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&gt; 0) {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for (i = 0; i &lt; 10; ++i) {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("Parent: %d\n", i);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// sleep(1);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 else 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== 0) {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for (i = 0; i &gt; -10; --i) {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("Child: %d\n", i);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// sleep(1);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lvl="0" indent="0">
              <a:spcBef>
                <a:spcPts val="200"/>
              </a:spcBef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dirty="0" smtClean="0"/>
              <a:t>What does this print?</a:t>
            </a:r>
          </a:p>
          <a:p>
            <a:pPr>
              <a:spcBef>
                <a:spcPts val="200"/>
              </a:spcBef>
            </a:pPr>
            <a:r>
              <a:rPr lang="en-US" dirty="0" smtClean="0"/>
              <a:t>Would adding the calls to sleep matter?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Recall: a process consists of one or more threads executing in an address space</a:t>
            </a:r>
          </a:p>
          <a:p>
            <a:pPr marL="457200" indent="-457200"/>
            <a:r>
              <a:rPr lang="en-US" dirty="0"/>
              <a:t>In this case, each process has a single thread</a:t>
            </a:r>
          </a:p>
          <a:p>
            <a:pPr marL="457200" indent="-457200"/>
            <a:r>
              <a:rPr lang="en-US" dirty="0"/>
              <a:t>These threads execute concurrently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03A13-7078-422E-A213-949748486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04858-2419-4435-B964-C1B84CDAC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E1FA6-BA97-492A-85D7-2AEB44BDC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3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5F5D-8905-4251-A7C7-DD879E0E7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Management API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7BBD9-2675-4D0E-994A-A8A7CA0F6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exit</a:t>
            </a:r>
            <a:r>
              <a:rPr lang="en-US" dirty="0" smtClean="0"/>
              <a:t> – terminate a process</a:t>
            </a:r>
          </a:p>
          <a:p>
            <a:r>
              <a:rPr lang="en-US" dirty="0">
                <a:latin typeface="Consolas" panose="020B0609020204030204" pitchFamily="49" charset="0"/>
              </a:rPr>
              <a:t>fork</a:t>
            </a:r>
            <a:r>
              <a:rPr lang="en-US" dirty="0" smtClean="0"/>
              <a:t> – copy the current process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wait</a:t>
            </a:r>
            <a:r>
              <a:rPr lang="en-US" dirty="0" smtClean="0"/>
              <a:t> – wait for a process to finish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exec</a:t>
            </a:r>
            <a:r>
              <a:rPr lang="en-US" dirty="0" smtClean="0"/>
              <a:t> – change the program being run by the current process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kill</a:t>
            </a:r>
            <a:r>
              <a:rPr lang="en-US" dirty="0" smtClean="0"/>
              <a:t> – send a signal (interrupt-like notification) to another process</a:t>
            </a:r>
          </a:p>
          <a:p>
            <a:r>
              <a:rPr lang="en-US" dirty="0" err="1">
                <a:latin typeface="Consolas" panose="020B0609020204030204" pitchFamily="49" charset="0"/>
              </a:rPr>
              <a:t>sigaction</a:t>
            </a:r>
            <a:r>
              <a:rPr lang="en-US" dirty="0" smtClean="0"/>
              <a:t> – set handlers for signals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C34F7-68C0-4C92-BEA1-CDDBDC6E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2268A-6D91-4F3F-AF8F-D5E6E631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E37A0-C81F-4BD0-8CE7-32E42419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4701" y="2721973"/>
            <a:ext cx="4776436" cy="5715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9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7624-A85A-4614-9E7E-615D39670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fork2.c – parent waits for child to finish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F504B-B021-48AA-B3E5-59AF141F5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spcBef>
                <a:spcPts val="2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status;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pid_t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tcpid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…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= fork();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&gt; 0) {               /* Parent Process */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mypid</a:t>
            </a:r>
            <a:r>
              <a:rPr lang="en-US" dirty="0" smtClean="0"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latin typeface="Consolas" panose="020B0609020204030204" pitchFamily="49" charset="0"/>
              </a:rPr>
              <a:t>getpid</a:t>
            </a:r>
            <a:r>
              <a:rPr lang="en-US" dirty="0" smtClean="0">
                <a:latin typeface="Consolas" panose="020B0609020204030204" pitchFamily="49" charset="0"/>
              </a:rPr>
              <a:t>();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("[%d] parent of [%d]\n", </a:t>
            </a:r>
            <a:r>
              <a:rPr lang="en-US" dirty="0" err="1" smtClean="0">
                <a:latin typeface="Consolas" panose="020B0609020204030204" pitchFamily="49" charset="0"/>
              </a:rPr>
              <a:t>mypid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tcpid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= wait(&amp;status);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("[%d] bye %d(%d)\n", </a:t>
            </a:r>
            <a:r>
              <a:rPr lang="en-US" dirty="0" err="1" smtClean="0">
                <a:latin typeface="Consolas" panose="020B0609020204030204" pitchFamily="49" charset="0"/>
              </a:rPr>
              <a:t>mypid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tcpid</a:t>
            </a:r>
            <a:r>
              <a:rPr lang="en-US" dirty="0" smtClean="0">
                <a:latin typeface="Consolas" panose="020B0609020204030204" pitchFamily="49" charset="0"/>
              </a:rPr>
              <a:t>, status);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 else 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== 0) {       /* Child Process */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mypid</a:t>
            </a:r>
            <a:r>
              <a:rPr lang="en-US" dirty="0" smtClean="0"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latin typeface="Consolas" panose="020B0609020204030204" pitchFamily="49" charset="0"/>
              </a:rPr>
              <a:t>getpid</a:t>
            </a:r>
            <a:r>
              <a:rPr lang="en-US" dirty="0" smtClean="0">
                <a:latin typeface="Consolas" panose="020B0609020204030204" pitchFamily="49" charset="0"/>
              </a:rPr>
              <a:t>();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("[%d] child\n", </a:t>
            </a:r>
            <a:r>
              <a:rPr lang="en-US" dirty="0" err="1" smtClean="0">
                <a:latin typeface="Consolas" panose="020B0609020204030204" pitchFamily="49" charset="0"/>
              </a:rPr>
              <a:t>mypid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…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E158C-D868-436C-B92B-5532A3E07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E6A2-59D4-4FCB-9AAA-542B584DF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03CF9-63EF-494C-8E22-0979D85CD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2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08B3-E4F4-420D-899C-7BFEC9AF6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5A318-2282-4216-9B5B-F76270CA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Definition: execution environment with restricted rights</a:t>
            </a:r>
          </a:p>
          <a:p>
            <a:pPr lvl="1"/>
            <a:r>
              <a:rPr lang="en-US" dirty="0" smtClean="0"/>
              <a:t>One or more threads executing in a single address space</a:t>
            </a:r>
          </a:p>
          <a:p>
            <a:pPr lvl="1"/>
            <a:r>
              <a:rPr lang="en-US" dirty="0" smtClean="0"/>
              <a:t>Owns file descriptors, network connections</a:t>
            </a:r>
          </a:p>
          <a:p>
            <a:r>
              <a:rPr lang="en-US" dirty="0" smtClean="0"/>
              <a:t>Instance of a running program</a:t>
            </a:r>
          </a:p>
          <a:p>
            <a:pPr lvl="1"/>
            <a:r>
              <a:rPr lang="en-US" dirty="0" smtClean="0"/>
              <a:t>When you run an executable, it runs in its own process</a:t>
            </a:r>
          </a:p>
          <a:p>
            <a:pPr lvl="1"/>
            <a:r>
              <a:rPr lang="en-US" dirty="0" smtClean="0"/>
              <a:t>Application: one or more processes working together</a:t>
            </a:r>
          </a:p>
          <a:p>
            <a:r>
              <a:rPr lang="en-US" dirty="0" smtClean="0"/>
              <a:t>Protected from each other; OS protected from them</a:t>
            </a:r>
          </a:p>
          <a:p>
            <a:r>
              <a:rPr lang="en-US" dirty="0" smtClean="0"/>
              <a:t>In modern OSes, anything that runs outside of the kernel runs in a process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EDE8A-4895-46D0-880E-C04F7ED44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6BF7C-04EC-4270-83F8-AC4C4EF5A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3FC4C-6BEA-4656-9A24-F2671BE9C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5F5D-8905-4251-A7C7-DD879E0E7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Management API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7BBD9-2675-4D0E-994A-A8A7CA0F6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exit</a:t>
            </a:r>
            <a:r>
              <a:rPr lang="en-US" dirty="0" smtClean="0"/>
              <a:t> – terminate a process</a:t>
            </a:r>
          </a:p>
          <a:p>
            <a:r>
              <a:rPr lang="en-US" dirty="0">
                <a:latin typeface="Consolas" panose="020B0609020204030204" pitchFamily="49" charset="0"/>
              </a:rPr>
              <a:t>fork</a:t>
            </a:r>
            <a:r>
              <a:rPr lang="en-US" dirty="0" smtClean="0"/>
              <a:t> – copy the current process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wait</a:t>
            </a:r>
            <a:r>
              <a:rPr lang="en-US" dirty="0" smtClean="0"/>
              <a:t> – wait for a process to finish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exec</a:t>
            </a:r>
            <a:r>
              <a:rPr lang="en-US" dirty="0" smtClean="0"/>
              <a:t> – change the program being run by the current process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kill</a:t>
            </a:r>
            <a:r>
              <a:rPr lang="en-US" dirty="0" smtClean="0"/>
              <a:t> – send a signal (interrupt-like notification) to another process</a:t>
            </a:r>
          </a:p>
          <a:p>
            <a:r>
              <a:rPr lang="en-US" dirty="0" err="1">
                <a:latin typeface="Consolas" panose="020B0609020204030204" pitchFamily="49" charset="0"/>
              </a:rPr>
              <a:t>sigaction</a:t>
            </a:r>
            <a:r>
              <a:rPr lang="en-US" dirty="0" smtClean="0"/>
              <a:t> – set handlers for signals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C34F7-68C0-4C92-BEA1-CDDBDC6E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2268A-6D91-4F3F-AF8F-D5E6E631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E37A0-C81F-4BD0-8CE7-32E42419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26343" y="3238935"/>
            <a:ext cx="7748235" cy="5715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83224-BB1A-4CF8-A7CF-538704F9C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Running Another 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B6EBC-8A7B-4EA4-8AE7-E4EA9E8BD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threads, we could call </a:t>
            </a:r>
            <a:r>
              <a:rPr lang="en-US" dirty="0" err="1" smtClean="0">
                <a:latin typeface="Consolas" panose="020B0609020204030204" pitchFamily="49" charset="0"/>
              </a:rPr>
              <a:t>pthread_create</a:t>
            </a:r>
            <a:r>
              <a:rPr lang="en-US" dirty="0" smtClean="0"/>
              <a:t> to create a new thread executing a separate function</a:t>
            </a:r>
          </a:p>
          <a:p>
            <a:r>
              <a:rPr lang="en-US" dirty="0" smtClean="0"/>
              <a:t>With processes, the equivalent would be spawning a new process executing a different program (i.e. </a:t>
            </a:r>
            <a:r>
              <a:rPr lang="en-US" dirty="0">
                <a:latin typeface="Consolas" panose="020B0609020204030204" pitchFamily="49" charset="0"/>
              </a:rPr>
              <a:t>fork</a:t>
            </a:r>
            <a:r>
              <a:rPr lang="en-US" dirty="0" smtClean="0"/>
              <a:t> and </a:t>
            </a:r>
            <a:r>
              <a:rPr lang="en-US" dirty="0" smtClean="0">
                <a:latin typeface="Consolas" panose="020B0609020204030204" pitchFamily="49" charset="0"/>
              </a:rPr>
              <a:t>exec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can we do this?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60C5B-124E-40A8-BAF4-3E5DCF06E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03863-A6EC-4AF5-BA0C-BAA5032A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B9898-E07A-472B-BFB1-6335A8272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6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9EE2-C0BB-4A86-B559-92185F0B7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fork3.c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24517-19E3-41C4-9603-74109426D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…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= fork();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&gt; 0) {               /* Parent Process */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tcpid</a:t>
            </a:r>
            <a:r>
              <a:rPr lang="en-US" dirty="0" smtClean="0">
                <a:latin typeface="Consolas" panose="020B0609020204030204" pitchFamily="49" charset="0"/>
              </a:rPr>
              <a:t> = wait(&amp;status);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 else if (</a:t>
            </a:r>
            <a:r>
              <a:rPr lang="en-US" dirty="0" err="1" smtClean="0">
                <a:latin typeface="Consolas" panose="020B0609020204030204" pitchFamily="49" charset="0"/>
              </a:rPr>
              <a:t>cpid</a:t>
            </a:r>
            <a:r>
              <a:rPr lang="en-US" dirty="0" smtClean="0">
                <a:latin typeface="Consolas" panose="020B0609020204030204" pitchFamily="49" charset="0"/>
              </a:rPr>
              <a:t> == 0) {       /* Child Process */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*</a:t>
            </a:r>
            <a:r>
              <a:rPr lang="en-US" dirty="0" err="1" smtClean="0">
                <a:latin typeface="Consolas" panose="020B0609020204030204" pitchFamily="49" charset="0"/>
              </a:rPr>
              <a:t>args</a:t>
            </a:r>
            <a:r>
              <a:rPr lang="en-US" dirty="0" smtClean="0">
                <a:latin typeface="Consolas" panose="020B0609020204030204" pitchFamily="49" charset="0"/>
              </a:rPr>
              <a:t>[] = {"ls", "-l", NULL};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execv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("/bin/ls",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args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/* </a:t>
            </a:r>
            <a:r>
              <a:rPr lang="en-US" dirty="0" err="1" smtClean="0">
                <a:latin typeface="Consolas" panose="020B0609020204030204" pitchFamily="49" charset="0"/>
              </a:rPr>
              <a:t>execv</a:t>
            </a:r>
            <a:r>
              <a:rPr lang="en-US" dirty="0" smtClean="0">
                <a:latin typeface="Consolas" panose="020B0609020204030204" pitchFamily="49" charset="0"/>
              </a:rPr>
              <a:t> doesn't return when it works.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 So, if we got here, it failed! */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perror</a:t>
            </a:r>
            <a:r>
              <a:rPr lang="en-US" dirty="0" smtClean="0">
                <a:latin typeface="Consolas" panose="020B0609020204030204" pitchFamily="49" charset="0"/>
              </a:rPr>
              <a:t>("</a:t>
            </a:r>
            <a:r>
              <a:rPr lang="en-US" dirty="0" err="1" smtClean="0">
                <a:latin typeface="Consolas" panose="020B0609020204030204" pitchFamily="49" charset="0"/>
              </a:rPr>
              <a:t>execv</a:t>
            </a:r>
            <a:r>
              <a:rPr lang="en-US" dirty="0" smtClean="0">
                <a:latin typeface="Consolas" panose="020B0609020204030204" pitchFamily="49" charset="0"/>
              </a:rPr>
              <a:t> failed");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exit(1);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…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047F5-D3A6-4CEA-8A1A-EAABFE159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405B7-D89E-4CF6-B821-6E3655C69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A2BAA-1AE9-4C21-A63D-E940BDDD8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3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5F5D-8905-4251-A7C7-DD879E0E7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Management API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7BBD9-2675-4D0E-994A-A8A7CA0F6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exit</a:t>
            </a:r>
            <a:r>
              <a:rPr lang="en-US" dirty="0" smtClean="0"/>
              <a:t> – terminate a process</a:t>
            </a:r>
          </a:p>
          <a:p>
            <a:r>
              <a:rPr lang="en-US" dirty="0">
                <a:latin typeface="Consolas" panose="020B0609020204030204" pitchFamily="49" charset="0"/>
              </a:rPr>
              <a:t>fork</a:t>
            </a:r>
            <a:r>
              <a:rPr lang="en-US" dirty="0" smtClean="0"/>
              <a:t> – copy the current process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wait</a:t>
            </a:r>
            <a:r>
              <a:rPr lang="en-US" dirty="0" smtClean="0"/>
              <a:t> – wait for a process to finish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exec</a:t>
            </a:r>
            <a:r>
              <a:rPr lang="en-US" dirty="0" smtClean="0"/>
              <a:t> – change the program being run by the current process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kill</a:t>
            </a:r>
            <a:r>
              <a:rPr lang="en-US" dirty="0" smtClean="0"/>
              <a:t> – send a signal (interrupt-like notification) to another process</a:t>
            </a:r>
          </a:p>
          <a:p>
            <a:r>
              <a:rPr lang="en-US" dirty="0" err="1">
                <a:latin typeface="Consolas" panose="020B0609020204030204" pitchFamily="49" charset="0"/>
              </a:rPr>
              <a:t>sigaction</a:t>
            </a:r>
            <a:r>
              <a:rPr lang="en-US" dirty="0" smtClean="0"/>
              <a:t> – set handlers for signals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C34F7-68C0-4C92-BEA1-CDDBDC6E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2268A-6D91-4F3F-AF8F-D5E6E631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E37A0-C81F-4BD0-8CE7-32E42419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18179" y="3718717"/>
            <a:ext cx="8548335" cy="11227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3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D1D95-5DFD-4B4C-9EBB-9D6ADB71F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inf_loop.c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0D1FD-F6B9-47C4-B7AD-A5E133A8F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700016" cy="4351337"/>
          </a:xfrm>
        </p:spPr>
        <p:txBody>
          <a:bodyPr>
            <a:normAutofit fontScale="70000" lnSpcReduction="20000"/>
          </a:bodyPr>
          <a:lstStyle/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stdlib.h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stdio.h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&lt;sys/</a:t>
            </a:r>
            <a:r>
              <a:rPr lang="en-US" dirty="0" err="1" smtClean="0">
                <a:latin typeface="Consolas" panose="020B0609020204030204" pitchFamily="49" charset="0"/>
              </a:rPr>
              <a:t>types.h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unistd.h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signal.h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0" lvl="0" indent="0">
              <a:spcBef>
                <a:spcPts val="300"/>
              </a:spcBef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signal_callback_handler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signum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("Caught signal!\n");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exit(1);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lvl="0" indent="0">
              <a:spcBef>
                <a:spcPts val="300"/>
              </a:spcBef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main() {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sigaction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sa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sa.sa_flags</a:t>
            </a:r>
            <a:r>
              <a:rPr lang="en-US" dirty="0" smtClean="0">
                <a:latin typeface="Consolas" panose="020B0609020204030204" pitchFamily="49" charset="0"/>
              </a:rPr>
              <a:t> = 0;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sigemptyset</a:t>
            </a:r>
            <a:r>
              <a:rPr lang="en-US" dirty="0" smtClean="0">
                <a:latin typeface="Consolas" panose="020B0609020204030204" pitchFamily="49" charset="0"/>
              </a:rPr>
              <a:t>(&amp;</a:t>
            </a:r>
            <a:r>
              <a:rPr lang="en-US" dirty="0" err="1" smtClean="0">
                <a:latin typeface="Consolas" panose="020B0609020204030204" pitchFamily="49" charset="0"/>
              </a:rPr>
              <a:t>sa.sa_mask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sa.sa_handler</a:t>
            </a:r>
            <a:r>
              <a:rPr lang="en-US" dirty="0" smtClean="0"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latin typeface="Consolas" panose="020B0609020204030204" pitchFamily="49" charset="0"/>
              </a:rPr>
              <a:t>signal_callback_handler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sigaction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(SIGINT, &amp;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sa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, NULL);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while (1) {}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400" dirty="0"/>
              <a:t>Q: What would happen if the process receives a </a:t>
            </a:r>
            <a:r>
              <a:rPr lang="en-US" sz="2400" dirty="0">
                <a:latin typeface="Consolas" panose="020B0609020204030204" pitchFamily="49" charset="0"/>
              </a:rPr>
              <a:t>SIGINT</a:t>
            </a:r>
            <a:r>
              <a:rPr lang="en-US" sz="2400" dirty="0"/>
              <a:t> signal, but does not register a signal handler?</a:t>
            </a:r>
          </a:p>
          <a:p>
            <a:r>
              <a:rPr lang="en-US" sz="2400" dirty="0"/>
              <a:t>A: The process dies!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For each signal, there is a default handler defined by the </a:t>
            </a:r>
            <a:r>
              <a:rPr lang="en-US" sz="2400" dirty="0" smtClean="0"/>
              <a:t>system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5C2ED-64D4-493E-BC71-5C19B716C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34B43-33EE-48DC-B17C-E01050F38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750A1-CADB-415E-A3E4-8B2FD413B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2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7F73E-1BB9-42C3-9E6A-A457F04B8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POSIX Signals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42824-ECB1-4EE0-A5B4-A66F09034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SIGINT</a:t>
            </a:r>
            <a:r>
              <a:rPr lang="en-US" dirty="0" smtClean="0"/>
              <a:t> – control-C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SIGTERM</a:t>
            </a:r>
            <a:r>
              <a:rPr lang="en-US" dirty="0" smtClean="0"/>
              <a:t> – default for kill shell command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SIGSTP</a:t>
            </a:r>
            <a:r>
              <a:rPr lang="en-US" dirty="0" smtClean="0"/>
              <a:t> – control-Z (default action: stop process)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SIGKILL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SIGSTOP</a:t>
            </a:r>
            <a:r>
              <a:rPr lang="en-US" dirty="0" smtClean="0"/>
              <a:t> – terminate/stop process</a:t>
            </a:r>
          </a:p>
          <a:p>
            <a:pPr lvl="1"/>
            <a:r>
              <a:rPr lang="en-US" dirty="0" smtClean="0"/>
              <a:t>Can’t be changed with </a:t>
            </a:r>
            <a:r>
              <a:rPr lang="en-US" dirty="0" err="1" smtClean="0">
                <a:latin typeface="Consolas" panose="020B0609020204030204" pitchFamily="49" charset="0"/>
              </a:rPr>
              <a:t>sigaction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AED7F-0CAF-47CB-9E53-2E11F4C5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4B035-F6A1-4D25-AC40-95828523A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78DFD-B9A7-46BA-AD86-BDB1DCBE3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8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CC1CD-9313-4991-BC1D-ED3B221A8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D2004-808F-41E8-AF37-0FEB5FB0E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shell is a job control system</a:t>
            </a:r>
          </a:p>
          <a:p>
            <a:pPr lvl="1"/>
            <a:r>
              <a:rPr lang="en-US" dirty="0" smtClean="0"/>
              <a:t>Allows programmer to create and manage a set of programs to do some task</a:t>
            </a:r>
          </a:p>
          <a:p>
            <a:r>
              <a:rPr lang="en-US" dirty="0" smtClean="0"/>
              <a:t>You will build your own shell in Assignment 2…</a:t>
            </a:r>
          </a:p>
          <a:p>
            <a:pPr lvl="1"/>
            <a:r>
              <a:rPr lang="en-US" dirty="0" smtClean="0"/>
              <a:t>… using fork and exec system calls to create new processes…</a:t>
            </a:r>
          </a:p>
          <a:p>
            <a:pPr lvl="1"/>
            <a:r>
              <a:rPr lang="en-US" dirty="0" smtClean="0"/>
              <a:t>… and the File I/O system calls we’ll see next time to link them together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546A2-B702-40B9-975C-240D8F205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DB968-B029-40CD-B08B-ACE0F178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EE4B1-06FB-47E3-88AC-17F700F72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A696C-64B7-48C6-B59D-BB71CB235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vs. Thread APIs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53297-7CBF-4798-BE67-4890E2B24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have </a:t>
            </a:r>
            <a:r>
              <a:rPr lang="en-US" dirty="0" smtClean="0">
                <a:latin typeface="Consolas" panose="020B0609020204030204" pitchFamily="49" charset="0"/>
              </a:rPr>
              <a:t>fork()</a:t>
            </a:r>
            <a:r>
              <a:rPr lang="en-US" dirty="0" smtClean="0"/>
              <a:t> and </a:t>
            </a:r>
            <a:r>
              <a:rPr lang="en-US" dirty="0" smtClean="0">
                <a:latin typeface="Consolas" panose="020B0609020204030204" pitchFamily="49" charset="0"/>
              </a:rPr>
              <a:t>exec()</a:t>
            </a:r>
            <a:r>
              <a:rPr lang="en-US" dirty="0" smtClean="0"/>
              <a:t> system calls for processes, but just a </a:t>
            </a:r>
            <a:r>
              <a:rPr lang="en-US" dirty="0" err="1" smtClean="0">
                <a:latin typeface="Consolas" panose="020B0609020204030204" pitchFamily="49" charset="0"/>
              </a:rPr>
              <a:t>pthread_create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function for threads?</a:t>
            </a:r>
          </a:p>
          <a:p>
            <a:pPr lvl="1"/>
            <a:r>
              <a:rPr lang="en-US" dirty="0" smtClean="0"/>
              <a:t>Convenient to fork without exec: put code for parent and child in one executable instead of multiple</a:t>
            </a:r>
          </a:p>
          <a:p>
            <a:pPr lvl="1"/>
            <a:r>
              <a:rPr lang="en-US" dirty="0" smtClean="0"/>
              <a:t>It will allow us to programmatically control child process’ state</a:t>
            </a:r>
          </a:p>
          <a:p>
            <a:pPr lvl="2"/>
            <a:r>
              <a:rPr lang="en-US" dirty="0" smtClean="0"/>
              <a:t>By executing code before calling </a:t>
            </a:r>
            <a:r>
              <a:rPr lang="en-US" dirty="0" smtClean="0">
                <a:latin typeface="Consolas" panose="020B0609020204030204" pitchFamily="49" charset="0"/>
              </a:rPr>
              <a:t>exec()</a:t>
            </a:r>
            <a:r>
              <a:rPr lang="en-US" dirty="0" smtClean="0"/>
              <a:t> in the child</a:t>
            </a:r>
          </a:p>
          <a:p>
            <a:pPr lvl="1"/>
            <a:r>
              <a:rPr lang="en-US" dirty="0" smtClean="0"/>
              <a:t>We’ll see this in the case of File I/O next time</a:t>
            </a:r>
          </a:p>
          <a:p>
            <a:r>
              <a:rPr lang="en-US" dirty="0" smtClean="0"/>
              <a:t>Windows uses </a:t>
            </a:r>
            <a:r>
              <a:rPr lang="en-US" dirty="0" err="1" smtClean="0">
                <a:latin typeface="Consolas" panose="020B0609020204030204" pitchFamily="49" charset="0"/>
              </a:rPr>
              <a:t>CreateProcess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instead of </a:t>
            </a:r>
            <a:r>
              <a:rPr lang="en-US" dirty="0" smtClean="0">
                <a:latin typeface="Consolas" panose="020B0609020204030204" pitchFamily="49" charset="0"/>
              </a:rPr>
              <a:t>fork()</a:t>
            </a:r>
          </a:p>
          <a:p>
            <a:pPr lvl="1"/>
            <a:r>
              <a:rPr lang="en-US" dirty="0" smtClean="0"/>
              <a:t>Also works, but a more complicated interface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58A1A-8BAD-48CA-A774-E6AFD01BA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DF9F0-B01D-42AB-8B17-68517BE8A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2F1F2-818D-457A-A4B4-4D2DDC069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1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2C6E0-D7C4-4E38-A069-FCF384B48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Threads vs. Processes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E62DC-6C59-4590-8552-95CA365B8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have two tasks to run concurrently, do we run them in separate threads, or do we run them in separate processes?</a:t>
            </a:r>
          </a:p>
          <a:p>
            <a:r>
              <a:rPr lang="en-US" dirty="0" smtClean="0"/>
              <a:t>Depends on how much isolation we want</a:t>
            </a:r>
          </a:p>
          <a:p>
            <a:pPr lvl="1"/>
            <a:r>
              <a:rPr lang="en-US" dirty="0" smtClean="0"/>
              <a:t>Threads are lighter weight [why?]</a:t>
            </a:r>
          </a:p>
          <a:p>
            <a:pPr lvl="1"/>
            <a:r>
              <a:rPr lang="en-US" dirty="0" smtClean="0"/>
              <a:t>Processes are more strongly isolated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2A3A-CEA2-4999-A06C-7A6E523E7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F229E-F989-40CE-A637-9E32E216B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94BAF-AF5E-4B51-BFD9-F16D19C3B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3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F13CF-4E3C-4E29-A16F-A3D486FB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50D26-8D66-446E-AB9D-AD8780D6B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are the OS unit of concurrency</a:t>
            </a:r>
          </a:p>
          <a:p>
            <a:pPr lvl="1"/>
            <a:r>
              <a:rPr lang="en-US" dirty="0" smtClean="0"/>
              <a:t>Abstraction of a virtual CPU core</a:t>
            </a:r>
          </a:p>
          <a:p>
            <a:pPr lvl="1"/>
            <a:r>
              <a:rPr lang="en-US" dirty="0" smtClean="0"/>
              <a:t>Can use </a:t>
            </a:r>
            <a:r>
              <a:rPr lang="en-US" dirty="0" err="1" smtClean="0">
                <a:latin typeface="Consolas" panose="020B0609020204030204" pitchFamily="49" charset="0"/>
              </a:rPr>
              <a:t>pthread_create</a:t>
            </a:r>
            <a:r>
              <a:rPr lang="en-US" dirty="0" smtClean="0"/>
              <a:t>, etc., to manage threads within a process</a:t>
            </a:r>
          </a:p>
          <a:p>
            <a:pPr lvl="1"/>
            <a:r>
              <a:rPr lang="en-US" dirty="0" smtClean="0"/>
              <a:t>They share data → need synchronization to avoid data races</a:t>
            </a:r>
          </a:p>
          <a:p>
            <a:r>
              <a:rPr lang="en-US" dirty="0" smtClean="0"/>
              <a:t>Processes consist of one or more threads in an address space</a:t>
            </a:r>
          </a:p>
          <a:p>
            <a:pPr lvl="1"/>
            <a:r>
              <a:rPr lang="en-US" dirty="0" smtClean="0"/>
              <a:t>Abstraction of the machine: execution environment for a program</a:t>
            </a:r>
          </a:p>
          <a:p>
            <a:pPr lvl="1"/>
            <a:r>
              <a:rPr lang="en-US" dirty="0" smtClean="0"/>
              <a:t>Can use </a:t>
            </a:r>
            <a:r>
              <a:rPr lang="en-US" dirty="0" smtClean="0">
                <a:latin typeface="Consolas" panose="020B0609020204030204" pitchFamily="49" charset="0"/>
              </a:rPr>
              <a:t>fork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exec</a:t>
            </a:r>
            <a:r>
              <a:rPr lang="en-US" dirty="0" smtClean="0"/>
              <a:t>, etc. to manage threads within a process</a:t>
            </a:r>
          </a:p>
          <a:p>
            <a:r>
              <a:rPr lang="en-US" dirty="0" smtClean="0"/>
              <a:t>We saw the role of the OS library</a:t>
            </a:r>
          </a:p>
          <a:p>
            <a:pPr lvl="1"/>
            <a:r>
              <a:rPr lang="en-US" dirty="0" smtClean="0"/>
              <a:t>Provide API to programs</a:t>
            </a:r>
          </a:p>
          <a:p>
            <a:pPr lvl="1"/>
            <a:r>
              <a:rPr lang="en-US" dirty="0" smtClean="0"/>
              <a:t>Interface with the OS to request services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650-F3D3-4D97-BBFD-A21D305D5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E5399-F3E6-4906-BDE7-D4ECA925C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017F2-03DA-492A-8067-5908DDBC5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1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FCF0F-B6E9-4C5B-AAC5-F69518213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Dual-Mode Operation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6D787-09DE-419A-9C2C-710695F44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Processes (i.e., programs you run) execute in user mode</a:t>
            </a:r>
          </a:p>
          <a:p>
            <a:pPr lvl="1"/>
            <a:r>
              <a:rPr lang="en-US" dirty="0" smtClean="0"/>
              <a:t>To perform privileged actions, processes request services from the OS kernel</a:t>
            </a:r>
          </a:p>
          <a:p>
            <a:pPr lvl="1"/>
            <a:r>
              <a:rPr lang="en-US" dirty="0" smtClean="0"/>
              <a:t>Carefully controlled transition from user to kernel mode</a:t>
            </a:r>
          </a:p>
          <a:p>
            <a:r>
              <a:rPr lang="en-US" dirty="0" smtClean="0"/>
              <a:t>Kernel executes in kernel mode</a:t>
            </a:r>
          </a:p>
          <a:p>
            <a:pPr lvl="1"/>
            <a:r>
              <a:rPr lang="en-US" dirty="0" smtClean="0"/>
              <a:t>Performs privileged actions to support running processes</a:t>
            </a:r>
          </a:p>
          <a:p>
            <a:pPr lvl="1"/>
            <a:r>
              <a:rPr lang="en-US" dirty="0" smtClean="0"/>
              <a:t>… and configures hardware to properly protect them (e.g., address translation)</a:t>
            </a:r>
          </a:p>
          <a:p>
            <a:r>
              <a:rPr lang="en-US" dirty="0" smtClean="0"/>
              <a:t>Together, address translation and dual-mode operation allow the kernel to protect processes from each other and itself from processes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43CCC-B8A4-4535-A3D2-28091A33F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C1E2C-C1F3-489A-B78D-EEA54F70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58270-F86A-415B-9984-FD7646706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6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6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697F-21C2-4201-8352-B8C0F60FE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The Thread Abstraction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035B1-4F0E-4895-A391-31628CE80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threads are</a:t>
            </a:r>
          </a:p>
          <a:p>
            <a:pPr lvl="1"/>
            <a:r>
              <a:rPr lang="en-US" dirty="0" smtClean="0"/>
              <a:t>And what they are not</a:t>
            </a:r>
          </a:p>
          <a:p>
            <a:r>
              <a:rPr lang="en-US" dirty="0" smtClean="0"/>
              <a:t>Why threads are useful (motivation)</a:t>
            </a:r>
          </a:p>
          <a:p>
            <a:r>
              <a:rPr lang="en-US" dirty="0" smtClean="0"/>
              <a:t>How to write a program using threads</a:t>
            </a:r>
          </a:p>
          <a:p>
            <a:r>
              <a:rPr lang="en-US" dirty="0" smtClean="0"/>
              <a:t>Alternatives to using threads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D6C34-0DD4-4773-AE63-B6BAEB39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E4831-C341-4B94-8E05-57FD44BA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56D48-2E90-4094-859B-E708D7457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3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2/5/2025, 2/10/2025 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Threads and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87D5CB2-48A7-425A-8CBB-1A520B672A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4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749</TotalTime>
  <Words>5105</Words>
  <Application>Microsoft Office PowerPoint</Application>
  <PresentationFormat>Widescreen</PresentationFormat>
  <Paragraphs>928</Paragraphs>
  <Slides>70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81" baseType="lpstr">
      <vt:lpstr>맑은 고딕</vt:lpstr>
      <vt:lpstr>Arial</vt:lpstr>
      <vt:lpstr>Calibri</vt:lpstr>
      <vt:lpstr>Century Schoolbook</vt:lpstr>
      <vt:lpstr>Consolas</vt:lpstr>
      <vt:lpstr>Gill Sans</vt:lpstr>
      <vt:lpstr>Gill Sans Light</vt:lpstr>
      <vt:lpstr>Gulim</vt:lpstr>
      <vt:lpstr>Symbol</vt:lpstr>
      <vt:lpstr>Wingdings 2</vt:lpstr>
      <vt:lpstr>View</vt:lpstr>
      <vt:lpstr>Abstractions 1: Threads and Processes</vt:lpstr>
      <vt:lpstr>Recall: Four Fundamental OS Concepts</vt:lpstr>
      <vt:lpstr>Recall: Thread</vt:lpstr>
      <vt:lpstr>Recall: Illusion of Multiple Processors</vt:lpstr>
      <vt:lpstr>Recall: Address Space</vt:lpstr>
      <vt:lpstr>Recall: Process</vt:lpstr>
      <vt:lpstr>Recall: Dual-Mode Operation</vt:lpstr>
      <vt:lpstr>Today: The Thread Abstraction</vt:lpstr>
      <vt:lpstr>Threads</vt:lpstr>
      <vt:lpstr>What Threads Are</vt:lpstr>
      <vt:lpstr>Motivation for Threads</vt:lpstr>
      <vt:lpstr>Threads Allow Handling MTAO</vt:lpstr>
      <vt:lpstr>Concurrency is not Parallelism</vt:lpstr>
      <vt:lpstr>Multiprocessing vs. Multiprogramming</vt:lpstr>
      <vt:lpstr>Silly Example for Threads</vt:lpstr>
      <vt:lpstr>Adding Threads</vt:lpstr>
      <vt:lpstr>More Practical Motivation</vt:lpstr>
      <vt:lpstr>Threads Mask I/O Latency</vt:lpstr>
      <vt:lpstr>Threads Mask I/O Latency</vt:lpstr>
      <vt:lpstr>Little Better Example for Threads</vt:lpstr>
      <vt:lpstr>Multithreaded Programs</vt:lpstr>
      <vt:lpstr>System Calls (“Syscalls”)</vt:lpstr>
      <vt:lpstr>OS Library Issues Syscalls</vt:lpstr>
      <vt:lpstr>OS Library API for Threads: pthreads</vt:lpstr>
      <vt:lpstr>Peeking Ahead: System Call Example</vt:lpstr>
      <vt:lpstr>Threads Example</vt:lpstr>
      <vt:lpstr>Fork-Join Pattern</vt:lpstr>
      <vt:lpstr>Memory Layout with Two Threads</vt:lpstr>
      <vt:lpstr>Announcements</vt:lpstr>
      <vt:lpstr>Interleaving and Nondeterminism</vt:lpstr>
      <vt:lpstr>Thread Abstraction</vt:lpstr>
      <vt:lpstr>Programmer vs. Processor View</vt:lpstr>
      <vt:lpstr>Possible Executions</vt:lpstr>
      <vt:lpstr>Correctness with Concurrent Threads</vt:lpstr>
      <vt:lpstr>Race Conditions</vt:lpstr>
      <vt:lpstr>Race Conditions</vt:lpstr>
      <vt:lpstr>Relevant Definitions</vt:lpstr>
      <vt:lpstr>Locks (Mutexes)</vt:lpstr>
      <vt:lpstr>Example: Shared Data Structure</vt:lpstr>
      <vt:lpstr>Example: Shared Data Structure</vt:lpstr>
      <vt:lpstr>OS Library Locks: pthreads</vt:lpstr>
      <vt:lpstr>Our Example</vt:lpstr>
      <vt:lpstr>Semaphore</vt:lpstr>
      <vt:lpstr>Two Important Semaphore Patterns</vt:lpstr>
      <vt:lpstr>Processes</vt:lpstr>
      <vt:lpstr>Recall: Process</vt:lpstr>
      <vt:lpstr>Recall: Life of a Process</vt:lpstr>
      <vt:lpstr>Processes</vt:lpstr>
      <vt:lpstr>Bootstrapping</vt:lpstr>
      <vt:lpstr>Process Management API</vt:lpstr>
      <vt:lpstr>pid.c</vt:lpstr>
      <vt:lpstr>Process Management API</vt:lpstr>
      <vt:lpstr>Creating Processes</vt:lpstr>
      <vt:lpstr>fork1.c</vt:lpstr>
      <vt:lpstr>fork1.c</vt:lpstr>
      <vt:lpstr>fork1.c</vt:lpstr>
      <vt:lpstr>fork_race.c</vt:lpstr>
      <vt:lpstr>Process Management API</vt:lpstr>
      <vt:lpstr>fork2.c – parent waits for child to finish</vt:lpstr>
      <vt:lpstr>Process Management API</vt:lpstr>
      <vt:lpstr>Running Another Program</vt:lpstr>
      <vt:lpstr>fork3.c</vt:lpstr>
      <vt:lpstr>Process Management API</vt:lpstr>
      <vt:lpstr>inf_loop.c</vt:lpstr>
      <vt:lpstr>Common POSIX Signals</vt:lpstr>
      <vt:lpstr>Shell</vt:lpstr>
      <vt:lpstr>Process vs. Thread APIs</vt:lpstr>
      <vt:lpstr>Threads vs. Processes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Hartmut Kaiser</dc:creator>
  <cp:lastModifiedBy>Hartmut Kaiser</cp:lastModifiedBy>
  <cp:revision>139</cp:revision>
  <dcterms:created xsi:type="dcterms:W3CDTF">2024-06-27T20:10:03Z</dcterms:created>
  <dcterms:modified xsi:type="dcterms:W3CDTF">2025-02-10T22:37:14Z</dcterms:modified>
</cp:coreProperties>
</file>