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4"/>
  </p:notesMasterIdLst>
  <p:sldIdLst>
    <p:sldId id="256" r:id="rId2"/>
    <p:sldId id="435" r:id="rId3"/>
    <p:sldId id="436" r:id="rId4"/>
    <p:sldId id="437" r:id="rId5"/>
    <p:sldId id="438" r:id="rId6"/>
    <p:sldId id="439" r:id="rId7"/>
    <p:sldId id="440" r:id="rId8"/>
    <p:sldId id="441" r:id="rId9"/>
    <p:sldId id="319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331" r:id="rId21"/>
    <p:sldId id="332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442" r:id="rId42"/>
    <p:sldId id="353" r:id="rId43"/>
    <p:sldId id="354" r:id="rId44"/>
    <p:sldId id="355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364" r:id="rId53"/>
    <p:sldId id="365" r:id="rId54"/>
    <p:sldId id="366" r:id="rId55"/>
    <p:sldId id="428" r:id="rId56"/>
    <p:sldId id="368" r:id="rId57"/>
    <p:sldId id="369" r:id="rId58"/>
    <p:sldId id="370" r:id="rId59"/>
    <p:sldId id="371" r:id="rId60"/>
    <p:sldId id="429" r:id="rId61"/>
    <p:sldId id="430" r:id="rId62"/>
    <p:sldId id="374" r:id="rId63"/>
    <p:sldId id="431" r:id="rId64"/>
    <p:sldId id="376" r:id="rId65"/>
    <p:sldId id="377" r:id="rId66"/>
    <p:sldId id="379" r:id="rId67"/>
    <p:sldId id="433" r:id="rId68"/>
    <p:sldId id="382" r:id="rId69"/>
    <p:sldId id="383" r:id="rId70"/>
    <p:sldId id="384" r:id="rId71"/>
    <p:sldId id="385" r:id="rId72"/>
    <p:sldId id="386" r:id="rId73"/>
    <p:sldId id="387" r:id="rId74"/>
    <p:sldId id="388" r:id="rId75"/>
    <p:sldId id="389" r:id="rId76"/>
    <p:sldId id="390" r:id="rId77"/>
    <p:sldId id="391" r:id="rId78"/>
    <p:sldId id="392" r:id="rId79"/>
    <p:sldId id="393" r:id="rId80"/>
    <p:sldId id="394" r:id="rId81"/>
    <p:sldId id="395" r:id="rId82"/>
    <p:sldId id="396" r:id="rId83"/>
    <p:sldId id="398" r:id="rId84"/>
    <p:sldId id="399" r:id="rId85"/>
    <p:sldId id="434" r:id="rId86"/>
    <p:sldId id="401" r:id="rId87"/>
    <p:sldId id="402" r:id="rId88"/>
    <p:sldId id="403" r:id="rId89"/>
    <p:sldId id="404" r:id="rId90"/>
    <p:sldId id="405" r:id="rId91"/>
    <p:sldId id="406" r:id="rId92"/>
    <p:sldId id="317" r:id="rId9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5376" userDrawn="1">
          <p15:clr>
            <a:srgbClr val="A4A3A4"/>
          </p15:clr>
        </p15:guide>
        <p15:guide id="3" orient="horz" pos="1224" userDrawn="1">
          <p15:clr>
            <a:srgbClr val="A4A3A4"/>
          </p15:clr>
        </p15:guide>
        <p15:guide id="4" pos="816" userDrawn="1">
          <p15:clr>
            <a:srgbClr val="A4A3A4"/>
          </p15:clr>
        </p15:guide>
        <p15:guide id="5" pos="5928" userDrawn="1">
          <p15:clr>
            <a:srgbClr val="A4A3A4"/>
          </p15:clr>
        </p15:guide>
        <p15:guide id="6" pos="4632" userDrawn="1">
          <p15:clr>
            <a:srgbClr val="A4A3A4"/>
          </p15:clr>
        </p15:guide>
        <p15:guide id="7" pos="64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84" y="186"/>
      </p:cViewPr>
      <p:guideLst>
        <p:guide orient="horz" pos="1152"/>
        <p:guide pos="5376"/>
        <p:guide orient="horz" pos="1224"/>
        <p:guide pos="816"/>
        <p:guide pos="5928"/>
        <p:guide pos="4632"/>
        <p:guide pos="64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8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BD87-D45B-449A-A81D-96B908368C1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9B2D-53F2-4807-92B5-B5CECE2A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57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282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222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39" y="2404364"/>
            <a:ext cx="727773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3139" y="3446779"/>
            <a:ext cx="3890010" cy="915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CSC4103, Spring 2025, Process Abstraction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9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737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6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5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73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9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3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CSC4103, Spring 2025, Process Abstraction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tif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pubs.opengroup.org/onlinepubs/007908799/xsh/read.html" TargetMode="Externa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eldses.org/~bfields/kernel/vfs.tx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the Process Abstraction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6</a:t>
            </a:r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teaching.hkaiser.org/spring2025/csc4103</a:t>
            </a:r>
            <a:r>
              <a:rPr lang="en-US" dirty="0" smtClean="0"/>
              <a:t>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682C8-0B08-4B51-82E9-326F48D0B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Remote Procedure Calls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94BCD-70F5-41DD-971E-6F3779392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7777A5-CAFE-4664-8CA8-B7CED6FF9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C46677-2DCF-4886-A2D5-7AA078D6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147149" y="1943100"/>
            <a:ext cx="8682651" cy="4512310"/>
            <a:chOff x="580221" y="1431922"/>
            <a:chExt cx="9221387" cy="5023488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2E0393F-D5BC-4B2F-B75D-43C90ACC7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279" y="1520905"/>
              <a:ext cx="2826268" cy="141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+mn-lt"/>
                </a:rPr>
                <a:t>Client (caller)</a:t>
              </a:r>
            </a:p>
            <a:p>
              <a:r>
                <a:rPr lang="en-US" altLang="en-US" sz="2000" b="0" dirty="0">
                  <a:latin typeface="+mn-lt"/>
                </a:rPr>
                <a:t>  </a:t>
              </a:r>
            </a:p>
            <a:p>
              <a:r>
                <a:rPr lang="en-US" altLang="en-US" sz="2000" b="0" dirty="0">
                  <a:latin typeface="+mn-lt"/>
                </a:rPr>
                <a:t>r = f(v1, v2);</a:t>
              </a:r>
            </a:p>
            <a:p>
              <a:endParaRPr lang="en-US" altLang="en-US" sz="2000" b="0" dirty="0">
                <a:latin typeface="+mn-lt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62A88529-C638-441E-B53E-40D5FD6CE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1133" y="4437709"/>
              <a:ext cx="2727414" cy="150747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+mn-lt"/>
                </a:rPr>
                <a:t>Server (</a:t>
              </a:r>
              <a:r>
                <a:rPr lang="en-US" altLang="en-US" sz="2000" b="0" dirty="0" err="1">
                  <a:latin typeface="+mn-lt"/>
                </a:rPr>
                <a:t>callee</a:t>
              </a:r>
              <a:r>
                <a:rPr lang="en-US" altLang="en-US" sz="2000" b="0" dirty="0">
                  <a:latin typeface="+mn-lt"/>
                </a:rPr>
                <a:t>)</a:t>
              </a:r>
            </a:p>
            <a:p>
              <a:endParaRPr lang="en-US" altLang="en-US" sz="2000" b="0" dirty="0">
                <a:latin typeface="+mn-lt"/>
              </a:endParaRPr>
            </a:p>
            <a:p>
              <a:r>
                <a:rPr lang="en-US" altLang="en-US" sz="2000" b="0" dirty="0" err="1">
                  <a:latin typeface="+mn-lt"/>
                </a:rPr>
                <a:t>res_t</a:t>
              </a:r>
              <a:r>
                <a:rPr lang="en-US" altLang="en-US" sz="2000" b="0" dirty="0">
                  <a:latin typeface="+mn-lt"/>
                </a:rPr>
                <a:t> f(a1, a2)</a:t>
              </a:r>
            </a:p>
          </p:txBody>
        </p:sp>
        <p:grpSp>
          <p:nvGrpSpPr>
            <p:cNvPr id="8" name="Group 40">
              <a:extLst>
                <a:ext uri="{FF2B5EF4-FFF2-40B4-BE49-F238E27FC236}">
                  <a16:creationId xmlns:a16="http://schemas.microsoft.com/office/drawing/2014/main" id="{62712B3E-04A3-430A-B5E7-877CCAEBC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6692" y="1793874"/>
              <a:ext cx="1525889" cy="442913"/>
              <a:chOff x="1344" y="937"/>
              <a:chExt cx="1104" cy="279"/>
            </a:xfrm>
          </p:grpSpPr>
          <p:sp>
            <p:nvSpPr>
              <p:cNvPr id="9" name="Line 11">
                <a:extLst>
                  <a:ext uri="{FF2B5EF4-FFF2-40B4-BE49-F238E27FC236}">
                    <a16:creationId xmlns:a16="http://schemas.microsoft.com/office/drawing/2014/main" id="{B2F8BABC-EAB2-4D98-8787-25B7E67F42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1200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600"/>
              </a:p>
            </p:txBody>
          </p:sp>
          <p:sp>
            <p:nvSpPr>
              <p:cNvPr id="10" name="Text Box 16">
                <a:extLst>
                  <a:ext uri="{FF2B5EF4-FFF2-40B4-BE49-F238E27FC236}">
                    <a16:creationId xmlns:a16="http://schemas.microsoft.com/office/drawing/2014/main" id="{E09D986F-9285-4F52-8134-834310FC42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9" y="937"/>
                <a:ext cx="461" cy="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 dirty="0">
                    <a:latin typeface="+mn-lt"/>
                  </a:rPr>
                  <a:t>call</a:t>
                </a:r>
              </a:p>
            </p:txBody>
          </p:sp>
        </p:grpSp>
        <p:grpSp>
          <p:nvGrpSpPr>
            <p:cNvPr id="11" name="Group 51">
              <a:extLst>
                <a:ext uri="{FF2B5EF4-FFF2-40B4-BE49-F238E27FC236}">
                  <a16:creationId xmlns:a16="http://schemas.microsoft.com/office/drawing/2014/main" id="{BFD182A0-966C-460E-A331-2ED41A603F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6692" y="2516190"/>
              <a:ext cx="1752600" cy="463552"/>
              <a:chOff x="1344" y="1392"/>
              <a:chExt cx="1104" cy="292"/>
            </a:xfrm>
          </p:grpSpPr>
          <p:sp>
            <p:nvSpPr>
              <p:cNvPr id="12" name="Line 12">
                <a:extLst>
                  <a:ext uri="{FF2B5EF4-FFF2-40B4-BE49-F238E27FC236}">
                    <a16:creationId xmlns:a16="http://schemas.microsoft.com/office/drawing/2014/main" id="{56E9B31A-42AD-48E2-AAE0-FF8FAE541D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" y="1392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600"/>
              </a:p>
            </p:txBody>
          </p:sp>
          <p:sp>
            <p:nvSpPr>
              <p:cNvPr id="13" name="Text Box 17">
                <a:extLst>
                  <a:ext uri="{FF2B5EF4-FFF2-40B4-BE49-F238E27FC236}">
                    <a16:creationId xmlns:a16="http://schemas.microsoft.com/office/drawing/2014/main" id="{22311DAE-A642-415C-BFD5-40A9247C2A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9" y="1405"/>
                <a:ext cx="637" cy="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 dirty="0">
                    <a:latin typeface="+mn-lt"/>
                  </a:rPr>
                  <a:t>return</a:t>
                </a:r>
              </a:p>
            </p:txBody>
          </p:sp>
        </p:grpSp>
        <p:grpSp>
          <p:nvGrpSpPr>
            <p:cNvPr id="14" name="Group 50">
              <a:extLst>
                <a:ext uri="{FF2B5EF4-FFF2-40B4-BE49-F238E27FC236}">
                  <a16:creationId xmlns:a16="http://schemas.microsoft.com/office/drawing/2014/main" id="{145CDD6E-D5B3-4AC3-A256-FBE8619A08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1409" y="2516188"/>
              <a:ext cx="1201116" cy="442914"/>
              <a:chOff x="3024" y="1392"/>
              <a:chExt cx="1232" cy="279"/>
            </a:xfrm>
          </p:grpSpPr>
          <p:sp>
            <p:nvSpPr>
              <p:cNvPr id="15" name="Line 14">
                <a:extLst>
                  <a:ext uri="{FF2B5EF4-FFF2-40B4-BE49-F238E27FC236}">
                    <a16:creationId xmlns:a16="http://schemas.microsoft.com/office/drawing/2014/main" id="{D0BA2F5C-B74E-41DD-9A1B-A1DB9A2AF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4" y="1392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600"/>
              </a:p>
            </p:txBody>
          </p:sp>
          <p:sp>
            <p:nvSpPr>
              <p:cNvPr id="16" name="Text Box 19">
                <a:extLst>
                  <a:ext uri="{FF2B5EF4-FFF2-40B4-BE49-F238E27FC236}">
                    <a16:creationId xmlns:a16="http://schemas.microsoft.com/office/drawing/2014/main" id="{AAB65D95-9941-4F0A-BEAD-BBABFBAF4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2" y="1392"/>
                <a:ext cx="1104" cy="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 dirty="0">
                    <a:latin typeface="+mn-lt"/>
                  </a:rPr>
                  <a:t>receive</a:t>
                </a:r>
              </a:p>
            </p:txBody>
          </p:sp>
        </p:grpSp>
        <p:grpSp>
          <p:nvGrpSpPr>
            <p:cNvPr id="17" name="Group 48">
              <a:extLst>
                <a:ext uri="{FF2B5EF4-FFF2-40B4-BE49-F238E27FC236}">
                  <a16:creationId xmlns:a16="http://schemas.microsoft.com/office/drawing/2014/main" id="{F3F86517-3961-4B88-8264-F5FCF6CC92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6692" y="4894265"/>
              <a:ext cx="1410001" cy="442913"/>
              <a:chOff x="1344" y="2362"/>
              <a:chExt cx="1104" cy="279"/>
            </a:xfrm>
          </p:grpSpPr>
          <p:sp>
            <p:nvSpPr>
              <p:cNvPr id="18" name="Line 28">
                <a:extLst>
                  <a:ext uri="{FF2B5EF4-FFF2-40B4-BE49-F238E27FC236}">
                    <a16:creationId xmlns:a16="http://schemas.microsoft.com/office/drawing/2014/main" id="{8443F55D-EE0A-41D7-9B29-6944CAAA56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2640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600"/>
              </a:p>
            </p:txBody>
          </p:sp>
          <p:sp>
            <p:nvSpPr>
              <p:cNvPr id="19" name="Text Box 30">
                <a:extLst>
                  <a:ext uri="{FF2B5EF4-FFF2-40B4-BE49-F238E27FC236}">
                    <a16:creationId xmlns:a16="http://schemas.microsoft.com/office/drawing/2014/main" id="{06ACDDAC-3570-4EFD-AECB-0FDE9A4B5A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4" y="2362"/>
                <a:ext cx="792" cy="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 dirty="0">
                    <a:latin typeface="+mn-lt"/>
                  </a:rPr>
                  <a:t>return</a:t>
                </a:r>
              </a:p>
            </p:txBody>
          </p:sp>
        </p:grpSp>
        <p:grpSp>
          <p:nvGrpSpPr>
            <p:cNvPr id="20" name="Group 47">
              <a:extLst>
                <a:ext uri="{FF2B5EF4-FFF2-40B4-BE49-F238E27FC236}">
                  <a16:creationId xmlns:a16="http://schemas.microsoft.com/office/drawing/2014/main" id="{EAECF147-D204-4134-9280-E0AC4F8FF7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6692" y="5640395"/>
              <a:ext cx="1752600" cy="442914"/>
              <a:chOff x="1344" y="2832"/>
              <a:chExt cx="1104" cy="279"/>
            </a:xfrm>
          </p:grpSpPr>
          <p:sp>
            <p:nvSpPr>
              <p:cNvPr id="21" name="Line 29">
                <a:extLst>
                  <a:ext uri="{FF2B5EF4-FFF2-40B4-BE49-F238E27FC236}">
                    <a16:creationId xmlns:a16="http://schemas.microsoft.com/office/drawing/2014/main" id="{1E37C791-F02B-4CC4-B589-971C03DB04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" y="2832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600"/>
              </a:p>
            </p:txBody>
          </p:sp>
          <p:sp>
            <p:nvSpPr>
              <p:cNvPr id="22" name="Text Box 31">
                <a:extLst>
                  <a:ext uri="{FF2B5EF4-FFF2-40B4-BE49-F238E27FC236}">
                    <a16:creationId xmlns:a16="http://schemas.microsoft.com/office/drawing/2014/main" id="{9C3F3A89-F212-4D4A-AE13-7F32A1517A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8" y="2832"/>
                <a:ext cx="401" cy="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 dirty="0">
                    <a:latin typeface="+mn-lt"/>
                  </a:rPr>
                  <a:t>call</a:t>
                </a:r>
              </a:p>
            </p:txBody>
          </p:sp>
        </p:grpSp>
        <p:grpSp>
          <p:nvGrpSpPr>
            <p:cNvPr id="23" name="Group 41">
              <a:extLst>
                <a:ext uri="{FF2B5EF4-FFF2-40B4-BE49-F238E27FC236}">
                  <a16:creationId xmlns:a16="http://schemas.microsoft.com/office/drawing/2014/main" id="{B41DF558-6962-4ABE-8CA8-E00AA1380B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75545" y="1431922"/>
              <a:ext cx="1682749" cy="1389063"/>
              <a:chOff x="2179" y="709"/>
              <a:chExt cx="1060" cy="875"/>
            </a:xfrm>
          </p:grpSpPr>
          <p:sp>
            <p:nvSpPr>
              <p:cNvPr id="24" name="Rectangle 6">
                <a:extLst>
                  <a:ext uri="{FF2B5EF4-FFF2-40B4-BE49-F238E27FC236}">
                    <a16:creationId xmlns:a16="http://schemas.microsoft.com/office/drawing/2014/main" id="{57A1933A-E6D7-441D-A5EF-033BD58AD8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1008"/>
                <a:ext cx="576" cy="57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2000" b="0">
                    <a:latin typeface="+mn-lt"/>
                  </a:rPr>
                  <a:t>Client</a:t>
                </a:r>
              </a:p>
              <a:p>
                <a:pPr algn="ctr"/>
                <a:r>
                  <a:rPr lang="en-US" altLang="en-US" sz="2000" b="0">
                    <a:latin typeface="+mn-lt"/>
                  </a:rPr>
                  <a:t>Stub</a:t>
                </a:r>
              </a:p>
            </p:txBody>
          </p:sp>
          <p:sp>
            <p:nvSpPr>
              <p:cNvPr id="25" name="Text Box 36">
                <a:extLst>
                  <a:ext uri="{FF2B5EF4-FFF2-40B4-BE49-F238E27FC236}">
                    <a16:creationId xmlns:a16="http://schemas.microsoft.com/office/drawing/2014/main" id="{4F1D9C3B-F5B4-4EF0-BB36-150B6320CA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9" y="709"/>
                <a:ext cx="1060" cy="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 dirty="0">
                    <a:latin typeface="+mn-lt"/>
                  </a:rPr>
                  <a:t>bundle </a:t>
                </a:r>
                <a:r>
                  <a:rPr lang="en-US" altLang="en-US" sz="2000" b="0" dirty="0" err="1">
                    <a:latin typeface="+mn-lt"/>
                  </a:rPr>
                  <a:t>args</a:t>
                </a:r>
                <a:endParaRPr lang="en-US" altLang="en-US" sz="2000" b="0" dirty="0">
                  <a:latin typeface="+mn-lt"/>
                </a:endParaRPr>
              </a:p>
            </p:txBody>
          </p:sp>
        </p:grpSp>
        <p:sp>
          <p:nvSpPr>
            <p:cNvPr id="26" name="Text Box 37">
              <a:extLst>
                <a:ext uri="{FF2B5EF4-FFF2-40B4-BE49-F238E27FC236}">
                  <a16:creationId xmlns:a16="http://schemas.microsoft.com/office/drawing/2014/main" id="{33E39F0B-22D9-43EE-88EF-3B3217500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2869" y="4254395"/>
              <a:ext cx="1142334" cy="785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 dirty="0">
                  <a:latin typeface="+mn-lt"/>
                </a:rPr>
                <a:t>bundle</a:t>
              </a:r>
            </a:p>
            <a:p>
              <a:pPr algn="ctr">
                <a:spcBef>
                  <a:spcPct val="0"/>
                </a:spcBef>
              </a:pPr>
              <a:r>
                <a:rPr lang="en-US" altLang="en-US" sz="2000" b="0" dirty="0">
                  <a:latin typeface="+mn-lt"/>
                </a:rPr>
                <a:t>ret </a:t>
              </a:r>
              <a:r>
                <a:rPr lang="en-US" altLang="en-US" sz="2000" b="0" dirty="0" err="1">
                  <a:latin typeface="+mn-lt"/>
                </a:rPr>
                <a:t>vals</a:t>
              </a:r>
              <a:endParaRPr lang="en-US" altLang="en-US" sz="2000" b="0" dirty="0">
                <a:latin typeface="+mn-lt"/>
              </a:endParaRPr>
            </a:p>
          </p:txBody>
        </p:sp>
        <p:sp>
          <p:nvSpPr>
            <p:cNvPr id="27" name="Text Box 38">
              <a:extLst>
                <a:ext uri="{FF2B5EF4-FFF2-40B4-BE49-F238E27FC236}">
                  <a16:creationId xmlns:a16="http://schemas.microsoft.com/office/drawing/2014/main" id="{9E759167-0884-49DE-83AF-2E6FF8F0B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1471" y="2808284"/>
              <a:ext cx="1390893" cy="785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0" dirty="0">
                  <a:latin typeface="+mn-lt"/>
                </a:rPr>
                <a:t>unbundle</a:t>
              </a:r>
            </a:p>
            <a:p>
              <a:pPr algn="ctr">
                <a:spcBef>
                  <a:spcPct val="0"/>
                </a:spcBef>
              </a:pPr>
              <a:r>
                <a:rPr lang="en-US" altLang="en-US" sz="2000" b="0" dirty="0">
                  <a:latin typeface="+mn-lt"/>
                </a:rPr>
                <a:t>ret </a:t>
              </a:r>
              <a:r>
                <a:rPr lang="en-US" altLang="en-US" sz="2000" b="0" dirty="0" err="1">
                  <a:latin typeface="+mn-lt"/>
                </a:rPr>
                <a:t>vals</a:t>
              </a:r>
              <a:endParaRPr lang="en-US" altLang="en-US" sz="2000" b="0" dirty="0">
                <a:latin typeface="+mn-lt"/>
              </a:endParaRPr>
            </a:p>
          </p:txBody>
        </p:sp>
        <p:grpSp>
          <p:nvGrpSpPr>
            <p:cNvPr id="28" name="Group 42">
              <a:extLst>
                <a:ext uri="{FF2B5EF4-FFF2-40B4-BE49-F238E27FC236}">
                  <a16:creationId xmlns:a16="http://schemas.microsoft.com/office/drawing/2014/main" id="{E4AA7D95-4082-46E6-8A40-1EA4F359FE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1407" y="4954590"/>
              <a:ext cx="1076324" cy="442913"/>
              <a:chOff x="3024" y="960"/>
              <a:chExt cx="1104" cy="279"/>
            </a:xfrm>
          </p:grpSpPr>
          <p:sp>
            <p:nvSpPr>
              <p:cNvPr id="29" name="Line 13">
                <a:extLst>
                  <a:ext uri="{FF2B5EF4-FFF2-40B4-BE49-F238E27FC236}">
                    <a16:creationId xmlns:a16="http://schemas.microsoft.com/office/drawing/2014/main" id="{3ED12856-9CE2-4E95-BCD1-B5CB5510D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1200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600"/>
              </a:p>
            </p:txBody>
          </p:sp>
          <p:sp>
            <p:nvSpPr>
              <p:cNvPr id="30" name="Text Box 18">
                <a:extLst>
                  <a:ext uri="{FF2B5EF4-FFF2-40B4-BE49-F238E27FC236}">
                    <a16:creationId xmlns:a16="http://schemas.microsoft.com/office/drawing/2014/main" id="{EBB15BAD-6094-4B21-992D-C4F58CC92F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5" y="960"/>
                <a:ext cx="800" cy="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 dirty="0">
                    <a:latin typeface="+mn-lt"/>
                  </a:rPr>
                  <a:t>send</a:t>
                </a:r>
              </a:p>
            </p:txBody>
          </p:sp>
        </p:grpSp>
        <p:grpSp>
          <p:nvGrpSpPr>
            <p:cNvPr id="31" name="Group 50">
              <a:extLst>
                <a:ext uri="{FF2B5EF4-FFF2-40B4-BE49-F238E27FC236}">
                  <a16:creationId xmlns:a16="http://schemas.microsoft.com/office/drawing/2014/main" id="{D5F91A79-FD7E-4D2B-B3A7-D16986C79F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1409" y="5640392"/>
              <a:ext cx="1201116" cy="442914"/>
              <a:chOff x="3024" y="1392"/>
              <a:chExt cx="1232" cy="279"/>
            </a:xfrm>
          </p:grpSpPr>
          <p:sp>
            <p:nvSpPr>
              <p:cNvPr id="32" name="Line 14">
                <a:extLst>
                  <a:ext uri="{FF2B5EF4-FFF2-40B4-BE49-F238E27FC236}">
                    <a16:creationId xmlns:a16="http://schemas.microsoft.com/office/drawing/2014/main" id="{CB78D88F-EF48-4DB0-9F7A-E7715E989E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4" y="1392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600"/>
              </a:p>
            </p:txBody>
          </p:sp>
          <p:sp>
            <p:nvSpPr>
              <p:cNvPr id="33" name="Text Box 19">
                <a:extLst>
                  <a:ext uri="{FF2B5EF4-FFF2-40B4-BE49-F238E27FC236}">
                    <a16:creationId xmlns:a16="http://schemas.microsoft.com/office/drawing/2014/main" id="{C8A16AF5-CF64-42D4-BA80-2A53A99CBC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2" y="1392"/>
                <a:ext cx="1104" cy="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 dirty="0">
                    <a:latin typeface="+mn-lt"/>
                  </a:rPr>
                  <a:t>receive</a:t>
                </a:r>
              </a:p>
            </p:txBody>
          </p:sp>
        </p:grpSp>
        <p:grpSp>
          <p:nvGrpSpPr>
            <p:cNvPr id="35" name="Group 42">
              <a:extLst>
                <a:ext uri="{FF2B5EF4-FFF2-40B4-BE49-F238E27FC236}">
                  <a16:creationId xmlns:a16="http://schemas.microsoft.com/office/drawing/2014/main" id="{DAC0EA39-A082-4B85-BF98-6AE68BBAC9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1407" y="1830386"/>
              <a:ext cx="1076324" cy="442913"/>
              <a:chOff x="3024" y="960"/>
              <a:chExt cx="1104" cy="279"/>
            </a:xfrm>
          </p:grpSpPr>
          <p:sp>
            <p:nvSpPr>
              <p:cNvPr id="43" name="Line 13">
                <a:extLst>
                  <a:ext uri="{FF2B5EF4-FFF2-40B4-BE49-F238E27FC236}">
                    <a16:creationId xmlns:a16="http://schemas.microsoft.com/office/drawing/2014/main" id="{9E886B4E-1FCC-4D4D-A673-5DB944330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1200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600"/>
              </a:p>
            </p:txBody>
          </p:sp>
          <p:sp>
            <p:nvSpPr>
              <p:cNvPr id="44" name="Text Box 18">
                <a:extLst>
                  <a:ext uri="{FF2B5EF4-FFF2-40B4-BE49-F238E27FC236}">
                    <a16:creationId xmlns:a16="http://schemas.microsoft.com/office/drawing/2014/main" id="{4828FCE0-D972-4FAE-8776-EF5BBCFF42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5" y="960"/>
                <a:ext cx="800" cy="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 dirty="0">
                    <a:latin typeface="+mn-lt"/>
                  </a:rPr>
                  <a:t>send</a:t>
                </a:r>
              </a:p>
            </p:txBody>
          </p:sp>
        </p:grpSp>
        <p:grpSp>
          <p:nvGrpSpPr>
            <p:cNvPr id="36" name="Group 46">
              <a:extLst>
                <a:ext uri="{FF2B5EF4-FFF2-40B4-BE49-F238E27FC236}">
                  <a16:creationId xmlns:a16="http://schemas.microsoft.com/office/drawing/2014/main" id="{4EB1DAB9-CF07-4F14-8E29-150ED1A8EA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8505" y="5030787"/>
              <a:ext cx="2535240" cy="1366838"/>
              <a:chOff x="1983" y="2448"/>
              <a:chExt cx="1597" cy="861"/>
            </a:xfrm>
          </p:grpSpPr>
          <p:sp>
            <p:nvSpPr>
              <p:cNvPr id="41" name="Rectangle 7">
                <a:extLst>
                  <a:ext uri="{FF2B5EF4-FFF2-40B4-BE49-F238E27FC236}">
                    <a16:creationId xmlns:a16="http://schemas.microsoft.com/office/drawing/2014/main" id="{D1DA6A6A-647F-4A27-A217-BC5957F8C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649" cy="5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+mn-lt"/>
                  </a:rPr>
                  <a:t>Server</a:t>
                </a:r>
              </a:p>
              <a:p>
                <a:pPr algn="ctr"/>
                <a:r>
                  <a:rPr lang="en-US" altLang="en-US" sz="2000" b="0" dirty="0">
                    <a:latin typeface="+mn-lt"/>
                  </a:rPr>
                  <a:t>Stub</a:t>
                </a:r>
              </a:p>
            </p:txBody>
          </p:sp>
          <p:sp>
            <p:nvSpPr>
              <p:cNvPr id="42" name="Text Box 39">
                <a:extLst>
                  <a:ext uri="{FF2B5EF4-FFF2-40B4-BE49-F238E27FC236}">
                    <a16:creationId xmlns:a16="http://schemas.microsoft.com/office/drawing/2014/main" id="{6EE50C5E-32EB-4204-83A3-B1D20955FA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3" y="3030"/>
                <a:ext cx="1597" cy="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n-US" sz="2000" b="0" dirty="0">
                    <a:latin typeface="+mn-lt"/>
                  </a:rPr>
                  <a:t>unbundle </a:t>
                </a:r>
                <a:r>
                  <a:rPr lang="en-US" altLang="en-US" sz="2000" b="0" dirty="0" err="1">
                    <a:latin typeface="+mn-lt"/>
                  </a:rPr>
                  <a:t>args</a:t>
                </a:r>
                <a:endParaRPr lang="en-US" altLang="en-US" sz="2000" b="0" dirty="0">
                  <a:latin typeface="+mn-lt"/>
                </a:endParaRPr>
              </a:p>
            </p:txBody>
          </p:sp>
        </p:grpSp>
        <p:sp>
          <p:nvSpPr>
            <p:cNvPr id="49" name="Line 63">
              <a:extLst>
                <a:ext uri="{FF2B5EF4-FFF2-40B4-BE49-F238E27FC236}">
                  <a16:creationId xmlns:a16="http://schemas.microsoft.com/office/drawing/2014/main" id="{47C5B1AA-F3A9-40A3-B2E4-FE0F97B0C7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7208" y="3733319"/>
              <a:ext cx="853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/>
            </a:p>
          </p:txBody>
        </p:sp>
        <p:pic>
          <p:nvPicPr>
            <p:cNvPr id="50" name="Picture 58">
              <a:extLst>
                <a:ext uri="{FF2B5EF4-FFF2-40B4-BE49-F238E27FC236}">
                  <a16:creationId xmlns:a16="http://schemas.microsoft.com/office/drawing/2014/main" id="{9BF227B7-4440-40DC-B144-84FAAED605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922" y="5550535"/>
              <a:ext cx="1146175" cy="904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Text Box 64">
              <a:extLst>
                <a:ext uri="{FF2B5EF4-FFF2-40B4-BE49-F238E27FC236}">
                  <a16:creationId xmlns:a16="http://schemas.microsoft.com/office/drawing/2014/main" id="{9281B9BD-6E25-4482-AB88-DC5D32BDF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0159" y="3276119"/>
              <a:ext cx="1537578" cy="442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+mn-lt"/>
                </a:rPr>
                <a:t>Machine A</a:t>
              </a:r>
            </a:p>
          </p:txBody>
        </p:sp>
        <p:sp>
          <p:nvSpPr>
            <p:cNvPr id="52" name="Text Box 65">
              <a:extLst>
                <a:ext uri="{FF2B5EF4-FFF2-40B4-BE49-F238E27FC236}">
                  <a16:creationId xmlns:a16="http://schemas.microsoft.com/office/drawing/2014/main" id="{7E22141D-C157-46A3-AF2E-B85B5E0057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8734" y="3809518"/>
              <a:ext cx="1552627" cy="442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+mn-lt"/>
                </a:rPr>
                <a:t>Machine B</a:t>
              </a:r>
            </a:p>
          </p:txBody>
        </p:sp>
        <p:pic>
          <p:nvPicPr>
            <p:cNvPr id="53" name="Picture 58">
              <a:extLst>
                <a:ext uri="{FF2B5EF4-FFF2-40B4-BE49-F238E27FC236}">
                  <a16:creationId xmlns:a16="http://schemas.microsoft.com/office/drawing/2014/main" id="{921A3884-98BB-47AF-8FC9-7E165F234E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221" y="2438481"/>
              <a:ext cx="1146175" cy="904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4E3DE0B-65E0-416C-9D1F-C153C8AEDE9A}"/>
              </a:ext>
            </a:extLst>
          </p:cNvPr>
          <p:cNvGrpSpPr/>
          <p:nvPr/>
        </p:nvGrpSpPr>
        <p:grpSpPr>
          <a:xfrm>
            <a:off x="7882472" y="2460723"/>
            <a:ext cx="1793705" cy="3425972"/>
            <a:chOff x="6864183" y="1884373"/>
            <a:chExt cx="1905000" cy="3814084"/>
          </a:xfrm>
        </p:grpSpPr>
        <p:sp>
          <p:nvSpPr>
            <p:cNvPr id="55" name="Cloud">
              <a:extLst>
                <a:ext uri="{FF2B5EF4-FFF2-40B4-BE49-F238E27FC236}">
                  <a16:creationId xmlns:a16="http://schemas.microsoft.com/office/drawing/2014/main" id="{22F37FE5-506E-413F-9E77-CFCD3E226704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6864183" y="2814647"/>
              <a:ext cx="1905000" cy="1904983"/>
            </a:xfrm>
            <a:custGeom>
              <a:avLst/>
              <a:gdLst>
                <a:gd name="T0" fmla="*/ 5909 w 21600"/>
                <a:gd name="T1" fmla="*/ 873125 h 21600"/>
                <a:gd name="T2" fmla="*/ 952500 w 21600"/>
                <a:gd name="T3" fmla="*/ 1744391 h 21600"/>
                <a:gd name="T4" fmla="*/ 1903413 w 21600"/>
                <a:gd name="T5" fmla="*/ 873125 h 21600"/>
                <a:gd name="T6" fmla="*/ 952500 w 21600"/>
                <a:gd name="T7" fmla="*/ 9984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endParaRPr lang="en-US" sz="1600"/>
            </a:p>
          </p:txBody>
        </p:sp>
        <p:sp>
          <p:nvSpPr>
            <p:cNvPr id="56" name="Rectangle 8">
              <a:extLst>
                <a:ext uri="{FF2B5EF4-FFF2-40B4-BE49-F238E27FC236}">
                  <a16:creationId xmlns:a16="http://schemas.microsoft.com/office/drawing/2014/main" id="{1237B0D0-5295-4BE6-92E4-C94C10231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5182" y="1884373"/>
              <a:ext cx="1388761" cy="91440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+mn-lt"/>
                </a:rPr>
                <a:t>Packet</a:t>
              </a:r>
            </a:p>
            <a:p>
              <a:pPr algn="ctr"/>
              <a:r>
                <a:rPr lang="en-US" altLang="en-US" sz="2000" b="0" dirty="0">
                  <a:latin typeface="+mn-lt"/>
                </a:rPr>
                <a:t>Handler</a:t>
              </a:r>
            </a:p>
          </p:txBody>
        </p:sp>
        <p:sp>
          <p:nvSpPr>
            <p:cNvPr id="57" name="Rectangle 10">
              <a:extLst>
                <a:ext uri="{FF2B5EF4-FFF2-40B4-BE49-F238E27FC236}">
                  <a16:creationId xmlns:a16="http://schemas.microsoft.com/office/drawing/2014/main" id="{892419EA-8925-423F-A70B-956104222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5182" y="4784057"/>
              <a:ext cx="1388759" cy="91440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+mn-lt"/>
                </a:rPr>
                <a:t>Packet</a:t>
              </a:r>
            </a:p>
            <a:p>
              <a:pPr algn="ctr"/>
              <a:r>
                <a:rPr lang="en-US" altLang="en-US" sz="2000" b="0" dirty="0">
                  <a:latin typeface="+mn-lt"/>
                </a:rPr>
                <a:t>Handler</a:t>
              </a:r>
            </a:p>
          </p:txBody>
        </p:sp>
        <p:grpSp>
          <p:nvGrpSpPr>
            <p:cNvPr id="58" name="Group 43">
              <a:extLst>
                <a:ext uri="{FF2B5EF4-FFF2-40B4-BE49-F238E27FC236}">
                  <a16:creationId xmlns:a16="http://schemas.microsoft.com/office/drawing/2014/main" id="{415F486F-F7BA-491C-A083-DAE932CBEC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97652" y="2798773"/>
              <a:ext cx="422276" cy="2057397"/>
              <a:chOff x="4539" y="1584"/>
              <a:chExt cx="266" cy="864"/>
            </a:xfrm>
          </p:grpSpPr>
          <p:sp>
            <p:nvSpPr>
              <p:cNvPr id="62" name="Text Box 34">
                <a:extLst>
                  <a:ext uri="{FF2B5EF4-FFF2-40B4-BE49-F238E27FC236}">
                    <a16:creationId xmlns:a16="http://schemas.microsoft.com/office/drawing/2014/main" id="{F334E0D8-AE86-46AC-9336-CC91FA7A3F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4388" y="1901"/>
                <a:ext cx="567" cy="2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 dirty="0">
                    <a:latin typeface="+mn-lt"/>
                  </a:rPr>
                  <a:t>Network</a:t>
                </a:r>
              </a:p>
            </p:txBody>
          </p:sp>
          <p:sp>
            <p:nvSpPr>
              <p:cNvPr id="63" name="Line 32">
                <a:extLst>
                  <a:ext uri="{FF2B5EF4-FFF2-40B4-BE49-F238E27FC236}">
                    <a16:creationId xmlns:a16="http://schemas.microsoft.com/office/drawing/2014/main" id="{E1A424E4-2A40-4244-9BCA-F1BBD82CAE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0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600"/>
              </a:p>
            </p:txBody>
          </p:sp>
        </p:grpSp>
        <p:grpSp>
          <p:nvGrpSpPr>
            <p:cNvPr id="59" name="Group 44">
              <a:extLst>
                <a:ext uri="{FF2B5EF4-FFF2-40B4-BE49-F238E27FC236}">
                  <a16:creationId xmlns:a16="http://schemas.microsoft.com/office/drawing/2014/main" id="{74957A60-C650-45B9-AB00-0B5C2D590F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40427" y="2798773"/>
              <a:ext cx="422276" cy="1981198"/>
              <a:chOff x="4125" y="1584"/>
              <a:chExt cx="266" cy="864"/>
            </a:xfrm>
          </p:grpSpPr>
          <p:sp>
            <p:nvSpPr>
              <p:cNvPr id="60" name="Text Box 35">
                <a:extLst>
                  <a:ext uri="{FF2B5EF4-FFF2-40B4-BE49-F238E27FC236}">
                    <a16:creationId xmlns:a16="http://schemas.microsoft.com/office/drawing/2014/main" id="{D53B8BBC-79C4-4955-81A7-B9F12A150C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963" y="1899"/>
                <a:ext cx="589" cy="2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>
                    <a:latin typeface="+mn-lt"/>
                  </a:rPr>
                  <a:t>Network</a:t>
                </a:r>
              </a:p>
            </p:txBody>
          </p:sp>
          <p:sp>
            <p:nvSpPr>
              <p:cNvPr id="61" name="Line 33">
                <a:extLst>
                  <a:ext uri="{FF2B5EF4-FFF2-40B4-BE49-F238E27FC236}">
                    <a16:creationId xmlns:a16="http://schemas.microsoft.com/office/drawing/2014/main" id="{0FADEE26-BE76-46B1-A50F-4BBA119266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68" y="1584"/>
                <a:ext cx="0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60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98EF-86F8-4AAB-8DA6-7334523BB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DNS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D0B6D2-20D2-405D-A09E-26B75C72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805DFE-5887-4AA0-89D6-9A98A2C4A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93647-2B21-4F94-91E1-862C4076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91283CA-83CD-40B0-B405-E8DD8B498348}"/>
              </a:ext>
            </a:extLst>
          </p:cNvPr>
          <p:cNvSpPr/>
          <p:nvPr/>
        </p:nvSpPr>
        <p:spPr>
          <a:xfrm>
            <a:off x="676806" y="2303970"/>
            <a:ext cx="8896963" cy="40364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4" name="Cloud">
            <a:extLst>
              <a:ext uri="{FF2B5EF4-FFF2-40B4-BE49-F238E27FC236}">
                <a16:creationId xmlns:a16="http://schemas.microsoft.com/office/drawing/2014/main" id="{062F817C-8235-464B-8CEB-19FA6DF4EE78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6322821" y="2432956"/>
            <a:ext cx="1565962" cy="680853"/>
          </a:xfrm>
          <a:custGeom>
            <a:avLst/>
            <a:gdLst>
              <a:gd name="T0" fmla="*/ 5436 w 21600"/>
              <a:gd name="T1" fmla="*/ 381000 h 21600"/>
              <a:gd name="T2" fmla="*/ 876300 w 21600"/>
              <a:gd name="T3" fmla="*/ 761189 h 21600"/>
              <a:gd name="T4" fmla="*/ 1751140 w 21600"/>
              <a:gd name="T5" fmla="*/ 381000 h 21600"/>
              <a:gd name="T6" fmla="*/ 876300 w 21600"/>
              <a:gd name="T7" fmla="*/ 4356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3810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600" b="0">
                <a:latin typeface="+mn-lt"/>
                <a:ea typeface="굴림" panose="020B0600000101010101" pitchFamily="34" charset="-127"/>
              </a:rPr>
              <a:t>Top-level</a:t>
            </a:r>
          </a:p>
        </p:txBody>
      </p:sp>
      <p:sp>
        <p:nvSpPr>
          <p:cNvPr id="85" name="Cloud">
            <a:extLst>
              <a:ext uri="{FF2B5EF4-FFF2-40B4-BE49-F238E27FC236}">
                <a16:creationId xmlns:a16="http://schemas.microsoft.com/office/drawing/2014/main" id="{1FF6D299-BE19-4697-B45E-6357AA1E9CDD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7037717" y="3221677"/>
            <a:ext cx="1293621" cy="787236"/>
          </a:xfrm>
          <a:custGeom>
            <a:avLst/>
            <a:gdLst>
              <a:gd name="T0" fmla="*/ 4491 w 21600"/>
              <a:gd name="T1" fmla="*/ 440531 h 21600"/>
              <a:gd name="T2" fmla="*/ 723900 w 21600"/>
              <a:gd name="T3" fmla="*/ 880124 h 21600"/>
              <a:gd name="T4" fmla="*/ 1446593 w 21600"/>
              <a:gd name="T5" fmla="*/ 440531 h 21600"/>
              <a:gd name="T6" fmla="*/ 723900 w 21600"/>
              <a:gd name="T7" fmla="*/ 5037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3810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Ctr="1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600" b="0">
                <a:latin typeface="+mn-lt"/>
                <a:ea typeface="굴림" panose="020B0600000101010101" pitchFamily="34" charset="-127"/>
              </a:rPr>
              <a:t>com</a:t>
            </a:r>
          </a:p>
        </p:txBody>
      </p:sp>
      <p:sp>
        <p:nvSpPr>
          <p:cNvPr id="86" name="Cloud">
            <a:extLst>
              <a:ext uri="{FF2B5EF4-FFF2-40B4-BE49-F238E27FC236}">
                <a16:creationId xmlns:a16="http://schemas.microsoft.com/office/drawing/2014/main" id="{37527483-833E-4F37-8086-D3F3075EDBD1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4961115" y="3045723"/>
            <a:ext cx="1807098" cy="1225536"/>
          </a:xfrm>
          <a:custGeom>
            <a:avLst/>
            <a:gdLst>
              <a:gd name="T0" fmla="*/ 6273 w 21600"/>
              <a:gd name="T1" fmla="*/ 685800 h 21600"/>
              <a:gd name="T2" fmla="*/ 1011238 w 21600"/>
              <a:gd name="T3" fmla="*/ 1370140 h 21600"/>
              <a:gd name="T4" fmla="*/ 2020790 w 21600"/>
              <a:gd name="T5" fmla="*/ 685800 h 21600"/>
              <a:gd name="T6" fmla="*/ 1011238 w 21600"/>
              <a:gd name="T7" fmla="*/ 7842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3810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Ctr="1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600" b="0">
                <a:latin typeface="+mn-lt"/>
                <a:ea typeface="굴림" panose="020B0600000101010101" pitchFamily="34" charset="-127"/>
              </a:rPr>
              <a:t>edu</a:t>
            </a:r>
          </a:p>
        </p:txBody>
      </p:sp>
      <p:sp>
        <p:nvSpPr>
          <p:cNvPr id="87" name="Cloud">
            <a:extLst>
              <a:ext uri="{FF2B5EF4-FFF2-40B4-BE49-F238E27FC236}">
                <a16:creationId xmlns:a16="http://schemas.microsoft.com/office/drawing/2014/main" id="{57A1A1ED-5792-4103-A478-2E5034D2599C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6458991" y="4042889"/>
            <a:ext cx="1361706" cy="828371"/>
          </a:xfrm>
          <a:custGeom>
            <a:avLst/>
            <a:gdLst>
              <a:gd name="T0" fmla="*/ 4727 w 21600"/>
              <a:gd name="T1" fmla="*/ 463550 h 21600"/>
              <a:gd name="T2" fmla="*/ 762000 w 21600"/>
              <a:gd name="T3" fmla="*/ 926113 h 21600"/>
              <a:gd name="T4" fmla="*/ 1522730 w 21600"/>
              <a:gd name="T5" fmla="*/ 463550 h 21600"/>
              <a:gd name="T6" fmla="*/ 762000 w 21600"/>
              <a:gd name="T7" fmla="*/ 530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3810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Ctr="1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600" b="0" dirty="0">
                <a:latin typeface="+mn-lt"/>
                <a:ea typeface="굴림" panose="020B0600000101010101" pitchFamily="34" charset="-127"/>
              </a:rPr>
              <a:t>m</a:t>
            </a:r>
            <a:r>
              <a:rPr lang="en-US" altLang="ko-KR" sz="1600" b="0" dirty="0" smtClean="0">
                <a:latin typeface="+mn-lt"/>
                <a:ea typeface="굴림" panose="020B0600000101010101" pitchFamily="34" charset="-127"/>
              </a:rPr>
              <a:t>it.edu</a:t>
            </a:r>
            <a:endParaRPr lang="en-US" altLang="ko-KR" sz="1600" b="0" dirty="0">
              <a:latin typeface="+mn-lt"/>
              <a:ea typeface="굴림" panose="020B0600000101010101" pitchFamily="34" charset="-127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CE787C3-A56A-4DAC-A351-384EC958BCF5}"/>
              </a:ext>
            </a:extLst>
          </p:cNvPr>
          <p:cNvGrpSpPr>
            <a:grpSpLocks/>
          </p:cNvGrpSpPr>
          <p:nvPr/>
        </p:nvGrpSpPr>
        <p:grpSpPr bwMode="auto">
          <a:xfrm>
            <a:off x="1244791" y="2529409"/>
            <a:ext cx="1136187" cy="1258955"/>
            <a:chOff x="421" y="1344"/>
            <a:chExt cx="835" cy="973"/>
          </a:xfrm>
        </p:grpSpPr>
        <p:graphicFrame>
          <p:nvGraphicFramePr>
            <p:cNvPr id="89" name="Object 88">
              <a:extLst>
                <a:ext uri="{FF2B5EF4-FFF2-40B4-BE49-F238E27FC236}">
                  <a16:creationId xmlns:a16="http://schemas.microsoft.com/office/drawing/2014/main" id="{A489CA3D-EBF9-4AD3-AFC3-91B403D7EC9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2" y="1344"/>
            <a:ext cx="514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29" name="Clip" r:id="rId3" imgW="2735263" imgH="3825875" progId="MS_ClipArt_Gallery.2">
                    <p:embed/>
                  </p:oleObj>
                </mc:Choice>
                <mc:Fallback>
                  <p:oleObj name="Clip" r:id="rId3" imgW="2735263" imgH="3825875" progId="MS_ClipArt_Gallery.2">
                    <p:embed/>
                    <p:pic>
                      <p:nvPicPr>
                        <p:cNvPr id="89" name="Object 88">
                          <a:extLst>
                            <a:ext uri="{FF2B5EF4-FFF2-40B4-BE49-F238E27FC236}">
                              <a16:creationId xmlns:a16="http://schemas.microsoft.com/office/drawing/2014/main" id="{A489CA3D-EBF9-4AD3-AFC3-91B403D7EC9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1344"/>
                          <a:ext cx="514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" name="Text Box 10">
              <a:extLst>
                <a:ext uri="{FF2B5EF4-FFF2-40B4-BE49-F238E27FC236}">
                  <a16:creationId xmlns:a16="http://schemas.microsoft.com/office/drawing/2014/main" id="{A6783620-A09A-44BC-8D76-827A82B86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" y="2079"/>
              <a:ext cx="83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 anchorCtr="1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1400" b="0" dirty="0">
                  <a:latin typeface="+mn-lt"/>
                  <a:ea typeface="굴림" panose="020B0600000101010101" pitchFamily="34" charset="-127"/>
                  <a:sym typeface="Symbol" panose="05050102010706020507" pitchFamily="18" charset="2"/>
                </a:rPr>
                <a:t>130.39.6.220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FA75D69-73B7-420F-B40A-99BE9AE66126}"/>
              </a:ext>
            </a:extLst>
          </p:cNvPr>
          <p:cNvGrpSpPr>
            <a:grpSpLocks/>
          </p:cNvGrpSpPr>
          <p:nvPr/>
        </p:nvGrpSpPr>
        <p:grpSpPr bwMode="auto">
          <a:xfrm>
            <a:off x="715712" y="4067004"/>
            <a:ext cx="1135411" cy="1301806"/>
            <a:chOff x="453" y="1344"/>
            <a:chExt cx="849" cy="962"/>
          </a:xfrm>
        </p:grpSpPr>
        <p:graphicFrame>
          <p:nvGraphicFramePr>
            <p:cNvPr id="92" name="Object 91">
              <a:extLst>
                <a:ext uri="{FF2B5EF4-FFF2-40B4-BE49-F238E27FC236}">
                  <a16:creationId xmlns:a16="http://schemas.microsoft.com/office/drawing/2014/main" id="{06E722B9-87E7-4CD2-86B2-1EFDE0680F2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2" y="1344"/>
            <a:ext cx="514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30" name="Clip" r:id="rId5" imgW="2735263" imgH="3825875" progId="MS_ClipArt_Gallery.2">
                    <p:embed/>
                  </p:oleObj>
                </mc:Choice>
                <mc:Fallback>
                  <p:oleObj name="Clip" r:id="rId5" imgW="2735263" imgH="3825875" progId="MS_ClipArt_Gallery.2">
                    <p:embed/>
                    <p:pic>
                      <p:nvPicPr>
                        <p:cNvPr id="92" name="Object 91">
                          <a:extLst>
                            <a:ext uri="{FF2B5EF4-FFF2-40B4-BE49-F238E27FC236}">
                              <a16:creationId xmlns:a16="http://schemas.microsoft.com/office/drawing/2014/main" id="{06E722B9-87E7-4CD2-86B2-1EFDE0680F2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1344"/>
                          <a:ext cx="514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" name="Text Box 13">
              <a:extLst>
                <a:ext uri="{FF2B5EF4-FFF2-40B4-BE49-F238E27FC236}">
                  <a16:creationId xmlns:a16="http://schemas.microsoft.com/office/drawing/2014/main" id="{A83700F7-4BB4-4373-9542-165B113495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" y="2079"/>
              <a:ext cx="849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 anchorCtr="1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1400" b="0" dirty="0">
                  <a:latin typeface="+mn-lt"/>
                  <a:ea typeface="굴림" panose="020B0600000101010101" pitchFamily="34" charset="-127"/>
                  <a:sym typeface="Symbol" panose="05050102010706020507" pitchFamily="18" charset="2"/>
                </a:rPr>
                <a:t> 52.96.57.50 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593AD0C-CCB5-4F65-BA9A-16B29238DAD4}"/>
              </a:ext>
            </a:extLst>
          </p:cNvPr>
          <p:cNvGrpSpPr>
            <a:grpSpLocks/>
          </p:cNvGrpSpPr>
          <p:nvPr/>
        </p:nvGrpSpPr>
        <p:grpSpPr bwMode="auto">
          <a:xfrm>
            <a:off x="7237718" y="4939345"/>
            <a:ext cx="1185641" cy="1258956"/>
            <a:chOff x="407" y="1344"/>
            <a:chExt cx="963" cy="973"/>
          </a:xfrm>
        </p:grpSpPr>
        <p:graphicFrame>
          <p:nvGraphicFramePr>
            <p:cNvPr id="95" name="Object 94">
              <a:extLst>
                <a:ext uri="{FF2B5EF4-FFF2-40B4-BE49-F238E27FC236}">
                  <a16:creationId xmlns:a16="http://schemas.microsoft.com/office/drawing/2014/main" id="{C094E3A9-F375-44D3-9353-1502EF1E832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2" y="1344"/>
            <a:ext cx="514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31" name="Clip" r:id="rId6" imgW="2735263" imgH="3825875" progId="MS_ClipArt_Gallery.2">
                    <p:embed/>
                  </p:oleObj>
                </mc:Choice>
                <mc:Fallback>
                  <p:oleObj name="Clip" r:id="rId6" imgW="2735263" imgH="3825875" progId="MS_ClipArt_Gallery.2">
                    <p:embed/>
                    <p:pic>
                      <p:nvPicPr>
                        <p:cNvPr id="95" name="Object 94">
                          <a:extLst>
                            <a:ext uri="{FF2B5EF4-FFF2-40B4-BE49-F238E27FC236}">
                              <a16:creationId xmlns:a16="http://schemas.microsoft.com/office/drawing/2014/main" id="{C094E3A9-F375-44D3-9353-1502EF1E832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1344"/>
                          <a:ext cx="514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" name="Text Box 16">
              <a:extLst>
                <a:ext uri="{FF2B5EF4-FFF2-40B4-BE49-F238E27FC236}">
                  <a16:creationId xmlns:a16="http://schemas.microsoft.com/office/drawing/2014/main" id="{C1E9D250-AA97-4A37-86AD-17CA57DCE3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" y="2079"/>
              <a:ext cx="96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 anchorCtr="1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1400" b="0" dirty="0">
                  <a:latin typeface="+mn-lt"/>
                  <a:ea typeface="굴림" panose="020B0600000101010101" pitchFamily="34" charset="-127"/>
                  <a:sym typeface="Symbol" panose="05050102010706020507" pitchFamily="18" charset="2"/>
                </a:rPr>
                <a:t>130.39.21.60 </a:t>
              </a:r>
            </a:p>
          </p:txBody>
        </p:sp>
      </p:grpSp>
      <p:sp>
        <p:nvSpPr>
          <p:cNvPr id="97" name="Cloud">
            <a:extLst>
              <a:ext uri="{FF2B5EF4-FFF2-40B4-BE49-F238E27FC236}">
                <a16:creationId xmlns:a16="http://schemas.microsoft.com/office/drawing/2014/main" id="{E7D56DB7-4831-4786-B674-24656662DB11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2510043" y="3645725"/>
            <a:ext cx="2110645" cy="1838304"/>
          </a:xfrm>
          <a:custGeom>
            <a:avLst/>
            <a:gdLst>
              <a:gd name="T0" fmla="*/ 7327 w 21600"/>
              <a:gd name="T1" fmla="*/ 1028700 h 21600"/>
              <a:gd name="T2" fmla="*/ 1181100 w 21600"/>
              <a:gd name="T3" fmla="*/ 2055209 h 21600"/>
              <a:gd name="T4" fmla="*/ 2360232 w 21600"/>
              <a:gd name="T5" fmla="*/ 1028700 h 21600"/>
              <a:gd name="T6" fmla="*/ 1181100 w 21600"/>
              <a:gd name="T7" fmla="*/ 1176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3810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Ctr="1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600" b="0" dirty="0" smtClean="0">
                <a:latin typeface="+mn-lt"/>
                <a:ea typeface="굴림" panose="020B0600000101010101" pitchFamily="34" charset="-127"/>
              </a:rPr>
              <a:t>lsu.edu</a:t>
            </a:r>
            <a:endParaRPr lang="en-US" altLang="ko-KR" sz="1600" b="0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EC6F843-85C8-4327-B8B3-CD4405315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598" y="4258493"/>
            <a:ext cx="1225536" cy="272341"/>
          </a:xfrm>
          <a:prstGeom prst="rect">
            <a:avLst/>
          </a:prstGeom>
          <a:solidFill>
            <a:srgbClr val="99FFCC"/>
          </a:solidFill>
          <a:ln w="38100" algn="ctr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600" b="0">
                <a:latin typeface="+mn-lt"/>
                <a:ea typeface="굴림" panose="020B0600000101010101" pitchFamily="34" charset="-127"/>
              </a:rPr>
              <a:t>www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C94AD06-ED91-4D34-8393-96A70A21C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598" y="4530834"/>
            <a:ext cx="1225536" cy="272341"/>
          </a:xfrm>
          <a:prstGeom prst="rect">
            <a:avLst/>
          </a:prstGeom>
          <a:solidFill>
            <a:srgbClr val="99FFCC"/>
          </a:solidFill>
          <a:ln w="38100" algn="ctr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600" b="0" dirty="0" smtClean="0">
                <a:latin typeface="+mn-lt"/>
                <a:ea typeface="굴림" panose="020B0600000101010101" pitchFamily="34" charset="-127"/>
              </a:rPr>
              <a:t>mail</a:t>
            </a:r>
            <a:endParaRPr lang="en-US" altLang="ko-KR" sz="1600" b="0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639D9D4-3B90-4622-AD49-9FD29BCB5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598" y="4803175"/>
            <a:ext cx="1225536" cy="272341"/>
          </a:xfrm>
          <a:prstGeom prst="rect">
            <a:avLst/>
          </a:prstGeom>
          <a:solidFill>
            <a:srgbClr val="99FFCC"/>
          </a:solidFill>
          <a:ln w="38100" algn="ctr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600" b="0" dirty="0" err="1" smtClean="0">
                <a:latin typeface="+mn-lt"/>
                <a:ea typeface="굴림" panose="020B0600000101010101" pitchFamily="34" charset="-127"/>
              </a:rPr>
              <a:t>cct</a:t>
            </a:r>
            <a:endParaRPr lang="en-US" altLang="ko-KR" sz="1600" b="0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101" name="Line 21">
            <a:extLst>
              <a:ext uri="{FF2B5EF4-FFF2-40B4-BE49-F238E27FC236}">
                <a16:creationId xmlns:a16="http://schemas.microsoft.com/office/drawing/2014/main" id="{B86083AA-AA55-4E93-8E8A-5B4A28B3398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55542" y="3736505"/>
            <a:ext cx="748938" cy="61276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/>
          <a:lstStyle/>
          <a:p>
            <a:endParaRPr lang="en-US" sz="1600"/>
          </a:p>
        </p:txBody>
      </p:sp>
      <p:sp>
        <p:nvSpPr>
          <p:cNvPr id="102" name="Line 22">
            <a:extLst>
              <a:ext uri="{FF2B5EF4-FFF2-40B4-BE49-F238E27FC236}">
                <a16:creationId xmlns:a16="http://schemas.microsoft.com/office/drawing/2014/main" id="{85FE09B1-5786-47FF-82D1-BE7ABE970D4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95988" y="4475514"/>
            <a:ext cx="1230091" cy="187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/>
          <a:lstStyle/>
          <a:p>
            <a:endParaRPr lang="en-US" sz="160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27A3202-A2C5-4064-830C-B8EB397D5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9626" y="3862747"/>
            <a:ext cx="953194" cy="272341"/>
          </a:xfrm>
          <a:prstGeom prst="rect">
            <a:avLst/>
          </a:prstGeom>
          <a:solidFill>
            <a:srgbClr val="99FFCC"/>
          </a:solidFill>
          <a:ln w="38100" algn="ctr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600" b="0" dirty="0" err="1" smtClean="0">
                <a:latin typeface="+mn-lt"/>
                <a:ea typeface="굴림" panose="020B0600000101010101" pitchFamily="34" charset="-127"/>
              </a:rPr>
              <a:t>lsu</a:t>
            </a:r>
            <a:endParaRPr lang="en-US" altLang="ko-KR" sz="1600" b="0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649F4D8-ECE7-423E-B682-B15DCCB80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9626" y="3590406"/>
            <a:ext cx="953194" cy="272341"/>
          </a:xfrm>
          <a:prstGeom prst="rect">
            <a:avLst/>
          </a:prstGeom>
          <a:solidFill>
            <a:srgbClr val="99FFCC"/>
          </a:solidFill>
          <a:ln w="38100" algn="ctr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600" b="0" dirty="0" err="1" smtClean="0">
                <a:latin typeface="+mn-lt"/>
                <a:ea typeface="굴림" panose="020B0600000101010101" pitchFamily="34" charset="-127"/>
              </a:rPr>
              <a:t>mit</a:t>
            </a:r>
            <a:endParaRPr lang="en-US" altLang="ko-KR" sz="1600" b="0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105" name="Line 25">
            <a:extLst>
              <a:ext uri="{FF2B5EF4-FFF2-40B4-BE49-F238E27FC236}">
                <a16:creationId xmlns:a16="http://schemas.microsoft.com/office/drawing/2014/main" id="{4C81343F-EE96-4B54-8C68-C3098DBCAB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4736" y="3713810"/>
            <a:ext cx="680853" cy="4765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/>
          <a:lstStyle/>
          <a:p>
            <a:endParaRPr lang="en-US" sz="1600"/>
          </a:p>
        </p:txBody>
      </p:sp>
      <p:sp>
        <p:nvSpPr>
          <p:cNvPr id="106" name="Line 26">
            <a:extLst>
              <a:ext uri="{FF2B5EF4-FFF2-40B4-BE49-F238E27FC236}">
                <a16:creationId xmlns:a16="http://schemas.microsoft.com/office/drawing/2014/main" id="{6983FC86-62C1-4E73-B88B-D2B5BA7A81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6432" y="4067003"/>
            <a:ext cx="953194" cy="123404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/>
          <a:lstStyle/>
          <a:p>
            <a:endParaRPr lang="en-US" sz="1600"/>
          </a:p>
        </p:txBody>
      </p:sp>
      <p:sp>
        <p:nvSpPr>
          <p:cNvPr id="107" name="Line 27">
            <a:extLst>
              <a:ext uri="{FF2B5EF4-FFF2-40B4-BE49-F238E27FC236}">
                <a16:creationId xmlns:a16="http://schemas.microsoft.com/office/drawing/2014/main" id="{DC819C3C-D2F0-4F69-A347-B1CA3A7FA4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2821" y="2977638"/>
            <a:ext cx="340427" cy="27234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/>
          <a:lstStyle/>
          <a:p>
            <a:endParaRPr lang="en-US" sz="1600"/>
          </a:p>
        </p:txBody>
      </p:sp>
      <p:sp>
        <p:nvSpPr>
          <p:cNvPr id="108" name="Line 28">
            <a:extLst>
              <a:ext uri="{FF2B5EF4-FFF2-40B4-BE49-F238E27FC236}">
                <a16:creationId xmlns:a16="http://schemas.microsoft.com/office/drawing/2014/main" id="{6D49318C-6E41-44ED-A2B1-1417D67A145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2186" y="2909553"/>
            <a:ext cx="340427" cy="2595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/>
          <a:lstStyle/>
          <a:p>
            <a:endParaRPr lang="en-US" sz="1600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A7707C7-4727-471E-A37F-B98AF9047A26}"/>
              </a:ext>
            </a:extLst>
          </p:cNvPr>
          <p:cNvGrpSpPr>
            <a:grpSpLocks/>
          </p:cNvGrpSpPr>
          <p:nvPr/>
        </p:nvGrpSpPr>
        <p:grpSpPr bwMode="auto">
          <a:xfrm>
            <a:off x="4348347" y="4939346"/>
            <a:ext cx="2995754" cy="953194"/>
            <a:chOff x="3312" y="2256"/>
            <a:chExt cx="2112" cy="672"/>
          </a:xfrm>
        </p:grpSpPr>
        <p:sp>
          <p:nvSpPr>
            <p:cNvPr id="110" name="Cloud">
              <a:extLst>
                <a:ext uri="{FF2B5EF4-FFF2-40B4-BE49-F238E27FC236}">
                  <a16:creationId xmlns:a16="http://schemas.microsoft.com/office/drawing/2014/main" id="{988E03F3-4917-4AC5-B61A-F4118EAE762D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3312" y="2256"/>
              <a:ext cx="2112" cy="672"/>
            </a:xfrm>
            <a:custGeom>
              <a:avLst/>
              <a:gdLst>
                <a:gd name="T0" fmla="*/ 7 w 21600"/>
                <a:gd name="T1" fmla="*/ 336 h 21600"/>
                <a:gd name="T2" fmla="*/ 1056 w 21600"/>
                <a:gd name="T3" fmla="*/ 671 h 21600"/>
                <a:gd name="T4" fmla="*/ 2110 w 21600"/>
                <a:gd name="T5" fmla="*/ 336 h 21600"/>
                <a:gd name="T6" fmla="*/ 1056 w 21600"/>
                <a:gd name="T7" fmla="*/ 3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46 h 21600"/>
                <a:gd name="T14" fmla="*/ 17090 w 21600"/>
                <a:gd name="T15" fmla="*/ 173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FFFF"/>
            </a:solidFill>
            <a:ln w="38100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Ctr="1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c</a:t>
              </a:r>
              <a:r>
                <a:rPr lang="en-US" altLang="ko-KR" sz="1600" b="0" dirty="0" smtClean="0">
                  <a:latin typeface="+mn-lt"/>
                  <a:ea typeface="굴림" panose="020B0600000101010101" pitchFamily="34" charset="-127"/>
                </a:rPr>
                <a:t>ct.lsu.edu</a:t>
              </a:r>
              <a:endParaRPr lang="en-US" altLang="ko-KR" sz="1600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D30846D-7733-44A4-903C-6E0C49E1A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864" cy="192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www</a:t>
              </a:r>
            </a:p>
          </p:txBody>
        </p:sp>
      </p:grpSp>
      <p:sp>
        <p:nvSpPr>
          <p:cNvPr id="112" name="Line 32">
            <a:extLst>
              <a:ext uri="{FF2B5EF4-FFF2-40B4-BE49-F238E27FC236}">
                <a16:creationId xmlns:a16="http://schemas.microsoft.com/office/drawing/2014/main" id="{E2464CFE-B565-44EB-8779-86A69DF41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6006" y="4939346"/>
            <a:ext cx="476597" cy="4085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/>
          <a:lstStyle/>
          <a:p>
            <a:endParaRPr lang="en-US" sz="1600"/>
          </a:p>
        </p:txBody>
      </p:sp>
      <p:sp>
        <p:nvSpPr>
          <p:cNvPr id="113" name="Line 33">
            <a:extLst>
              <a:ext uri="{FF2B5EF4-FFF2-40B4-BE49-F238E27FC236}">
                <a16:creationId xmlns:a16="http://schemas.microsoft.com/office/drawing/2014/main" id="{947BE224-A0F3-4991-9172-0C8C9EB713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54736" y="5415943"/>
            <a:ext cx="1429792" cy="13617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/>
          <a:lstStyle/>
          <a:p>
            <a:endParaRPr lang="en-US" sz="160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8F283CA-3CF3-445E-B8BE-879C48670FC5}"/>
              </a:ext>
            </a:extLst>
          </p:cNvPr>
          <p:cNvSpPr txBox="1"/>
          <p:nvPr/>
        </p:nvSpPr>
        <p:spPr>
          <a:xfrm>
            <a:off x="8182358" y="4101981"/>
            <a:ext cx="1327608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DNS Server</a:t>
            </a: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520439A9-E205-447F-AFD6-7BFF5C5EEF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4407" y="3211883"/>
            <a:ext cx="1029385" cy="102938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18674" y="4101981"/>
            <a:ext cx="2417783" cy="925904"/>
            <a:chOff x="9218674" y="4101981"/>
            <a:chExt cx="2417783" cy="925904"/>
          </a:xfrm>
        </p:grpSpPr>
        <p:sp>
          <p:nvSpPr>
            <p:cNvPr id="116" name="Freeform 36">
              <a:extLst>
                <a:ext uri="{FF2B5EF4-FFF2-40B4-BE49-F238E27FC236}">
                  <a16:creationId xmlns:a16="http://schemas.microsoft.com/office/drawing/2014/main" id="{D3DF9AE0-617B-4D9E-A3E5-DD47AF01BBAD}"/>
                </a:ext>
              </a:extLst>
            </p:cNvPr>
            <p:cNvSpPr/>
            <p:nvPr/>
          </p:nvSpPr>
          <p:spPr>
            <a:xfrm flipH="1" flipV="1">
              <a:off x="9218674" y="4486231"/>
              <a:ext cx="1067304" cy="541654"/>
            </a:xfrm>
            <a:custGeom>
              <a:avLst/>
              <a:gdLst>
                <a:gd name="connsiteX0" fmla="*/ 0 w 794657"/>
                <a:gd name="connsiteY0" fmla="*/ 871 h 621357"/>
                <a:gd name="connsiteX1" fmla="*/ 587828 w 794657"/>
                <a:gd name="connsiteY1" fmla="*/ 98843 h 621357"/>
                <a:gd name="connsiteX2" fmla="*/ 794657 w 794657"/>
                <a:gd name="connsiteY2" fmla="*/ 621357 h 62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4657" h="621357">
                  <a:moveTo>
                    <a:pt x="0" y="871"/>
                  </a:moveTo>
                  <a:cubicBezTo>
                    <a:pt x="227692" y="-1850"/>
                    <a:pt x="455385" y="-4571"/>
                    <a:pt x="587828" y="98843"/>
                  </a:cubicBezTo>
                  <a:cubicBezTo>
                    <a:pt x="720271" y="202257"/>
                    <a:pt x="757464" y="411807"/>
                    <a:pt x="794657" y="621357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483E429-5FD1-4972-A5B1-38884F696923}"/>
                </a:ext>
              </a:extLst>
            </p:cNvPr>
            <p:cNvSpPr txBox="1"/>
            <p:nvPr/>
          </p:nvSpPr>
          <p:spPr>
            <a:xfrm>
              <a:off x="9704130" y="4101981"/>
              <a:ext cx="193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Hostname Resolution Request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218675" y="2036590"/>
            <a:ext cx="1876808" cy="2070432"/>
            <a:chOff x="9218675" y="2036590"/>
            <a:chExt cx="1876808" cy="2070432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26AED8E4-BB8F-4B00-AB17-FB5A8B9E89B3}"/>
                </a:ext>
              </a:extLst>
            </p:cNvPr>
            <p:cNvSpPr txBox="1"/>
            <p:nvPr/>
          </p:nvSpPr>
          <p:spPr>
            <a:xfrm>
              <a:off x="9686973" y="2036590"/>
              <a:ext cx="14085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Hostname Resolution Response (IP)</a:t>
              </a:r>
            </a:p>
          </p:txBody>
        </p:sp>
        <p:sp>
          <p:nvSpPr>
            <p:cNvPr id="119" name="Freeform 39">
              <a:extLst>
                <a:ext uri="{FF2B5EF4-FFF2-40B4-BE49-F238E27FC236}">
                  <a16:creationId xmlns:a16="http://schemas.microsoft.com/office/drawing/2014/main" id="{B84D3655-25DC-4FC7-AEA5-389EAF341174}"/>
                </a:ext>
              </a:extLst>
            </p:cNvPr>
            <p:cNvSpPr/>
            <p:nvPr/>
          </p:nvSpPr>
          <p:spPr>
            <a:xfrm flipH="1">
              <a:off x="9218675" y="3181118"/>
              <a:ext cx="1141237" cy="925904"/>
            </a:xfrm>
            <a:custGeom>
              <a:avLst/>
              <a:gdLst>
                <a:gd name="connsiteX0" fmla="*/ 1328058 w 1328230"/>
                <a:gd name="connsiteY0" fmla="*/ 1036257 h 1036257"/>
                <a:gd name="connsiteX1" fmla="*/ 1230086 w 1328230"/>
                <a:gd name="connsiteY1" fmla="*/ 393999 h 1036257"/>
                <a:gd name="connsiteX2" fmla="*/ 729343 w 1328230"/>
                <a:gd name="connsiteY2" fmla="*/ 23885 h 1036257"/>
                <a:gd name="connsiteX3" fmla="*/ 0 w 1328230"/>
                <a:gd name="connsiteY3" fmla="*/ 67428 h 103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8230" h="1036257">
                  <a:moveTo>
                    <a:pt x="1328058" y="1036257"/>
                  </a:moveTo>
                  <a:cubicBezTo>
                    <a:pt x="1328965" y="799492"/>
                    <a:pt x="1329872" y="562728"/>
                    <a:pt x="1230086" y="393999"/>
                  </a:cubicBezTo>
                  <a:cubicBezTo>
                    <a:pt x="1130300" y="225270"/>
                    <a:pt x="934357" y="78314"/>
                    <a:pt x="729343" y="23885"/>
                  </a:cubicBezTo>
                  <a:cubicBezTo>
                    <a:pt x="524329" y="-30544"/>
                    <a:pt x="262164" y="18442"/>
                    <a:pt x="0" y="6742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532909" y="4435180"/>
            <a:ext cx="547112" cy="451692"/>
            <a:chOff x="8532909" y="4435180"/>
            <a:chExt cx="547112" cy="451692"/>
          </a:xfrm>
        </p:grpSpPr>
        <p:sp>
          <p:nvSpPr>
            <p:cNvPr id="120" name="Freeform 40">
              <a:extLst>
                <a:ext uri="{FF2B5EF4-FFF2-40B4-BE49-F238E27FC236}">
                  <a16:creationId xmlns:a16="http://schemas.microsoft.com/office/drawing/2014/main" id="{7B0DFB6C-3DDB-4E97-82E5-6A41CE2E7B2E}"/>
                </a:ext>
              </a:extLst>
            </p:cNvPr>
            <p:cNvSpPr/>
            <p:nvPr/>
          </p:nvSpPr>
          <p:spPr>
            <a:xfrm>
              <a:off x="8806465" y="4435180"/>
              <a:ext cx="273556" cy="436080"/>
            </a:xfrm>
            <a:custGeom>
              <a:avLst/>
              <a:gdLst>
                <a:gd name="connsiteX0" fmla="*/ 1360 w 306160"/>
                <a:gd name="connsiteY0" fmla="*/ 0 h 488054"/>
                <a:gd name="connsiteX1" fmla="*/ 1360 w 306160"/>
                <a:gd name="connsiteY1" fmla="*/ 228600 h 488054"/>
                <a:gd name="connsiteX2" fmla="*/ 12246 w 306160"/>
                <a:gd name="connsiteY2" fmla="*/ 195943 h 488054"/>
                <a:gd name="connsiteX3" fmla="*/ 121103 w 306160"/>
                <a:gd name="connsiteY3" fmla="*/ 468085 h 488054"/>
                <a:gd name="connsiteX4" fmla="*/ 306160 w 306160"/>
                <a:gd name="connsiteY4" fmla="*/ 446314 h 48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160" h="488054">
                  <a:moveTo>
                    <a:pt x="1360" y="0"/>
                  </a:moveTo>
                  <a:cubicBezTo>
                    <a:pt x="453" y="97971"/>
                    <a:pt x="-454" y="195943"/>
                    <a:pt x="1360" y="228600"/>
                  </a:cubicBezTo>
                  <a:cubicBezTo>
                    <a:pt x="3174" y="261257"/>
                    <a:pt x="-7711" y="156029"/>
                    <a:pt x="12246" y="195943"/>
                  </a:cubicBezTo>
                  <a:cubicBezTo>
                    <a:pt x="32203" y="235857"/>
                    <a:pt x="72117" y="426357"/>
                    <a:pt x="121103" y="468085"/>
                  </a:cubicBezTo>
                  <a:cubicBezTo>
                    <a:pt x="170089" y="509813"/>
                    <a:pt x="238124" y="478063"/>
                    <a:pt x="306160" y="446314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1" name="Freeform 41">
              <a:extLst>
                <a:ext uri="{FF2B5EF4-FFF2-40B4-BE49-F238E27FC236}">
                  <a16:creationId xmlns:a16="http://schemas.microsoft.com/office/drawing/2014/main" id="{9830AC83-971D-4DBF-990D-B3618A586847}"/>
                </a:ext>
              </a:extLst>
            </p:cNvPr>
            <p:cNvSpPr/>
            <p:nvPr/>
          </p:nvSpPr>
          <p:spPr>
            <a:xfrm flipH="1">
              <a:off x="8532909" y="4450792"/>
              <a:ext cx="273556" cy="436080"/>
            </a:xfrm>
            <a:custGeom>
              <a:avLst/>
              <a:gdLst>
                <a:gd name="connsiteX0" fmla="*/ 1360 w 306160"/>
                <a:gd name="connsiteY0" fmla="*/ 0 h 488054"/>
                <a:gd name="connsiteX1" fmla="*/ 1360 w 306160"/>
                <a:gd name="connsiteY1" fmla="*/ 228600 h 488054"/>
                <a:gd name="connsiteX2" fmla="*/ 12246 w 306160"/>
                <a:gd name="connsiteY2" fmla="*/ 195943 h 488054"/>
                <a:gd name="connsiteX3" fmla="*/ 121103 w 306160"/>
                <a:gd name="connsiteY3" fmla="*/ 468085 h 488054"/>
                <a:gd name="connsiteX4" fmla="*/ 306160 w 306160"/>
                <a:gd name="connsiteY4" fmla="*/ 446314 h 48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160" h="488054">
                  <a:moveTo>
                    <a:pt x="1360" y="0"/>
                  </a:moveTo>
                  <a:cubicBezTo>
                    <a:pt x="453" y="97971"/>
                    <a:pt x="-454" y="195943"/>
                    <a:pt x="1360" y="228600"/>
                  </a:cubicBezTo>
                  <a:cubicBezTo>
                    <a:pt x="3174" y="261257"/>
                    <a:pt x="-7711" y="156029"/>
                    <a:pt x="12246" y="195943"/>
                  </a:cubicBezTo>
                  <a:cubicBezTo>
                    <a:pt x="32203" y="235857"/>
                    <a:pt x="72117" y="426357"/>
                    <a:pt x="121103" y="468085"/>
                  </a:cubicBezTo>
                  <a:cubicBezTo>
                    <a:pt x="170089" y="509813"/>
                    <a:pt x="238124" y="478063"/>
                    <a:pt x="306160" y="446314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30918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0248F-CDC0-4234-B43C-F40841829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D3314-7B73-470E-8BA2-16D99E009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Application protocol for The Web</a:t>
            </a:r>
          </a:p>
          <a:p>
            <a:pPr lvl="1"/>
            <a:r>
              <a:rPr lang="en-US" smtClean="0"/>
              <a:t>Retrieve a specific object, upload data, etc.</a:t>
            </a:r>
          </a:p>
          <a:p>
            <a:r>
              <a:rPr lang="en-US" smtClean="0"/>
              <a:t>Runs on top of TCP (sockets)</a:t>
            </a:r>
          </a:p>
          <a:p>
            <a:r>
              <a:rPr lang="en-US" smtClean="0"/>
              <a:t>Like any protocol, stipulates:</a:t>
            </a:r>
          </a:p>
          <a:p>
            <a:pPr lvl="1"/>
            <a:r>
              <a:rPr lang="en-US" smtClean="0"/>
              <a:t>Syntax: Content sent over socket connection</a:t>
            </a:r>
          </a:p>
          <a:p>
            <a:pPr lvl="1"/>
            <a:r>
              <a:rPr lang="en-US" smtClean="0"/>
              <a:t>Semantics: Meaning of a message</a:t>
            </a:r>
          </a:p>
          <a:p>
            <a:pPr lvl="1"/>
            <a:r>
              <a:rPr lang="en-US" smtClean="0"/>
              <a:t>Valid replies and actions taken upon message receipt</a:t>
            </a:r>
          </a:p>
          <a:p>
            <a:r>
              <a:rPr lang="en-US" smtClean="0"/>
              <a:t>Arguably a primitive form of RPC</a:t>
            </a:r>
          </a:p>
          <a:p>
            <a:pPr lvl="1"/>
            <a:r>
              <a:rPr lang="en-US" smtClean="0"/>
              <a:t>Parsing text, Hardcoded operations</a:t>
            </a:r>
          </a:p>
          <a:p>
            <a:pPr lvl="1"/>
            <a:r>
              <a:rPr lang="en-US" smtClean="0"/>
              <a:t>No registry of available functions</a:t>
            </a:r>
          </a:p>
          <a:p>
            <a:pPr lvl="1"/>
            <a:r>
              <a:rPr lang="en-US" smtClean="0"/>
              <a:t>No formal marshal/unmarshal</a:t>
            </a:r>
          </a:p>
          <a:p>
            <a:pPr lvl="1"/>
            <a:r>
              <a:rPr lang="en-US" smtClean="0"/>
              <a:t>REST calls get a lot closer 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AE6E2-9A34-4D9E-A265-FC691E5AC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B63E1-EA7B-4CE3-8F7F-0A38E7F0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B481D-23E4-4A91-A476-45E3C04CC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5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D4AD-235E-4373-A63D-F8BA50101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 “RPC”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5554E-414A-44C1-92AB-0F1EA2754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216FE-CD9C-4369-98E9-B4807EA4E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865B1-D108-4D6C-B603-9188FF301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2" descr="Firefox - Wikipedia">
            <a:extLst>
              <a:ext uri="{FF2B5EF4-FFF2-40B4-BE49-F238E27FC236}">
                <a16:creationId xmlns:a16="http://schemas.microsoft.com/office/drawing/2014/main" id="{1B5D943A-85C3-4A32-B98D-2C1E831A3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949" y="4326463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Week Adjourned: 1.29.16 - Google, Disney, Lyft">
            <a:extLst>
              <a:ext uri="{FF2B5EF4-FFF2-40B4-BE49-F238E27FC236}">
                <a16:creationId xmlns:a16="http://schemas.microsoft.com/office/drawing/2014/main" id="{C17ADC95-AB06-4AB9-B512-82134CDD0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1" t="31112" r="16562" b="31666"/>
          <a:stretch/>
        </p:blipFill>
        <p:spPr bwMode="auto">
          <a:xfrm>
            <a:off x="6581651" y="2641665"/>
            <a:ext cx="2586037" cy="81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915A23-09CD-40A9-B8E5-F03A8AC272F0}"/>
              </a:ext>
            </a:extLst>
          </p:cNvPr>
          <p:cNvCxnSpPr>
            <a:cxnSpLocks/>
          </p:cNvCxnSpPr>
          <p:nvPr/>
        </p:nvCxnSpPr>
        <p:spPr>
          <a:xfrm flipV="1">
            <a:off x="3309814" y="2794064"/>
            <a:ext cx="3271837" cy="15323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DA04A7F-2E74-4051-8F8E-6AE16DC48B11}"/>
              </a:ext>
            </a:extLst>
          </p:cNvPr>
          <p:cNvSpPr txBox="1"/>
          <p:nvPr/>
        </p:nvSpPr>
        <p:spPr>
          <a:xfrm>
            <a:off x="2190627" y="3073614"/>
            <a:ext cx="327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GET /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search.html</a:t>
            </a:r>
            <a:endParaRPr lang="en-US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E182228-34DA-4777-B24C-99EDEE64F51E}"/>
              </a:ext>
            </a:extLst>
          </p:cNvPr>
          <p:cNvCxnSpPr>
            <a:cxnSpLocks/>
          </p:cNvCxnSpPr>
          <p:nvPr/>
        </p:nvCxnSpPr>
        <p:spPr>
          <a:xfrm flipH="1">
            <a:off x="3322513" y="3201430"/>
            <a:ext cx="3259138" cy="15349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DA58A34-4302-4E81-A299-E3D2D0102333}"/>
              </a:ext>
            </a:extLst>
          </p:cNvPr>
          <p:cNvSpPr txBox="1"/>
          <p:nvPr/>
        </p:nvSpPr>
        <p:spPr>
          <a:xfrm>
            <a:off x="5462464" y="3754966"/>
            <a:ext cx="3271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200 OK</a:t>
            </a:r>
          </a:p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&lt; HTML Content&gt;</a:t>
            </a:r>
          </a:p>
        </p:txBody>
      </p:sp>
    </p:spTree>
    <p:extLst>
      <p:ext uri="{BB962C8B-B14F-4D97-AF65-F5344CB8AC3E}">
        <p14:creationId xmlns:p14="http://schemas.microsoft.com/office/powerpoint/2010/main" val="349851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6AF0F-03BA-47DE-A137-9FEE7DEC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 “RPC”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8BC8A9-716F-4B19-A8A0-FD2878C2D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00BA00-5CE2-48A2-8CCF-2E161E120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5D5BD1-3549-4650-921E-EF6A3101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2" descr="Firefox - Wikipedia">
            <a:extLst>
              <a:ext uri="{FF2B5EF4-FFF2-40B4-BE49-F238E27FC236}">
                <a16:creationId xmlns:a16="http://schemas.microsoft.com/office/drawing/2014/main" id="{0BCA286D-9AEF-4B88-A864-A727A0C22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646" y="2983457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Week Adjourned: 1.29.16 - Google, Disney, Lyft">
            <a:extLst>
              <a:ext uri="{FF2B5EF4-FFF2-40B4-BE49-F238E27FC236}">
                <a16:creationId xmlns:a16="http://schemas.microsoft.com/office/drawing/2014/main" id="{2B2798E0-4F95-4555-A0A0-11731E4C6A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1" t="31112" r="16562" b="31666"/>
          <a:stretch/>
        </p:blipFill>
        <p:spPr bwMode="auto">
          <a:xfrm>
            <a:off x="6952078" y="4595889"/>
            <a:ext cx="2586037" cy="81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DCC86C-1183-494A-AE35-F995782780FD}"/>
              </a:ext>
            </a:extLst>
          </p:cNvPr>
          <p:cNvCxnSpPr>
            <a:cxnSpLocks/>
          </p:cNvCxnSpPr>
          <p:nvPr/>
        </p:nvCxnSpPr>
        <p:spPr>
          <a:xfrm>
            <a:off x="3163510" y="3375488"/>
            <a:ext cx="3788568" cy="14536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18C7D56-3C1E-40AC-9BA2-E33C4E29F58A}"/>
              </a:ext>
            </a:extLst>
          </p:cNvPr>
          <p:cNvSpPr txBox="1"/>
          <p:nvPr/>
        </p:nvSpPr>
        <p:spPr>
          <a:xfrm>
            <a:off x="4400968" y="2824755"/>
            <a:ext cx="3755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POST /</a:t>
            </a:r>
            <a:r>
              <a:rPr lang="en-US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users/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h</a:t>
            </a:r>
            <a:r>
              <a:rPr lang="en-US" sz="2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kaiser</a:t>
            </a:r>
            <a:r>
              <a:rPr lang="en-US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/photos</a:t>
            </a:r>
            <a:endParaRPr lang="en-US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&lt;image content&gt;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C69156-2858-4067-A4EA-E4FD5609AD6E}"/>
              </a:ext>
            </a:extLst>
          </p:cNvPr>
          <p:cNvCxnSpPr>
            <a:cxnSpLocks/>
          </p:cNvCxnSpPr>
          <p:nvPr/>
        </p:nvCxnSpPr>
        <p:spPr>
          <a:xfrm flipH="1" flipV="1">
            <a:off x="3176209" y="3785402"/>
            <a:ext cx="3775869" cy="1486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9B94051-B152-4EF1-B2AD-01A91F956BA2}"/>
              </a:ext>
            </a:extLst>
          </p:cNvPr>
          <p:cNvSpPr txBox="1"/>
          <p:nvPr/>
        </p:nvSpPr>
        <p:spPr>
          <a:xfrm>
            <a:off x="3317494" y="4810423"/>
            <a:ext cx="217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201 Created</a:t>
            </a:r>
          </a:p>
        </p:txBody>
      </p:sp>
    </p:spTree>
    <p:extLst>
      <p:ext uri="{BB962C8B-B14F-4D97-AF65-F5344CB8AC3E}">
        <p14:creationId xmlns:p14="http://schemas.microsoft.com/office/powerpoint/2010/main" val="223915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0C57A26-7B10-42C9-8AA2-4A2FED64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HTTP Messages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E92C1A-2360-4041-A7C6-21CCF086A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Text-based: We just send character strings over our TCP socket connection</a:t>
            </a:r>
          </a:p>
          <a:p>
            <a:r>
              <a:rPr lang="en-US" dirty="0" smtClean="0"/>
              <a:t>To make a request, browser might write something like the following on a socket:</a:t>
            </a:r>
          </a:p>
          <a:p>
            <a:endParaRPr lang="en-US" dirty="0" smtClean="0"/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GET /hello.html HTTP/1.0\r\n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Host: 128.32.4.8:8000\r\n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Accept: text/html\r\n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User-Agent: Chrome/45.0.2454.93\r\n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Accept-Language: </a:t>
            </a:r>
            <a:r>
              <a:rPr lang="en-US" dirty="0" err="1" smtClean="0">
                <a:latin typeface="Consolas" panose="020B0609020204030204" pitchFamily="49" charset="0"/>
              </a:rPr>
              <a:t>en-US,en;q</a:t>
            </a:r>
            <a:r>
              <a:rPr lang="en-US" dirty="0" smtClean="0">
                <a:latin typeface="Consolas" panose="020B0609020204030204" pitchFamily="49" charset="0"/>
              </a:rPr>
              <a:t>=0.8\r\n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\r\n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9F0F49-B5CA-4882-8576-15A46A76D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C9097-B08E-4B07-85DB-6D4BFED3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9928C-52D3-48CD-8114-F20AAFABF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3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473F3-B102-47D9-AF13-DC2A41F36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HTTP </a:t>
            </a:r>
            <a:r>
              <a:rPr lang="en-US" dirty="0" smtClean="0"/>
              <a:t>Messages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3F736-4478-4FA6-9F3D-66F20EF20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Text-based: We just send strings over our TCP socket connection</a:t>
            </a:r>
          </a:p>
          <a:p>
            <a:r>
              <a:rPr lang="en-US" dirty="0" smtClean="0"/>
              <a:t>We then read the following response from the web server:</a:t>
            </a:r>
          </a:p>
          <a:p>
            <a:endParaRPr lang="en-US" dirty="0" smtClean="0"/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HTTP/1.0 200 OK\r\n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Content-Type: text/html\r\n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Content-Length: 128\r\n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\r\n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&lt;html&gt;\n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&lt;body&gt;\n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&lt;h1&gt;Hello World&lt;/h1&gt;\n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&lt;p&gt;\n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Hello, World!\n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&lt;/p&gt;\n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&lt;/body&gt;\n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&lt;/html&gt;\n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F398A-AFE5-40D0-A11C-832A88C8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D7406-60E9-4F64-A6D3-01241AFC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85447-854B-4E53-8F47-1202EC637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8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C8B13-E5A6-47C2-9CE4-1D035D71A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 and State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BA6F0-1ECD-4C7F-A661-D694E2C18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this situation?</a:t>
            </a: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remoteFile</a:t>
            </a:r>
            <a:r>
              <a:rPr lang="en-US" dirty="0" smtClean="0">
                <a:latin typeface="Consolas" panose="020B0609020204030204" pitchFamily="49" charset="0"/>
              </a:rPr>
              <a:t> *</a:t>
            </a:r>
            <a:r>
              <a:rPr lang="en-US" dirty="0" err="1" smtClean="0">
                <a:latin typeface="Consolas" panose="020B0609020204030204" pitchFamily="49" charset="0"/>
              </a:rPr>
              <a:t>rf</a:t>
            </a:r>
            <a:r>
              <a:rPr lang="en-US" dirty="0" smtClean="0">
                <a:latin typeface="Consolas" panose="020B0609020204030204" pitchFamily="49" charset="0"/>
              </a:rPr>
              <a:t> = </a:t>
            </a:r>
            <a:r>
              <a:rPr lang="en-US" dirty="0" err="1" smtClean="0">
                <a:latin typeface="Consolas" panose="020B0609020204030204" pitchFamily="49" charset="0"/>
              </a:rPr>
              <a:t>remoteio_open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ctx</a:t>
            </a:r>
            <a:r>
              <a:rPr lang="en-US" dirty="0" smtClean="0">
                <a:latin typeface="Consolas" panose="020B0609020204030204" pitchFamily="49" charset="0"/>
              </a:rPr>
              <a:t>, "oski.txt");</a:t>
            </a: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remoteio_puts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ctx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rf</a:t>
            </a:r>
            <a:r>
              <a:rPr lang="en-US" dirty="0" smtClean="0">
                <a:latin typeface="Consolas" panose="020B0609020204030204" pitchFamily="49" charset="0"/>
              </a:rPr>
              <a:t>, "Bear\n");</a:t>
            </a: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remoteio_close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ctx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rf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Client fails: does file stay open forever?</a:t>
            </a:r>
          </a:p>
          <a:p>
            <a:r>
              <a:rPr lang="en-US" dirty="0" smtClean="0"/>
              <a:t>Server maintains state between requests from client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56F95-CB49-4D1D-8E8B-57933ED35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EFA76-279E-421F-B41F-40EAFA089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209A4-9707-408C-8BB8-E2B221D4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9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9F6F2-AFE2-493E-9A64-AC5310D53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 and State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58A95-05CB-407F-A37D-4F93A5274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 avoids this issue – stateless protocol</a:t>
            </a:r>
          </a:p>
          <a:p>
            <a:r>
              <a:rPr lang="en-US" dirty="0" smtClean="0"/>
              <a:t>Each request is self-contained</a:t>
            </a:r>
          </a:p>
          <a:p>
            <a:pPr lvl="1"/>
            <a:r>
              <a:rPr lang="en-US" dirty="0" smtClean="0"/>
              <a:t>Treated independently of all other requests</a:t>
            </a:r>
          </a:p>
          <a:p>
            <a:pPr lvl="1"/>
            <a:r>
              <a:rPr lang="en-US" dirty="0" smtClean="0"/>
              <a:t>Even previous requests from same client!</a:t>
            </a:r>
          </a:p>
          <a:p>
            <a:r>
              <a:rPr lang="en-US" dirty="0" smtClean="0"/>
              <a:t>So how do we get a session?</a:t>
            </a:r>
          </a:p>
          <a:p>
            <a:pPr lvl="1"/>
            <a:r>
              <a:rPr lang="en-US" dirty="0" smtClean="0"/>
              <a:t>Client stores a unique ID locally – a cookie</a:t>
            </a:r>
          </a:p>
          <a:p>
            <a:pPr lvl="1"/>
            <a:r>
              <a:rPr lang="en-US" dirty="0" smtClean="0"/>
              <a:t>Client adds this to each request so server can customize its response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C08FF-4E01-463C-ACC2-C22847EE2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4D4D1-C2AF-4E7A-B9F4-9C909AACE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3F1D-6340-4C82-AB21-4D049FFB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5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6FA2E-DB0C-4A09-AA04-68C29E5B2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RPC Locally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E5CD9-1CBA-4D84-A0BF-15B642D25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Doesn’t need to be between different machines</a:t>
            </a:r>
          </a:p>
          <a:p>
            <a:r>
              <a:rPr lang="en-US" dirty="0" smtClean="0"/>
              <a:t>Could just be different address spaces (processes)</a:t>
            </a:r>
          </a:p>
          <a:p>
            <a:r>
              <a:rPr lang="en-US" dirty="0" smtClean="0"/>
              <a:t>Gives location transparency</a:t>
            </a:r>
          </a:p>
          <a:p>
            <a:pPr lvl="1"/>
            <a:r>
              <a:rPr lang="en-US" dirty="0" smtClean="0"/>
              <a:t>Move service implementation to wherever is convenient</a:t>
            </a:r>
          </a:p>
          <a:p>
            <a:pPr lvl="1"/>
            <a:r>
              <a:rPr lang="en-US" dirty="0" smtClean="0"/>
              <a:t>Client runs same old RPC code</a:t>
            </a:r>
          </a:p>
          <a:p>
            <a:r>
              <a:rPr lang="en-US" dirty="0" smtClean="0"/>
              <a:t>Much faster implementations available locally</a:t>
            </a:r>
          </a:p>
          <a:p>
            <a:pPr lvl="1"/>
            <a:r>
              <a:rPr lang="en-US" dirty="0" smtClean="0"/>
              <a:t>(Local) Inter-process communication</a:t>
            </a:r>
          </a:p>
          <a:p>
            <a:pPr lvl="1"/>
            <a:r>
              <a:rPr lang="en-US" dirty="0" smtClean="0"/>
              <a:t>We’ll see several techniques later 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5E5AE-0863-4FFB-A8A8-86DBC4575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D76ED-D16B-427A-8341-0CF08E78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B7E97-EC91-4228-B4C0-9466F060B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2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3DF56-ED76-4291-805C-D3496017A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Representation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6CEEC-D084-45C6-95D9-1BE6091F9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saw an “echo server” last time</a:t>
            </a:r>
          </a:p>
          <a:p>
            <a:pPr lvl="1"/>
            <a:r>
              <a:rPr lang="en-US" smtClean="0"/>
              <a:t>Send strings, get strings back</a:t>
            </a:r>
          </a:p>
          <a:p>
            <a:r>
              <a:rPr lang="en-US" smtClean="0"/>
              <a:t>What </a:t>
            </a:r>
            <a:r>
              <a:rPr lang="en-US" dirty="0" smtClean="0"/>
              <a:t>if we want to send structured data?</a:t>
            </a:r>
          </a:p>
          <a:p>
            <a:pPr lvl="1"/>
            <a:r>
              <a:rPr lang="en-US" dirty="0" smtClean="0"/>
              <a:t>An </a:t>
            </a:r>
            <a:r>
              <a:rPr lang="en-US" dirty="0" err="1" smtClean="0"/>
              <a:t>int</a:t>
            </a:r>
            <a:r>
              <a:rPr lang="en-US" dirty="0" smtClean="0"/>
              <a:t>? </a:t>
            </a:r>
            <a:r>
              <a:rPr lang="en-US" dirty="0" err="1" smtClean="0"/>
              <a:t>struct</a:t>
            </a:r>
            <a:r>
              <a:rPr lang="en-US" dirty="0" smtClean="0"/>
              <a:t>? array? list?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6D07F-4BF4-46B9-8C0F-B7B1DD4B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78EE7-3EFD-4AC5-9048-FE733501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DD915-3243-4CC0-92C4-23EE872BB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308B3-E4F4-420D-899C-7BFEC9AF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5A318-2282-4216-9B5B-F76270CA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Definition: execution environment with restricted rights</a:t>
            </a:r>
          </a:p>
          <a:p>
            <a:pPr lvl="1"/>
            <a:r>
              <a:rPr lang="en-US" dirty="0" smtClean="0"/>
              <a:t>One or more threads executing in a single address space</a:t>
            </a:r>
          </a:p>
          <a:p>
            <a:pPr lvl="1"/>
            <a:r>
              <a:rPr lang="en-US" dirty="0" smtClean="0"/>
              <a:t>Owns file descriptors, network connections</a:t>
            </a:r>
          </a:p>
          <a:p>
            <a:r>
              <a:rPr lang="en-US" dirty="0" smtClean="0"/>
              <a:t>Instance of a running program</a:t>
            </a:r>
          </a:p>
          <a:p>
            <a:pPr lvl="1"/>
            <a:r>
              <a:rPr lang="en-US" dirty="0" smtClean="0"/>
              <a:t>When you run an executable, it runs in its own process</a:t>
            </a:r>
          </a:p>
          <a:p>
            <a:pPr lvl="1"/>
            <a:r>
              <a:rPr lang="en-US" dirty="0" smtClean="0"/>
              <a:t>Application: one or more processes working together</a:t>
            </a:r>
          </a:p>
          <a:p>
            <a:r>
              <a:rPr lang="en-US" dirty="0" smtClean="0"/>
              <a:t>Protected from each other; OS protected from them</a:t>
            </a:r>
          </a:p>
          <a:p>
            <a:r>
              <a:rPr lang="en-US" dirty="0" smtClean="0"/>
              <a:t>In modern OSes, anything that runs outside of the kernel runs in a process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EDE8A-4895-46D0-880E-C04F7ED44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7C-04EC-4270-83F8-AC4C4EF5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3FC4C-6BEA-4656-9A24-F2671BE9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45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9222-A4D5-4766-8F31-4B32E19C4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How Does the OS Support the Process Abstraction?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7214D-A651-43BE-A692-AA30B4990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the kernel build the abstractions we have studied?</a:t>
            </a:r>
          </a:p>
          <a:p>
            <a:pPr lvl="1"/>
            <a:r>
              <a:rPr lang="en-US" dirty="0" smtClean="0"/>
              <a:t>Dual-Mode Operation and Address Spaces?</a:t>
            </a:r>
          </a:p>
          <a:p>
            <a:pPr lvl="1"/>
            <a:r>
              <a:rPr lang="en-US" dirty="0" smtClean="0"/>
              <a:t>Threads?</a:t>
            </a:r>
          </a:p>
          <a:p>
            <a:pPr lvl="1"/>
            <a:r>
              <a:rPr lang="en-US" dirty="0" smtClean="0"/>
              <a:t>File I/O?</a:t>
            </a:r>
          </a:p>
          <a:p>
            <a:r>
              <a:rPr lang="en-US" dirty="0" smtClean="0"/>
              <a:t>What role does hardware play in serving </a:t>
            </a:r>
            <a:r>
              <a:rPr lang="en-US" dirty="0" err="1" smtClean="0"/>
              <a:t>syscalls</a:t>
            </a:r>
            <a:r>
              <a:rPr lang="en-US" dirty="0" smtClean="0"/>
              <a:t>/interrupts/traps?</a:t>
            </a:r>
          </a:p>
          <a:p>
            <a:r>
              <a:rPr lang="en-US" dirty="0" smtClean="0"/>
              <a:t>How is the kernel structured?</a:t>
            </a:r>
          </a:p>
          <a:p>
            <a:r>
              <a:rPr lang="en-US" dirty="0" smtClean="0"/>
              <a:t>And, along the way, getting you ready to tackle Project 1 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A4D36-201F-4FC5-887B-1776087C1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0603F-772C-4F86-B283-866B73B9A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95B35-D4C1-4DBB-88AF-F1F9CA54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02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806A-BDE2-4E60-8CDC-64DC6760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How Does the OS Support the Process Abstraction?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0CE6-2ADD-4BF5-94F0-DA5BA59CF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Support for threads and kernel structure</a:t>
            </a:r>
          </a:p>
          <a:p>
            <a:r>
              <a:rPr lang="en-US" smtClean="0"/>
              <a:t>Memory layout</a:t>
            </a:r>
          </a:p>
          <a:p>
            <a:r>
              <a:rPr lang="en-US" smtClean="0"/>
              <a:t>Support for process operations</a:t>
            </a:r>
          </a:p>
          <a:p>
            <a:r>
              <a:rPr lang="en-US" smtClean="0"/>
              <a:t>Support for I/O</a:t>
            </a:r>
          </a:p>
          <a:p>
            <a:r>
              <a:rPr lang="en-US" smtClean="0"/>
              <a:t>Influence of IPC/RPC on kernel structure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A4039-9DB4-4F03-BED2-494F6C52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AE43C-4D11-467E-A1A5-D380360D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D2C79-D4AF-499F-BECD-C6787405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53708" y="1796143"/>
            <a:ext cx="5465499" cy="4816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28AA-CB10-4D02-B045-3701BB2A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Kernel Stacks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ED945-C24B-4B1F-BF26-4AD8A0959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912425" cy="4351337"/>
          </a:xfrm>
        </p:spPr>
        <p:txBody>
          <a:bodyPr/>
          <a:lstStyle/>
          <a:p>
            <a:r>
              <a:rPr lang="en-US" dirty="0" smtClean="0"/>
              <a:t>Interrupt handlers want a stack</a:t>
            </a:r>
          </a:p>
          <a:p>
            <a:r>
              <a:rPr lang="en-US" dirty="0" smtClean="0"/>
              <a:t>System call handlers want a stack</a:t>
            </a:r>
          </a:p>
          <a:p>
            <a:r>
              <a:rPr lang="en-US" dirty="0" smtClean="0"/>
              <a:t>Can't just use the user stack [why?]</a:t>
            </a:r>
          </a:p>
          <a:p>
            <a:r>
              <a:rPr lang="en-US" dirty="0" smtClean="0"/>
              <a:t>One Solution: two-stack model</a:t>
            </a:r>
          </a:p>
          <a:p>
            <a:pPr lvl="1"/>
            <a:r>
              <a:rPr lang="en-US" dirty="0" smtClean="0"/>
              <a:t>Each thread has user stack and a kernel stack</a:t>
            </a:r>
          </a:p>
          <a:p>
            <a:pPr lvl="1"/>
            <a:r>
              <a:rPr lang="en-US" dirty="0" smtClean="0"/>
              <a:t>Kernel stack stores user’s registers during an exception</a:t>
            </a:r>
          </a:p>
          <a:p>
            <a:pPr lvl="1"/>
            <a:r>
              <a:rPr lang="en-US" dirty="0" smtClean="0"/>
              <a:t>Kernel stack used to execute exception handler in the kernel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B0B19-DB04-42EE-9B04-85B72C113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70452-F1DE-475D-90FF-92C1AD5C9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24865-CFD8-478D-B097-0F7631C8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Content Placeholder 3" descr="kernelUserStacks.pdf">
            <a:extLst>
              <a:ext uri="{FF2B5EF4-FFF2-40B4-BE49-F238E27FC236}">
                <a16:creationId xmlns:a16="http://schemas.microsoft.com/office/drawing/2014/main" id="{DA55409B-2FEE-4065-B884-77026CC175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9846" r="-19846"/>
          <a:stretch>
            <a:fillRect/>
          </a:stretch>
        </p:blipFill>
        <p:spPr bwMode="auto">
          <a:xfrm>
            <a:off x="5421525" y="2133599"/>
            <a:ext cx="6228480" cy="34254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5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A5B6-9CA5-4C6F-B525-4C55847B9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Single and Multithreaded Processes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F4E8C-EA0C-4DF8-9112-48F71E956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397891" cy="4351337"/>
          </a:xfrm>
        </p:spPr>
        <p:txBody>
          <a:bodyPr/>
          <a:lstStyle/>
          <a:p>
            <a:r>
              <a:rPr lang="en-US" dirty="0" smtClean="0"/>
              <a:t>Threads encapsulate concurrency</a:t>
            </a:r>
          </a:p>
          <a:p>
            <a:pPr lvl="1"/>
            <a:r>
              <a:rPr lang="en-US" dirty="0" smtClean="0"/>
              <a:t>“Active” component</a:t>
            </a:r>
          </a:p>
          <a:p>
            <a:r>
              <a:rPr lang="en-US" dirty="0" smtClean="0"/>
              <a:t>Address space encapsulate protection:</a:t>
            </a:r>
          </a:p>
          <a:p>
            <a:pPr lvl="1"/>
            <a:r>
              <a:rPr lang="en-US" dirty="0" smtClean="0"/>
              <a:t>“Passive” component</a:t>
            </a:r>
          </a:p>
          <a:p>
            <a:pPr lvl="1"/>
            <a:r>
              <a:rPr lang="en-US" dirty="0" smtClean="0"/>
              <a:t>Keeps bugs from crashing the entire system</a:t>
            </a:r>
          </a:p>
          <a:p>
            <a:r>
              <a:rPr lang="en-US" dirty="0" smtClean="0"/>
              <a:t>Why have multiple threads per address space?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38550-EB17-47F5-BFD4-546AF1B0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DCA15-F8D2-4DA5-B6BE-3C8C1457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AAA1-D49A-4EF8-9E00-5742863E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BFA69C4-5398-4562-AF38-89B153B79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5590001" y="2438399"/>
            <a:ext cx="5590040" cy="323387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94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32C11FA-FEA5-4FF5-A92D-01500428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User/Kernel Threading Models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73250-F0CF-4481-81AA-15FBD8E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7F09F-4E83-4BC1-97D5-C941775C8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434A8-E256-4288-A606-73013208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30526" y="2041544"/>
            <a:ext cx="5015948" cy="3805786"/>
            <a:chOff x="139148" y="1861930"/>
            <a:chExt cx="5015948" cy="3805786"/>
          </a:xfrm>
        </p:grpSpPr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BD917D89-AE76-4173-A3EB-B1C1B3254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" t="25420" r="540" b="25180"/>
            <a:stretch>
              <a:fillRect/>
            </a:stretch>
          </p:blipFill>
          <p:spPr bwMode="auto">
            <a:xfrm>
              <a:off x="434008" y="2991698"/>
              <a:ext cx="4495800" cy="168116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CBB50054-8986-41A2-8986-FCD0F58A4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8830" y="4705220"/>
              <a:ext cx="258615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Simple One-to-One</a:t>
              </a:r>
            </a:p>
            <a:p>
              <a:pPr algn="ctr"/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Threading Model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D5272B-F9AA-4E44-9952-950BED58CB04}"/>
                </a:ext>
              </a:extLst>
            </p:cNvPr>
            <p:cNvSpPr/>
            <p:nvPr/>
          </p:nvSpPr>
          <p:spPr>
            <a:xfrm>
              <a:off x="139148" y="1861930"/>
              <a:ext cx="5015948" cy="380578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9AF7E6-C47D-4B87-8551-9217B09801CE}"/>
                </a:ext>
              </a:extLst>
            </p:cNvPr>
            <p:cNvSpPr txBox="1"/>
            <p:nvPr/>
          </p:nvSpPr>
          <p:spPr>
            <a:xfrm>
              <a:off x="291511" y="1996843"/>
              <a:ext cx="46382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FF0000"/>
                  </a:solidFill>
                </a:rPr>
                <a:t>Almost all current implementations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21186" y="2899984"/>
            <a:ext cx="2895600" cy="3357265"/>
            <a:chOff x="5370443" y="2222348"/>
            <a:chExt cx="2895600" cy="3357265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0A1455B3-67C1-4C7F-97C1-58735D1E5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82" t="1207" r="12682" b="1208"/>
            <a:stretch>
              <a:fillRect/>
            </a:stretch>
          </p:blipFill>
          <p:spPr bwMode="auto">
            <a:xfrm>
              <a:off x="5370443" y="2222348"/>
              <a:ext cx="2895600" cy="283845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D02273D2-3699-4481-83B0-2718BD467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5709" y="5117948"/>
              <a:ext cx="186070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Many-to-One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843157" y="2041544"/>
            <a:ext cx="3276600" cy="3385840"/>
            <a:chOff x="8610600" y="2222348"/>
            <a:chExt cx="3276600" cy="3385840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A1554D32-3359-4A4D-8FA4-E93B41C59A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3" t="838" r="6912" b="838"/>
            <a:stretch>
              <a:fillRect/>
            </a:stretch>
          </p:blipFill>
          <p:spPr bwMode="auto">
            <a:xfrm>
              <a:off x="8610600" y="2222348"/>
              <a:ext cx="3276600" cy="2854325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5A42E076-6DAC-4952-9BA6-5930554AE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1499" y="5146523"/>
              <a:ext cx="204735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Many-to-Many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556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AC095-B2DD-42E0-9CC5-51251EBA1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State in the Kernel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F6DCF-B85D-48F9-B141-E255478BE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every thread in a process, the kernel maintains:</a:t>
            </a:r>
          </a:p>
          <a:p>
            <a:pPr lvl="1"/>
            <a:r>
              <a:rPr lang="en-US" dirty="0" smtClean="0"/>
              <a:t>The thread’s </a:t>
            </a:r>
            <a:r>
              <a:rPr lang="en-US" dirty="0" smtClean="0"/>
              <a:t>“thread control block” (TCB)</a:t>
            </a:r>
            <a:endParaRPr lang="en-US" dirty="0" smtClean="0"/>
          </a:p>
          <a:p>
            <a:pPr lvl="1"/>
            <a:r>
              <a:rPr lang="en-US" dirty="0" smtClean="0"/>
              <a:t>A kernel stack used for </a:t>
            </a:r>
            <a:r>
              <a:rPr lang="en-US" dirty="0" err="1" smtClean="0"/>
              <a:t>syscalls</a:t>
            </a:r>
            <a:r>
              <a:rPr lang="en-US" dirty="0" smtClean="0"/>
              <a:t>/interrupts/traps</a:t>
            </a:r>
          </a:p>
          <a:p>
            <a:r>
              <a:rPr lang="en-US" dirty="0" smtClean="0"/>
              <a:t>Additionally, some threads just do work in the kernel</a:t>
            </a:r>
          </a:p>
          <a:p>
            <a:pPr lvl="1"/>
            <a:r>
              <a:rPr lang="en-US" dirty="0" smtClean="0"/>
              <a:t>Still has TCB</a:t>
            </a:r>
          </a:p>
          <a:p>
            <a:pPr lvl="1"/>
            <a:r>
              <a:rPr lang="en-US" dirty="0" smtClean="0"/>
              <a:t>Still has kernel stack</a:t>
            </a:r>
          </a:p>
          <a:p>
            <a:pPr lvl="1"/>
            <a:r>
              <a:rPr lang="en-US" dirty="0" smtClean="0"/>
              <a:t>But not part of any process, and never executes in user mode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8E7C1-A124-4A4E-A1C9-47D5179A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CF05A-7ABC-4D55-8C26-55C8CDA5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EAE71-9DCE-44F3-B16D-B8B33EA4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62ED9-307F-4E86-95C9-61A29632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PintOS</a:t>
            </a:r>
            <a:r>
              <a:rPr lang="en-US" dirty="0" smtClean="0"/>
              <a:t> Thread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Single page (4 KiB)</a:t>
            </a:r>
          </a:p>
          <a:p>
            <a:pPr lvl="1"/>
            <a:r>
              <a:rPr lang="en-US" dirty="0"/>
              <a:t>Stack growing from the top (high addresses)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struct</a:t>
            </a:r>
            <a:r>
              <a:rPr lang="en-US" dirty="0">
                <a:latin typeface="Consolas" panose="020B0609020204030204" pitchFamily="49" charset="0"/>
              </a:rPr>
              <a:t> thread</a:t>
            </a:r>
            <a:r>
              <a:rPr lang="en-US" dirty="0"/>
              <a:t> at the bottom (low addresses)</a:t>
            </a:r>
          </a:p>
          <a:p>
            <a:r>
              <a:rPr lang="en-US" b="1" dirty="0" err="1">
                <a:latin typeface="Consolas" panose="020B0609020204030204" pitchFamily="49" charset="0"/>
              </a:rPr>
              <a:t>struct</a:t>
            </a:r>
            <a:r>
              <a:rPr lang="en-US" b="1" dirty="0">
                <a:latin typeface="Consolas" panose="020B0609020204030204" pitchFamily="49" charset="0"/>
              </a:rPr>
              <a:t> thread</a:t>
            </a:r>
            <a:r>
              <a:rPr lang="en-US" b="1" dirty="0"/>
              <a:t> </a:t>
            </a:r>
            <a:r>
              <a:rPr lang="en-US" dirty="0"/>
              <a:t>defines the TCB structure in </a:t>
            </a:r>
            <a:r>
              <a:rPr lang="en-US" dirty="0" err="1" smtClean="0"/>
              <a:t>PintOS</a:t>
            </a:r>
            <a:endParaRPr lang="en-US" dirty="0" smtClean="0"/>
          </a:p>
          <a:p>
            <a:r>
              <a:rPr lang="en-US" dirty="0" err="1" smtClean="0">
                <a:latin typeface="Consolas" panose="020B0609020204030204" pitchFamily="49" charset="0"/>
              </a:rPr>
              <a:t>thread_current</a:t>
            </a:r>
            <a:r>
              <a:rPr lang="en-US" dirty="0" smtClean="0">
                <a:latin typeface="Consolas" panose="020B0609020204030204" pitchFamily="49" charset="0"/>
              </a:rPr>
              <a:t>()</a:t>
            </a:r>
            <a:r>
              <a:rPr lang="en-US" dirty="0" smtClean="0"/>
              <a:t> retrieves pointer to current thread’s TCB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EFE75-C0D1-4D69-8354-0AF6B806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BF273-5371-4DF9-AA27-9840E7440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BD693-0E9F-4084-9B2E-30761AA01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429798" y="2041682"/>
            <a:ext cx="3903844" cy="4270290"/>
            <a:chOff x="768492" y="1649796"/>
            <a:chExt cx="3903844" cy="427029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014F10D-144B-4A1A-9583-74BB6D137961}"/>
                </a:ext>
              </a:extLst>
            </p:cNvPr>
            <p:cNvSpPr/>
            <p:nvPr/>
          </p:nvSpPr>
          <p:spPr bwMode="auto">
            <a:xfrm>
              <a:off x="2757564" y="1649796"/>
              <a:ext cx="1349204" cy="385057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8DE0D9-CF36-46B2-B1AA-DF9F42C57368}"/>
                </a:ext>
              </a:extLst>
            </p:cNvPr>
            <p:cNvSpPr/>
            <p:nvPr/>
          </p:nvSpPr>
          <p:spPr bwMode="auto">
            <a:xfrm>
              <a:off x="2556866" y="1750951"/>
              <a:ext cx="1349204" cy="385057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5E40BA-AE76-49AA-BCAF-3CEDE2C112B7}"/>
                </a:ext>
              </a:extLst>
            </p:cNvPr>
            <p:cNvSpPr/>
            <p:nvPr/>
          </p:nvSpPr>
          <p:spPr bwMode="auto">
            <a:xfrm>
              <a:off x="2364948" y="1844936"/>
              <a:ext cx="1349204" cy="391810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Document 10">
              <a:extLst>
                <a:ext uri="{FF2B5EF4-FFF2-40B4-BE49-F238E27FC236}">
                  <a16:creationId xmlns:a16="http://schemas.microsoft.com/office/drawing/2014/main" id="{1BEDA86E-1E77-409D-A0BF-02EDB6DC745F}"/>
                </a:ext>
              </a:extLst>
            </p:cNvPr>
            <p:cNvSpPr/>
            <p:nvPr/>
          </p:nvSpPr>
          <p:spPr bwMode="auto">
            <a:xfrm>
              <a:off x="2419144" y="1932547"/>
              <a:ext cx="1192740" cy="1214335"/>
            </a:xfrm>
            <a:prstGeom prst="flowChartDocumen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477726C0-FA8E-4D09-9536-F5891A571798}"/>
                </a:ext>
              </a:extLst>
            </p:cNvPr>
            <p:cNvSpPr/>
            <p:nvPr/>
          </p:nvSpPr>
          <p:spPr bwMode="auto">
            <a:xfrm>
              <a:off x="2451360" y="3054913"/>
              <a:ext cx="304540" cy="387684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A22B25-9EA7-4543-BD81-747380CFC2E5}"/>
                </a:ext>
              </a:extLst>
            </p:cNvPr>
            <p:cNvSpPr txBox="1"/>
            <p:nvPr/>
          </p:nvSpPr>
          <p:spPr>
            <a:xfrm>
              <a:off x="2403893" y="1893248"/>
              <a:ext cx="1265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krnl</a:t>
              </a:r>
              <a:r>
                <a:rPr lang="en-US" dirty="0" smtClean="0"/>
                <a:t> stack</a:t>
              </a:r>
              <a:endParaRPr lang="en-US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F216833-7477-4097-B1E0-BEAC34DCFEF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001264" y="1844936"/>
              <a:ext cx="0" cy="391810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9B4CBB-E790-4C5C-AA04-A62A21ADBC34}"/>
                </a:ext>
              </a:extLst>
            </p:cNvPr>
            <p:cNvSpPr txBox="1"/>
            <p:nvPr/>
          </p:nvSpPr>
          <p:spPr>
            <a:xfrm>
              <a:off x="1668829" y="4009231"/>
              <a:ext cx="6527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 KiB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9923ED-6606-49B9-AC6C-C09C07B40738}"/>
                </a:ext>
              </a:extLst>
            </p:cNvPr>
            <p:cNvSpPr txBox="1"/>
            <p:nvPr/>
          </p:nvSpPr>
          <p:spPr>
            <a:xfrm>
              <a:off x="2458987" y="4125850"/>
              <a:ext cx="1192741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b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</a:rPr>
                <a:t>magic</a:t>
              </a:r>
            </a:p>
            <a:p>
              <a:r>
                <a:rPr lang="en-US" sz="1600" dirty="0">
                  <a:latin typeface="Consolas" panose="020B0609020204030204" pitchFamily="49" charset="0"/>
                </a:rPr>
                <a:t>priority</a:t>
              </a:r>
            </a:p>
            <a:p>
              <a:r>
                <a:rPr lang="en-US" sz="1600" dirty="0" smtClean="0">
                  <a:latin typeface="Consolas" panose="020B0609020204030204" pitchFamily="49" charset="0"/>
                </a:rPr>
                <a:t>*stack</a:t>
              </a:r>
              <a:endParaRPr lang="en-US" sz="1600" dirty="0">
                <a:latin typeface="Consolas" panose="020B0609020204030204" pitchFamily="49" charset="0"/>
              </a:endParaRPr>
            </a:p>
            <a:p>
              <a:r>
                <a:rPr lang="en-US" sz="1600" dirty="0">
                  <a:latin typeface="Consolas" panose="020B0609020204030204" pitchFamily="49" charset="0"/>
                </a:rPr>
                <a:t>name</a:t>
              </a:r>
            </a:p>
            <a:p>
              <a:r>
                <a:rPr lang="en-US" sz="1600" dirty="0">
                  <a:latin typeface="Consolas" panose="020B0609020204030204" pitchFamily="49" charset="0"/>
                </a:rPr>
                <a:t>status</a:t>
              </a:r>
            </a:p>
            <a:p>
              <a:r>
                <a:rPr lang="en-US" sz="1600" dirty="0" err="1">
                  <a:latin typeface="Consolas" panose="020B0609020204030204" pitchFamily="49" charset="0"/>
                </a:rPr>
                <a:t>tid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FDFF6F-2A96-4BB0-96CD-FDC5634BD8AF}"/>
                </a:ext>
              </a:extLst>
            </p:cNvPr>
            <p:cNvSpPr txBox="1"/>
            <p:nvPr/>
          </p:nvSpPr>
          <p:spPr>
            <a:xfrm>
              <a:off x="768492" y="5362935"/>
              <a:ext cx="8785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thread</a:t>
              </a: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1C0722A8-F7AE-4C9F-AFA3-AFBB0D8D6027}"/>
                </a:ext>
              </a:extLst>
            </p:cNvPr>
            <p:cNvSpPr/>
            <p:nvPr/>
          </p:nvSpPr>
          <p:spPr bwMode="auto">
            <a:xfrm>
              <a:off x="2937451" y="3122001"/>
              <a:ext cx="1121020" cy="1642873"/>
            </a:xfrm>
            <a:custGeom>
              <a:avLst/>
              <a:gdLst>
                <a:gd name="connsiteX0" fmla="*/ 278970 w 871953"/>
                <a:gd name="connsiteY0" fmla="*/ 1704813 h 1704813"/>
                <a:gd name="connsiteX1" fmla="*/ 728421 w 871953"/>
                <a:gd name="connsiteY1" fmla="*/ 1092630 h 1704813"/>
                <a:gd name="connsiteX2" fmla="*/ 821411 w 871953"/>
                <a:gd name="connsiteY2" fmla="*/ 247972 h 1704813"/>
                <a:gd name="connsiteX3" fmla="*/ 0 w 871953"/>
                <a:gd name="connsiteY3" fmla="*/ 0 h 170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1953" h="1704813">
                  <a:moveTo>
                    <a:pt x="278970" y="1704813"/>
                  </a:moveTo>
                  <a:cubicBezTo>
                    <a:pt x="458492" y="1520125"/>
                    <a:pt x="638014" y="1335437"/>
                    <a:pt x="728421" y="1092630"/>
                  </a:cubicBezTo>
                  <a:cubicBezTo>
                    <a:pt x="818828" y="849823"/>
                    <a:pt x="942814" y="430077"/>
                    <a:pt x="821411" y="247972"/>
                  </a:cubicBezTo>
                  <a:cubicBezTo>
                    <a:pt x="700008" y="65867"/>
                    <a:pt x="350004" y="32933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arrow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185466C-85DD-494B-8D1F-4664C20F8048}"/>
                </a:ext>
              </a:extLst>
            </p:cNvPr>
            <p:cNvGrpSpPr/>
            <p:nvPr/>
          </p:nvGrpSpPr>
          <p:grpSpPr>
            <a:xfrm>
              <a:off x="2532714" y="2301722"/>
              <a:ext cx="609600" cy="390313"/>
              <a:chOff x="749881" y="3302406"/>
              <a:chExt cx="986168" cy="576090"/>
            </a:xfrm>
            <a:no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91B4C6A-6757-48D7-9340-81EC5B79ACFC}"/>
                  </a:ext>
                </a:extLst>
              </p:cNvPr>
              <p:cNvSpPr/>
              <p:nvPr/>
            </p:nvSpPr>
            <p:spPr bwMode="auto">
              <a:xfrm>
                <a:off x="749882" y="3302406"/>
                <a:ext cx="986167" cy="566796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DF4406F-020F-458C-974C-E32A608A9C6F}"/>
                  </a:ext>
                </a:extLst>
              </p:cNvPr>
              <p:cNvSpPr/>
              <p:nvPr/>
            </p:nvSpPr>
            <p:spPr bwMode="auto">
              <a:xfrm>
                <a:off x="749882" y="3433382"/>
                <a:ext cx="986167" cy="130976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C3A7BC0-1641-4D47-812B-835E3250FC4D}"/>
                  </a:ext>
                </a:extLst>
              </p:cNvPr>
              <p:cNvSpPr/>
              <p:nvPr/>
            </p:nvSpPr>
            <p:spPr bwMode="auto">
              <a:xfrm>
                <a:off x="749881" y="3747520"/>
                <a:ext cx="986167" cy="130976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0B5F82-10A2-4960-A0C4-CC2B26B2D563}"/>
                  </a:ext>
                </a:extLst>
              </p:cNvPr>
              <p:cNvSpPr txBox="1"/>
              <p:nvPr/>
            </p:nvSpPr>
            <p:spPr>
              <a:xfrm>
                <a:off x="818712" y="3432545"/>
                <a:ext cx="848504" cy="40884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regs</a:t>
                </a:r>
              </a:p>
            </p:txBody>
          </p:sp>
        </p:grp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79FDE026-300A-4335-B28C-DED918CA5993}"/>
                </a:ext>
              </a:extLst>
            </p:cNvPr>
            <p:cNvSpPr/>
            <p:nvPr/>
          </p:nvSpPr>
          <p:spPr bwMode="auto">
            <a:xfrm>
              <a:off x="3825733" y="5684691"/>
              <a:ext cx="395492" cy="235395"/>
            </a:xfrm>
            <a:custGeom>
              <a:avLst/>
              <a:gdLst>
                <a:gd name="connsiteX0" fmla="*/ 0 w 395492"/>
                <a:gd name="connsiteY0" fmla="*/ 224725 h 235395"/>
                <a:gd name="connsiteX1" fmla="*/ 340962 w 395492"/>
                <a:gd name="connsiteY1" fmla="*/ 216976 h 235395"/>
                <a:gd name="connsiteX2" fmla="*/ 379708 w 395492"/>
                <a:gd name="connsiteY2" fmla="*/ 54244 h 235395"/>
                <a:gd name="connsiteX3" fmla="*/ 185979 w 395492"/>
                <a:gd name="connsiteY3" fmla="*/ 0 h 23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492" h="235395">
                  <a:moveTo>
                    <a:pt x="0" y="224725"/>
                  </a:moveTo>
                  <a:cubicBezTo>
                    <a:pt x="138838" y="235057"/>
                    <a:pt x="277677" y="245389"/>
                    <a:pt x="340962" y="216976"/>
                  </a:cubicBezTo>
                  <a:cubicBezTo>
                    <a:pt x="404247" y="188563"/>
                    <a:pt x="405538" y="90407"/>
                    <a:pt x="379708" y="54244"/>
                  </a:cubicBezTo>
                  <a:cubicBezTo>
                    <a:pt x="353878" y="18081"/>
                    <a:pt x="269928" y="9040"/>
                    <a:pt x="185979" y="0"/>
                  </a:cubicBezTo>
                </a:path>
              </a:pathLst>
            </a:custGeom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stealth" w="lg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36338C2D-35AE-4058-B872-30BE102C1610}"/>
                </a:ext>
              </a:extLst>
            </p:cNvPr>
            <p:cNvSpPr/>
            <p:nvPr/>
          </p:nvSpPr>
          <p:spPr bwMode="auto">
            <a:xfrm>
              <a:off x="4071016" y="5358180"/>
              <a:ext cx="395492" cy="235395"/>
            </a:xfrm>
            <a:custGeom>
              <a:avLst/>
              <a:gdLst>
                <a:gd name="connsiteX0" fmla="*/ 0 w 395492"/>
                <a:gd name="connsiteY0" fmla="*/ 224725 h 235395"/>
                <a:gd name="connsiteX1" fmla="*/ 340962 w 395492"/>
                <a:gd name="connsiteY1" fmla="*/ 216976 h 235395"/>
                <a:gd name="connsiteX2" fmla="*/ 379708 w 395492"/>
                <a:gd name="connsiteY2" fmla="*/ 54244 h 235395"/>
                <a:gd name="connsiteX3" fmla="*/ 185979 w 395492"/>
                <a:gd name="connsiteY3" fmla="*/ 0 h 23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492" h="235395">
                  <a:moveTo>
                    <a:pt x="0" y="224725"/>
                  </a:moveTo>
                  <a:cubicBezTo>
                    <a:pt x="138838" y="235057"/>
                    <a:pt x="277677" y="245389"/>
                    <a:pt x="340962" y="216976"/>
                  </a:cubicBezTo>
                  <a:cubicBezTo>
                    <a:pt x="404247" y="188563"/>
                    <a:pt x="405538" y="90407"/>
                    <a:pt x="379708" y="54244"/>
                  </a:cubicBezTo>
                  <a:cubicBezTo>
                    <a:pt x="353878" y="18081"/>
                    <a:pt x="269928" y="9040"/>
                    <a:pt x="185979" y="0"/>
                  </a:cubicBezTo>
                </a:path>
              </a:pathLst>
            </a:custGeom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stealth" w="lg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Freeform 48">
              <a:extLst>
                <a:ext uri="{FF2B5EF4-FFF2-40B4-BE49-F238E27FC236}">
                  <a16:creationId xmlns:a16="http://schemas.microsoft.com/office/drawing/2014/main" id="{E25F7427-2FC1-48E1-9857-F7B5632803FC}"/>
                </a:ext>
              </a:extLst>
            </p:cNvPr>
            <p:cNvSpPr/>
            <p:nvPr/>
          </p:nvSpPr>
          <p:spPr bwMode="auto">
            <a:xfrm>
              <a:off x="4276844" y="5069690"/>
              <a:ext cx="395492" cy="235395"/>
            </a:xfrm>
            <a:custGeom>
              <a:avLst/>
              <a:gdLst>
                <a:gd name="connsiteX0" fmla="*/ 0 w 395492"/>
                <a:gd name="connsiteY0" fmla="*/ 224725 h 235395"/>
                <a:gd name="connsiteX1" fmla="*/ 340962 w 395492"/>
                <a:gd name="connsiteY1" fmla="*/ 216976 h 235395"/>
                <a:gd name="connsiteX2" fmla="*/ 379708 w 395492"/>
                <a:gd name="connsiteY2" fmla="*/ 54244 h 235395"/>
                <a:gd name="connsiteX3" fmla="*/ 185979 w 395492"/>
                <a:gd name="connsiteY3" fmla="*/ 0 h 23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492" h="235395">
                  <a:moveTo>
                    <a:pt x="0" y="224725"/>
                  </a:moveTo>
                  <a:cubicBezTo>
                    <a:pt x="138838" y="235057"/>
                    <a:pt x="277677" y="245389"/>
                    <a:pt x="340962" y="216976"/>
                  </a:cubicBezTo>
                  <a:cubicBezTo>
                    <a:pt x="404247" y="188563"/>
                    <a:pt x="405538" y="90407"/>
                    <a:pt x="379708" y="54244"/>
                  </a:cubicBezTo>
                  <a:cubicBezTo>
                    <a:pt x="353878" y="18081"/>
                    <a:pt x="269928" y="9040"/>
                    <a:pt x="185979" y="0"/>
                  </a:cubicBezTo>
                </a:path>
              </a:pathLst>
            </a:custGeom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stealth" w="lg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E9E3654-518A-48D3-BEC1-443A4754F3C7}"/>
              </a:ext>
            </a:extLst>
          </p:cNvPr>
          <p:cNvSpPr txBox="1"/>
          <p:nvPr/>
        </p:nvSpPr>
        <p:spPr>
          <a:xfrm>
            <a:off x="6053641" y="6287252"/>
            <a:ext cx="3951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err="1" smtClean="0">
                <a:highlight>
                  <a:srgbClr val="FFFF00"/>
                </a:highlight>
              </a:rPr>
              <a:t>PintOS</a:t>
            </a:r>
            <a:r>
              <a:rPr lang="en-US" sz="2400" dirty="0" smtClean="0">
                <a:highlight>
                  <a:srgbClr val="FFFF00"/>
                </a:highlight>
              </a:rPr>
              <a:t>: </a:t>
            </a:r>
            <a:r>
              <a:rPr lang="en-US" sz="2400" dirty="0" err="1" smtClean="0">
                <a:highlight>
                  <a:srgbClr val="FFFF00"/>
                </a:highlight>
              </a:rPr>
              <a:t>thread.c</a:t>
            </a:r>
            <a:r>
              <a:rPr lang="en-US" sz="2400" dirty="0" smtClean="0">
                <a:highlight>
                  <a:srgbClr val="FFFF00"/>
                </a:highlight>
              </a:rPr>
              <a:t>, </a:t>
            </a:r>
            <a:r>
              <a:rPr lang="en-US" sz="2400" dirty="0" err="1" smtClean="0">
                <a:highlight>
                  <a:srgbClr val="FFFF00"/>
                </a:highlight>
              </a:rPr>
              <a:t>thread.h</a:t>
            </a:r>
            <a:endParaRPr 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907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2390A-B5A2-4557-8CFE-8C8760D03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PintOS</a:t>
            </a:r>
            <a:r>
              <a:rPr lang="en-US" dirty="0" smtClean="0"/>
              <a:t>, Processes are </a:t>
            </a:r>
            <a:r>
              <a:rPr lang="en-US" dirty="0" smtClean="0"/>
              <a:t>Single-Threaded (for now)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10B15-EC76-4817-9818-E66E2F6D3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Processes can contain exactly one thread, for simplicity</a:t>
            </a:r>
          </a:p>
          <a:p>
            <a:r>
              <a:rPr lang="en-US" dirty="0" smtClean="0"/>
              <a:t>Approach used by older systems</a:t>
            </a:r>
          </a:p>
          <a:p>
            <a:r>
              <a:rPr lang="en-US" dirty="0" smtClean="0"/>
              <a:t>Project 2 adds thread support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D82BE-9C21-4B72-A850-D4175A87B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6AFE5-B75E-4F18-B16B-48966822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AFDA6-4CF0-4B16-A5C4-76970B73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62ED9-307F-4E86-95C9-61A29632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PintOS</a:t>
            </a:r>
            <a:r>
              <a:rPr lang="en-US" dirty="0" smtClean="0"/>
              <a:t> Thread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Single page (4 KiB)</a:t>
            </a:r>
          </a:p>
          <a:p>
            <a:pPr lvl="1"/>
            <a:r>
              <a:rPr lang="en-US" dirty="0"/>
              <a:t>Stack growing from the top (high addresses)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struct</a:t>
            </a:r>
            <a:r>
              <a:rPr lang="en-US" dirty="0">
                <a:latin typeface="Consolas" panose="020B0609020204030204" pitchFamily="49" charset="0"/>
              </a:rPr>
              <a:t> thread</a:t>
            </a:r>
            <a:r>
              <a:rPr lang="en-US" dirty="0"/>
              <a:t> at the bottom (low addresses)</a:t>
            </a:r>
          </a:p>
          <a:p>
            <a:r>
              <a:rPr lang="en-US" b="1" dirty="0" err="1">
                <a:latin typeface="Consolas" panose="020B0609020204030204" pitchFamily="49" charset="0"/>
              </a:rPr>
              <a:t>struct</a:t>
            </a:r>
            <a:r>
              <a:rPr lang="en-US" b="1" dirty="0">
                <a:latin typeface="Consolas" panose="020B0609020204030204" pitchFamily="49" charset="0"/>
              </a:rPr>
              <a:t> thread</a:t>
            </a:r>
            <a:r>
              <a:rPr lang="en-US" b="1" dirty="0"/>
              <a:t> </a:t>
            </a:r>
            <a:r>
              <a:rPr lang="en-US" dirty="0"/>
              <a:t>defines the TCB structure </a:t>
            </a:r>
            <a:r>
              <a:rPr lang="en-US" i="1" dirty="0" smtClean="0">
                <a:solidFill>
                  <a:srgbClr val="7030A0"/>
                </a:solidFill>
              </a:rPr>
              <a:t>and should refer </a:t>
            </a:r>
            <a:r>
              <a:rPr lang="en-US" i="1" dirty="0" smtClean="0">
                <a:solidFill>
                  <a:srgbClr val="7030A0"/>
                </a:solidFill>
              </a:rPr>
              <a:t>to PCB </a:t>
            </a:r>
            <a:r>
              <a:rPr lang="en-US" i="1" dirty="0">
                <a:solidFill>
                  <a:srgbClr val="7030A0"/>
                </a:solidFill>
              </a:rPr>
              <a:t>structure</a:t>
            </a:r>
            <a:r>
              <a:rPr lang="en-US" dirty="0"/>
              <a:t> in </a:t>
            </a:r>
            <a:r>
              <a:rPr lang="en-US" dirty="0" err="1" smtClean="0"/>
              <a:t>PintOS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EFE75-C0D1-4D69-8354-0AF6B806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BF273-5371-4DF9-AA27-9840E7440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BD693-0E9F-4084-9B2E-30761AA01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A6371E-DA3E-4D69-8AC9-E5BEDDDB093E}"/>
              </a:ext>
            </a:extLst>
          </p:cNvPr>
          <p:cNvSpPr txBox="1">
            <a:spLocks/>
          </p:cNvSpPr>
          <p:nvPr/>
        </p:nvSpPr>
        <p:spPr>
          <a:xfrm>
            <a:off x="4674956" y="1278016"/>
            <a:ext cx="6944853" cy="21405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Consolas" panose="020B0609020204030204" pitchFamily="49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495867" y="2041686"/>
            <a:ext cx="7898915" cy="4320708"/>
            <a:chOff x="1414227" y="2172310"/>
            <a:chExt cx="7898915" cy="432070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014F10D-144B-4A1A-9583-74BB6D137961}"/>
                </a:ext>
              </a:extLst>
            </p:cNvPr>
            <p:cNvSpPr/>
            <p:nvPr/>
          </p:nvSpPr>
          <p:spPr bwMode="auto">
            <a:xfrm>
              <a:off x="3337228" y="2172310"/>
              <a:ext cx="1349204" cy="385057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8DE0D9-CF36-46B2-B1AA-DF9F42C57368}"/>
                </a:ext>
              </a:extLst>
            </p:cNvPr>
            <p:cNvSpPr/>
            <p:nvPr/>
          </p:nvSpPr>
          <p:spPr bwMode="auto">
            <a:xfrm>
              <a:off x="3136530" y="2273465"/>
              <a:ext cx="1349204" cy="385057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5E40BA-AE76-49AA-BCAF-3CEDE2C112B7}"/>
                </a:ext>
              </a:extLst>
            </p:cNvPr>
            <p:cNvSpPr/>
            <p:nvPr/>
          </p:nvSpPr>
          <p:spPr bwMode="auto">
            <a:xfrm>
              <a:off x="2944612" y="2367450"/>
              <a:ext cx="1349204" cy="391810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Document 10">
              <a:extLst>
                <a:ext uri="{FF2B5EF4-FFF2-40B4-BE49-F238E27FC236}">
                  <a16:creationId xmlns:a16="http://schemas.microsoft.com/office/drawing/2014/main" id="{1BEDA86E-1E77-409D-A0BF-02EDB6DC745F}"/>
                </a:ext>
              </a:extLst>
            </p:cNvPr>
            <p:cNvSpPr/>
            <p:nvPr/>
          </p:nvSpPr>
          <p:spPr bwMode="auto">
            <a:xfrm>
              <a:off x="2998808" y="2455061"/>
              <a:ext cx="1192740" cy="1214335"/>
            </a:xfrm>
            <a:prstGeom prst="flowChartDocumen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477726C0-FA8E-4D09-9536-F5891A571798}"/>
                </a:ext>
              </a:extLst>
            </p:cNvPr>
            <p:cNvSpPr/>
            <p:nvPr/>
          </p:nvSpPr>
          <p:spPr bwMode="auto">
            <a:xfrm>
              <a:off x="3031024" y="3577427"/>
              <a:ext cx="304540" cy="387684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A22B25-9EA7-4543-BD81-747380CFC2E5}"/>
                </a:ext>
              </a:extLst>
            </p:cNvPr>
            <p:cNvSpPr txBox="1"/>
            <p:nvPr/>
          </p:nvSpPr>
          <p:spPr>
            <a:xfrm>
              <a:off x="2983557" y="2415762"/>
              <a:ext cx="1265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k</a:t>
              </a:r>
              <a:r>
                <a:rPr lang="en-US" dirty="0" err="1" smtClean="0"/>
                <a:t>rnl</a:t>
              </a:r>
              <a:r>
                <a:rPr lang="en-US" dirty="0" smtClean="0"/>
                <a:t> stack</a:t>
              </a:r>
              <a:endParaRPr lang="en-US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F216833-7477-4097-B1E0-BEAC34DCFEF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80928" y="2367450"/>
              <a:ext cx="0" cy="391810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9B4CBB-E790-4C5C-AA04-A62A21ADBC34}"/>
                </a:ext>
              </a:extLst>
            </p:cNvPr>
            <p:cNvSpPr txBox="1"/>
            <p:nvPr/>
          </p:nvSpPr>
          <p:spPr>
            <a:xfrm>
              <a:off x="2248493" y="4191134"/>
              <a:ext cx="6527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 KiB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9923ED-6606-49B9-AC6C-C09C07B40738}"/>
                </a:ext>
              </a:extLst>
            </p:cNvPr>
            <p:cNvSpPr txBox="1"/>
            <p:nvPr/>
          </p:nvSpPr>
          <p:spPr>
            <a:xfrm>
              <a:off x="3038651" y="4402142"/>
              <a:ext cx="1192741" cy="18158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b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</a:rPr>
                <a:t>magic</a:t>
              </a:r>
            </a:p>
            <a:p>
              <a:r>
                <a:rPr lang="en-US" sz="1600" dirty="0" smtClean="0">
                  <a:latin typeface="Consolas" panose="020B0609020204030204" pitchFamily="49" charset="0"/>
                </a:rPr>
                <a:t>*</a:t>
              </a:r>
              <a:r>
                <a:rPr lang="en-US" sz="1600" dirty="0" err="1" smtClean="0">
                  <a:latin typeface="Consolas" panose="020B0609020204030204" pitchFamily="49" charset="0"/>
                </a:rPr>
                <a:t>pcb</a:t>
              </a:r>
              <a:endParaRPr lang="en-US" sz="1600" dirty="0">
                <a:latin typeface="Consolas" panose="020B0609020204030204" pitchFamily="49" charset="0"/>
              </a:endParaRPr>
            </a:p>
            <a:p>
              <a:r>
                <a:rPr lang="en-US" sz="1600" dirty="0">
                  <a:latin typeface="Consolas" panose="020B0609020204030204" pitchFamily="49" charset="0"/>
                </a:rPr>
                <a:t>priority</a:t>
              </a:r>
            </a:p>
            <a:p>
              <a:r>
                <a:rPr lang="en-US" sz="1600" dirty="0" smtClean="0">
                  <a:latin typeface="Consolas" panose="020B0609020204030204" pitchFamily="49" charset="0"/>
                </a:rPr>
                <a:t>*stack</a:t>
              </a:r>
              <a:endParaRPr lang="en-US" sz="1600" dirty="0">
                <a:latin typeface="Consolas" panose="020B0609020204030204" pitchFamily="49" charset="0"/>
              </a:endParaRPr>
            </a:p>
            <a:p>
              <a:r>
                <a:rPr lang="en-US" sz="1600" dirty="0">
                  <a:latin typeface="Consolas" panose="020B0609020204030204" pitchFamily="49" charset="0"/>
                </a:rPr>
                <a:t>name</a:t>
              </a:r>
            </a:p>
            <a:p>
              <a:r>
                <a:rPr lang="en-US" sz="1600" dirty="0">
                  <a:latin typeface="Consolas" panose="020B0609020204030204" pitchFamily="49" charset="0"/>
                </a:rPr>
                <a:t>status</a:t>
              </a:r>
            </a:p>
            <a:p>
              <a:r>
                <a:rPr lang="en-US" sz="1600" dirty="0" err="1">
                  <a:latin typeface="Consolas" panose="020B0609020204030204" pitchFamily="49" charset="0"/>
                </a:rPr>
                <a:t>tid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FDFF6F-2A96-4BB0-96CD-FDC5634BD8AF}"/>
                </a:ext>
              </a:extLst>
            </p:cNvPr>
            <p:cNvSpPr txBox="1"/>
            <p:nvPr/>
          </p:nvSpPr>
          <p:spPr>
            <a:xfrm>
              <a:off x="1414227" y="5885449"/>
              <a:ext cx="10310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nsolas" panose="020B0609020204030204" pitchFamily="49" charset="0"/>
                </a:rPr>
                <a:t>thread</a:t>
              </a: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1C0722A8-F7AE-4C9F-AFA3-AFBB0D8D6027}"/>
                </a:ext>
              </a:extLst>
            </p:cNvPr>
            <p:cNvSpPr/>
            <p:nvPr/>
          </p:nvSpPr>
          <p:spPr bwMode="auto">
            <a:xfrm>
              <a:off x="3517115" y="3644515"/>
              <a:ext cx="1121020" cy="1642873"/>
            </a:xfrm>
            <a:custGeom>
              <a:avLst/>
              <a:gdLst>
                <a:gd name="connsiteX0" fmla="*/ 278970 w 871953"/>
                <a:gd name="connsiteY0" fmla="*/ 1704813 h 1704813"/>
                <a:gd name="connsiteX1" fmla="*/ 728421 w 871953"/>
                <a:gd name="connsiteY1" fmla="*/ 1092630 h 1704813"/>
                <a:gd name="connsiteX2" fmla="*/ 821411 w 871953"/>
                <a:gd name="connsiteY2" fmla="*/ 247972 h 1704813"/>
                <a:gd name="connsiteX3" fmla="*/ 0 w 871953"/>
                <a:gd name="connsiteY3" fmla="*/ 0 h 170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1953" h="1704813">
                  <a:moveTo>
                    <a:pt x="278970" y="1704813"/>
                  </a:moveTo>
                  <a:cubicBezTo>
                    <a:pt x="458492" y="1520125"/>
                    <a:pt x="638014" y="1335437"/>
                    <a:pt x="728421" y="1092630"/>
                  </a:cubicBezTo>
                  <a:cubicBezTo>
                    <a:pt x="818828" y="849823"/>
                    <a:pt x="942814" y="430077"/>
                    <a:pt x="821411" y="247972"/>
                  </a:cubicBezTo>
                  <a:cubicBezTo>
                    <a:pt x="700008" y="65867"/>
                    <a:pt x="350004" y="32933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arrow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185466C-85DD-494B-8D1F-4664C20F8048}"/>
                </a:ext>
              </a:extLst>
            </p:cNvPr>
            <p:cNvGrpSpPr/>
            <p:nvPr/>
          </p:nvGrpSpPr>
          <p:grpSpPr>
            <a:xfrm>
              <a:off x="3112378" y="2824236"/>
              <a:ext cx="894450" cy="572696"/>
              <a:chOff x="749881" y="3302406"/>
              <a:chExt cx="986168" cy="576090"/>
            </a:xfrm>
            <a:no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91B4C6A-6757-48D7-9340-81EC5B79ACFC}"/>
                  </a:ext>
                </a:extLst>
              </p:cNvPr>
              <p:cNvSpPr/>
              <p:nvPr/>
            </p:nvSpPr>
            <p:spPr bwMode="auto">
              <a:xfrm>
                <a:off x="749882" y="3302406"/>
                <a:ext cx="986167" cy="566796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DF4406F-020F-458C-974C-E32A608A9C6F}"/>
                  </a:ext>
                </a:extLst>
              </p:cNvPr>
              <p:cNvSpPr/>
              <p:nvPr/>
            </p:nvSpPr>
            <p:spPr bwMode="auto">
              <a:xfrm>
                <a:off x="749882" y="3433382"/>
                <a:ext cx="986167" cy="130976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C3A7BC0-1641-4D47-812B-835E3250FC4D}"/>
                  </a:ext>
                </a:extLst>
              </p:cNvPr>
              <p:cNvSpPr/>
              <p:nvPr/>
            </p:nvSpPr>
            <p:spPr bwMode="auto">
              <a:xfrm>
                <a:off x="749881" y="3747520"/>
                <a:ext cx="986167" cy="130976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0B5F82-10A2-4960-A0C4-CC2B26B2D563}"/>
                  </a:ext>
                </a:extLst>
              </p:cNvPr>
              <p:cNvSpPr txBox="1"/>
              <p:nvPr/>
            </p:nvSpPr>
            <p:spPr>
              <a:xfrm>
                <a:off x="922008" y="3334375"/>
                <a:ext cx="641912" cy="30960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onsolas" panose="020B0609020204030204" pitchFamily="49" charset="0"/>
                  </a:rPr>
                  <a:t>regs</a:t>
                </a:r>
              </a:p>
            </p:txBody>
          </p:sp>
        </p:grp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79FDE026-300A-4335-B28C-DED918CA5993}"/>
                </a:ext>
              </a:extLst>
            </p:cNvPr>
            <p:cNvSpPr/>
            <p:nvPr/>
          </p:nvSpPr>
          <p:spPr bwMode="auto">
            <a:xfrm>
              <a:off x="4405397" y="6207205"/>
              <a:ext cx="395492" cy="235395"/>
            </a:xfrm>
            <a:custGeom>
              <a:avLst/>
              <a:gdLst>
                <a:gd name="connsiteX0" fmla="*/ 0 w 395492"/>
                <a:gd name="connsiteY0" fmla="*/ 224725 h 235395"/>
                <a:gd name="connsiteX1" fmla="*/ 340962 w 395492"/>
                <a:gd name="connsiteY1" fmla="*/ 216976 h 235395"/>
                <a:gd name="connsiteX2" fmla="*/ 379708 w 395492"/>
                <a:gd name="connsiteY2" fmla="*/ 54244 h 235395"/>
                <a:gd name="connsiteX3" fmla="*/ 185979 w 395492"/>
                <a:gd name="connsiteY3" fmla="*/ 0 h 23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492" h="235395">
                  <a:moveTo>
                    <a:pt x="0" y="224725"/>
                  </a:moveTo>
                  <a:cubicBezTo>
                    <a:pt x="138838" y="235057"/>
                    <a:pt x="277677" y="245389"/>
                    <a:pt x="340962" y="216976"/>
                  </a:cubicBezTo>
                  <a:cubicBezTo>
                    <a:pt x="404247" y="188563"/>
                    <a:pt x="405538" y="90407"/>
                    <a:pt x="379708" y="54244"/>
                  </a:cubicBezTo>
                  <a:cubicBezTo>
                    <a:pt x="353878" y="18081"/>
                    <a:pt x="269928" y="9040"/>
                    <a:pt x="185979" y="0"/>
                  </a:cubicBezTo>
                </a:path>
              </a:pathLst>
            </a:custGeom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stealth" w="lg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36338C2D-35AE-4058-B872-30BE102C1610}"/>
                </a:ext>
              </a:extLst>
            </p:cNvPr>
            <p:cNvSpPr/>
            <p:nvPr/>
          </p:nvSpPr>
          <p:spPr bwMode="auto">
            <a:xfrm>
              <a:off x="4650680" y="5880694"/>
              <a:ext cx="395492" cy="235395"/>
            </a:xfrm>
            <a:custGeom>
              <a:avLst/>
              <a:gdLst>
                <a:gd name="connsiteX0" fmla="*/ 0 w 395492"/>
                <a:gd name="connsiteY0" fmla="*/ 224725 h 235395"/>
                <a:gd name="connsiteX1" fmla="*/ 340962 w 395492"/>
                <a:gd name="connsiteY1" fmla="*/ 216976 h 235395"/>
                <a:gd name="connsiteX2" fmla="*/ 379708 w 395492"/>
                <a:gd name="connsiteY2" fmla="*/ 54244 h 235395"/>
                <a:gd name="connsiteX3" fmla="*/ 185979 w 395492"/>
                <a:gd name="connsiteY3" fmla="*/ 0 h 23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492" h="235395">
                  <a:moveTo>
                    <a:pt x="0" y="224725"/>
                  </a:moveTo>
                  <a:cubicBezTo>
                    <a:pt x="138838" y="235057"/>
                    <a:pt x="277677" y="245389"/>
                    <a:pt x="340962" y="216976"/>
                  </a:cubicBezTo>
                  <a:cubicBezTo>
                    <a:pt x="404247" y="188563"/>
                    <a:pt x="405538" y="90407"/>
                    <a:pt x="379708" y="54244"/>
                  </a:cubicBezTo>
                  <a:cubicBezTo>
                    <a:pt x="353878" y="18081"/>
                    <a:pt x="269928" y="9040"/>
                    <a:pt x="185979" y="0"/>
                  </a:cubicBezTo>
                </a:path>
              </a:pathLst>
            </a:custGeom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stealth" w="lg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Freeform 48">
              <a:extLst>
                <a:ext uri="{FF2B5EF4-FFF2-40B4-BE49-F238E27FC236}">
                  <a16:creationId xmlns:a16="http://schemas.microsoft.com/office/drawing/2014/main" id="{E25F7427-2FC1-48E1-9857-F7B5632803FC}"/>
                </a:ext>
              </a:extLst>
            </p:cNvPr>
            <p:cNvSpPr/>
            <p:nvPr/>
          </p:nvSpPr>
          <p:spPr bwMode="auto">
            <a:xfrm>
              <a:off x="4856508" y="5592204"/>
              <a:ext cx="395492" cy="235395"/>
            </a:xfrm>
            <a:custGeom>
              <a:avLst/>
              <a:gdLst>
                <a:gd name="connsiteX0" fmla="*/ 0 w 395492"/>
                <a:gd name="connsiteY0" fmla="*/ 224725 h 235395"/>
                <a:gd name="connsiteX1" fmla="*/ 340962 w 395492"/>
                <a:gd name="connsiteY1" fmla="*/ 216976 h 235395"/>
                <a:gd name="connsiteX2" fmla="*/ 379708 w 395492"/>
                <a:gd name="connsiteY2" fmla="*/ 54244 h 235395"/>
                <a:gd name="connsiteX3" fmla="*/ 185979 w 395492"/>
                <a:gd name="connsiteY3" fmla="*/ 0 h 23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492" h="235395">
                  <a:moveTo>
                    <a:pt x="0" y="224725"/>
                  </a:moveTo>
                  <a:cubicBezTo>
                    <a:pt x="138838" y="235057"/>
                    <a:pt x="277677" y="245389"/>
                    <a:pt x="340962" y="216976"/>
                  </a:cubicBezTo>
                  <a:cubicBezTo>
                    <a:pt x="404247" y="188563"/>
                    <a:pt x="405538" y="90407"/>
                    <a:pt x="379708" y="54244"/>
                  </a:cubicBezTo>
                  <a:cubicBezTo>
                    <a:pt x="353878" y="18081"/>
                    <a:pt x="269928" y="9040"/>
                    <a:pt x="185979" y="0"/>
                  </a:cubicBezTo>
                </a:path>
              </a:pathLst>
            </a:custGeom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stealth" w="lg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289EC66-B3C0-4EEF-887C-24BD2FB95FB0}"/>
                </a:ext>
              </a:extLst>
            </p:cNvPr>
            <p:cNvSpPr txBox="1"/>
            <p:nvPr/>
          </p:nvSpPr>
          <p:spPr>
            <a:xfrm>
              <a:off x="8133845" y="4709653"/>
              <a:ext cx="1179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Page Table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0EC9201-4862-4905-9B97-03CC91B20CA2}"/>
                </a:ext>
              </a:extLst>
            </p:cNvPr>
            <p:cNvGrpSpPr/>
            <p:nvPr/>
          </p:nvGrpSpPr>
          <p:grpSpPr>
            <a:xfrm>
              <a:off x="8319938" y="5086448"/>
              <a:ext cx="862939" cy="1406570"/>
              <a:chOff x="6788652" y="2907095"/>
              <a:chExt cx="862939" cy="140657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CF222C3-8D08-47AB-9888-A4FD4D97936E}"/>
                  </a:ext>
                </a:extLst>
              </p:cNvPr>
              <p:cNvSpPr/>
              <p:nvPr/>
            </p:nvSpPr>
            <p:spPr bwMode="auto">
              <a:xfrm>
                <a:off x="6838949" y="2907095"/>
                <a:ext cx="812635" cy="1406570"/>
              </a:xfrm>
              <a:prstGeom prst="rect">
                <a:avLst/>
              </a:prstGeom>
              <a:noFill/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C2469CD5-4E93-4D71-B5DA-8203DF4A0DFB}"/>
                  </a:ext>
                </a:extLst>
              </p:cNvPr>
              <p:cNvGrpSpPr/>
              <p:nvPr/>
            </p:nvGrpSpPr>
            <p:grpSpPr>
              <a:xfrm>
                <a:off x="6838955" y="3700791"/>
                <a:ext cx="812635" cy="112218"/>
                <a:chOff x="6838955" y="3700791"/>
                <a:chExt cx="812635" cy="112218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E32F8EA-A7E4-49F3-BA51-4CBC3CBFE1D4}"/>
                    </a:ext>
                  </a:extLst>
                </p:cNvPr>
                <p:cNvSpPr/>
                <p:nvPr/>
              </p:nvSpPr>
              <p:spPr bwMode="auto">
                <a:xfrm>
                  <a:off x="6838955" y="3700791"/>
                  <a:ext cx="812635" cy="112218"/>
                </a:xfrm>
                <a:prstGeom prst="rect">
                  <a:avLst/>
                </a:prstGeom>
                <a:solidFill>
                  <a:schemeClr val="accent1">
                    <a:alpha val="28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77AA11EC-3B93-408E-A70F-647B4CD68A2F}"/>
                    </a:ext>
                  </a:extLst>
                </p:cNvPr>
                <p:cNvSpPr/>
                <p:nvPr/>
              </p:nvSpPr>
              <p:spPr bwMode="auto">
                <a:xfrm>
                  <a:off x="6983182" y="3706664"/>
                  <a:ext cx="76200" cy="106344"/>
                </a:xfrm>
                <a:prstGeom prst="rect">
                  <a:avLst/>
                </a:prstGeom>
                <a:solidFill>
                  <a:srgbClr val="BCB667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4720262-E60D-4D13-B801-FBDC30A9BB4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830781" y="3276600"/>
                <a:ext cx="812635" cy="0"/>
              </a:xfrm>
              <a:prstGeom prst="line">
                <a:avLst/>
              </a:prstGeom>
              <a:solidFill>
                <a:schemeClr val="accent1"/>
              </a:solidFill>
              <a:ln w="15875" cap="flat" cmpd="dbl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BB2691F-574C-4D17-8EB0-8E1E8674411B}"/>
                  </a:ext>
                </a:extLst>
              </p:cNvPr>
              <p:cNvGrpSpPr/>
              <p:nvPr/>
            </p:nvGrpSpPr>
            <p:grpSpPr>
              <a:xfrm>
                <a:off x="6838955" y="3149382"/>
                <a:ext cx="812635" cy="112218"/>
                <a:chOff x="6838955" y="3700791"/>
                <a:chExt cx="812635" cy="112218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315951A-ADEB-410F-BDAB-87F975D8DD5C}"/>
                    </a:ext>
                  </a:extLst>
                </p:cNvPr>
                <p:cNvSpPr/>
                <p:nvPr/>
              </p:nvSpPr>
              <p:spPr bwMode="auto">
                <a:xfrm>
                  <a:off x="6838955" y="3700791"/>
                  <a:ext cx="812635" cy="112218"/>
                </a:xfrm>
                <a:prstGeom prst="rect">
                  <a:avLst/>
                </a:prstGeom>
                <a:solidFill>
                  <a:schemeClr val="accent1">
                    <a:alpha val="28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CDB78E14-D968-435F-B5E7-13C11F7BF4EF}"/>
                    </a:ext>
                  </a:extLst>
                </p:cNvPr>
                <p:cNvSpPr/>
                <p:nvPr/>
              </p:nvSpPr>
              <p:spPr bwMode="auto">
                <a:xfrm>
                  <a:off x="6983182" y="3706664"/>
                  <a:ext cx="76200" cy="106344"/>
                </a:xfrm>
                <a:prstGeom prst="rect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AD2FCB01-D5A9-489B-88DD-6C013DEAE53C}"/>
                  </a:ext>
                </a:extLst>
              </p:cNvPr>
              <p:cNvGrpSpPr/>
              <p:nvPr/>
            </p:nvGrpSpPr>
            <p:grpSpPr>
              <a:xfrm>
                <a:off x="6838956" y="2971800"/>
                <a:ext cx="812635" cy="112218"/>
                <a:chOff x="6838955" y="3700791"/>
                <a:chExt cx="812635" cy="112218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90A9FAE4-2597-4003-91A5-E096E24B361B}"/>
                    </a:ext>
                  </a:extLst>
                </p:cNvPr>
                <p:cNvSpPr/>
                <p:nvPr/>
              </p:nvSpPr>
              <p:spPr bwMode="auto">
                <a:xfrm>
                  <a:off x="6838955" y="3700791"/>
                  <a:ext cx="812635" cy="112218"/>
                </a:xfrm>
                <a:prstGeom prst="rect">
                  <a:avLst/>
                </a:prstGeom>
                <a:solidFill>
                  <a:schemeClr val="accent1">
                    <a:alpha val="28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F2EDA2D-D30D-4A21-B93D-E607E0C9D67D}"/>
                    </a:ext>
                  </a:extLst>
                </p:cNvPr>
                <p:cNvSpPr/>
                <p:nvPr/>
              </p:nvSpPr>
              <p:spPr bwMode="auto">
                <a:xfrm>
                  <a:off x="6983182" y="3706664"/>
                  <a:ext cx="76200" cy="106344"/>
                </a:xfrm>
                <a:prstGeom prst="rect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0417383-9F16-420C-8189-DA9B823E978E}"/>
                  </a:ext>
                </a:extLst>
              </p:cNvPr>
              <p:cNvSpPr txBox="1"/>
              <p:nvPr/>
            </p:nvSpPr>
            <p:spPr>
              <a:xfrm>
                <a:off x="6788652" y="3376331"/>
                <a:ext cx="822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user/s</a:t>
                </a:r>
                <a:endParaRPr lang="en-US" dirty="0"/>
              </a:p>
            </p:txBody>
          </p:sp>
        </p:grp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D820014-635C-4145-8913-12A521DA389E}"/>
              </a:ext>
            </a:extLst>
          </p:cNvPr>
          <p:cNvCxnSpPr/>
          <p:nvPr/>
        </p:nvCxnSpPr>
        <p:spPr bwMode="auto">
          <a:xfrm>
            <a:off x="4028740" y="4759779"/>
            <a:ext cx="2219155" cy="3913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E9E3654-518A-48D3-BEC1-443A4754F3C7}"/>
              </a:ext>
            </a:extLst>
          </p:cNvPr>
          <p:cNvSpPr txBox="1"/>
          <p:nvPr/>
        </p:nvSpPr>
        <p:spPr>
          <a:xfrm>
            <a:off x="7417348" y="6373886"/>
            <a:ext cx="2563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err="1" smtClean="0">
                <a:highlight>
                  <a:srgbClr val="FFFF00"/>
                </a:highlight>
              </a:rPr>
              <a:t>PintOS</a:t>
            </a:r>
            <a:r>
              <a:rPr lang="en-US" sz="2400" dirty="0" smtClean="0">
                <a:highlight>
                  <a:srgbClr val="FFFF00"/>
                </a:highlight>
              </a:rPr>
              <a:t>: </a:t>
            </a:r>
            <a:r>
              <a:rPr lang="en-US" sz="2400" dirty="0" err="1">
                <a:highlight>
                  <a:srgbClr val="FFFF00"/>
                </a:highlight>
              </a:rPr>
              <a:t>thread.c</a:t>
            </a: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CF222C3-8D08-47AB-9888-A4FD4D97936E}"/>
              </a:ext>
            </a:extLst>
          </p:cNvPr>
          <p:cNvSpPr/>
          <p:nvPr/>
        </p:nvSpPr>
        <p:spPr bwMode="auto">
          <a:xfrm>
            <a:off x="6684964" y="4948361"/>
            <a:ext cx="812635" cy="1406570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289EC66-B3C0-4EEF-887C-24BD2FB95FB0}"/>
              </a:ext>
            </a:extLst>
          </p:cNvPr>
          <p:cNvSpPr txBox="1"/>
          <p:nvPr/>
        </p:nvSpPr>
        <p:spPr>
          <a:xfrm>
            <a:off x="6165887" y="4575113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PCB (</a:t>
            </a:r>
            <a:r>
              <a:rPr lang="en-US" dirty="0" smtClean="0">
                <a:latin typeface="Consolas" panose="020B0609020204030204" pitchFamily="49" charset="0"/>
              </a:rPr>
              <a:t>process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6655543" y="5191335"/>
            <a:ext cx="88036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… &lt;</a:t>
            </a:r>
            <a:r>
              <a:rPr lang="en-US" sz="1400" dirty="0" err="1">
                <a:latin typeface="Consolas" panose="020B0609020204030204" pitchFamily="49" charset="0"/>
              </a:rPr>
              <a:t>fds</a:t>
            </a:r>
            <a:r>
              <a:rPr lang="en-US" sz="1400" dirty="0">
                <a:latin typeface="Consolas" panose="020B0609020204030204" pitchFamily="49" charset="0"/>
              </a:rPr>
              <a:t>&gt;</a:t>
            </a:r>
          </a:p>
          <a:p>
            <a:r>
              <a:rPr lang="en-US" sz="1400" dirty="0" smtClean="0">
                <a:latin typeface="Consolas" panose="020B0609020204030204" pitchFamily="49" charset="0"/>
              </a:rPr>
              <a:t>…</a:t>
            </a:r>
            <a:endParaRPr lang="en-US" sz="1400" dirty="0" smtClean="0">
              <a:latin typeface="Consolas" panose="020B0609020204030204" pitchFamily="49" charset="0"/>
            </a:endParaRPr>
          </a:p>
          <a:p>
            <a:r>
              <a:rPr lang="en-US" sz="1400" dirty="0" err="1" smtClean="0">
                <a:latin typeface="Consolas" panose="020B0609020204030204" pitchFamily="49" charset="0"/>
              </a:rPr>
              <a:t>pagedir</a:t>
            </a:r>
            <a:endParaRPr lang="en-US" sz="1400" dirty="0" smtClean="0">
              <a:latin typeface="Consolas" panose="020B0609020204030204" pitchFamily="49" charset="0"/>
            </a:endParaRPr>
          </a:p>
          <a:p>
            <a:r>
              <a:rPr lang="en-US" sz="1400" dirty="0" smtClean="0">
                <a:latin typeface="Consolas" panose="020B0609020204030204" pitchFamily="49" charset="0"/>
              </a:rPr>
              <a:t>…</a:t>
            </a:r>
            <a:endParaRPr lang="en-US" sz="1400" dirty="0">
              <a:latin typeface="Consolas" panose="020B0609020204030204" pitchFamily="49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D820014-635C-4145-8913-12A521DA389E}"/>
              </a:ext>
            </a:extLst>
          </p:cNvPr>
          <p:cNvCxnSpPr>
            <a:stCxn id="44" idx="3"/>
          </p:cNvCxnSpPr>
          <p:nvPr/>
        </p:nvCxnSpPr>
        <p:spPr bwMode="auto">
          <a:xfrm flipV="1">
            <a:off x="7535912" y="4955468"/>
            <a:ext cx="830848" cy="7129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3223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BC6D9-6CDC-4C77-AC5D-FA27B0ECA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Representation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87F02-3F6B-4BE9-82D8-C33089C02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object in memory has a machine-specific binary representation</a:t>
            </a:r>
          </a:p>
          <a:p>
            <a:pPr lvl="1"/>
            <a:r>
              <a:rPr lang="en-US" dirty="0" smtClean="0"/>
              <a:t>Threads within a single process have the same view of what’s in memory</a:t>
            </a:r>
          </a:p>
          <a:p>
            <a:pPr lvl="1"/>
            <a:r>
              <a:rPr lang="en-US" dirty="0" smtClean="0"/>
              <a:t>Easy to compute offsets into fields, follow pointers, etc.</a:t>
            </a:r>
          </a:p>
          <a:p>
            <a:r>
              <a:rPr lang="en-US" dirty="0" smtClean="0"/>
              <a:t>In the absence of shared memory, externalizing an object requires us to turn it into a sequential sequence of bytes</a:t>
            </a:r>
          </a:p>
          <a:p>
            <a:pPr lvl="1"/>
            <a:r>
              <a:rPr lang="en-US" dirty="0" smtClean="0"/>
              <a:t>Serialization/Marshalling: Process of expressing an object as a sequence of bytes</a:t>
            </a:r>
          </a:p>
          <a:p>
            <a:pPr lvl="1"/>
            <a:r>
              <a:rPr lang="en-US" dirty="0" smtClean="0"/>
              <a:t>Deserialization/</a:t>
            </a:r>
            <a:r>
              <a:rPr lang="en-US" dirty="0" err="1" smtClean="0"/>
              <a:t>Unmarshalling</a:t>
            </a:r>
            <a:r>
              <a:rPr lang="en-US" dirty="0" smtClean="0"/>
              <a:t>: Process of reconstructing the original object from its marshalled form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E1815-8EB1-44EC-BB34-643BAA35C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C40E3-F9F7-4852-ADE8-F676FA180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7709C-06C1-4A71-935C-711526D94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1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E550-EA4D-49E9-9015-3BD11510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“Task”</a:t>
            </a:r>
            <a:endParaRPr lang="en-US" dirty="0"/>
          </a:p>
        </p:txBody>
      </p:sp>
      <p:sp>
        <p:nvSpPr>
          <p:cNvPr id="35" name="Content Placeholder 3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2 pages (8 KiB)</a:t>
            </a:r>
          </a:p>
          <a:p>
            <a:pPr lvl="1"/>
            <a:r>
              <a:rPr lang="en-US" dirty="0"/>
              <a:t>Stack and thread information on opposite sides</a:t>
            </a:r>
          </a:p>
          <a:p>
            <a:pPr lvl="1"/>
            <a:r>
              <a:rPr lang="en-US" dirty="0"/>
              <a:t>Containing stack and thread information + process descriptor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6D36FC-9FA6-4F61-99BE-F6BEB323F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7697DD-5BAA-4967-A2BE-E74E67341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F3AEC-DE30-4CB6-B131-65B498856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78B11CC-1B9A-4EEA-918F-5A281D50B724}"/>
              </a:ext>
            </a:extLst>
          </p:cNvPr>
          <p:cNvSpPr txBox="1">
            <a:spLocks/>
          </p:cNvSpPr>
          <p:nvPr/>
        </p:nvSpPr>
        <p:spPr>
          <a:xfrm>
            <a:off x="4436238" y="1300804"/>
            <a:ext cx="7620000" cy="16843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2353634" y="2033591"/>
            <a:ext cx="6144518" cy="4492309"/>
            <a:chOff x="1659672" y="2164216"/>
            <a:chExt cx="6144518" cy="449230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0FAC0B-D09A-4A11-BA97-2A9B8685132E}"/>
                </a:ext>
              </a:extLst>
            </p:cNvPr>
            <p:cNvSpPr/>
            <p:nvPr/>
          </p:nvSpPr>
          <p:spPr bwMode="auto">
            <a:xfrm>
              <a:off x="5587240" y="4566806"/>
              <a:ext cx="1719715" cy="14815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5EBD7F8-73A4-4ABE-914A-2E76A15FEE7B}"/>
                </a:ext>
              </a:extLst>
            </p:cNvPr>
            <p:cNvSpPr/>
            <p:nvPr/>
          </p:nvSpPr>
          <p:spPr bwMode="auto">
            <a:xfrm>
              <a:off x="5332468" y="4836545"/>
              <a:ext cx="1719715" cy="14815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A519D5-6E9B-46CA-85EE-ADCBFB26B36F}"/>
                </a:ext>
              </a:extLst>
            </p:cNvPr>
            <p:cNvSpPr/>
            <p:nvPr/>
          </p:nvSpPr>
          <p:spPr bwMode="auto">
            <a:xfrm>
              <a:off x="2736350" y="2164216"/>
              <a:ext cx="1272268" cy="4015186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0CB5EC-AA3F-4C6B-BC8F-3C1A7CCDCF74}"/>
                </a:ext>
              </a:extLst>
            </p:cNvPr>
            <p:cNvSpPr/>
            <p:nvPr/>
          </p:nvSpPr>
          <p:spPr bwMode="auto">
            <a:xfrm>
              <a:off x="2521993" y="2258024"/>
              <a:ext cx="1272268" cy="4015186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BD8D6F-BAE5-4EE9-9468-78560DD5D4FB}"/>
                </a:ext>
              </a:extLst>
            </p:cNvPr>
            <p:cNvSpPr/>
            <p:nvPr/>
          </p:nvSpPr>
          <p:spPr bwMode="auto">
            <a:xfrm>
              <a:off x="2336712" y="2351831"/>
              <a:ext cx="1272268" cy="4015186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CABE3B-E9CE-438A-8FEA-34A6E9C628F9}"/>
                </a:ext>
              </a:extLst>
            </p:cNvPr>
            <p:cNvCxnSpPr>
              <a:cxnSpLocks/>
              <a:stCxn id="11" idx="1"/>
              <a:endCxn id="11" idx="3"/>
            </p:cNvCxnSpPr>
            <p:nvPr/>
          </p:nvCxnSpPr>
          <p:spPr bwMode="auto">
            <a:xfrm>
              <a:off x="2336712" y="4359424"/>
              <a:ext cx="127226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3" name="Document 10">
              <a:extLst>
                <a:ext uri="{FF2B5EF4-FFF2-40B4-BE49-F238E27FC236}">
                  <a16:creationId xmlns:a16="http://schemas.microsoft.com/office/drawing/2014/main" id="{86665F28-6570-4019-979B-082ACA68FCF2}"/>
                </a:ext>
              </a:extLst>
            </p:cNvPr>
            <p:cNvSpPr/>
            <p:nvPr/>
          </p:nvSpPr>
          <p:spPr bwMode="auto">
            <a:xfrm>
              <a:off x="2385760" y="2460554"/>
              <a:ext cx="1148294" cy="1189292"/>
            </a:xfrm>
            <a:prstGeom prst="flowChartDocumen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Down Arrow 11">
              <a:extLst>
                <a:ext uri="{FF2B5EF4-FFF2-40B4-BE49-F238E27FC236}">
                  <a16:creationId xmlns:a16="http://schemas.microsoft.com/office/drawing/2014/main" id="{9BFA599B-CDA4-4E2F-AB76-FB766150F0BB}"/>
                </a:ext>
              </a:extLst>
            </p:cNvPr>
            <p:cNvSpPr/>
            <p:nvPr/>
          </p:nvSpPr>
          <p:spPr bwMode="auto">
            <a:xfrm>
              <a:off x="2417976" y="3572548"/>
              <a:ext cx="304540" cy="387684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A6B44A-7E68-4F01-BAA8-0AB82BF4E800}"/>
                </a:ext>
              </a:extLst>
            </p:cNvPr>
            <p:cNvSpPr txBox="1"/>
            <p:nvPr/>
          </p:nvSpPr>
          <p:spPr>
            <a:xfrm>
              <a:off x="2370509" y="2421255"/>
              <a:ext cx="963543" cy="469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stack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723A4DF-3448-4996-ACDE-300C82DDD0E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020141" y="2372943"/>
              <a:ext cx="0" cy="406314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711296-A164-4A87-8100-882A7B075B25}"/>
                </a:ext>
              </a:extLst>
            </p:cNvPr>
            <p:cNvSpPr txBox="1"/>
            <p:nvPr/>
          </p:nvSpPr>
          <p:spPr>
            <a:xfrm>
              <a:off x="1659672" y="4008665"/>
              <a:ext cx="6527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8 KiB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C94EA6-9871-4B6D-826A-5C66EDF0631F}"/>
                </a:ext>
              </a:extLst>
            </p:cNvPr>
            <p:cNvSpPr txBox="1"/>
            <p:nvPr/>
          </p:nvSpPr>
          <p:spPr>
            <a:xfrm>
              <a:off x="2405295" y="5207800"/>
              <a:ext cx="1128759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b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sz="1600" dirty="0">
                  <a:latin typeface="Consolas" panose="020B0609020204030204" pitchFamily="49" charset="0"/>
                </a:rPr>
                <a:t>status</a:t>
              </a:r>
            </a:p>
            <a:p>
              <a:r>
                <a:rPr lang="en-US" sz="1600" dirty="0">
                  <a:latin typeface="Consolas" panose="020B0609020204030204" pitchFamily="49" charset="0"/>
                </a:rPr>
                <a:t>flags</a:t>
              </a:r>
            </a:p>
            <a:p>
              <a:r>
                <a:rPr lang="en-US" sz="1600" dirty="0">
                  <a:latin typeface="Consolas" panose="020B0609020204030204" pitchFamily="49" charset="0"/>
                </a:rPr>
                <a:t>*task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DC6DC1-32DF-486B-99E6-BE05D54F60C3}"/>
                </a:ext>
              </a:extLst>
            </p:cNvPr>
            <p:cNvSpPr txBox="1"/>
            <p:nvPr/>
          </p:nvSpPr>
          <p:spPr>
            <a:xfrm>
              <a:off x="2265124" y="4916209"/>
              <a:ext cx="14189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>
                  <a:latin typeface="Consolas" panose="020B0609020204030204" pitchFamily="49" charset="0"/>
                </a:rPr>
                <a:t>thread_info</a:t>
              </a:r>
              <a:endParaRPr lang="en-US" sz="1600" b="1" dirty="0">
                <a:latin typeface="Consolas" panose="020B0609020204030204" pitchFamily="49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2C27C8-1038-425D-ABC1-32D375FDA75A}"/>
                </a:ext>
              </a:extLst>
            </p:cNvPr>
            <p:cNvSpPr txBox="1"/>
            <p:nvPr/>
          </p:nvSpPr>
          <p:spPr>
            <a:xfrm>
              <a:off x="2413678" y="4621260"/>
              <a:ext cx="11114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b">
              <a:spAutoFit/>
            </a:bodyPr>
            <a:lstStyle/>
            <a:p>
              <a:r>
                <a:rPr lang="en-US" sz="1600" dirty="0" err="1">
                  <a:latin typeface="Consolas" panose="020B0609020204030204" pitchFamily="49" charset="0"/>
                </a:rPr>
                <a:t>sp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8839D8DC-3B20-492D-B885-E8D0A169C81D}"/>
                </a:ext>
              </a:extLst>
            </p:cNvPr>
            <p:cNvSpPr/>
            <p:nvPr/>
          </p:nvSpPr>
          <p:spPr bwMode="auto">
            <a:xfrm>
              <a:off x="2872292" y="3665239"/>
              <a:ext cx="963543" cy="1079699"/>
            </a:xfrm>
            <a:custGeom>
              <a:avLst/>
              <a:gdLst>
                <a:gd name="connsiteX0" fmla="*/ 278970 w 871953"/>
                <a:gd name="connsiteY0" fmla="*/ 1704813 h 1704813"/>
                <a:gd name="connsiteX1" fmla="*/ 728421 w 871953"/>
                <a:gd name="connsiteY1" fmla="*/ 1092630 h 1704813"/>
                <a:gd name="connsiteX2" fmla="*/ 821411 w 871953"/>
                <a:gd name="connsiteY2" fmla="*/ 247972 h 1704813"/>
                <a:gd name="connsiteX3" fmla="*/ 0 w 871953"/>
                <a:gd name="connsiteY3" fmla="*/ 0 h 170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1953" h="1704813">
                  <a:moveTo>
                    <a:pt x="278970" y="1704813"/>
                  </a:moveTo>
                  <a:cubicBezTo>
                    <a:pt x="458492" y="1520125"/>
                    <a:pt x="638014" y="1335437"/>
                    <a:pt x="728421" y="1092630"/>
                  </a:cubicBezTo>
                  <a:cubicBezTo>
                    <a:pt x="818828" y="849823"/>
                    <a:pt x="942814" y="430077"/>
                    <a:pt x="821411" y="247972"/>
                  </a:cubicBezTo>
                  <a:cubicBezTo>
                    <a:pt x="700008" y="65867"/>
                    <a:pt x="350004" y="32933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arrow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9544124-2FBF-4D8F-B6F4-06A453FA5902}"/>
                </a:ext>
              </a:extLst>
            </p:cNvPr>
            <p:cNvGrpSpPr/>
            <p:nvPr/>
          </p:nvGrpSpPr>
          <p:grpSpPr>
            <a:xfrm>
              <a:off x="2499330" y="2829729"/>
              <a:ext cx="844262" cy="540562"/>
              <a:chOff x="749881" y="3302406"/>
              <a:chExt cx="986168" cy="576090"/>
            </a:xfrm>
            <a:noFill/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80E04EF-447C-4102-B408-3FA4DBD5E201}"/>
                  </a:ext>
                </a:extLst>
              </p:cNvPr>
              <p:cNvSpPr/>
              <p:nvPr/>
            </p:nvSpPr>
            <p:spPr bwMode="auto">
              <a:xfrm>
                <a:off x="749882" y="3302406"/>
                <a:ext cx="986167" cy="566796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120C3B9-E5DD-4154-96F3-C269E4687BEB}"/>
                  </a:ext>
                </a:extLst>
              </p:cNvPr>
              <p:cNvSpPr/>
              <p:nvPr/>
            </p:nvSpPr>
            <p:spPr bwMode="auto">
              <a:xfrm>
                <a:off x="749882" y="3433382"/>
                <a:ext cx="986167" cy="130976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F7DCA76-A80D-4FC9-9C49-DA3DAE2E0FF3}"/>
                  </a:ext>
                </a:extLst>
              </p:cNvPr>
              <p:cNvSpPr/>
              <p:nvPr/>
            </p:nvSpPr>
            <p:spPr bwMode="auto">
              <a:xfrm>
                <a:off x="749881" y="3747520"/>
                <a:ext cx="986167" cy="130976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5436D55-383C-4753-864B-567B65186CA0}"/>
                  </a:ext>
                </a:extLst>
              </p:cNvPr>
              <p:cNvSpPr txBox="1"/>
              <p:nvPr/>
            </p:nvSpPr>
            <p:spPr>
              <a:xfrm>
                <a:off x="902928" y="3319590"/>
                <a:ext cx="680071" cy="32800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Consolas" panose="020B0609020204030204" pitchFamily="49" charset="0"/>
                  </a:rPr>
                  <a:t>regs</a:t>
                </a:r>
                <a:endParaRPr lang="en-US" sz="700" dirty="0">
                  <a:latin typeface="Consolas" panose="020B0609020204030204" pitchFamily="49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270F89-9C36-418D-AB33-6B10DE36FBE7}"/>
                </a:ext>
              </a:extLst>
            </p:cNvPr>
            <p:cNvSpPr txBox="1"/>
            <p:nvPr/>
          </p:nvSpPr>
          <p:spPr>
            <a:xfrm>
              <a:off x="5269587" y="3844888"/>
              <a:ext cx="19327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Consolas" panose="020B0609020204030204" pitchFamily="49" charset="0"/>
                </a:rPr>
                <a:t>task_struct</a:t>
              </a:r>
              <a:r>
                <a:rPr lang="en-US" sz="2000" dirty="0">
                  <a:latin typeface="Consolas" panose="020B0609020204030204" pitchFamily="49" charset="0"/>
                </a:rPr>
                <a:t> </a:t>
              </a:r>
              <a:r>
                <a:rPr lang="en-US" sz="2000" dirty="0"/>
                <a:t>(process </a:t>
              </a:r>
              <a:r>
                <a:rPr lang="en-US" sz="2000" dirty="0" err="1"/>
                <a:t>descr</a:t>
              </a:r>
              <a:r>
                <a:rPr lang="en-US" sz="2000" dirty="0"/>
                <a:t>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73C6EB5-58EE-4D30-AA7C-FF453BCEF10B}"/>
                </a:ext>
              </a:extLst>
            </p:cNvPr>
            <p:cNvSpPr txBox="1"/>
            <p:nvPr/>
          </p:nvSpPr>
          <p:spPr>
            <a:xfrm>
              <a:off x="5026070" y="5086865"/>
              <a:ext cx="1643399" cy="1569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</a:rPr>
                <a:t>state</a:t>
              </a:r>
            </a:p>
            <a:p>
              <a:r>
                <a:rPr lang="en-US" sz="1600" dirty="0">
                  <a:latin typeface="Consolas" panose="020B0609020204030204" pitchFamily="49" charset="0"/>
                </a:rPr>
                <a:t>priority</a:t>
              </a:r>
            </a:p>
            <a:p>
              <a:r>
                <a:rPr lang="en-US" sz="1600" dirty="0" err="1">
                  <a:latin typeface="Consolas" panose="020B0609020204030204" pitchFamily="49" charset="0"/>
                </a:rPr>
                <a:t>pid</a:t>
              </a:r>
              <a:endParaRPr lang="en-US" sz="1600" dirty="0">
                <a:latin typeface="Consolas" panose="020B0609020204030204" pitchFamily="49" charset="0"/>
              </a:endParaRPr>
            </a:p>
            <a:p>
              <a:r>
                <a:rPr lang="en-US" sz="1600" dirty="0">
                  <a:latin typeface="Consolas" panose="020B0609020204030204" pitchFamily="49" charset="0"/>
                </a:rPr>
                <a:t>address space</a:t>
              </a:r>
            </a:p>
            <a:p>
              <a:r>
                <a:rPr lang="en-US" sz="1600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sz="1600" dirty="0">
                  <a:latin typeface="Consolas" panose="020B0609020204030204" pitchFamily="49" charset="0"/>
                </a:rPr>
                <a:t>list </a:t>
              </a:r>
              <a:r>
                <a:rPr lang="en-US" sz="1600" dirty="0" err="1">
                  <a:latin typeface="Consolas" panose="020B0609020204030204" pitchFamily="49" charset="0"/>
                </a:rPr>
                <a:t>elems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  <p:cxnSp>
          <p:nvCxnSpPr>
            <p:cNvPr id="29" name="Curved Connector 40">
              <a:extLst>
                <a:ext uri="{FF2B5EF4-FFF2-40B4-BE49-F238E27FC236}">
                  <a16:creationId xmlns:a16="http://schemas.microsoft.com/office/drawing/2014/main" id="{7516A80F-AE0E-49C1-BD0C-1A4CAB2E461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219242" y="4453232"/>
              <a:ext cx="1912396" cy="1673240"/>
            </a:xfrm>
            <a:prstGeom prst="curved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30" name="Freeform 46">
              <a:extLst>
                <a:ext uri="{FF2B5EF4-FFF2-40B4-BE49-F238E27FC236}">
                  <a16:creationId xmlns:a16="http://schemas.microsoft.com/office/drawing/2014/main" id="{10CAB9E5-6267-4678-8DE4-A116A852A93B}"/>
                </a:ext>
              </a:extLst>
            </p:cNvPr>
            <p:cNvSpPr/>
            <p:nvPr/>
          </p:nvSpPr>
          <p:spPr bwMode="auto">
            <a:xfrm>
              <a:off x="6938652" y="6352393"/>
              <a:ext cx="395492" cy="235395"/>
            </a:xfrm>
            <a:custGeom>
              <a:avLst/>
              <a:gdLst>
                <a:gd name="connsiteX0" fmla="*/ 0 w 395492"/>
                <a:gd name="connsiteY0" fmla="*/ 224725 h 235395"/>
                <a:gd name="connsiteX1" fmla="*/ 340962 w 395492"/>
                <a:gd name="connsiteY1" fmla="*/ 216976 h 235395"/>
                <a:gd name="connsiteX2" fmla="*/ 379708 w 395492"/>
                <a:gd name="connsiteY2" fmla="*/ 54244 h 235395"/>
                <a:gd name="connsiteX3" fmla="*/ 185979 w 395492"/>
                <a:gd name="connsiteY3" fmla="*/ 0 h 23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492" h="235395">
                  <a:moveTo>
                    <a:pt x="0" y="224725"/>
                  </a:moveTo>
                  <a:cubicBezTo>
                    <a:pt x="138838" y="235057"/>
                    <a:pt x="277677" y="245389"/>
                    <a:pt x="340962" y="216976"/>
                  </a:cubicBezTo>
                  <a:cubicBezTo>
                    <a:pt x="404247" y="188563"/>
                    <a:pt x="405538" y="90407"/>
                    <a:pt x="379708" y="54244"/>
                  </a:cubicBezTo>
                  <a:cubicBezTo>
                    <a:pt x="353878" y="18081"/>
                    <a:pt x="269928" y="9040"/>
                    <a:pt x="185979" y="0"/>
                  </a:cubicBezTo>
                </a:path>
              </a:pathLst>
            </a:custGeom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stealth" w="lg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Freeform 47">
              <a:extLst>
                <a:ext uri="{FF2B5EF4-FFF2-40B4-BE49-F238E27FC236}">
                  <a16:creationId xmlns:a16="http://schemas.microsoft.com/office/drawing/2014/main" id="{39BDE562-91B2-44E0-986D-D1B338FF7E2F}"/>
                </a:ext>
              </a:extLst>
            </p:cNvPr>
            <p:cNvSpPr/>
            <p:nvPr/>
          </p:nvSpPr>
          <p:spPr bwMode="auto">
            <a:xfrm>
              <a:off x="7183935" y="6025882"/>
              <a:ext cx="395492" cy="235395"/>
            </a:xfrm>
            <a:custGeom>
              <a:avLst/>
              <a:gdLst>
                <a:gd name="connsiteX0" fmla="*/ 0 w 395492"/>
                <a:gd name="connsiteY0" fmla="*/ 224725 h 235395"/>
                <a:gd name="connsiteX1" fmla="*/ 340962 w 395492"/>
                <a:gd name="connsiteY1" fmla="*/ 216976 h 235395"/>
                <a:gd name="connsiteX2" fmla="*/ 379708 w 395492"/>
                <a:gd name="connsiteY2" fmla="*/ 54244 h 235395"/>
                <a:gd name="connsiteX3" fmla="*/ 185979 w 395492"/>
                <a:gd name="connsiteY3" fmla="*/ 0 h 23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492" h="235395">
                  <a:moveTo>
                    <a:pt x="0" y="224725"/>
                  </a:moveTo>
                  <a:cubicBezTo>
                    <a:pt x="138838" y="235057"/>
                    <a:pt x="277677" y="245389"/>
                    <a:pt x="340962" y="216976"/>
                  </a:cubicBezTo>
                  <a:cubicBezTo>
                    <a:pt x="404247" y="188563"/>
                    <a:pt x="405538" y="90407"/>
                    <a:pt x="379708" y="54244"/>
                  </a:cubicBezTo>
                  <a:cubicBezTo>
                    <a:pt x="353878" y="18081"/>
                    <a:pt x="269928" y="9040"/>
                    <a:pt x="185979" y="0"/>
                  </a:cubicBezTo>
                </a:path>
              </a:pathLst>
            </a:custGeom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stealth" w="lg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Freeform 48">
              <a:extLst>
                <a:ext uri="{FF2B5EF4-FFF2-40B4-BE49-F238E27FC236}">
                  <a16:creationId xmlns:a16="http://schemas.microsoft.com/office/drawing/2014/main" id="{559F19FA-F262-4BC9-AB04-72D0B8767ACF}"/>
                </a:ext>
              </a:extLst>
            </p:cNvPr>
            <p:cNvSpPr/>
            <p:nvPr/>
          </p:nvSpPr>
          <p:spPr bwMode="auto">
            <a:xfrm>
              <a:off x="7408698" y="5738386"/>
              <a:ext cx="395492" cy="235395"/>
            </a:xfrm>
            <a:custGeom>
              <a:avLst/>
              <a:gdLst>
                <a:gd name="connsiteX0" fmla="*/ 0 w 395492"/>
                <a:gd name="connsiteY0" fmla="*/ 224725 h 235395"/>
                <a:gd name="connsiteX1" fmla="*/ 340962 w 395492"/>
                <a:gd name="connsiteY1" fmla="*/ 216976 h 235395"/>
                <a:gd name="connsiteX2" fmla="*/ 379708 w 395492"/>
                <a:gd name="connsiteY2" fmla="*/ 54244 h 235395"/>
                <a:gd name="connsiteX3" fmla="*/ 185979 w 395492"/>
                <a:gd name="connsiteY3" fmla="*/ 0 h 23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492" h="235395">
                  <a:moveTo>
                    <a:pt x="0" y="224725"/>
                  </a:moveTo>
                  <a:cubicBezTo>
                    <a:pt x="138838" y="235057"/>
                    <a:pt x="277677" y="245389"/>
                    <a:pt x="340962" y="216976"/>
                  </a:cubicBezTo>
                  <a:cubicBezTo>
                    <a:pt x="404247" y="188563"/>
                    <a:pt x="405538" y="90407"/>
                    <a:pt x="379708" y="54244"/>
                  </a:cubicBezTo>
                  <a:cubicBezTo>
                    <a:pt x="353878" y="18081"/>
                    <a:pt x="269928" y="9040"/>
                    <a:pt x="185979" y="0"/>
                  </a:cubicBezTo>
                </a:path>
              </a:pathLst>
            </a:custGeom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stealth" w="lg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2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D8BC-B309-4EC9-BA16-1F4BFBF1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Multithreaded Processes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F19B4-F3A2-4A86-A015-AD3AA557B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implementation strategy:</a:t>
            </a:r>
          </a:p>
          <a:p>
            <a:pPr lvl="1"/>
            <a:r>
              <a:rPr lang="en-US" dirty="0" smtClean="0"/>
              <a:t>One PCB </a:t>
            </a:r>
            <a:r>
              <a:rPr lang="en-US" dirty="0"/>
              <a:t>(</a:t>
            </a:r>
            <a:r>
              <a:rPr lang="en-US" dirty="0" err="1">
                <a:latin typeface="Consolas" panose="020B0609020204030204" pitchFamily="49" charset="0"/>
              </a:rPr>
              <a:t>struct</a:t>
            </a:r>
            <a:r>
              <a:rPr lang="en-US" dirty="0">
                <a:latin typeface="Consolas" panose="020B0609020204030204" pitchFamily="49" charset="0"/>
              </a:rPr>
              <a:t> process</a:t>
            </a:r>
            <a:r>
              <a:rPr lang="en-US" dirty="0"/>
              <a:t>) </a:t>
            </a:r>
            <a:r>
              <a:rPr lang="en-US" dirty="0" smtClean="0"/>
              <a:t>per process</a:t>
            </a:r>
          </a:p>
          <a:p>
            <a:pPr lvl="1"/>
            <a:r>
              <a:rPr lang="en-US" dirty="0" smtClean="0"/>
              <a:t>Each PCB </a:t>
            </a:r>
            <a:r>
              <a:rPr lang="en-US" dirty="0" smtClean="0"/>
              <a:t>stores pointer to </a:t>
            </a:r>
            <a:r>
              <a:rPr lang="en-US" dirty="0" smtClean="0"/>
              <a:t>main thread’s TCB</a:t>
            </a:r>
          </a:p>
          <a:p>
            <a:pPr lvl="1"/>
            <a:r>
              <a:rPr lang="en-US" dirty="0" smtClean="0"/>
              <a:t>Each TCB stores pointer to PCB</a:t>
            </a:r>
          </a:p>
          <a:p>
            <a:r>
              <a:rPr lang="en-US" dirty="0" smtClean="0"/>
              <a:t>Linux’s strategy:</a:t>
            </a:r>
          </a:p>
          <a:p>
            <a:pPr lvl="1"/>
            <a:r>
              <a:rPr lang="en-US" dirty="0" smtClean="0"/>
              <a:t>One </a:t>
            </a:r>
            <a:r>
              <a:rPr lang="en-US" dirty="0" err="1" smtClean="0">
                <a:latin typeface="Consolas" panose="020B0609020204030204" pitchFamily="49" charset="0"/>
              </a:rPr>
              <a:t>task_struct</a:t>
            </a:r>
            <a:r>
              <a:rPr lang="en-US" dirty="0" smtClean="0"/>
              <a:t> per thread</a:t>
            </a:r>
          </a:p>
          <a:p>
            <a:r>
              <a:rPr lang="en-US" dirty="0" smtClean="0"/>
              <a:t>Threads belonging to the same process happen to share some resources</a:t>
            </a:r>
          </a:p>
          <a:p>
            <a:pPr lvl="1"/>
            <a:r>
              <a:rPr lang="en-US" dirty="0" smtClean="0"/>
              <a:t>Like address space, file descriptor table,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0E85F-FE14-4CBB-85B1-867FE6F90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D07C9-F30F-435E-99F8-9E962005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3B3DD-BE09-4028-A525-D99482FFD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8B903-B7D2-4B99-A9A0-50BC294A9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 Creation (Projects 0 and 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F8B62-C1B1-4281-9EE8-06F318428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Allocate and initialize Process object</a:t>
            </a:r>
          </a:p>
          <a:p>
            <a:r>
              <a:rPr lang="en-US" smtClean="0"/>
              <a:t>Allocate and initialize kernel thread mini-stack and associated Thread object</a:t>
            </a:r>
          </a:p>
          <a:p>
            <a:r>
              <a:rPr lang="en-US" smtClean="0"/>
              <a:t>Allocate and initialize page table for process</a:t>
            </a:r>
          </a:p>
          <a:p>
            <a:pPr lvl="1"/>
            <a:r>
              <a:rPr lang="en-US" smtClean="0"/>
              <a:t>Referenced by process object</a:t>
            </a:r>
          </a:p>
          <a:p>
            <a:r>
              <a:rPr lang="en-US" smtClean="0"/>
              <a:t>Load code and static data into user pages</a:t>
            </a:r>
          </a:p>
          <a:p>
            <a:r>
              <a:rPr lang="en-US" smtClean="0"/>
              <a:t>Build initial User Stack</a:t>
            </a:r>
          </a:p>
          <a:p>
            <a:pPr lvl="1"/>
            <a:r>
              <a:rPr lang="en-US" smtClean="0"/>
              <a:t>Initial register contents, argv, …</a:t>
            </a:r>
          </a:p>
          <a:p>
            <a:r>
              <a:rPr lang="en-US" smtClean="0"/>
              <a:t>Schedule (post) process/thread for execution</a:t>
            </a:r>
          </a:p>
          <a:p>
            <a:r>
              <a:rPr lang="en-US" smtClean="0"/>
              <a:t>…</a:t>
            </a:r>
          </a:p>
          <a:p>
            <a:r>
              <a:rPr lang="en-US" smtClean="0"/>
              <a:t>Eventually switch to user mode (switching to user stack and registers) 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C18CA-4EE4-4A82-8508-6F7D2CC06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5BD42-A5C6-458E-8EFB-7572E1AC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DED4D-89EB-4D1C-B833-17D4E0E5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6108192" y="40044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41589" y="4062118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of project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2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8084-8AE1-4961-A580-70C57C6D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Aside: Polymorphic Linked Lists in 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89962-4312-42B5-B14A-99E5DBA2E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3" y="1828800"/>
            <a:ext cx="5442314" cy="4351337"/>
          </a:xfrm>
        </p:spPr>
        <p:txBody>
          <a:bodyPr/>
          <a:lstStyle/>
          <a:p>
            <a:r>
              <a:rPr lang="en-US" dirty="0" smtClean="0"/>
              <a:t>Many places in the kernel need to maintain a “list of X”</a:t>
            </a:r>
          </a:p>
          <a:p>
            <a:pPr lvl="1"/>
            <a:r>
              <a:rPr lang="en-US" dirty="0" smtClean="0"/>
              <a:t>This is tricky in C, which has no polymorphism</a:t>
            </a:r>
          </a:p>
          <a:p>
            <a:pPr lvl="1"/>
            <a:r>
              <a:rPr lang="en-US" dirty="0" smtClean="0"/>
              <a:t>Essentially adding an interface to a package</a:t>
            </a:r>
          </a:p>
          <a:p>
            <a:r>
              <a:rPr lang="en-US" dirty="0" smtClean="0"/>
              <a:t>In Linux and </a:t>
            </a:r>
            <a:r>
              <a:rPr lang="en-US" dirty="0" err="1" smtClean="0"/>
              <a:t>PintOS</a:t>
            </a:r>
            <a:r>
              <a:rPr lang="en-US" dirty="0" smtClean="0"/>
              <a:t> this is done by embedding a </a:t>
            </a:r>
            <a:r>
              <a:rPr lang="en-US" dirty="0" err="1" smtClean="0">
                <a:latin typeface="Consolas" panose="020B0609020204030204" pitchFamily="49" charset="0"/>
              </a:rPr>
              <a:t>list_elem</a:t>
            </a:r>
            <a:r>
              <a:rPr lang="en-US" dirty="0" smtClean="0"/>
              <a:t> in the </a:t>
            </a:r>
            <a:r>
              <a:rPr lang="en-US" dirty="0" err="1" smtClean="0"/>
              <a:t>struct</a:t>
            </a:r>
            <a:endParaRPr lang="en-US" dirty="0" smtClean="0"/>
          </a:p>
          <a:p>
            <a:pPr lvl="1"/>
            <a:r>
              <a:rPr lang="en-US" dirty="0" smtClean="0"/>
              <a:t>Macros allow shift of view between object and list</a:t>
            </a:r>
          </a:p>
          <a:p>
            <a:pPr lvl="1"/>
            <a:r>
              <a:rPr lang="en-US" dirty="0" smtClean="0"/>
              <a:t>You saw this in Assignment 1</a:t>
            </a:r>
          </a:p>
          <a:p>
            <a:r>
              <a:rPr lang="en-US" dirty="0" smtClean="0"/>
              <a:t>Needed for building and maintaining a list of child processes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7B499-41DF-4053-96B4-F572E21E9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00254-7A64-42FD-8426-7C476DA1B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B2E61-0B61-4FB9-B1D5-32AEDFBA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234484" y="1867642"/>
            <a:ext cx="4386776" cy="4362824"/>
            <a:chOff x="7423204" y="1254994"/>
            <a:chExt cx="4386776" cy="43628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8D72152-EDEE-4EAE-809A-CF7C9DB12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79573" y="1254994"/>
              <a:ext cx="1386227" cy="3378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FB8F1A2-7473-4437-80EC-588239A54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02039" y="1388718"/>
              <a:ext cx="1386227" cy="3378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FAAD1D0-4288-4674-AE78-53D6903E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54439" y="1541118"/>
              <a:ext cx="1386227" cy="3378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555AF38-55D9-4395-9FED-FC76F725E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06839" y="1693518"/>
              <a:ext cx="1386227" cy="3378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BD6E3AB-DE96-477A-A645-EBFDFD080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08546" y="1884018"/>
              <a:ext cx="1386227" cy="33782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B150041-D0FB-4A38-90E0-183230A8E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22046" y="2023718"/>
              <a:ext cx="1386227" cy="33782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26F7402-E813-4DEC-BE5E-F77FFCD87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23753" y="2239618"/>
              <a:ext cx="1386227" cy="3378200"/>
            </a:xfrm>
            <a:prstGeom prst="rect">
              <a:avLst/>
            </a:prstGeom>
          </p:spPr>
        </p:pic>
        <p:sp>
          <p:nvSpPr>
            <p:cNvPr id="14" name="Freeform 24">
              <a:extLst>
                <a:ext uri="{FF2B5EF4-FFF2-40B4-BE49-F238E27FC236}">
                  <a16:creationId xmlns:a16="http://schemas.microsoft.com/office/drawing/2014/main" id="{DB2EC21F-CC4A-438A-989A-26ED2F6F270D}"/>
                </a:ext>
              </a:extLst>
            </p:cNvPr>
            <p:cNvSpPr/>
            <p:nvPr/>
          </p:nvSpPr>
          <p:spPr bwMode="auto">
            <a:xfrm>
              <a:off x="10196332" y="3902571"/>
              <a:ext cx="331694" cy="178970"/>
            </a:xfrm>
            <a:custGeom>
              <a:avLst/>
              <a:gdLst>
                <a:gd name="connsiteX0" fmla="*/ 331694 w 331694"/>
                <a:gd name="connsiteY0" fmla="*/ 161365 h 178970"/>
                <a:gd name="connsiteX1" fmla="*/ 134471 w 331694"/>
                <a:gd name="connsiteY1" fmla="*/ 170329 h 178970"/>
                <a:gd name="connsiteX2" fmla="*/ 0 w 331694"/>
                <a:gd name="connsiteY2" fmla="*/ 53788 h 178970"/>
                <a:gd name="connsiteX3" fmla="*/ 134471 w 331694"/>
                <a:gd name="connsiteY3" fmla="*/ 0 h 1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178970">
                  <a:moveTo>
                    <a:pt x="331694" y="161365"/>
                  </a:moveTo>
                  <a:cubicBezTo>
                    <a:pt x="260723" y="174811"/>
                    <a:pt x="189753" y="188258"/>
                    <a:pt x="134471" y="170329"/>
                  </a:cubicBezTo>
                  <a:cubicBezTo>
                    <a:pt x="79189" y="152400"/>
                    <a:pt x="0" y="82176"/>
                    <a:pt x="0" y="53788"/>
                  </a:cubicBezTo>
                  <a:cubicBezTo>
                    <a:pt x="0" y="25400"/>
                    <a:pt x="67235" y="12700"/>
                    <a:pt x="134471" y="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15" name="Freeform 25">
              <a:extLst>
                <a:ext uri="{FF2B5EF4-FFF2-40B4-BE49-F238E27FC236}">
                  <a16:creationId xmlns:a16="http://schemas.microsoft.com/office/drawing/2014/main" id="{9FA5317C-F904-495B-B7CA-8AC33FFAB518}"/>
                </a:ext>
              </a:extLst>
            </p:cNvPr>
            <p:cNvSpPr/>
            <p:nvPr/>
          </p:nvSpPr>
          <p:spPr bwMode="auto">
            <a:xfrm>
              <a:off x="9254331" y="3077818"/>
              <a:ext cx="331694" cy="178970"/>
            </a:xfrm>
            <a:custGeom>
              <a:avLst/>
              <a:gdLst>
                <a:gd name="connsiteX0" fmla="*/ 331694 w 331694"/>
                <a:gd name="connsiteY0" fmla="*/ 161365 h 178970"/>
                <a:gd name="connsiteX1" fmla="*/ 134471 w 331694"/>
                <a:gd name="connsiteY1" fmla="*/ 170329 h 178970"/>
                <a:gd name="connsiteX2" fmla="*/ 0 w 331694"/>
                <a:gd name="connsiteY2" fmla="*/ 53788 h 178970"/>
                <a:gd name="connsiteX3" fmla="*/ 134471 w 331694"/>
                <a:gd name="connsiteY3" fmla="*/ 0 h 1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178970">
                  <a:moveTo>
                    <a:pt x="331694" y="161365"/>
                  </a:moveTo>
                  <a:cubicBezTo>
                    <a:pt x="260723" y="174811"/>
                    <a:pt x="189753" y="188258"/>
                    <a:pt x="134471" y="170329"/>
                  </a:cubicBezTo>
                  <a:cubicBezTo>
                    <a:pt x="79189" y="152400"/>
                    <a:pt x="0" y="82176"/>
                    <a:pt x="0" y="53788"/>
                  </a:cubicBezTo>
                  <a:cubicBezTo>
                    <a:pt x="0" y="25400"/>
                    <a:pt x="67235" y="12700"/>
                    <a:pt x="134471" y="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A6D81199-D49F-4703-8FD2-2801BA7AE660}"/>
                </a:ext>
              </a:extLst>
            </p:cNvPr>
            <p:cNvSpPr/>
            <p:nvPr/>
          </p:nvSpPr>
          <p:spPr bwMode="auto">
            <a:xfrm>
              <a:off x="9406731" y="3230218"/>
              <a:ext cx="331694" cy="178970"/>
            </a:xfrm>
            <a:custGeom>
              <a:avLst/>
              <a:gdLst>
                <a:gd name="connsiteX0" fmla="*/ 331694 w 331694"/>
                <a:gd name="connsiteY0" fmla="*/ 161365 h 178970"/>
                <a:gd name="connsiteX1" fmla="*/ 134471 w 331694"/>
                <a:gd name="connsiteY1" fmla="*/ 170329 h 178970"/>
                <a:gd name="connsiteX2" fmla="*/ 0 w 331694"/>
                <a:gd name="connsiteY2" fmla="*/ 53788 h 178970"/>
                <a:gd name="connsiteX3" fmla="*/ 134471 w 331694"/>
                <a:gd name="connsiteY3" fmla="*/ 0 h 1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178970">
                  <a:moveTo>
                    <a:pt x="331694" y="161365"/>
                  </a:moveTo>
                  <a:cubicBezTo>
                    <a:pt x="260723" y="174811"/>
                    <a:pt x="189753" y="188258"/>
                    <a:pt x="134471" y="170329"/>
                  </a:cubicBezTo>
                  <a:cubicBezTo>
                    <a:pt x="79189" y="152400"/>
                    <a:pt x="0" y="82176"/>
                    <a:pt x="0" y="53788"/>
                  </a:cubicBezTo>
                  <a:cubicBezTo>
                    <a:pt x="0" y="25400"/>
                    <a:pt x="67235" y="12700"/>
                    <a:pt x="134471" y="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91C018F9-95C8-4A44-BFD1-23D364622171}"/>
                </a:ext>
              </a:extLst>
            </p:cNvPr>
            <p:cNvSpPr/>
            <p:nvPr/>
          </p:nvSpPr>
          <p:spPr bwMode="auto">
            <a:xfrm>
              <a:off x="9559131" y="3382618"/>
              <a:ext cx="331694" cy="178970"/>
            </a:xfrm>
            <a:custGeom>
              <a:avLst/>
              <a:gdLst>
                <a:gd name="connsiteX0" fmla="*/ 331694 w 331694"/>
                <a:gd name="connsiteY0" fmla="*/ 161365 h 178970"/>
                <a:gd name="connsiteX1" fmla="*/ 134471 w 331694"/>
                <a:gd name="connsiteY1" fmla="*/ 170329 h 178970"/>
                <a:gd name="connsiteX2" fmla="*/ 0 w 331694"/>
                <a:gd name="connsiteY2" fmla="*/ 53788 h 178970"/>
                <a:gd name="connsiteX3" fmla="*/ 134471 w 331694"/>
                <a:gd name="connsiteY3" fmla="*/ 0 h 1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178970">
                  <a:moveTo>
                    <a:pt x="331694" y="161365"/>
                  </a:moveTo>
                  <a:cubicBezTo>
                    <a:pt x="260723" y="174811"/>
                    <a:pt x="189753" y="188258"/>
                    <a:pt x="134471" y="170329"/>
                  </a:cubicBezTo>
                  <a:cubicBezTo>
                    <a:pt x="79189" y="152400"/>
                    <a:pt x="0" y="82176"/>
                    <a:pt x="0" y="53788"/>
                  </a:cubicBezTo>
                  <a:cubicBezTo>
                    <a:pt x="0" y="25400"/>
                    <a:pt x="67235" y="12700"/>
                    <a:pt x="134471" y="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67946019-1094-4878-ABB5-8B0197A9FE57}"/>
                </a:ext>
              </a:extLst>
            </p:cNvPr>
            <p:cNvSpPr/>
            <p:nvPr/>
          </p:nvSpPr>
          <p:spPr bwMode="auto">
            <a:xfrm>
              <a:off x="9711531" y="3535018"/>
              <a:ext cx="331694" cy="178970"/>
            </a:xfrm>
            <a:custGeom>
              <a:avLst/>
              <a:gdLst>
                <a:gd name="connsiteX0" fmla="*/ 331694 w 331694"/>
                <a:gd name="connsiteY0" fmla="*/ 161365 h 178970"/>
                <a:gd name="connsiteX1" fmla="*/ 134471 w 331694"/>
                <a:gd name="connsiteY1" fmla="*/ 170329 h 178970"/>
                <a:gd name="connsiteX2" fmla="*/ 0 w 331694"/>
                <a:gd name="connsiteY2" fmla="*/ 53788 h 178970"/>
                <a:gd name="connsiteX3" fmla="*/ 134471 w 331694"/>
                <a:gd name="connsiteY3" fmla="*/ 0 h 1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178970">
                  <a:moveTo>
                    <a:pt x="331694" y="161365"/>
                  </a:moveTo>
                  <a:cubicBezTo>
                    <a:pt x="260723" y="174811"/>
                    <a:pt x="189753" y="188258"/>
                    <a:pt x="134471" y="170329"/>
                  </a:cubicBezTo>
                  <a:cubicBezTo>
                    <a:pt x="79189" y="152400"/>
                    <a:pt x="0" y="82176"/>
                    <a:pt x="0" y="53788"/>
                  </a:cubicBezTo>
                  <a:cubicBezTo>
                    <a:pt x="0" y="25400"/>
                    <a:pt x="67235" y="12700"/>
                    <a:pt x="134471" y="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0AD523AA-9AD2-4F36-BA30-5D69F9B198FF}"/>
                </a:ext>
              </a:extLst>
            </p:cNvPr>
            <p:cNvSpPr/>
            <p:nvPr/>
          </p:nvSpPr>
          <p:spPr bwMode="auto">
            <a:xfrm>
              <a:off x="9863931" y="3687418"/>
              <a:ext cx="331694" cy="178970"/>
            </a:xfrm>
            <a:custGeom>
              <a:avLst/>
              <a:gdLst>
                <a:gd name="connsiteX0" fmla="*/ 331694 w 331694"/>
                <a:gd name="connsiteY0" fmla="*/ 161365 h 178970"/>
                <a:gd name="connsiteX1" fmla="*/ 134471 w 331694"/>
                <a:gd name="connsiteY1" fmla="*/ 170329 h 178970"/>
                <a:gd name="connsiteX2" fmla="*/ 0 w 331694"/>
                <a:gd name="connsiteY2" fmla="*/ 53788 h 178970"/>
                <a:gd name="connsiteX3" fmla="*/ 134471 w 331694"/>
                <a:gd name="connsiteY3" fmla="*/ 0 h 1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178970">
                  <a:moveTo>
                    <a:pt x="331694" y="161365"/>
                  </a:moveTo>
                  <a:cubicBezTo>
                    <a:pt x="260723" y="174811"/>
                    <a:pt x="189753" y="188258"/>
                    <a:pt x="134471" y="170329"/>
                  </a:cubicBezTo>
                  <a:cubicBezTo>
                    <a:pt x="79189" y="152400"/>
                    <a:pt x="0" y="82176"/>
                    <a:pt x="0" y="53788"/>
                  </a:cubicBezTo>
                  <a:cubicBezTo>
                    <a:pt x="0" y="25400"/>
                    <a:pt x="67235" y="12700"/>
                    <a:pt x="134471" y="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4BDCF41B-DD04-44A7-9920-9167E7FE114B}"/>
                </a:ext>
              </a:extLst>
            </p:cNvPr>
            <p:cNvSpPr/>
            <p:nvPr/>
          </p:nvSpPr>
          <p:spPr bwMode="auto">
            <a:xfrm>
              <a:off x="10016331" y="3839818"/>
              <a:ext cx="331694" cy="178970"/>
            </a:xfrm>
            <a:custGeom>
              <a:avLst/>
              <a:gdLst>
                <a:gd name="connsiteX0" fmla="*/ 331694 w 331694"/>
                <a:gd name="connsiteY0" fmla="*/ 161365 h 178970"/>
                <a:gd name="connsiteX1" fmla="*/ 134471 w 331694"/>
                <a:gd name="connsiteY1" fmla="*/ 170329 h 178970"/>
                <a:gd name="connsiteX2" fmla="*/ 0 w 331694"/>
                <a:gd name="connsiteY2" fmla="*/ 53788 h 178970"/>
                <a:gd name="connsiteX3" fmla="*/ 134471 w 331694"/>
                <a:gd name="connsiteY3" fmla="*/ 0 h 1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178970">
                  <a:moveTo>
                    <a:pt x="331694" y="161365"/>
                  </a:moveTo>
                  <a:cubicBezTo>
                    <a:pt x="260723" y="174811"/>
                    <a:pt x="189753" y="188258"/>
                    <a:pt x="134471" y="170329"/>
                  </a:cubicBezTo>
                  <a:cubicBezTo>
                    <a:pt x="79189" y="152400"/>
                    <a:pt x="0" y="82176"/>
                    <a:pt x="0" y="53788"/>
                  </a:cubicBezTo>
                  <a:cubicBezTo>
                    <a:pt x="0" y="25400"/>
                    <a:pt x="67235" y="12700"/>
                    <a:pt x="134471" y="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9160C213-8D09-4CED-A4AA-13890C9C27B5}"/>
                </a:ext>
              </a:extLst>
            </p:cNvPr>
            <p:cNvSpPr/>
            <p:nvPr/>
          </p:nvSpPr>
          <p:spPr bwMode="auto">
            <a:xfrm>
              <a:off x="9260227" y="3605870"/>
              <a:ext cx="756104" cy="358102"/>
            </a:xfrm>
            <a:custGeom>
              <a:avLst/>
              <a:gdLst>
                <a:gd name="connsiteX0" fmla="*/ 331694 w 331694"/>
                <a:gd name="connsiteY0" fmla="*/ 161365 h 178970"/>
                <a:gd name="connsiteX1" fmla="*/ 134471 w 331694"/>
                <a:gd name="connsiteY1" fmla="*/ 170329 h 178970"/>
                <a:gd name="connsiteX2" fmla="*/ 0 w 331694"/>
                <a:gd name="connsiteY2" fmla="*/ 53788 h 178970"/>
                <a:gd name="connsiteX3" fmla="*/ 134471 w 331694"/>
                <a:gd name="connsiteY3" fmla="*/ 0 h 1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178970">
                  <a:moveTo>
                    <a:pt x="331694" y="161365"/>
                  </a:moveTo>
                  <a:cubicBezTo>
                    <a:pt x="260723" y="174811"/>
                    <a:pt x="189753" y="188258"/>
                    <a:pt x="134471" y="170329"/>
                  </a:cubicBezTo>
                  <a:cubicBezTo>
                    <a:pt x="79189" y="152400"/>
                    <a:pt x="0" y="82176"/>
                    <a:pt x="0" y="53788"/>
                  </a:cubicBezTo>
                  <a:cubicBezTo>
                    <a:pt x="0" y="25400"/>
                    <a:pt x="67235" y="12700"/>
                    <a:pt x="134471" y="0"/>
                  </a:cubicBezTo>
                </a:path>
              </a:pathLst>
            </a:cu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22" name="Freeform 32">
              <a:extLst>
                <a:ext uri="{FF2B5EF4-FFF2-40B4-BE49-F238E27FC236}">
                  <a16:creationId xmlns:a16="http://schemas.microsoft.com/office/drawing/2014/main" id="{E5FFBE5B-50F2-41BE-B22E-0392D6EB377A}"/>
                </a:ext>
              </a:extLst>
            </p:cNvPr>
            <p:cNvSpPr/>
            <p:nvPr/>
          </p:nvSpPr>
          <p:spPr bwMode="auto">
            <a:xfrm>
              <a:off x="9823587" y="3972541"/>
              <a:ext cx="756104" cy="358102"/>
            </a:xfrm>
            <a:custGeom>
              <a:avLst/>
              <a:gdLst>
                <a:gd name="connsiteX0" fmla="*/ 331694 w 331694"/>
                <a:gd name="connsiteY0" fmla="*/ 161365 h 178970"/>
                <a:gd name="connsiteX1" fmla="*/ 134471 w 331694"/>
                <a:gd name="connsiteY1" fmla="*/ 170329 h 178970"/>
                <a:gd name="connsiteX2" fmla="*/ 0 w 331694"/>
                <a:gd name="connsiteY2" fmla="*/ 53788 h 178970"/>
                <a:gd name="connsiteX3" fmla="*/ 134471 w 331694"/>
                <a:gd name="connsiteY3" fmla="*/ 0 h 1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94" h="178970">
                  <a:moveTo>
                    <a:pt x="331694" y="161365"/>
                  </a:moveTo>
                  <a:cubicBezTo>
                    <a:pt x="260723" y="174811"/>
                    <a:pt x="189753" y="188258"/>
                    <a:pt x="134471" y="170329"/>
                  </a:cubicBezTo>
                  <a:cubicBezTo>
                    <a:pt x="79189" y="152400"/>
                    <a:pt x="0" y="82176"/>
                    <a:pt x="0" y="53788"/>
                  </a:cubicBezTo>
                  <a:cubicBezTo>
                    <a:pt x="0" y="25400"/>
                    <a:pt x="67235" y="12700"/>
                    <a:pt x="134471" y="0"/>
                  </a:cubicBezTo>
                </a:path>
              </a:pathLst>
            </a:cu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F958B0A-2464-41B5-A0A2-7AE2C536F5B8}"/>
                </a:ext>
              </a:extLst>
            </p:cNvPr>
            <p:cNvSpPr txBox="1"/>
            <p:nvPr/>
          </p:nvSpPr>
          <p:spPr>
            <a:xfrm>
              <a:off x="7614002" y="2998641"/>
              <a:ext cx="1277914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all_threads</a:t>
              </a:r>
              <a:endParaRPr lang="en-US" sz="1400" dirty="0"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666B14A-0EBE-48F8-B51C-AEDCD55D9F7B}"/>
                </a:ext>
              </a:extLst>
            </p:cNvPr>
            <p:cNvSpPr txBox="1"/>
            <p:nvPr/>
          </p:nvSpPr>
          <p:spPr>
            <a:xfrm>
              <a:off x="7423204" y="4217841"/>
              <a:ext cx="1476686" cy="307777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err="1">
                  <a:solidFill>
                    <a:schemeClr val="accent6"/>
                  </a:solidFill>
                  <a:latin typeface="Consolas" panose="020B0609020204030204" pitchFamily="49" charset="0"/>
                </a:rPr>
                <a:t>ready_threads</a:t>
              </a:r>
              <a:endParaRPr lang="en-US" sz="1400" dirty="0">
                <a:solidFill>
                  <a:schemeClr val="accent6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21A0D6A-E744-46C1-AF7C-CCE96B915129}"/>
                </a:ext>
              </a:extLst>
            </p:cNvPr>
            <p:cNvCxnSpPr>
              <a:cxnSpLocks/>
              <a:stCxn id="23" idx="3"/>
              <a:endCxn id="15" idx="2"/>
            </p:cNvCxnSpPr>
            <p:nvPr/>
          </p:nvCxnSpPr>
          <p:spPr bwMode="auto">
            <a:xfrm flipV="1">
              <a:off x="8891916" y="3131606"/>
              <a:ext cx="362415" cy="209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79277FC-77A3-4634-B2C1-04C682D0C9F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04804" y="3178668"/>
              <a:ext cx="1214061" cy="90245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F937FF8-E107-4252-8E81-BF46F066BAD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970878" y="3673224"/>
              <a:ext cx="571462" cy="6045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104CA5F-2A61-467C-85FB-C25307E5B97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988056" y="4285800"/>
              <a:ext cx="1496327" cy="25120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FEC1665-6C84-474F-BC8B-2AFBBAF162A4}"/>
              </a:ext>
            </a:extLst>
          </p:cNvPr>
          <p:cNvSpPr txBox="1"/>
          <p:nvPr/>
        </p:nvSpPr>
        <p:spPr>
          <a:xfrm>
            <a:off x="7907451" y="6259658"/>
            <a:ext cx="2073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highlight>
                  <a:srgbClr val="FFFF00"/>
                </a:highlight>
              </a:rPr>
              <a:t>PintOS</a:t>
            </a:r>
            <a:r>
              <a:rPr lang="en-US" sz="2400" dirty="0" smtClean="0">
                <a:highlight>
                  <a:srgbClr val="FFFF00"/>
                </a:highlight>
              </a:rPr>
              <a:t>: </a:t>
            </a:r>
            <a:r>
              <a:rPr lang="en-US" sz="2400" dirty="0" err="1">
                <a:highlight>
                  <a:srgbClr val="FFFF00"/>
                </a:highlight>
              </a:rPr>
              <a:t>list.c</a:t>
            </a: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31" name="Right Arrow 30"/>
          <p:cNvSpPr/>
          <p:nvPr/>
        </p:nvSpPr>
        <p:spPr>
          <a:xfrm rot="11712211">
            <a:off x="4309995" y="56843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443392" y="5742016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of project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4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1639A-39BD-48AB-88F6-21DCFE20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Kernel Structure So Far (1/3)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96D8F6-AC81-491E-9CF2-A3B65E40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5289F-6DBB-4AC8-801D-7B10AA8B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9F7D6-9C08-4FD3-A61D-B927A94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3A0C91-9287-4F55-BAD3-02D5EE775AD2}"/>
              </a:ext>
            </a:extLst>
          </p:cNvPr>
          <p:cNvSpPr/>
          <p:nvPr/>
        </p:nvSpPr>
        <p:spPr>
          <a:xfrm>
            <a:off x="3317037" y="1869360"/>
            <a:ext cx="784284" cy="397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Code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699E79-E153-4114-955F-E98C9C268861}"/>
              </a:ext>
            </a:extLst>
          </p:cNvPr>
          <p:cNvSpPr/>
          <p:nvPr/>
        </p:nvSpPr>
        <p:spPr>
          <a:xfrm>
            <a:off x="3317037" y="2536110"/>
            <a:ext cx="784284" cy="397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</a:rPr>
              <a:t>Globals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68A35C-E4D9-43DA-85EF-BE9851BB54AE}"/>
              </a:ext>
            </a:extLst>
          </p:cNvPr>
          <p:cNvSpPr/>
          <p:nvPr/>
        </p:nvSpPr>
        <p:spPr>
          <a:xfrm>
            <a:off x="3317037" y="3202860"/>
            <a:ext cx="784284" cy="397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Heap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979A3B-17B2-466E-A5B1-CAEBD592D938}"/>
              </a:ext>
            </a:extLst>
          </p:cNvPr>
          <p:cNvSpPr txBox="1"/>
          <p:nvPr/>
        </p:nvSpPr>
        <p:spPr>
          <a:xfrm>
            <a:off x="4814202" y="1940279"/>
            <a:ext cx="94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Process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ABD951-BCD0-4689-BD1C-6515400854B5}"/>
              </a:ext>
            </a:extLst>
          </p:cNvPr>
          <p:cNvSpPr/>
          <p:nvPr/>
        </p:nvSpPr>
        <p:spPr>
          <a:xfrm>
            <a:off x="4918834" y="2332449"/>
            <a:ext cx="784284" cy="318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PCB 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A18DB9-52AF-45B3-BE5F-86D35A810E5E}"/>
              </a:ext>
            </a:extLst>
          </p:cNvPr>
          <p:cNvSpPr/>
          <p:nvPr/>
        </p:nvSpPr>
        <p:spPr>
          <a:xfrm>
            <a:off x="4918834" y="2949940"/>
            <a:ext cx="784284" cy="495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Kernel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4A7176-05F5-44E0-B298-8B392186AB4B}"/>
              </a:ext>
            </a:extLst>
          </p:cNvPr>
          <p:cNvSpPr txBox="1"/>
          <p:nvPr/>
        </p:nvSpPr>
        <p:spPr>
          <a:xfrm>
            <a:off x="6456231" y="1952578"/>
            <a:ext cx="94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Process 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4C5F1B-9D07-418C-BCF3-6EBB8CBFABB2}"/>
              </a:ext>
            </a:extLst>
          </p:cNvPr>
          <p:cNvSpPr/>
          <p:nvPr/>
        </p:nvSpPr>
        <p:spPr>
          <a:xfrm>
            <a:off x="6554179" y="2339244"/>
            <a:ext cx="784284" cy="318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PCB 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91C71-E888-4812-9172-E63404BE79DA}"/>
              </a:ext>
            </a:extLst>
          </p:cNvPr>
          <p:cNvSpPr/>
          <p:nvPr/>
        </p:nvSpPr>
        <p:spPr>
          <a:xfrm>
            <a:off x="6554179" y="2956734"/>
            <a:ext cx="784284" cy="495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Kernel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324391-6747-4682-B5BF-1E824BCF98E8}"/>
              </a:ext>
            </a:extLst>
          </p:cNvPr>
          <p:cNvSpPr txBox="1"/>
          <p:nvPr/>
        </p:nvSpPr>
        <p:spPr>
          <a:xfrm flipV="1">
            <a:off x="2816251" y="2164073"/>
            <a:ext cx="400110" cy="12200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1400" dirty="0"/>
              <a:t>Kernel</a:t>
            </a:r>
            <a:endParaRPr lang="en-US" sz="11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43DAF9-FE56-4C67-A4A2-EE83DCB68184}"/>
              </a:ext>
            </a:extLst>
          </p:cNvPr>
          <p:cNvSpPr/>
          <p:nvPr/>
        </p:nvSpPr>
        <p:spPr>
          <a:xfrm>
            <a:off x="2763039" y="1738992"/>
            <a:ext cx="4862403" cy="20502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9DB08D-E7B5-45F4-A703-F857CDDA031A}"/>
              </a:ext>
            </a:extLst>
          </p:cNvPr>
          <p:cNvSpPr txBox="1"/>
          <p:nvPr/>
        </p:nvSpPr>
        <p:spPr>
          <a:xfrm>
            <a:off x="4820886" y="3930100"/>
            <a:ext cx="9401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Process 1</a:t>
            </a:r>
            <a:br>
              <a:rPr lang="en-US" sz="1200" dirty="0"/>
            </a:br>
            <a:r>
              <a:rPr lang="en-US" sz="1050" dirty="0"/>
              <a:t>Thread</a:t>
            </a:r>
            <a:endParaRPr lang="en-US" sz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D9D8C3-51A1-4049-9729-6C3FE1F79FC5}"/>
              </a:ext>
            </a:extLst>
          </p:cNvPr>
          <p:cNvSpPr/>
          <p:nvPr/>
        </p:nvSpPr>
        <p:spPr>
          <a:xfrm>
            <a:off x="4918833" y="4606763"/>
            <a:ext cx="784284" cy="375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4395D7-1A9D-4732-A443-16C85F56E3E0}"/>
              </a:ext>
            </a:extLst>
          </p:cNvPr>
          <p:cNvSpPr/>
          <p:nvPr/>
        </p:nvSpPr>
        <p:spPr>
          <a:xfrm>
            <a:off x="4918833" y="5132273"/>
            <a:ext cx="784284" cy="375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8B6AC1-E7FD-4CCB-B5D3-45DFF3B156E9}"/>
              </a:ext>
            </a:extLst>
          </p:cNvPr>
          <p:cNvSpPr/>
          <p:nvPr/>
        </p:nvSpPr>
        <p:spPr>
          <a:xfrm>
            <a:off x="4912150" y="5657783"/>
            <a:ext cx="784284" cy="375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Globals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640C3E-7EF3-4608-B34F-A361C0142A19}"/>
              </a:ext>
            </a:extLst>
          </p:cNvPr>
          <p:cNvSpPr/>
          <p:nvPr/>
        </p:nvSpPr>
        <p:spPr>
          <a:xfrm>
            <a:off x="4912150" y="6183293"/>
            <a:ext cx="784284" cy="375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Heap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C94818-DD27-4A95-BCB0-63A1D7459FDA}"/>
              </a:ext>
            </a:extLst>
          </p:cNvPr>
          <p:cNvSpPr/>
          <p:nvPr/>
        </p:nvSpPr>
        <p:spPr>
          <a:xfrm>
            <a:off x="4701367" y="4399615"/>
            <a:ext cx="1116420" cy="2291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ECC859-EAD5-4418-A47B-116D898FA040}"/>
              </a:ext>
            </a:extLst>
          </p:cNvPr>
          <p:cNvSpPr txBox="1"/>
          <p:nvPr/>
        </p:nvSpPr>
        <p:spPr>
          <a:xfrm>
            <a:off x="6444526" y="3921755"/>
            <a:ext cx="9401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Process 2</a:t>
            </a:r>
            <a:br>
              <a:rPr lang="en-US" sz="1200" dirty="0"/>
            </a:br>
            <a:r>
              <a:rPr lang="en-US" sz="1050" dirty="0"/>
              <a:t>Thread</a:t>
            </a:r>
            <a:endParaRPr lang="en-US" sz="1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4FF5D4-8F9F-4CB8-BE60-9FB1BAE8B68C}"/>
              </a:ext>
            </a:extLst>
          </p:cNvPr>
          <p:cNvSpPr/>
          <p:nvPr/>
        </p:nvSpPr>
        <p:spPr>
          <a:xfrm>
            <a:off x="6542473" y="4598418"/>
            <a:ext cx="784284" cy="375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D8224A-CA69-4C54-92A9-85985FC009EB}"/>
              </a:ext>
            </a:extLst>
          </p:cNvPr>
          <p:cNvSpPr/>
          <p:nvPr/>
        </p:nvSpPr>
        <p:spPr>
          <a:xfrm>
            <a:off x="6542473" y="5123928"/>
            <a:ext cx="784284" cy="375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3B57B5-CBF2-48E8-B048-EBD12A98A725}"/>
              </a:ext>
            </a:extLst>
          </p:cNvPr>
          <p:cNvSpPr/>
          <p:nvPr/>
        </p:nvSpPr>
        <p:spPr>
          <a:xfrm>
            <a:off x="6535790" y="5649438"/>
            <a:ext cx="784284" cy="375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Globals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A44252-8B6B-47F7-8A41-FEAA9599EE31}"/>
              </a:ext>
            </a:extLst>
          </p:cNvPr>
          <p:cNvSpPr/>
          <p:nvPr/>
        </p:nvSpPr>
        <p:spPr>
          <a:xfrm>
            <a:off x="6535790" y="6174948"/>
            <a:ext cx="784284" cy="375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Heap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81CB480-7ECF-4589-8E67-4744A3E1BF52}"/>
              </a:ext>
            </a:extLst>
          </p:cNvPr>
          <p:cNvSpPr/>
          <p:nvPr/>
        </p:nvSpPr>
        <p:spPr>
          <a:xfrm>
            <a:off x="6325007" y="4391270"/>
            <a:ext cx="1116420" cy="2291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71465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1639A-39BD-48AB-88F6-21DCFE20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Kernel Structure So Far (2/3)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96D8F6-AC81-491E-9CF2-A3B65E40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5289F-6DBB-4AC8-801D-7B10AA8B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9F7D6-9C08-4FD3-A61D-B927A94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12652A-7042-4767-A90B-26300894816F}"/>
              </a:ext>
            </a:extLst>
          </p:cNvPr>
          <p:cNvSpPr/>
          <p:nvPr/>
        </p:nvSpPr>
        <p:spPr>
          <a:xfrm>
            <a:off x="2830708" y="2236446"/>
            <a:ext cx="703601" cy="3568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Code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CDB224-EBF6-4122-9DB0-80D5FBAA8D3D}"/>
              </a:ext>
            </a:extLst>
          </p:cNvPr>
          <p:cNvSpPr/>
          <p:nvPr/>
        </p:nvSpPr>
        <p:spPr>
          <a:xfrm>
            <a:off x="2830708" y="2903196"/>
            <a:ext cx="703601" cy="3568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Globals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7113E3-91F8-4C15-BB00-D11DDED5DB90}"/>
              </a:ext>
            </a:extLst>
          </p:cNvPr>
          <p:cNvSpPr/>
          <p:nvPr/>
        </p:nvSpPr>
        <p:spPr>
          <a:xfrm>
            <a:off x="2830708" y="3569946"/>
            <a:ext cx="703601" cy="3568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Heap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714B9B-C7FD-4579-9A5C-C73D545C9D09}"/>
              </a:ext>
            </a:extLst>
          </p:cNvPr>
          <p:cNvSpPr txBox="1"/>
          <p:nvPr/>
        </p:nvSpPr>
        <p:spPr>
          <a:xfrm>
            <a:off x="5044975" y="2034652"/>
            <a:ext cx="845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Process 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7010E67-B18D-416B-B229-E7A4E574CB4A}"/>
              </a:ext>
            </a:extLst>
          </p:cNvPr>
          <p:cNvSpPr/>
          <p:nvPr/>
        </p:nvSpPr>
        <p:spPr>
          <a:xfrm>
            <a:off x="5136662" y="2417484"/>
            <a:ext cx="703601" cy="285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PCB 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6845CCC-D848-4556-BAAF-57B2F8AF3B0E}"/>
              </a:ext>
            </a:extLst>
          </p:cNvPr>
          <p:cNvSpPr/>
          <p:nvPr/>
        </p:nvSpPr>
        <p:spPr>
          <a:xfrm>
            <a:off x="4394558" y="3485915"/>
            <a:ext cx="804286" cy="444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Kernel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334EB9-9321-499B-BE92-3E34939D764A}"/>
              </a:ext>
            </a:extLst>
          </p:cNvPr>
          <p:cNvSpPr txBox="1"/>
          <p:nvPr/>
        </p:nvSpPr>
        <p:spPr>
          <a:xfrm>
            <a:off x="7134873" y="2067714"/>
            <a:ext cx="845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Process 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61187C-EC6B-4E56-B192-F0C01CBD291A}"/>
              </a:ext>
            </a:extLst>
          </p:cNvPr>
          <p:cNvSpPr/>
          <p:nvPr/>
        </p:nvSpPr>
        <p:spPr>
          <a:xfrm>
            <a:off x="7141277" y="3507613"/>
            <a:ext cx="804286" cy="444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Kernel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E1031B-E325-484E-8142-5C86E0B31B4E}"/>
              </a:ext>
            </a:extLst>
          </p:cNvPr>
          <p:cNvSpPr txBox="1"/>
          <p:nvPr/>
        </p:nvSpPr>
        <p:spPr>
          <a:xfrm flipV="1">
            <a:off x="2302773" y="2615742"/>
            <a:ext cx="369332" cy="10945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1200" dirty="0"/>
              <a:t>Kernel</a:t>
            </a:r>
            <a:endParaRPr lang="en-US" sz="105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5B677D9-6176-4B85-87EA-0EDFD6299D5C}"/>
              </a:ext>
            </a:extLst>
          </p:cNvPr>
          <p:cNvSpPr/>
          <p:nvPr/>
        </p:nvSpPr>
        <p:spPr>
          <a:xfrm>
            <a:off x="2276711" y="1943100"/>
            <a:ext cx="6156996" cy="21155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EF82787-FC8A-4131-A778-3504C8B62BBC}"/>
              </a:ext>
            </a:extLst>
          </p:cNvPr>
          <p:cNvGrpSpPr/>
          <p:nvPr/>
        </p:nvGrpSpPr>
        <p:grpSpPr>
          <a:xfrm>
            <a:off x="7037830" y="4282044"/>
            <a:ext cx="1001569" cy="2061693"/>
            <a:chOff x="4992334" y="3886330"/>
            <a:chExt cx="1403331" cy="288870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FC79D3D-EDC2-40FC-9E98-6F07F2A321C3}"/>
                </a:ext>
              </a:extLst>
            </p:cNvPr>
            <p:cNvSpPr txBox="1"/>
            <p:nvPr/>
          </p:nvSpPr>
          <p:spPr>
            <a:xfrm>
              <a:off x="5142115" y="3886330"/>
              <a:ext cx="1121213" cy="603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Process 2</a:t>
              </a:r>
              <a:br>
                <a:rPr lang="en-US" sz="1100" dirty="0"/>
              </a:br>
              <a:r>
                <a:rPr lang="en-US" sz="1100" dirty="0"/>
                <a:t>Thread A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24FCF40-C013-4628-BAAA-7E6FDCD128AF}"/>
                </a:ext>
              </a:extLst>
            </p:cNvPr>
            <p:cNvSpPr/>
            <p:nvPr/>
          </p:nvSpPr>
          <p:spPr>
            <a:xfrm>
              <a:off x="5209801" y="459421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Stack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3377A3-BFF8-4BEC-B194-05D447A1E904}"/>
                </a:ext>
              </a:extLst>
            </p:cNvPr>
            <p:cNvSpPr/>
            <p:nvPr/>
          </p:nvSpPr>
          <p:spPr>
            <a:xfrm>
              <a:off x="5209801" y="511972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Code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8424F5D-597E-41C4-A22E-6DF703CB92AF}"/>
                </a:ext>
              </a:extLst>
            </p:cNvPr>
            <p:cNvSpPr/>
            <p:nvPr/>
          </p:nvSpPr>
          <p:spPr>
            <a:xfrm>
              <a:off x="5203118" y="564523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>
                  <a:solidFill>
                    <a:schemeClr val="tx1"/>
                  </a:solidFill>
                </a:rPr>
                <a:t>Globals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129420A-77A4-4999-8E81-3CE86199E57F}"/>
                </a:ext>
              </a:extLst>
            </p:cNvPr>
            <p:cNvSpPr/>
            <p:nvPr/>
          </p:nvSpPr>
          <p:spPr>
            <a:xfrm>
              <a:off x="5203118" y="617074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Heap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F4E962D-8783-403A-BECB-9EBAB98F7450}"/>
                </a:ext>
              </a:extLst>
            </p:cNvPr>
            <p:cNvSpPr/>
            <p:nvPr/>
          </p:nvSpPr>
          <p:spPr>
            <a:xfrm>
              <a:off x="4992334" y="3894675"/>
              <a:ext cx="1403331" cy="288036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E811A5B2-E3A0-4301-9188-32DEFB8A076F}"/>
              </a:ext>
            </a:extLst>
          </p:cNvPr>
          <p:cNvSpPr/>
          <p:nvPr/>
        </p:nvSpPr>
        <p:spPr>
          <a:xfrm>
            <a:off x="4394558" y="2880294"/>
            <a:ext cx="804287" cy="285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TCB 1.A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77C276E-54B3-436A-9EA8-06BFA85062F9}"/>
              </a:ext>
            </a:extLst>
          </p:cNvPr>
          <p:cNvSpPr/>
          <p:nvPr/>
        </p:nvSpPr>
        <p:spPr>
          <a:xfrm>
            <a:off x="5633484" y="3481501"/>
            <a:ext cx="804286" cy="444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Kernel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36D7AA-348E-4D67-B410-67D366A8565D}"/>
              </a:ext>
            </a:extLst>
          </p:cNvPr>
          <p:cNvSpPr/>
          <p:nvPr/>
        </p:nvSpPr>
        <p:spPr>
          <a:xfrm>
            <a:off x="5633484" y="2875880"/>
            <a:ext cx="804287" cy="285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TCB 1.B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2B1A751-A191-4AB1-9103-5F0E4DFBE7D0}"/>
              </a:ext>
            </a:extLst>
          </p:cNvPr>
          <p:cNvSpPr/>
          <p:nvPr/>
        </p:nvSpPr>
        <p:spPr>
          <a:xfrm>
            <a:off x="7234424" y="2427688"/>
            <a:ext cx="703601" cy="285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PCB 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9583F9D-9AF2-49D6-86E6-99BB3DBBA3E7}"/>
              </a:ext>
            </a:extLst>
          </p:cNvPr>
          <p:cNvSpPr/>
          <p:nvPr/>
        </p:nvSpPr>
        <p:spPr>
          <a:xfrm>
            <a:off x="7141276" y="2900335"/>
            <a:ext cx="804287" cy="285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TCB 2.A</a:t>
            </a: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422AFCD-AF30-4742-919D-387185DD34CB}"/>
              </a:ext>
            </a:extLst>
          </p:cNvPr>
          <p:cNvGrpSpPr/>
          <p:nvPr/>
        </p:nvGrpSpPr>
        <p:grpSpPr>
          <a:xfrm>
            <a:off x="4521471" y="4297462"/>
            <a:ext cx="1793031" cy="2058887"/>
            <a:chOff x="3250587" y="3845946"/>
            <a:chExt cx="2512274" cy="288477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C4B45FA-96B0-4044-A984-7DB12A041473}"/>
                </a:ext>
              </a:extLst>
            </p:cNvPr>
            <p:cNvGrpSpPr/>
            <p:nvPr/>
          </p:nvGrpSpPr>
          <p:grpSpPr>
            <a:xfrm>
              <a:off x="3250587" y="3850360"/>
              <a:ext cx="2512274" cy="2880360"/>
              <a:chOff x="3368694" y="3903020"/>
              <a:chExt cx="2512274" cy="2880360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4E961B8-E60D-4625-AD8B-9F9F9386FA1C}"/>
                  </a:ext>
                </a:extLst>
              </p:cNvPr>
              <p:cNvSpPr txBox="1"/>
              <p:nvPr/>
            </p:nvSpPr>
            <p:spPr>
              <a:xfrm>
                <a:off x="3518474" y="4175898"/>
                <a:ext cx="1121213" cy="36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/>
                  <a:t>Thread A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030ACBA-8C19-4741-9E7B-82083965D525}"/>
                  </a:ext>
                </a:extLst>
              </p:cNvPr>
              <p:cNvSpPr/>
              <p:nvPr/>
            </p:nvSpPr>
            <p:spPr>
              <a:xfrm>
                <a:off x="3586161" y="4602561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Stack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834DBF2-6ED6-4197-9889-2DFE8EE0E048}"/>
                  </a:ext>
                </a:extLst>
              </p:cNvPr>
              <p:cNvSpPr/>
              <p:nvPr/>
            </p:nvSpPr>
            <p:spPr>
              <a:xfrm>
                <a:off x="4203871" y="517575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Code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B290B00-D353-48D8-9DFE-41962D524462}"/>
                  </a:ext>
                </a:extLst>
              </p:cNvPr>
              <p:cNvSpPr/>
              <p:nvPr/>
            </p:nvSpPr>
            <p:spPr>
              <a:xfrm>
                <a:off x="4197188" y="570126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err="1">
                    <a:solidFill>
                      <a:schemeClr val="tx1"/>
                    </a:solidFill>
                  </a:rPr>
                  <a:t>Globals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B2A3AB0-7003-4A6C-B372-57BC10B74950}"/>
                  </a:ext>
                </a:extLst>
              </p:cNvPr>
              <p:cNvSpPr/>
              <p:nvPr/>
            </p:nvSpPr>
            <p:spPr>
              <a:xfrm>
                <a:off x="4197188" y="622677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Heap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BC48A4D-14F0-4396-A770-4A0C5FA21AA8}"/>
                  </a:ext>
                </a:extLst>
              </p:cNvPr>
              <p:cNvSpPr/>
              <p:nvPr/>
            </p:nvSpPr>
            <p:spPr>
              <a:xfrm>
                <a:off x="3368694" y="3903020"/>
                <a:ext cx="2512274" cy="288036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D16652B-8CA6-4358-A181-18955E09039B}"/>
                </a:ext>
              </a:extLst>
            </p:cNvPr>
            <p:cNvSpPr txBox="1"/>
            <p:nvPr/>
          </p:nvSpPr>
          <p:spPr>
            <a:xfrm>
              <a:off x="4553374" y="4107040"/>
              <a:ext cx="1121213" cy="36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Thread B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F6DA36E-4DF4-49CF-AE2E-E7834DB3E859}"/>
                </a:ext>
              </a:extLst>
            </p:cNvPr>
            <p:cNvSpPr/>
            <p:nvPr/>
          </p:nvSpPr>
          <p:spPr>
            <a:xfrm>
              <a:off x="4634869" y="4559421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Stack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57FBE27-AF8B-4F31-B324-8CB52BBCCB73}"/>
                </a:ext>
              </a:extLst>
            </p:cNvPr>
            <p:cNvSpPr txBox="1"/>
            <p:nvPr/>
          </p:nvSpPr>
          <p:spPr>
            <a:xfrm>
              <a:off x="3885922" y="3845946"/>
              <a:ext cx="1112229" cy="36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Process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785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/>
      <p:bldP spid="36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1639A-39BD-48AB-88F6-21DCFE20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Kernel Structure So Far (3/3)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96D8F6-AC81-491E-9CF2-A3B65E40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5289F-6DBB-4AC8-801D-7B10AA8B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9F7D6-9C08-4FD3-A61D-B927A94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971D367-D2EB-4A6F-9BA1-91B412FC990B}"/>
              </a:ext>
            </a:extLst>
          </p:cNvPr>
          <p:cNvSpPr/>
          <p:nvPr/>
        </p:nvSpPr>
        <p:spPr>
          <a:xfrm>
            <a:off x="2096146" y="2032369"/>
            <a:ext cx="836179" cy="4241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Code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4DF8156-9ECE-40BB-855C-23AEBC87D8F1}"/>
              </a:ext>
            </a:extLst>
          </p:cNvPr>
          <p:cNvSpPr/>
          <p:nvPr/>
        </p:nvSpPr>
        <p:spPr>
          <a:xfrm>
            <a:off x="2096146" y="2699119"/>
            <a:ext cx="836179" cy="4241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</a:rPr>
              <a:t>Globals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07A33D4-57F0-4262-B84E-003A0EE90A0D}"/>
              </a:ext>
            </a:extLst>
          </p:cNvPr>
          <p:cNvSpPr/>
          <p:nvPr/>
        </p:nvSpPr>
        <p:spPr>
          <a:xfrm>
            <a:off x="2096146" y="3365869"/>
            <a:ext cx="836179" cy="4241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Heap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AF3FC51-EEDF-406A-AD03-05FE80467AF0}"/>
              </a:ext>
            </a:extLst>
          </p:cNvPr>
          <p:cNvSpPr txBox="1"/>
          <p:nvPr/>
        </p:nvSpPr>
        <p:spPr>
          <a:xfrm flipV="1">
            <a:off x="1635298" y="2272677"/>
            <a:ext cx="400110" cy="13007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1400" dirty="0"/>
              <a:t>Kernel</a:t>
            </a:r>
            <a:endParaRPr lang="en-US" sz="11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D3776E1-5735-4DB0-8F05-15DDD3F488A7}"/>
              </a:ext>
            </a:extLst>
          </p:cNvPr>
          <p:cNvSpPr/>
          <p:nvPr/>
        </p:nvSpPr>
        <p:spPr>
          <a:xfrm>
            <a:off x="1542148" y="1833895"/>
            <a:ext cx="8508088" cy="206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2772F6D-CB1D-4410-BDA9-C9E89D5D376B}"/>
              </a:ext>
            </a:extLst>
          </p:cNvPr>
          <p:cNvGrpSpPr/>
          <p:nvPr/>
        </p:nvGrpSpPr>
        <p:grpSpPr>
          <a:xfrm>
            <a:off x="3399439" y="2235034"/>
            <a:ext cx="848839" cy="1578100"/>
            <a:chOff x="2070944" y="1610615"/>
            <a:chExt cx="1000764" cy="1860548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7CA5FBE-423A-4891-AF27-5184A9D3F084}"/>
                </a:ext>
              </a:extLst>
            </p:cNvPr>
            <p:cNvSpPr txBox="1"/>
            <p:nvPr/>
          </p:nvSpPr>
          <p:spPr>
            <a:xfrm>
              <a:off x="2070944" y="1610615"/>
              <a:ext cx="977461" cy="54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Kernel</a:t>
              </a:r>
            </a:p>
            <a:p>
              <a:pPr algn="ctr"/>
              <a:r>
                <a:rPr lang="en-US" sz="1200" dirty="0"/>
                <a:t>Thread 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6560081-3108-4C85-B9E6-313F98715A5C}"/>
                </a:ext>
              </a:extLst>
            </p:cNvPr>
            <p:cNvSpPr/>
            <p:nvPr/>
          </p:nvSpPr>
          <p:spPr>
            <a:xfrm>
              <a:off x="2085870" y="2276259"/>
              <a:ext cx="985838" cy="4001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TCB 1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397D4F9-40C2-4E99-BE5A-9DBB08945C1B}"/>
                </a:ext>
              </a:extLst>
            </p:cNvPr>
            <p:cNvSpPr/>
            <p:nvPr/>
          </p:nvSpPr>
          <p:spPr>
            <a:xfrm>
              <a:off x="2085870" y="2848184"/>
              <a:ext cx="985838" cy="6229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Kernel</a:t>
              </a:r>
              <a:br>
                <a:rPr lang="en-US" sz="1200" dirty="0">
                  <a:solidFill>
                    <a:schemeClr val="tx1"/>
                  </a:solidFill>
                </a:rPr>
              </a:br>
              <a:r>
                <a:rPr lang="en-US" sz="1200" dirty="0">
                  <a:solidFill>
                    <a:schemeClr val="tx1"/>
                  </a:solidFill>
                </a:rPr>
                <a:t>Stack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C242867-3E1A-4BF7-A7F1-BEFC1C23BFE8}"/>
              </a:ext>
            </a:extLst>
          </p:cNvPr>
          <p:cNvGrpSpPr/>
          <p:nvPr/>
        </p:nvGrpSpPr>
        <p:grpSpPr>
          <a:xfrm>
            <a:off x="4595421" y="2235034"/>
            <a:ext cx="848839" cy="1578100"/>
            <a:chOff x="2070944" y="1610615"/>
            <a:chExt cx="1000764" cy="1860548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5EB6DF8-5D45-48C1-9550-E8FD4350CF03}"/>
                </a:ext>
              </a:extLst>
            </p:cNvPr>
            <p:cNvSpPr txBox="1"/>
            <p:nvPr/>
          </p:nvSpPr>
          <p:spPr>
            <a:xfrm>
              <a:off x="2070944" y="1610615"/>
              <a:ext cx="977461" cy="54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Kernel</a:t>
              </a:r>
            </a:p>
            <a:p>
              <a:pPr algn="ctr"/>
              <a:r>
                <a:rPr lang="en-US" sz="1200" dirty="0"/>
                <a:t>Thread 2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64FAE45-EE0B-4A91-9427-A3EBABA96B41}"/>
                </a:ext>
              </a:extLst>
            </p:cNvPr>
            <p:cNvSpPr/>
            <p:nvPr/>
          </p:nvSpPr>
          <p:spPr>
            <a:xfrm>
              <a:off x="2085870" y="2276259"/>
              <a:ext cx="985838" cy="4001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TCB 2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2762001-15BB-4397-AEAC-AC5681151AEF}"/>
                </a:ext>
              </a:extLst>
            </p:cNvPr>
            <p:cNvSpPr/>
            <p:nvPr/>
          </p:nvSpPr>
          <p:spPr>
            <a:xfrm>
              <a:off x="2085870" y="2848184"/>
              <a:ext cx="985838" cy="6229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Kernel</a:t>
              </a:r>
              <a:br>
                <a:rPr lang="en-US" sz="1200" dirty="0">
                  <a:solidFill>
                    <a:schemeClr val="tx1"/>
                  </a:solidFill>
                </a:rPr>
              </a:br>
              <a:r>
                <a:rPr lang="en-US" sz="1200" dirty="0">
                  <a:solidFill>
                    <a:schemeClr val="tx1"/>
                  </a:solidFill>
                </a:rPr>
                <a:t>Stack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75D33DC7-A4D9-44CF-B27A-2324F0A71B71}"/>
              </a:ext>
            </a:extLst>
          </p:cNvPr>
          <p:cNvSpPr txBox="1"/>
          <p:nvPr/>
        </p:nvSpPr>
        <p:spPr>
          <a:xfrm>
            <a:off x="6659595" y="1939592"/>
            <a:ext cx="950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Process 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A7AE9AF-675C-4B7B-8DBD-E37F865C5F34}"/>
              </a:ext>
            </a:extLst>
          </p:cNvPr>
          <p:cNvSpPr/>
          <p:nvPr/>
        </p:nvSpPr>
        <p:spPr>
          <a:xfrm>
            <a:off x="6716696" y="2226849"/>
            <a:ext cx="836179" cy="339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PCB 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F4168E4-E137-4881-AA7D-4914D5727A35}"/>
              </a:ext>
            </a:extLst>
          </p:cNvPr>
          <p:cNvSpPr/>
          <p:nvPr/>
        </p:nvSpPr>
        <p:spPr>
          <a:xfrm>
            <a:off x="5974592" y="3265308"/>
            <a:ext cx="955836" cy="5284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Kernel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0372DE2-C28D-4259-8064-D76543D462BD}"/>
              </a:ext>
            </a:extLst>
          </p:cNvPr>
          <p:cNvSpPr txBox="1"/>
          <p:nvPr/>
        </p:nvSpPr>
        <p:spPr>
          <a:xfrm>
            <a:off x="8767894" y="1955980"/>
            <a:ext cx="864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Process 2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9E2AD71-EE2F-44A4-880E-1C5E4E528121}"/>
              </a:ext>
            </a:extLst>
          </p:cNvPr>
          <p:cNvSpPr/>
          <p:nvPr/>
        </p:nvSpPr>
        <p:spPr>
          <a:xfrm>
            <a:off x="8721311" y="3287006"/>
            <a:ext cx="955836" cy="5284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Kernel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Stack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CF9D1CB-B265-4B6E-A88C-787667D22935}"/>
              </a:ext>
            </a:extLst>
          </p:cNvPr>
          <p:cNvGrpSpPr/>
          <p:nvPr/>
        </p:nvGrpSpPr>
        <p:grpSpPr>
          <a:xfrm>
            <a:off x="8617864" y="4148621"/>
            <a:ext cx="1190293" cy="2450174"/>
            <a:chOff x="4992334" y="3886330"/>
            <a:chExt cx="1403331" cy="2888705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D2C829E-E2C6-4CD9-8E2E-B40A1CE8C315}"/>
                </a:ext>
              </a:extLst>
            </p:cNvPr>
            <p:cNvSpPr txBox="1"/>
            <p:nvPr/>
          </p:nvSpPr>
          <p:spPr>
            <a:xfrm>
              <a:off x="5202651" y="3886330"/>
              <a:ext cx="1000139" cy="54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Process 2</a:t>
              </a:r>
              <a:br>
                <a:rPr lang="en-US" sz="1200" dirty="0"/>
              </a:br>
              <a:r>
                <a:rPr lang="en-US" sz="1200" dirty="0"/>
                <a:t>Thread A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119EEEA-2ECE-401A-9FBD-B882D289F614}"/>
                </a:ext>
              </a:extLst>
            </p:cNvPr>
            <p:cNvSpPr/>
            <p:nvPr/>
          </p:nvSpPr>
          <p:spPr>
            <a:xfrm>
              <a:off x="5209801" y="459421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Stack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209CBD4-BDFD-4DCC-8945-BCFC535193B1}"/>
                </a:ext>
              </a:extLst>
            </p:cNvPr>
            <p:cNvSpPr/>
            <p:nvPr/>
          </p:nvSpPr>
          <p:spPr>
            <a:xfrm>
              <a:off x="5209801" y="511972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Code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0DA7678-6378-4101-BA7F-4CE1A8C1D6F0}"/>
                </a:ext>
              </a:extLst>
            </p:cNvPr>
            <p:cNvSpPr/>
            <p:nvPr/>
          </p:nvSpPr>
          <p:spPr>
            <a:xfrm>
              <a:off x="5203118" y="564523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Globals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FEBF8DB-001A-431A-B418-22D921B8815E}"/>
                </a:ext>
              </a:extLst>
            </p:cNvPr>
            <p:cNvSpPr/>
            <p:nvPr/>
          </p:nvSpPr>
          <p:spPr>
            <a:xfrm>
              <a:off x="5203118" y="6170746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Heap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98F4BFA-9980-448A-86DC-9EF161AF77B7}"/>
                </a:ext>
              </a:extLst>
            </p:cNvPr>
            <p:cNvSpPr/>
            <p:nvPr/>
          </p:nvSpPr>
          <p:spPr>
            <a:xfrm>
              <a:off x="4992334" y="3894675"/>
              <a:ext cx="1403331" cy="288036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C8C4702A-7CFB-48DE-A1D9-34FFB920A116}"/>
              </a:ext>
            </a:extLst>
          </p:cNvPr>
          <p:cNvSpPr/>
          <p:nvPr/>
        </p:nvSpPr>
        <p:spPr>
          <a:xfrm>
            <a:off x="5974592" y="2689659"/>
            <a:ext cx="955837" cy="339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TCB 1.A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81204A2-BBAA-4E42-A117-B90D9C5918E1}"/>
              </a:ext>
            </a:extLst>
          </p:cNvPr>
          <p:cNvSpPr/>
          <p:nvPr/>
        </p:nvSpPr>
        <p:spPr>
          <a:xfrm>
            <a:off x="7213518" y="3260894"/>
            <a:ext cx="955836" cy="5284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Kernel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2E8B560-ACE7-43BA-BCC6-F92C0A90F684}"/>
              </a:ext>
            </a:extLst>
          </p:cNvPr>
          <p:cNvSpPr/>
          <p:nvPr/>
        </p:nvSpPr>
        <p:spPr>
          <a:xfrm>
            <a:off x="7213518" y="2685245"/>
            <a:ext cx="955837" cy="339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TCB 1.B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76365A6-D86C-43ED-BE9A-4CE38FA43849}"/>
              </a:ext>
            </a:extLst>
          </p:cNvPr>
          <p:cNvSpPr/>
          <p:nvPr/>
        </p:nvSpPr>
        <p:spPr>
          <a:xfrm>
            <a:off x="8814458" y="2237053"/>
            <a:ext cx="836179" cy="339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PCB 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1E7866D-FFC8-4A77-B798-7CC8E372BAB8}"/>
              </a:ext>
            </a:extLst>
          </p:cNvPr>
          <p:cNvSpPr/>
          <p:nvPr/>
        </p:nvSpPr>
        <p:spPr>
          <a:xfrm>
            <a:off x="8721310" y="2709700"/>
            <a:ext cx="955837" cy="339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TCB 2.A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9ACFBBE-375C-46EA-91AA-B0DEA99E8CE9}"/>
              </a:ext>
            </a:extLst>
          </p:cNvPr>
          <p:cNvGrpSpPr/>
          <p:nvPr/>
        </p:nvGrpSpPr>
        <p:grpSpPr>
          <a:xfrm>
            <a:off x="6025428" y="4162603"/>
            <a:ext cx="2130889" cy="2446840"/>
            <a:chOff x="3250587" y="3845946"/>
            <a:chExt cx="2512274" cy="2884774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2D11FDAC-7775-457D-A2BF-2CB8B9E5334C}"/>
                </a:ext>
              </a:extLst>
            </p:cNvPr>
            <p:cNvGrpSpPr/>
            <p:nvPr/>
          </p:nvGrpSpPr>
          <p:grpSpPr>
            <a:xfrm>
              <a:off x="3250587" y="3850360"/>
              <a:ext cx="2512274" cy="2880360"/>
              <a:chOff x="3368694" y="3903020"/>
              <a:chExt cx="2512274" cy="2880360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A5EC78D-B7EB-4599-BD72-8AD35A85C827}"/>
                  </a:ext>
                </a:extLst>
              </p:cNvPr>
              <p:cNvSpPr txBox="1"/>
              <p:nvPr/>
            </p:nvSpPr>
            <p:spPr>
              <a:xfrm>
                <a:off x="3580219" y="4175898"/>
                <a:ext cx="997721" cy="326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Thread A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7808BBE5-0DC1-45DC-9E44-04D7B30AA1F0}"/>
                  </a:ext>
                </a:extLst>
              </p:cNvPr>
              <p:cNvSpPr/>
              <p:nvPr/>
            </p:nvSpPr>
            <p:spPr>
              <a:xfrm>
                <a:off x="3586161" y="4602561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Stack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2004059-592D-43AD-B645-75C41A611030}"/>
                  </a:ext>
                </a:extLst>
              </p:cNvPr>
              <p:cNvSpPr/>
              <p:nvPr/>
            </p:nvSpPr>
            <p:spPr>
              <a:xfrm>
                <a:off x="4203871" y="517575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Code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3E54D22E-E5D0-491C-8A58-1A94EFAF921C}"/>
                  </a:ext>
                </a:extLst>
              </p:cNvPr>
              <p:cNvSpPr/>
              <p:nvPr/>
            </p:nvSpPr>
            <p:spPr>
              <a:xfrm>
                <a:off x="4197188" y="570126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>
                    <a:solidFill>
                      <a:schemeClr val="tx1"/>
                    </a:solidFill>
                  </a:rPr>
                  <a:t>Globals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5D67A57-38D2-4EE5-AAB4-51AC8A4BB565}"/>
                  </a:ext>
                </a:extLst>
              </p:cNvPr>
              <p:cNvSpPr/>
              <p:nvPr/>
            </p:nvSpPr>
            <p:spPr>
              <a:xfrm>
                <a:off x="4197188" y="6226775"/>
                <a:ext cx="985838" cy="471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Heap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F6EDF55-953D-42C5-8F27-62F9DF95570C}"/>
                  </a:ext>
                </a:extLst>
              </p:cNvPr>
              <p:cNvSpPr/>
              <p:nvPr/>
            </p:nvSpPr>
            <p:spPr>
              <a:xfrm>
                <a:off x="3368694" y="3903020"/>
                <a:ext cx="2512274" cy="288036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9FE365B-C80E-41BE-900F-03961E70AA23}"/>
                </a:ext>
              </a:extLst>
            </p:cNvPr>
            <p:cNvSpPr txBox="1"/>
            <p:nvPr/>
          </p:nvSpPr>
          <p:spPr>
            <a:xfrm>
              <a:off x="4610132" y="4107040"/>
              <a:ext cx="1007698" cy="326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Thread B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DE5F5F7-45BF-4A39-854F-3DE8DE4665ED}"/>
                </a:ext>
              </a:extLst>
            </p:cNvPr>
            <p:cNvSpPr/>
            <p:nvPr/>
          </p:nvSpPr>
          <p:spPr>
            <a:xfrm>
              <a:off x="4634869" y="4559421"/>
              <a:ext cx="985838" cy="471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Stack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1E850A5-54D9-40D0-9DAC-6D63373B4CF0}"/>
                </a:ext>
              </a:extLst>
            </p:cNvPr>
            <p:cNvSpPr txBox="1"/>
            <p:nvPr/>
          </p:nvSpPr>
          <p:spPr>
            <a:xfrm>
              <a:off x="3941968" y="3845946"/>
              <a:ext cx="1000139" cy="326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Process 1</a:t>
              </a:r>
            </a:p>
          </p:txBody>
        </p:sp>
      </p:grp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8FF2ED0-803E-4C21-B387-AB5EEEDD210F}"/>
              </a:ext>
            </a:extLst>
          </p:cNvPr>
          <p:cNvSpPr/>
          <p:nvPr/>
        </p:nvSpPr>
        <p:spPr>
          <a:xfrm>
            <a:off x="1167283" y="4326182"/>
            <a:ext cx="3696221" cy="1455011"/>
          </a:xfrm>
          <a:prstGeom prst="wedgeRoundRectCallout">
            <a:avLst>
              <a:gd name="adj1" fmla="val 39689"/>
              <a:gd name="adj2" fmla="val -830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These </a:t>
            </a:r>
            <a:r>
              <a:rPr lang="en-US" sz="1400" dirty="0" smtClean="0"/>
              <a:t>threads</a:t>
            </a:r>
            <a:r>
              <a:rPr lang="en-US" sz="1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Are used internally by the kernel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Don’t correspond to any particular user thread or process</a:t>
            </a:r>
          </a:p>
        </p:txBody>
      </p:sp>
    </p:spTree>
    <p:extLst>
      <p:ext uri="{BB962C8B-B14F-4D97-AF65-F5344CB8AC3E}">
        <p14:creationId xmlns:p14="http://schemas.microsoft.com/office/powerpoint/2010/main" val="234416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806A-BDE2-4E60-8CDC-64DC6760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How Does the OS Support the Process Abstraction?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0CE6-2ADD-4BF5-94F0-DA5BA59CF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Support for threads and kernel structure</a:t>
            </a:r>
          </a:p>
          <a:p>
            <a:r>
              <a:rPr lang="en-US" smtClean="0"/>
              <a:t>Memory layout</a:t>
            </a:r>
          </a:p>
          <a:p>
            <a:r>
              <a:rPr lang="en-US" smtClean="0"/>
              <a:t>Support for process operations</a:t>
            </a:r>
          </a:p>
          <a:p>
            <a:r>
              <a:rPr lang="en-US" smtClean="0"/>
              <a:t>Support for I/O</a:t>
            </a:r>
          </a:p>
          <a:p>
            <a:r>
              <a:rPr lang="en-US" smtClean="0"/>
              <a:t>Influence of IPC/RPC on kernel structure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A4039-9DB4-4F03-BED2-494F6C52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AE43C-4D11-467E-A1A5-D380360D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D2C79-D4AF-499F-BECD-C6787405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53708" y="2302329"/>
            <a:ext cx="5465499" cy="4816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DB6A8-27E2-4796-9DED-CDBAC1EF3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Process Control </a:t>
            </a:r>
            <a:r>
              <a:rPr lang="en-US" dirty="0" smtClean="0"/>
              <a:t>Block (PCB)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1DEEB-86FC-4108-B3AC-0AC83E26E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 representation of each process</a:t>
            </a:r>
          </a:p>
          <a:p>
            <a:pPr lvl="1"/>
            <a:r>
              <a:rPr lang="en-US" dirty="0" smtClean="0"/>
              <a:t>Status (running, ready, blocked)</a:t>
            </a:r>
          </a:p>
          <a:p>
            <a:pPr lvl="1"/>
            <a:r>
              <a:rPr lang="en-US" dirty="0" smtClean="0"/>
              <a:t>Pointer to thread </a:t>
            </a:r>
            <a:r>
              <a:rPr lang="en-US" dirty="0" smtClean="0"/>
              <a:t>control block </a:t>
            </a:r>
            <a:r>
              <a:rPr lang="en-US" dirty="0" smtClean="0"/>
              <a:t>(TCB) of </a:t>
            </a:r>
            <a:r>
              <a:rPr lang="en-US" dirty="0" smtClean="0"/>
              <a:t>main thread</a:t>
            </a:r>
          </a:p>
          <a:p>
            <a:pPr lvl="2"/>
            <a:r>
              <a:rPr lang="en-US" dirty="0" smtClean="0"/>
              <a:t>Register state (if not running)</a:t>
            </a:r>
          </a:p>
          <a:p>
            <a:pPr lvl="1"/>
            <a:r>
              <a:rPr lang="en-US" dirty="0" smtClean="0"/>
              <a:t>Process ID</a:t>
            </a:r>
          </a:p>
          <a:p>
            <a:pPr lvl="1"/>
            <a:r>
              <a:rPr lang="en-US" dirty="0" smtClean="0"/>
              <a:t>Execution time</a:t>
            </a:r>
          </a:p>
          <a:p>
            <a:pPr lvl="1"/>
            <a:r>
              <a:rPr lang="en-US" dirty="0" smtClean="0"/>
              <a:t>Address space </a:t>
            </a:r>
          </a:p>
          <a:p>
            <a:pPr lvl="1"/>
            <a:r>
              <a:rPr lang="en-US" dirty="0" smtClean="0"/>
              <a:t>List of open file descriptions</a:t>
            </a:r>
          </a:p>
          <a:p>
            <a:pPr lvl="1"/>
            <a:r>
              <a:rPr lang="en-US" dirty="0" smtClean="0"/>
              <a:t>List of pointers to child process PCBs</a:t>
            </a:r>
          </a:p>
          <a:p>
            <a:pPr lvl="1"/>
            <a:r>
              <a:rPr lang="en-US" dirty="0" smtClean="0"/>
              <a:t>Pointer to parent process PCB</a:t>
            </a:r>
          </a:p>
          <a:p>
            <a:pPr lvl="1"/>
            <a:r>
              <a:rPr lang="en-US" dirty="0" smtClean="0"/>
              <a:t>Exit code</a:t>
            </a:r>
          </a:p>
          <a:p>
            <a:pPr lvl="1"/>
            <a:r>
              <a:rPr lang="en-US" dirty="0" smtClean="0"/>
              <a:t>Semaphore to synchronize with parent on wait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C1D92-4819-40D3-AC9C-4ACAF4168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9A775-6B63-427E-A3BB-32C864A0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F949C-8B64-407F-8240-E42F068E6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8E0ADF-DDD9-4A97-8956-C0F15FECF188}"/>
              </a:ext>
            </a:extLst>
          </p:cNvPr>
          <p:cNvGrpSpPr/>
          <p:nvPr/>
        </p:nvGrpSpPr>
        <p:grpSpPr>
          <a:xfrm>
            <a:off x="3528907" y="3765089"/>
            <a:ext cx="3686450" cy="400110"/>
            <a:chOff x="3290368" y="2810933"/>
            <a:chExt cx="3686450" cy="4001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1B5E1C-AB4E-4AF5-BFE4-8375CE553340}"/>
                </a:ext>
              </a:extLst>
            </p:cNvPr>
            <p:cNvSpPr txBox="1"/>
            <p:nvPr/>
          </p:nvSpPr>
          <p:spPr>
            <a:xfrm>
              <a:off x="3970867" y="2810933"/>
              <a:ext cx="300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How is this represented?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9C2C23D-441A-4713-843A-3D2694098633}"/>
                </a:ext>
              </a:extLst>
            </p:cNvPr>
            <p:cNvCxnSpPr>
              <a:stCxn id="8" idx="1"/>
            </p:cNvCxnSpPr>
            <p:nvPr/>
          </p:nvCxnSpPr>
          <p:spPr bwMode="auto">
            <a:xfrm flipH="1" flipV="1">
              <a:off x="3290368" y="2975393"/>
              <a:ext cx="680499" cy="3559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3537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7671-3AB1-49EC-AF06-B102DE61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Address Space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6F130B-4A1B-4F54-A706-0DB0C9586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operates in an address space that is distinct from the physical memory space of the machine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9BE38C-F85B-4D15-9B51-634BAD2DD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B49671-FB4B-4B75-A430-DF3F8C71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7EB41-7545-40AE-98E3-1E25D4D51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521093" y="2419091"/>
            <a:ext cx="7282417" cy="4260983"/>
            <a:chOff x="728869" y="1760723"/>
            <a:chExt cx="7282417" cy="426098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21CBC9D-2AFE-49F6-A233-15F8DD76E0F3}"/>
                </a:ext>
              </a:extLst>
            </p:cNvPr>
            <p:cNvSpPr/>
            <p:nvPr/>
          </p:nvSpPr>
          <p:spPr bwMode="auto">
            <a:xfrm>
              <a:off x="5424059" y="2428461"/>
              <a:ext cx="1600200" cy="2971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2DC24A6-8AC2-451F-A413-A8045F3CEF80}"/>
                </a:ext>
              </a:extLst>
            </p:cNvPr>
            <p:cNvSpPr/>
            <p:nvPr/>
          </p:nvSpPr>
          <p:spPr bwMode="auto">
            <a:xfrm>
              <a:off x="728869" y="2504661"/>
              <a:ext cx="1600200" cy="2057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81ED752-CFC7-45E6-BCB9-1F1D1085A301}"/>
                </a:ext>
              </a:extLst>
            </p:cNvPr>
            <p:cNvSpPr txBox="1"/>
            <p:nvPr/>
          </p:nvSpPr>
          <p:spPr>
            <a:xfrm>
              <a:off x="881269" y="2961861"/>
              <a:ext cx="10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Processor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A190F9D-0984-4845-8490-744D4D9ED732}"/>
                </a:ext>
              </a:extLst>
            </p:cNvPr>
            <p:cNvSpPr txBox="1"/>
            <p:nvPr/>
          </p:nvSpPr>
          <p:spPr>
            <a:xfrm>
              <a:off x="5728859" y="2961861"/>
              <a:ext cx="1018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Memory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F0CA4F7-219E-4B92-82AC-BF7E17383083}"/>
                </a:ext>
              </a:extLst>
            </p:cNvPr>
            <p:cNvSpPr txBox="1"/>
            <p:nvPr/>
          </p:nvSpPr>
          <p:spPr>
            <a:xfrm>
              <a:off x="7100459" y="2199861"/>
              <a:ext cx="910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0x000…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89C5F87-9E62-4272-B4AF-C03C163F7FF5}"/>
                </a:ext>
              </a:extLst>
            </p:cNvPr>
            <p:cNvSpPr txBox="1"/>
            <p:nvPr/>
          </p:nvSpPr>
          <p:spPr>
            <a:xfrm>
              <a:off x="7062589" y="509546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0xFFF…</a:t>
              </a:r>
            </a:p>
          </p:txBody>
        </p:sp>
        <p:sp>
          <p:nvSpPr>
            <p:cNvPr id="70" name="Alternate Process 13">
              <a:extLst>
                <a:ext uri="{FF2B5EF4-FFF2-40B4-BE49-F238E27FC236}">
                  <a16:creationId xmlns:a16="http://schemas.microsoft.com/office/drawing/2014/main" id="{9E5C5F26-6BA3-4520-AD95-9E40196BFD4D}"/>
                </a:ext>
              </a:extLst>
            </p:cNvPr>
            <p:cNvSpPr/>
            <p:nvPr/>
          </p:nvSpPr>
          <p:spPr bwMode="auto">
            <a:xfrm>
              <a:off x="3199659" y="2961861"/>
              <a:ext cx="1295400" cy="1143000"/>
            </a:xfrm>
            <a:prstGeom prst="flowChartAlternateProcess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>
                <a:solidFill>
                  <a:schemeClr val="tx1"/>
                </a:solidFill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tx1"/>
                  </a:solidFill>
                </a:rPr>
                <a:t>translator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2292C26-141B-4C74-A1D6-319B443DAE89}"/>
                </a:ext>
              </a:extLst>
            </p:cNvPr>
            <p:cNvCxnSpPr>
              <a:stCxn id="65" idx="3"/>
              <a:endCxn id="70" idx="1"/>
            </p:cNvCxnSpPr>
            <p:nvPr/>
          </p:nvCxnSpPr>
          <p:spPr bwMode="auto">
            <a:xfrm>
              <a:off x="2329069" y="3533361"/>
              <a:ext cx="87059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38817D4-4C96-441C-B2D5-5D473BB534EC}"/>
                </a:ext>
              </a:extLst>
            </p:cNvPr>
            <p:cNvCxnSpPr>
              <a:cxnSpLocks/>
              <a:stCxn id="70" idx="3"/>
            </p:cNvCxnSpPr>
            <p:nvPr/>
          </p:nvCxnSpPr>
          <p:spPr bwMode="auto">
            <a:xfrm>
              <a:off x="4495059" y="3533361"/>
              <a:ext cx="929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F4CFFBA-78A3-4602-88C4-EE192975AE2B}"/>
                </a:ext>
              </a:extLst>
            </p:cNvPr>
            <p:cNvSpPr txBox="1"/>
            <p:nvPr/>
          </p:nvSpPr>
          <p:spPr>
            <a:xfrm rot="17680719">
              <a:off x="2038350" y="2591091"/>
              <a:ext cx="1755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“virtual address”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24431DE-2BAF-4F2E-9377-8C1B4EFC5E0C}"/>
                </a:ext>
              </a:extLst>
            </p:cNvPr>
            <p:cNvSpPr txBox="1"/>
            <p:nvPr/>
          </p:nvSpPr>
          <p:spPr>
            <a:xfrm rot="17680719">
              <a:off x="4053809" y="2525933"/>
              <a:ext cx="1899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“physical address”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190BD75-130C-4F41-9A20-60FDFC6A6B5D}"/>
                </a:ext>
              </a:extLst>
            </p:cNvPr>
            <p:cNvGrpSpPr/>
            <p:nvPr/>
          </p:nvGrpSpPr>
          <p:grpSpPr>
            <a:xfrm>
              <a:off x="940552" y="3486840"/>
              <a:ext cx="1154278" cy="788729"/>
              <a:chOff x="2362200" y="3352800"/>
              <a:chExt cx="1828800" cy="1066800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7E042DE-7BB1-4D46-807B-06A7F9D721EA}"/>
                  </a:ext>
                </a:extLst>
              </p:cNvPr>
              <p:cNvSpPr/>
              <p:nvPr/>
            </p:nvSpPr>
            <p:spPr bwMode="auto">
              <a:xfrm>
                <a:off x="2362200" y="3352800"/>
                <a:ext cx="1828800" cy="10668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021A42E-D357-4046-A67B-10F8BFEB3261}"/>
                  </a:ext>
                </a:extLst>
              </p:cNvPr>
              <p:cNvSpPr/>
              <p:nvPr/>
            </p:nvSpPr>
            <p:spPr bwMode="auto">
              <a:xfrm>
                <a:off x="2362200" y="3962400"/>
                <a:ext cx="1828800" cy="228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336AA1F-7088-491B-A483-25114E3EDC4C}"/>
                  </a:ext>
                </a:extLst>
              </p:cNvPr>
              <p:cNvSpPr txBox="1"/>
              <p:nvPr/>
            </p:nvSpPr>
            <p:spPr>
              <a:xfrm>
                <a:off x="2539126" y="3505201"/>
                <a:ext cx="1480572" cy="457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0" dirty="0">
                    <a:ea typeface="Gill Sans" charset="0"/>
                    <a:cs typeface="Gill Sans" charset="0"/>
                  </a:rPr>
                  <a:t>Registers</a:t>
                </a:r>
              </a:p>
            </p:txBody>
          </p:sp>
        </p:grp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1957D6B-7EE4-44F5-B46A-4A8214BAE0C3}"/>
                </a:ext>
              </a:extLst>
            </p:cNvPr>
            <p:cNvSpPr/>
            <p:nvPr/>
          </p:nvSpPr>
          <p:spPr bwMode="auto">
            <a:xfrm>
              <a:off x="3213549" y="4355589"/>
              <a:ext cx="1281510" cy="1666117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C7DD91E-9879-4DF4-950C-3BBFC5068978}"/>
                </a:ext>
              </a:extLst>
            </p:cNvPr>
            <p:cNvSpPr/>
            <p:nvPr/>
          </p:nvSpPr>
          <p:spPr bwMode="auto">
            <a:xfrm>
              <a:off x="3213549" y="4766672"/>
              <a:ext cx="1281510" cy="15415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A220086-7DA4-44D7-A5DB-488481CA8A9C}"/>
                </a:ext>
              </a:extLst>
            </p:cNvPr>
            <p:cNvSpPr txBox="1"/>
            <p:nvPr/>
          </p:nvSpPr>
          <p:spPr>
            <a:xfrm>
              <a:off x="3318483" y="4424791"/>
              <a:ext cx="10649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ea typeface="Gill Sans" charset="0"/>
                  <a:cs typeface="Gill Sans" charset="0"/>
                </a:rPr>
                <a:t>Page Table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1CB8D0C-85A2-4AA9-8A92-4D150CABBA70}"/>
                </a:ext>
              </a:extLst>
            </p:cNvPr>
            <p:cNvSpPr/>
            <p:nvPr/>
          </p:nvSpPr>
          <p:spPr bwMode="auto">
            <a:xfrm>
              <a:off x="3213549" y="4925004"/>
              <a:ext cx="1281510" cy="154156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76D4A4E-E32B-4D75-A3D9-3C1178131E4F}"/>
                </a:ext>
              </a:extLst>
            </p:cNvPr>
            <p:cNvSpPr/>
            <p:nvPr/>
          </p:nvSpPr>
          <p:spPr bwMode="auto">
            <a:xfrm>
              <a:off x="3213549" y="5083276"/>
              <a:ext cx="1281510" cy="1541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78FA39F-5431-4507-B333-AE16A81AFE82}"/>
                </a:ext>
              </a:extLst>
            </p:cNvPr>
            <p:cNvSpPr/>
            <p:nvPr/>
          </p:nvSpPr>
          <p:spPr bwMode="auto">
            <a:xfrm>
              <a:off x="3213549" y="5241608"/>
              <a:ext cx="1281510" cy="15415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F15F67B-6AD9-48D0-B7A7-C164F589DAE3}"/>
                </a:ext>
              </a:extLst>
            </p:cNvPr>
            <p:cNvSpPr/>
            <p:nvPr/>
          </p:nvSpPr>
          <p:spPr bwMode="auto">
            <a:xfrm>
              <a:off x="3213549" y="5867550"/>
              <a:ext cx="1281510" cy="15415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F62B6C1F-245D-439E-9546-D2BB9B6EE3A6}"/>
                </a:ext>
              </a:extLst>
            </p:cNvPr>
            <p:cNvCxnSpPr/>
            <p:nvPr/>
          </p:nvCxnSpPr>
          <p:spPr>
            <a:xfrm>
              <a:off x="3103003" y="4355589"/>
              <a:ext cx="0" cy="56523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57AD1D6-ED9F-4171-A6FF-5D9023B6D320}"/>
                </a:ext>
              </a:extLst>
            </p:cNvPr>
            <p:cNvSpPr/>
            <p:nvPr/>
          </p:nvSpPr>
          <p:spPr>
            <a:xfrm>
              <a:off x="3220799" y="4863582"/>
              <a:ext cx="12742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&lt;Frame </a:t>
              </a:r>
              <a:r>
                <a:rPr lang="en-US" sz="1200" dirty="0" err="1">
                  <a:solidFill>
                    <a:srgbClr val="002060"/>
                  </a:solidFill>
                </a:rPr>
                <a:t>Addr</a:t>
              </a:r>
              <a:r>
                <a:rPr lang="en-US" sz="1200" dirty="0">
                  <a:solidFill>
                    <a:srgbClr val="002060"/>
                  </a:solidFill>
                </a:rPr>
                <a:t>&gt; 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DDDA28C-DDB2-40FB-A5D8-84D66BB4B3E8}"/>
                </a:ext>
              </a:extLst>
            </p:cNvPr>
            <p:cNvSpPr/>
            <p:nvPr/>
          </p:nvSpPr>
          <p:spPr bwMode="auto">
            <a:xfrm>
              <a:off x="5570546" y="3847346"/>
              <a:ext cx="1281510" cy="561076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90" name="Right Brace 89">
              <a:extLst>
                <a:ext uri="{FF2B5EF4-FFF2-40B4-BE49-F238E27FC236}">
                  <a16:creationId xmlns:a16="http://schemas.microsoft.com/office/drawing/2014/main" id="{C55AFF40-FD9A-42B1-A8DD-727A6216E28F}"/>
                </a:ext>
              </a:extLst>
            </p:cNvPr>
            <p:cNvSpPr/>
            <p:nvPr/>
          </p:nvSpPr>
          <p:spPr>
            <a:xfrm>
              <a:off x="6918825" y="3847346"/>
              <a:ext cx="119641" cy="54372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9A7814F-7882-4AAB-A118-91CF638A3DF2}"/>
                </a:ext>
              </a:extLst>
            </p:cNvPr>
            <p:cNvSpPr/>
            <p:nvPr/>
          </p:nvSpPr>
          <p:spPr bwMode="auto">
            <a:xfrm>
              <a:off x="5570546" y="4194496"/>
              <a:ext cx="1281510" cy="5956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2AC98098-7887-47B5-A697-90641B7769D6}"/>
                </a:ext>
              </a:extLst>
            </p:cNvPr>
            <p:cNvCxnSpPr>
              <a:cxnSpLocks/>
            </p:cNvCxnSpPr>
            <p:nvPr/>
          </p:nvCxnSpPr>
          <p:spPr>
            <a:xfrm>
              <a:off x="5487432" y="3842685"/>
              <a:ext cx="0" cy="41138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75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CD25F-D4AC-4A1F-83C5-AF4852AE9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Data Types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D6FDE-FC0D-4DCE-8CB1-EFD4D6E13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uint32_t x;</a:t>
            </a:r>
          </a:p>
          <a:p>
            <a:r>
              <a:rPr lang="en-US" dirty="0" smtClean="0"/>
              <a:t>Suppose I want to write a </a:t>
            </a:r>
            <a:r>
              <a:rPr lang="en-US" dirty="0" smtClean="0">
                <a:latin typeface="Consolas" panose="020B0609020204030204" pitchFamily="49" charset="0"/>
              </a:rPr>
              <a:t>x</a:t>
            </a:r>
            <a:r>
              <a:rPr lang="en-US" dirty="0" smtClean="0"/>
              <a:t> to a file</a:t>
            </a:r>
          </a:p>
          <a:p>
            <a:r>
              <a:rPr lang="en-US" dirty="0" smtClean="0"/>
              <a:t>First, open the file: 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FILE* f = </a:t>
            </a:r>
            <a:r>
              <a:rPr lang="en-US" dirty="0" err="1" smtClean="0">
                <a:latin typeface="Consolas" panose="020B0609020204030204" pitchFamily="49" charset="0"/>
              </a:rPr>
              <a:t>fopen</a:t>
            </a:r>
            <a:r>
              <a:rPr lang="en-US" dirty="0" smtClean="0">
                <a:latin typeface="Consolas" panose="020B0609020204030204" pitchFamily="49" charset="0"/>
              </a:rPr>
              <a:t>("foo.txt", "w");</a:t>
            </a:r>
          </a:p>
          <a:p>
            <a:r>
              <a:rPr lang="en-US" dirty="0" smtClean="0"/>
              <a:t>Then, I have two choices:</a:t>
            </a: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fprintf</a:t>
            </a:r>
            <a:r>
              <a:rPr lang="en-US" dirty="0" smtClean="0">
                <a:latin typeface="Consolas" panose="020B0609020204030204" pitchFamily="49" charset="0"/>
              </a:rPr>
              <a:t>(f, "%</a:t>
            </a:r>
            <a:r>
              <a:rPr lang="en-US" dirty="0" err="1" smtClean="0">
                <a:latin typeface="Consolas" panose="020B0609020204030204" pitchFamily="49" charset="0"/>
              </a:rPr>
              <a:t>lu</a:t>
            </a:r>
            <a:r>
              <a:rPr lang="en-US" dirty="0" smtClean="0">
                <a:latin typeface="Consolas" panose="020B0609020204030204" pitchFamily="49" charset="0"/>
              </a:rPr>
              <a:t>", x);</a:t>
            </a: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fwrite</a:t>
            </a:r>
            <a:r>
              <a:rPr lang="en-US" dirty="0" smtClean="0">
                <a:latin typeface="Consolas" panose="020B0609020204030204" pitchFamily="49" charset="0"/>
              </a:rPr>
              <a:t>(&amp;x, </a:t>
            </a:r>
            <a:r>
              <a:rPr lang="en-US" dirty="0" err="1" smtClean="0">
                <a:latin typeface="Consolas" panose="020B0609020204030204" pitchFamily="49" charset="0"/>
              </a:rPr>
              <a:t>sizeof</a:t>
            </a:r>
            <a:r>
              <a:rPr lang="en-US" dirty="0" smtClean="0">
                <a:latin typeface="Consolas" panose="020B0609020204030204" pitchFamily="49" charset="0"/>
              </a:rPr>
              <a:t>(uint32_t), 1, f);</a:t>
            </a:r>
          </a:p>
          <a:p>
            <a:pPr lvl="1"/>
            <a:r>
              <a:rPr lang="en-US" dirty="0" smtClean="0"/>
              <a:t>Or equivalently, </a:t>
            </a:r>
            <a:r>
              <a:rPr lang="en-US" dirty="0" smtClean="0">
                <a:latin typeface="Consolas" panose="020B0609020204030204" pitchFamily="49" charset="0"/>
              </a:rPr>
              <a:t>write(</a:t>
            </a:r>
            <a:r>
              <a:rPr lang="en-US" dirty="0" err="1" smtClean="0">
                <a:latin typeface="Consolas" panose="020B0609020204030204" pitchFamily="49" charset="0"/>
              </a:rPr>
              <a:t>fd</a:t>
            </a:r>
            <a:r>
              <a:rPr lang="en-US" dirty="0" smtClean="0">
                <a:latin typeface="Consolas" panose="020B0609020204030204" pitchFamily="49" charset="0"/>
              </a:rPr>
              <a:t>, &amp;x, </a:t>
            </a:r>
            <a:r>
              <a:rPr lang="en-US" dirty="0" err="1" smtClean="0">
                <a:latin typeface="Consolas" panose="020B0609020204030204" pitchFamily="49" charset="0"/>
              </a:rPr>
              <a:t>sizeof</a:t>
            </a:r>
            <a:r>
              <a:rPr lang="en-US" dirty="0" smtClean="0">
                <a:latin typeface="Consolas" panose="020B0609020204030204" pitchFamily="49" charset="0"/>
              </a:rPr>
              <a:t>(uint32_t));</a:t>
            </a:r>
            <a:r>
              <a:rPr lang="en-US" dirty="0" smtClean="0"/>
              <a:t> (perhaps with a loop to be safe)</a:t>
            </a:r>
          </a:p>
          <a:p>
            <a:r>
              <a:rPr lang="en-US" dirty="0" smtClean="0"/>
              <a:t>Neither one is “wrong” but sender and receiver should be consistent!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A49B8-C731-48C2-8CE2-B48A56711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99CA9-96A9-40CA-9045-A70056F0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FD34A-1BEF-4F7C-98A8-20D89BD7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3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EF8D1-915D-467A-8EBD-24429888D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Understanding “Address Space”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B0378-C61C-4D89-9291-EBE5075DD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Page table is the primary mechanism</a:t>
            </a:r>
          </a:p>
          <a:p>
            <a:r>
              <a:rPr lang="en-US" smtClean="0"/>
              <a:t>Privilege Level determines which regions can be accessed</a:t>
            </a:r>
          </a:p>
          <a:p>
            <a:pPr lvl="1"/>
            <a:r>
              <a:rPr lang="en-US" smtClean="0"/>
              <a:t>Which entries can be used</a:t>
            </a:r>
          </a:p>
          <a:p>
            <a:r>
              <a:rPr lang="en-US" smtClean="0"/>
              <a:t>System (PL=0) can access all, User (PL=3) only part</a:t>
            </a:r>
          </a:p>
          <a:p>
            <a:r>
              <a:rPr lang="en-US" smtClean="0"/>
              <a:t>Each process has its own address space</a:t>
            </a:r>
          </a:p>
          <a:p>
            <a:r>
              <a:rPr lang="en-US" smtClean="0"/>
              <a:t>The “System” part of all of them is the same</a:t>
            </a:r>
          </a:p>
          <a:p>
            <a:r>
              <a:rPr lang="en-US" smtClean="0"/>
              <a:t>All system threads share the same system address space and same memory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9CBD6-C1B5-4FED-AC49-F9DAEB8C0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E510D-BEB2-4D79-8337-B29C21859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674E0-48F1-47F3-823C-9BF94356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2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C482E8-08EC-4275-A549-353993B23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985" y="1701017"/>
            <a:ext cx="5804176" cy="32913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F0187A-2A4D-449C-8784-A0B034148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Aside: x86 (32-bit) Page Table Entry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22BFB-F90A-4989-A8AB-29C847D43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5047840"/>
            <a:ext cx="8595360" cy="124287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Controls many aspects of access</a:t>
            </a:r>
          </a:p>
          <a:p>
            <a:r>
              <a:rPr lang="en-US" dirty="0" smtClean="0"/>
              <a:t>Later – discuss page table organization</a:t>
            </a:r>
          </a:p>
          <a:p>
            <a:pPr lvl="1"/>
            <a:r>
              <a:rPr lang="en-US" dirty="0" smtClean="0"/>
              <a:t>For 32 (64?) bit VAS, how large?  vs size of memory?</a:t>
            </a:r>
          </a:p>
          <a:p>
            <a:pPr lvl="1"/>
            <a:r>
              <a:rPr lang="en-US" dirty="0" smtClean="0"/>
              <a:t>Used sparsely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96364-FC54-474D-B479-729DE100B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C09D0-072C-472F-818C-38AE8F4F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D6779-568E-4E50-8BD4-B34D47CE6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A0D7FA-E0DE-4E72-9EE1-B08E19D56686}"/>
              </a:ext>
            </a:extLst>
          </p:cNvPr>
          <p:cNvSpPr txBox="1"/>
          <p:nvPr/>
        </p:nvSpPr>
        <p:spPr>
          <a:xfrm>
            <a:off x="1282702" y="1701017"/>
            <a:ext cx="1385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Page 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28140E-709D-4BF2-B224-3B0ECFBF5FED}"/>
              </a:ext>
            </a:extLst>
          </p:cNvPr>
          <p:cNvSpPr/>
          <p:nvPr/>
        </p:nvSpPr>
        <p:spPr bwMode="auto">
          <a:xfrm>
            <a:off x="1499823" y="2161137"/>
            <a:ext cx="1064880" cy="2496849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5EB883-9CB2-4620-8004-A62766878F7B}"/>
              </a:ext>
            </a:extLst>
          </p:cNvPr>
          <p:cNvSpPr/>
          <p:nvPr/>
        </p:nvSpPr>
        <p:spPr bwMode="auto">
          <a:xfrm>
            <a:off x="1499823" y="3790962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5A8ADF-0706-4534-B075-59CE1F8C70A6}"/>
              </a:ext>
            </a:extLst>
          </p:cNvPr>
          <p:cNvSpPr/>
          <p:nvPr/>
        </p:nvSpPr>
        <p:spPr bwMode="auto">
          <a:xfrm>
            <a:off x="1661634" y="3793133"/>
            <a:ext cx="139176" cy="23960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BEC8DB-A085-436D-8CD0-C3BF7355FF43}"/>
              </a:ext>
            </a:extLst>
          </p:cNvPr>
          <p:cNvSpPr txBox="1"/>
          <p:nvPr/>
        </p:nvSpPr>
        <p:spPr>
          <a:xfrm>
            <a:off x="1493717" y="3461976"/>
            <a:ext cx="48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u/s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4F45BE-CE94-40B6-B002-3101A6526D94}"/>
              </a:ext>
            </a:extLst>
          </p:cNvPr>
          <p:cNvSpPr/>
          <p:nvPr/>
        </p:nvSpPr>
        <p:spPr bwMode="auto">
          <a:xfrm>
            <a:off x="1499822" y="2473500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7410F4-CC7D-4904-B1E7-D36E75419532}"/>
              </a:ext>
            </a:extLst>
          </p:cNvPr>
          <p:cNvSpPr/>
          <p:nvPr/>
        </p:nvSpPr>
        <p:spPr bwMode="auto">
          <a:xfrm>
            <a:off x="1661633" y="2475671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0870EA-05E2-45AE-B839-5360B4FA23CE}"/>
              </a:ext>
            </a:extLst>
          </p:cNvPr>
          <p:cNvSpPr/>
          <p:nvPr/>
        </p:nvSpPr>
        <p:spPr bwMode="auto">
          <a:xfrm>
            <a:off x="1499822" y="2961169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3A96A0-1FAC-42B9-9CE3-17A0BBAC2534}"/>
              </a:ext>
            </a:extLst>
          </p:cNvPr>
          <p:cNvSpPr/>
          <p:nvPr/>
        </p:nvSpPr>
        <p:spPr bwMode="auto">
          <a:xfrm>
            <a:off x="1661633" y="2963340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18FFE6-A802-4CA0-B35F-A7DBAE561564}"/>
              </a:ext>
            </a:extLst>
          </p:cNvPr>
          <p:cNvCxnSpPr>
            <a:cxnSpLocks/>
          </p:cNvCxnSpPr>
          <p:nvPr/>
        </p:nvCxnSpPr>
        <p:spPr>
          <a:xfrm flipV="1">
            <a:off x="2359222" y="2562523"/>
            <a:ext cx="2578762" cy="132556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A000979-80A6-4CD0-9C87-D99CB9C4EB0F}"/>
              </a:ext>
            </a:extLst>
          </p:cNvPr>
          <p:cNvSpPr/>
          <p:nvPr/>
        </p:nvSpPr>
        <p:spPr>
          <a:xfrm>
            <a:off x="5254619" y="4406083"/>
            <a:ext cx="1318592" cy="2054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5191DE-B4D3-4D70-919A-6DB7D23B0A14}"/>
              </a:ext>
            </a:extLst>
          </p:cNvPr>
          <p:cNvSpPr txBox="1"/>
          <p:nvPr/>
        </p:nvSpPr>
        <p:spPr>
          <a:xfrm>
            <a:off x="7477413" y="6304260"/>
            <a:ext cx="2379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Pintos: </a:t>
            </a:r>
            <a:r>
              <a:rPr lang="en-US" sz="2400" dirty="0" err="1">
                <a:highlight>
                  <a:srgbClr val="FFFF00"/>
                </a:highlight>
              </a:rPr>
              <a:t>page_dir.c</a:t>
            </a:r>
            <a:endParaRPr 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483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17D3-843E-4FE5-8047-E4BB8F798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 Table Mapping (Rough Idea)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89DA28-3088-4FD9-B950-A3408C14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A53367-6054-444E-A690-59007521A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48578-CC2E-4B86-9A45-3F89AB55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912925" y="2142716"/>
            <a:ext cx="9275424" cy="4313642"/>
            <a:chOff x="698692" y="1045414"/>
            <a:chExt cx="11723846" cy="5452308"/>
          </a:xfrm>
        </p:grpSpPr>
        <p:sp>
          <p:nvSpPr>
            <p:cNvPr id="49" name="Text Box 46">
              <a:extLst>
                <a:ext uri="{FF2B5EF4-FFF2-40B4-BE49-F238E27FC236}">
                  <a16:creationId xmlns:a16="http://schemas.microsoft.com/office/drawing/2014/main" id="{A470A213-B77E-414F-9F64-300956ADA2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9152" y="6030913"/>
              <a:ext cx="3402357" cy="46680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="0" dirty="0">
                  <a:solidFill>
                    <a:schemeClr val="hlink"/>
                  </a:solidFill>
                  <a:latin typeface="+mj-lt"/>
                </a:rPr>
                <a:t>Physical Address Space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98692" y="1045414"/>
              <a:ext cx="11723846" cy="5130088"/>
              <a:chOff x="698692" y="1045414"/>
              <a:chExt cx="11723846" cy="5130088"/>
            </a:xfrm>
          </p:grpSpPr>
          <p:sp>
            <p:nvSpPr>
              <p:cNvPr id="6" name="Oval 2">
                <a:extLst>
                  <a:ext uri="{FF2B5EF4-FFF2-40B4-BE49-F238E27FC236}">
                    <a16:creationId xmlns:a16="http://schemas.microsoft.com/office/drawing/2014/main" id="{1A9DE9AC-BA7D-41E5-A057-8D8BFC2C5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7631" y="1522413"/>
                <a:ext cx="609600" cy="3048000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 b="0">
                  <a:latin typeface="+mj-lt"/>
                </a:endParaRPr>
              </a:p>
            </p:txBody>
          </p:sp>
          <p:sp>
            <p:nvSpPr>
              <p:cNvPr id="7" name="Oval 3">
                <a:extLst>
                  <a:ext uri="{FF2B5EF4-FFF2-40B4-BE49-F238E27FC236}">
                    <a16:creationId xmlns:a16="http://schemas.microsoft.com/office/drawing/2014/main" id="{99A55C1C-7ACB-4F8D-ACD3-0DB33B7C5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2031" y="1446213"/>
                <a:ext cx="609600" cy="30480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 b="0">
                  <a:latin typeface="+mj-lt"/>
                </a:endParaRPr>
              </a:p>
            </p:txBody>
          </p:sp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98B2E59F-38CF-4B07-AD1A-CE917DCA53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2146" y="3444876"/>
                <a:ext cx="1203909" cy="1361555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29" tIns="45714" rIns="91429" bIns="45714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 b="0">
                    <a:latin typeface="+mj-lt"/>
                  </a:rPr>
                  <a:t>Prog 1</a:t>
                </a:r>
              </a:p>
              <a:p>
                <a:pPr algn="ctr"/>
                <a:r>
                  <a:rPr lang="en-US" altLang="en-US" sz="1600" b="0">
                    <a:solidFill>
                      <a:schemeClr val="hlink"/>
                    </a:solidFill>
                    <a:latin typeface="+mj-lt"/>
                  </a:rPr>
                  <a:t>Virtual</a:t>
                </a:r>
              </a:p>
              <a:p>
                <a:pPr algn="ctr"/>
                <a:r>
                  <a:rPr lang="en-US" altLang="en-US" sz="1600" b="0">
                    <a:solidFill>
                      <a:schemeClr val="hlink"/>
                    </a:solidFill>
                    <a:latin typeface="+mj-lt"/>
                  </a:rPr>
                  <a:t>Address</a:t>
                </a:r>
              </a:p>
              <a:p>
                <a:pPr algn="ctr"/>
                <a:r>
                  <a:rPr lang="en-US" altLang="en-US" sz="1600" b="0">
                    <a:solidFill>
                      <a:schemeClr val="hlink"/>
                    </a:solidFill>
                    <a:latin typeface="+mj-lt"/>
                  </a:rPr>
                  <a:t>Space 1</a:t>
                </a:r>
              </a:p>
            </p:txBody>
          </p:sp>
          <p:sp>
            <p:nvSpPr>
              <p:cNvPr id="9" name="Text Box 6">
                <a:extLst>
                  <a:ext uri="{FF2B5EF4-FFF2-40B4-BE49-F238E27FC236}">
                    <a16:creationId xmlns:a16="http://schemas.microsoft.com/office/drawing/2014/main" id="{03A9775E-5CD0-4358-AF10-8602A51E36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0621" y="3479801"/>
                <a:ext cx="1203909" cy="1361555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29" tIns="45714" rIns="91429" bIns="45714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 b="0">
                    <a:latin typeface="+mj-lt"/>
                  </a:rPr>
                  <a:t>Prog 2</a:t>
                </a:r>
              </a:p>
              <a:p>
                <a:pPr algn="ctr"/>
                <a:r>
                  <a:rPr lang="en-US" altLang="en-US" sz="1600" b="0">
                    <a:solidFill>
                      <a:schemeClr val="hlink"/>
                    </a:solidFill>
                    <a:latin typeface="+mj-lt"/>
                  </a:rPr>
                  <a:t>Virtual</a:t>
                </a:r>
              </a:p>
              <a:p>
                <a:pPr algn="ctr"/>
                <a:r>
                  <a:rPr lang="en-US" altLang="en-US" sz="1600" b="0">
                    <a:solidFill>
                      <a:schemeClr val="hlink"/>
                    </a:solidFill>
                    <a:latin typeface="+mj-lt"/>
                  </a:rPr>
                  <a:t>Address</a:t>
                </a:r>
              </a:p>
              <a:p>
                <a:pPr algn="ctr"/>
                <a:r>
                  <a:rPr lang="en-US" altLang="en-US" sz="1600" b="0">
                    <a:solidFill>
                      <a:schemeClr val="hlink"/>
                    </a:solidFill>
                    <a:latin typeface="+mj-lt"/>
                  </a:rPr>
                  <a:t>Space 2</a:t>
                </a:r>
              </a:p>
            </p:txBody>
          </p:sp>
          <p:grpSp>
            <p:nvGrpSpPr>
              <p:cNvPr id="10" name="Group 7">
                <a:extLst>
                  <a:ext uri="{FF2B5EF4-FFF2-40B4-BE49-F238E27FC236}">
                    <a16:creationId xmlns:a16="http://schemas.microsoft.com/office/drawing/2014/main" id="{91E8EB83-E016-48C1-9248-D32C689913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3231" y="1370013"/>
                <a:ext cx="1295400" cy="1828800"/>
                <a:chOff x="672" y="672"/>
                <a:chExt cx="816" cy="1152"/>
              </a:xfrm>
            </p:grpSpPr>
            <p:sp>
              <p:nvSpPr>
                <p:cNvPr id="11" name="Rectangle 8">
                  <a:extLst>
                    <a:ext uri="{FF2B5EF4-FFF2-40B4-BE49-F238E27FC236}">
                      <a16:creationId xmlns:a16="http://schemas.microsoft.com/office/drawing/2014/main" id="{36470D71-FAD4-4439-9210-43D96F70ED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672"/>
                  <a:ext cx="816" cy="11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2A40E2"/>
                  </a:solidFill>
                  <a:miter lim="800000"/>
                  <a:headEnd/>
                  <a:tailEnd/>
                </a:ln>
              </p:spPr>
              <p:txBody>
                <a:bodyPr wrap="none" lIns="91429" tIns="45714" rIns="91429" bIns="45714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</a:pPr>
                  <a:r>
                    <a:rPr lang="en-US" altLang="en-US" sz="1600" b="0" dirty="0">
                      <a:latin typeface="+mj-lt"/>
                    </a:rPr>
                    <a:t>Code</a:t>
                  </a:r>
                  <a:endParaRPr lang="en-US" altLang="en-US" b="0" dirty="0">
                    <a:latin typeface="+mj-lt"/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altLang="en-US" b="0" dirty="0">
                      <a:latin typeface="+mj-lt"/>
                    </a:rPr>
                    <a:t>Data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altLang="en-US" b="0" dirty="0">
                      <a:latin typeface="+mj-lt"/>
                    </a:rPr>
                    <a:t>Heap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altLang="en-US" b="0" dirty="0">
                      <a:latin typeface="+mj-lt"/>
                    </a:rPr>
                    <a:t>Stack</a:t>
                  </a:r>
                </a:p>
              </p:txBody>
            </p:sp>
            <p:sp>
              <p:nvSpPr>
                <p:cNvPr id="12" name="Line 9">
                  <a:extLst>
                    <a:ext uri="{FF2B5EF4-FFF2-40B4-BE49-F238E27FC236}">
                      <a16:creationId xmlns:a16="http://schemas.microsoft.com/office/drawing/2014/main" id="{3E7D7402-43E3-4ECF-A8CD-BFC6B6ADA5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816" cy="0"/>
                </a:xfrm>
                <a:prstGeom prst="line">
                  <a:avLst/>
                </a:prstGeom>
                <a:noFill/>
                <a:ln w="19050">
                  <a:solidFill>
                    <a:srgbClr val="2A40E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3" name="Line 10">
                  <a:extLst>
                    <a:ext uri="{FF2B5EF4-FFF2-40B4-BE49-F238E27FC236}">
                      <a16:creationId xmlns:a16="http://schemas.microsoft.com/office/drawing/2014/main" id="{37FF9F35-A5E2-4711-A4D4-B8BF10791B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296"/>
                  <a:ext cx="816" cy="0"/>
                </a:xfrm>
                <a:prstGeom prst="line">
                  <a:avLst/>
                </a:prstGeom>
                <a:noFill/>
                <a:ln w="19050">
                  <a:solidFill>
                    <a:srgbClr val="2A40E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4" name="Line 11">
                  <a:extLst>
                    <a:ext uri="{FF2B5EF4-FFF2-40B4-BE49-F238E27FC236}">
                      <a16:creationId xmlns:a16="http://schemas.microsoft.com/office/drawing/2014/main" id="{B0472350-7D32-4814-88D2-C6B3759990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536"/>
                  <a:ext cx="816" cy="0"/>
                </a:xfrm>
                <a:prstGeom prst="line">
                  <a:avLst/>
                </a:prstGeom>
                <a:noFill/>
                <a:ln w="19050">
                  <a:solidFill>
                    <a:srgbClr val="2A40E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</a:endParaRPr>
                </a:p>
              </p:txBody>
            </p:sp>
          </p:grpSp>
          <p:grpSp>
            <p:nvGrpSpPr>
              <p:cNvPr id="15" name="Group 12">
                <a:extLst>
                  <a:ext uri="{FF2B5EF4-FFF2-40B4-BE49-F238E27FC236}">
                    <a16:creationId xmlns:a16="http://schemas.microsoft.com/office/drawing/2014/main" id="{1E9A6B67-197C-4921-B66A-B9B6A17128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19631" y="1446213"/>
                <a:ext cx="1295400" cy="1828800"/>
                <a:chOff x="672" y="672"/>
                <a:chExt cx="816" cy="1152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202CAC42-0C18-4C5D-8EB4-6704615C1B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672"/>
                  <a:ext cx="816" cy="11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lIns="91429" tIns="45714" rIns="91429" bIns="45714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</a:pPr>
                  <a:r>
                    <a:rPr lang="en-US" altLang="en-US" sz="1600" b="0">
                      <a:latin typeface="+mj-lt"/>
                    </a:rPr>
                    <a:t>Code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altLang="en-US" sz="1600" b="0">
                      <a:latin typeface="+mj-lt"/>
                    </a:rPr>
                    <a:t>Data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altLang="en-US" sz="1600" b="0">
                      <a:latin typeface="+mj-lt"/>
                    </a:rPr>
                    <a:t>Heap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altLang="en-US" sz="1600" b="0">
                      <a:latin typeface="+mj-lt"/>
                    </a:rPr>
                    <a:t>Stack</a:t>
                  </a:r>
                </a:p>
              </p:txBody>
            </p:sp>
            <p:sp>
              <p:nvSpPr>
                <p:cNvPr id="17" name="Line 14">
                  <a:extLst>
                    <a:ext uri="{FF2B5EF4-FFF2-40B4-BE49-F238E27FC236}">
                      <a16:creationId xmlns:a16="http://schemas.microsoft.com/office/drawing/2014/main" id="{9575C6C6-8D52-4F70-98FC-1D056E4D71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81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8" name="Line 15">
                  <a:extLst>
                    <a:ext uri="{FF2B5EF4-FFF2-40B4-BE49-F238E27FC236}">
                      <a16:creationId xmlns:a16="http://schemas.microsoft.com/office/drawing/2014/main" id="{503AF799-2E4D-40D3-8118-4FA7DAE083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296"/>
                  <a:ext cx="81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9" name="Line 16">
                  <a:extLst>
                    <a:ext uri="{FF2B5EF4-FFF2-40B4-BE49-F238E27FC236}">
                      <a16:creationId xmlns:a16="http://schemas.microsoft.com/office/drawing/2014/main" id="{9AD1AD14-023B-4740-9D30-C239858DFB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536"/>
                  <a:ext cx="81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</a:endParaRPr>
                </a:p>
              </p:txBody>
            </p:sp>
          </p:grpSp>
          <p:grpSp>
            <p:nvGrpSpPr>
              <p:cNvPr id="20" name="Group 17">
                <a:extLst>
                  <a:ext uri="{FF2B5EF4-FFF2-40B4-BE49-F238E27FC236}">
                    <a16:creationId xmlns:a16="http://schemas.microsoft.com/office/drawing/2014/main" id="{8774A4B3-1737-44EC-9C15-E8C2382859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52631" y="1370013"/>
                <a:ext cx="1295400" cy="4660900"/>
                <a:chOff x="2448" y="624"/>
                <a:chExt cx="816" cy="3360"/>
              </a:xfrm>
            </p:grpSpPr>
            <p:sp>
              <p:nvSpPr>
                <p:cNvPr id="21" name="Rectangle 18">
                  <a:extLst>
                    <a:ext uri="{FF2B5EF4-FFF2-40B4-BE49-F238E27FC236}">
                      <a16:creationId xmlns:a16="http://schemas.microsoft.com/office/drawing/2014/main" id="{0747DA0E-CF51-4791-BD64-7D788296FB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624"/>
                  <a:ext cx="816" cy="288"/>
                </a:xfrm>
                <a:prstGeom prst="rect">
                  <a:avLst/>
                </a:prstGeom>
                <a:solidFill>
                  <a:srgbClr val="00AE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29" tIns="45714" rIns="91429" bIns="45714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400" b="0">
                      <a:latin typeface="+mj-lt"/>
                    </a:rPr>
                    <a:t>Data 2</a:t>
                  </a:r>
                </a:p>
              </p:txBody>
            </p:sp>
            <p:sp>
              <p:nvSpPr>
                <p:cNvPr id="22" name="Rectangle 19">
                  <a:extLst>
                    <a:ext uri="{FF2B5EF4-FFF2-40B4-BE49-F238E27FC236}">
                      <a16:creationId xmlns:a16="http://schemas.microsoft.com/office/drawing/2014/main" id="{458FFE7C-DD01-46BD-A7D6-0089697A7D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912"/>
                  <a:ext cx="816" cy="28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29" tIns="45714" rIns="91429" bIns="45714" anchor="ctr"/>
                <a:lstStyle/>
                <a:p>
                  <a:pPr algn="ctr">
                    <a:defRPr/>
                  </a:pPr>
                  <a:r>
                    <a:rPr lang="en-US" sz="1400" dirty="0">
                      <a:latin typeface="+mj-lt"/>
                      <a:ea typeface="Helvetica" charset="0"/>
                      <a:cs typeface="Helvetica" charset="0"/>
                    </a:rPr>
                    <a:t>Stack 1</a:t>
                  </a:r>
                </a:p>
              </p:txBody>
            </p:sp>
            <p:sp>
              <p:nvSpPr>
                <p:cNvPr id="23" name="Rectangle 20">
                  <a:extLst>
                    <a:ext uri="{FF2B5EF4-FFF2-40B4-BE49-F238E27FC236}">
                      <a16:creationId xmlns:a16="http://schemas.microsoft.com/office/drawing/2014/main" id="{E89AA20A-DF79-4943-BC61-B16D7C365F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1200"/>
                  <a:ext cx="816" cy="288"/>
                </a:xfrm>
                <a:prstGeom prst="rect">
                  <a:avLst/>
                </a:prstGeom>
                <a:solidFill>
                  <a:srgbClr val="A0BCFE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29" tIns="45714" rIns="91429" bIns="45714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400" b="0">
                      <a:latin typeface="+mj-lt"/>
                    </a:rPr>
                    <a:t>Heap 1</a:t>
                  </a:r>
                </a:p>
              </p:txBody>
            </p:sp>
            <p:sp>
              <p:nvSpPr>
                <p:cNvPr id="24" name="Rectangle 21">
                  <a:extLst>
                    <a:ext uri="{FF2B5EF4-FFF2-40B4-BE49-F238E27FC236}">
                      <a16:creationId xmlns:a16="http://schemas.microsoft.com/office/drawing/2014/main" id="{9E85E894-0933-4DAD-BBA0-E9A992AE69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816" cy="4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29" tIns="45714" rIns="91429" bIns="45714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400" b="0" dirty="0">
                      <a:latin typeface="+mj-lt"/>
                    </a:rPr>
                    <a:t>OS heap/</a:t>
                  </a:r>
                </a:p>
                <a:p>
                  <a:pPr algn="ctr"/>
                  <a:r>
                    <a:rPr lang="en-US" altLang="en-US" sz="1400" b="0" dirty="0">
                      <a:latin typeface="+mj-lt"/>
                    </a:rPr>
                    <a:t>Stacks</a:t>
                  </a:r>
                </a:p>
              </p:txBody>
            </p:sp>
            <p:sp>
              <p:nvSpPr>
                <p:cNvPr id="25" name="Rectangle 22">
                  <a:extLst>
                    <a:ext uri="{FF2B5EF4-FFF2-40B4-BE49-F238E27FC236}">
                      <a16:creationId xmlns:a16="http://schemas.microsoft.com/office/drawing/2014/main" id="{98112BA9-9459-4ADE-8EB6-F987C20FF8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1488"/>
                  <a:ext cx="816" cy="288"/>
                </a:xfrm>
                <a:prstGeom prst="rect">
                  <a:avLst/>
                </a:prstGeom>
                <a:solidFill>
                  <a:srgbClr val="A0BCFE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29" tIns="45714" rIns="91429" bIns="45714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400" b="0">
                      <a:latin typeface="+mj-lt"/>
                    </a:rPr>
                    <a:t>Code 1</a:t>
                  </a:r>
                </a:p>
              </p:txBody>
            </p:sp>
            <p:sp>
              <p:nvSpPr>
                <p:cNvPr id="26" name="Rectangle 23">
                  <a:extLst>
                    <a:ext uri="{FF2B5EF4-FFF2-40B4-BE49-F238E27FC236}">
                      <a16:creationId xmlns:a16="http://schemas.microsoft.com/office/drawing/2014/main" id="{87CAD335-365A-487E-A801-B1DAC1E722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1776"/>
                  <a:ext cx="816" cy="288"/>
                </a:xfrm>
                <a:prstGeom prst="rect">
                  <a:avLst/>
                </a:prstGeom>
                <a:solidFill>
                  <a:srgbClr val="00AE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29" tIns="45714" rIns="91429" bIns="45714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400" b="0">
                      <a:latin typeface="+mj-lt"/>
                    </a:rPr>
                    <a:t>Stack 2</a:t>
                  </a:r>
                </a:p>
              </p:txBody>
            </p:sp>
            <p:sp>
              <p:nvSpPr>
                <p:cNvPr id="27" name="Rectangle 24">
                  <a:extLst>
                    <a:ext uri="{FF2B5EF4-FFF2-40B4-BE49-F238E27FC236}">
                      <a16:creationId xmlns:a16="http://schemas.microsoft.com/office/drawing/2014/main" id="{2EACA78A-091F-4718-BD05-7BF77FB14F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2064"/>
                  <a:ext cx="816" cy="288"/>
                </a:xfrm>
                <a:prstGeom prst="rect">
                  <a:avLst/>
                </a:prstGeom>
                <a:solidFill>
                  <a:srgbClr val="A0BCFE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29" tIns="45714" rIns="91429" bIns="45714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400" b="0">
                      <a:latin typeface="+mj-lt"/>
                    </a:rPr>
                    <a:t>Data 1</a:t>
                  </a:r>
                </a:p>
              </p:txBody>
            </p:sp>
            <p:sp>
              <p:nvSpPr>
                <p:cNvPr id="28" name="Rectangle 25">
                  <a:extLst>
                    <a:ext uri="{FF2B5EF4-FFF2-40B4-BE49-F238E27FC236}">
                      <a16:creationId xmlns:a16="http://schemas.microsoft.com/office/drawing/2014/main" id="{131245FB-694E-4FE8-947B-580FFD948E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2352"/>
                  <a:ext cx="816" cy="288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29" tIns="45714" rIns="91429" bIns="45714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400" b="0">
                      <a:latin typeface="+mj-lt"/>
                    </a:rPr>
                    <a:t>Heap 2</a:t>
                  </a:r>
                </a:p>
              </p:txBody>
            </p:sp>
            <p:sp>
              <p:nvSpPr>
                <p:cNvPr id="29" name="Rectangle 26">
                  <a:extLst>
                    <a:ext uri="{FF2B5EF4-FFF2-40B4-BE49-F238E27FC236}">
                      <a16:creationId xmlns:a16="http://schemas.microsoft.com/office/drawing/2014/main" id="{A48E67C6-3EA7-4356-A097-E69259041D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2640"/>
                  <a:ext cx="816" cy="288"/>
                </a:xfrm>
                <a:prstGeom prst="rect">
                  <a:avLst/>
                </a:prstGeom>
                <a:solidFill>
                  <a:srgbClr val="00AE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29" tIns="45714" rIns="91429" bIns="45714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400" b="0">
                      <a:latin typeface="+mj-lt"/>
                    </a:rPr>
                    <a:t>Code 2</a:t>
                  </a:r>
                </a:p>
              </p:txBody>
            </p:sp>
            <p:sp>
              <p:nvSpPr>
                <p:cNvPr id="30" name="Rectangle 27">
                  <a:extLst>
                    <a:ext uri="{FF2B5EF4-FFF2-40B4-BE49-F238E27FC236}">
                      <a16:creationId xmlns:a16="http://schemas.microsoft.com/office/drawing/2014/main" id="{00000212-D096-46EE-9A96-5C74D31071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2928"/>
                  <a:ext cx="816" cy="28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29" tIns="45714" rIns="91429" bIns="45714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400" b="0">
                      <a:latin typeface="+mj-lt"/>
                    </a:rPr>
                    <a:t>OS code</a:t>
                  </a:r>
                </a:p>
              </p:txBody>
            </p:sp>
            <p:sp>
              <p:nvSpPr>
                <p:cNvPr id="31" name="Rectangle 28">
                  <a:extLst>
                    <a:ext uri="{FF2B5EF4-FFF2-40B4-BE49-F238E27FC236}">
                      <a16:creationId xmlns:a16="http://schemas.microsoft.com/office/drawing/2014/main" id="{AB68E592-41E4-418A-A318-479593ACB4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216"/>
                  <a:ext cx="816" cy="28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29" tIns="45714" rIns="91429" bIns="45714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400" b="0">
                      <a:latin typeface="+mj-lt"/>
                    </a:rPr>
                    <a:t>OS data</a:t>
                  </a:r>
                </a:p>
              </p:txBody>
            </p:sp>
          </p:grpSp>
          <p:sp>
            <p:nvSpPr>
              <p:cNvPr id="32" name="Line 29">
                <a:extLst>
                  <a:ext uri="{FF2B5EF4-FFF2-40B4-BE49-F238E27FC236}">
                    <a16:creationId xmlns:a16="http://schemas.microsoft.com/office/drawing/2014/main" id="{5C31C0A3-332B-4D28-BDAE-C916B528B8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8631" y="1598613"/>
                <a:ext cx="1524000" cy="11061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33" name="Line 30">
                <a:extLst>
                  <a:ext uri="{FF2B5EF4-FFF2-40B4-BE49-F238E27FC236}">
                    <a16:creationId xmlns:a16="http://schemas.microsoft.com/office/drawing/2014/main" id="{44A6D463-E80A-4149-A352-6456912665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8631" y="2132013"/>
                <a:ext cx="1485900" cy="14017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34" name="Line 31">
                <a:extLst>
                  <a:ext uri="{FF2B5EF4-FFF2-40B4-BE49-F238E27FC236}">
                    <a16:creationId xmlns:a16="http://schemas.microsoft.com/office/drawing/2014/main" id="{6262C955-DC62-4FBB-921F-D22A9C01D6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8631" y="2360613"/>
                <a:ext cx="1485900" cy="228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35" name="Line 32">
                <a:extLst>
                  <a:ext uri="{FF2B5EF4-FFF2-40B4-BE49-F238E27FC236}">
                    <a16:creationId xmlns:a16="http://schemas.microsoft.com/office/drawing/2014/main" id="{BFE70963-E4A9-4919-8FB3-C0034D2AE1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8631" y="1979613"/>
                <a:ext cx="1524000" cy="10668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36" name="Line 33">
                <a:extLst>
                  <a:ext uri="{FF2B5EF4-FFF2-40B4-BE49-F238E27FC236}">
                    <a16:creationId xmlns:a16="http://schemas.microsoft.com/office/drawing/2014/main" id="{CD30565D-4309-4A3F-B764-C09245746B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8031" y="1751013"/>
                <a:ext cx="1371600" cy="25701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37" name="Line 34">
                <a:extLst>
                  <a:ext uri="{FF2B5EF4-FFF2-40B4-BE49-F238E27FC236}">
                    <a16:creationId xmlns:a16="http://schemas.microsoft.com/office/drawing/2014/main" id="{AE0B671D-3C76-43F5-8A6B-C90BD70430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48031" y="1522413"/>
                <a:ext cx="1371600" cy="6858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38" name="Line 35">
                <a:extLst>
                  <a:ext uri="{FF2B5EF4-FFF2-40B4-BE49-F238E27FC236}">
                    <a16:creationId xmlns:a16="http://schemas.microsoft.com/office/drawing/2014/main" id="{30069A77-7412-4B71-A2EE-1460D7A9A0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8031" y="2665413"/>
                <a:ext cx="1371600" cy="12746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39" name="Line 36">
                <a:extLst>
                  <a:ext uri="{FF2B5EF4-FFF2-40B4-BE49-F238E27FC236}">
                    <a16:creationId xmlns:a16="http://schemas.microsoft.com/office/drawing/2014/main" id="{70D76C14-3BB0-4704-B762-6041C0567A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8031" y="3046413"/>
                <a:ext cx="1371600" cy="990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40" name="Rectangle 37">
                <a:extLst>
                  <a:ext uri="{FF2B5EF4-FFF2-40B4-BE49-F238E27FC236}">
                    <a16:creationId xmlns:a16="http://schemas.microsoft.com/office/drawing/2014/main" id="{4DC6E326-C42D-405C-A423-311D3EB73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0682" y="2112953"/>
                <a:ext cx="258763" cy="1371601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 b="0">
                  <a:latin typeface="+mj-lt"/>
                </a:endParaRPr>
              </a:p>
            </p:txBody>
          </p:sp>
          <p:sp>
            <p:nvSpPr>
              <p:cNvPr id="41" name="Oval 38">
                <a:extLst>
                  <a:ext uri="{FF2B5EF4-FFF2-40B4-BE49-F238E27FC236}">
                    <a16:creationId xmlns:a16="http://schemas.microsoft.com/office/drawing/2014/main" id="{60B5F81D-BB4F-45B1-B7DC-981629210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2031" y="1446213"/>
                <a:ext cx="609600" cy="3048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 b="0">
                  <a:latin typeface="+mj-lt"/>
                </a:endParaRPr>
              </a:p>
            </p:txBody>
          </p:sp>
          <p:sp>
            <p:nvSpPr>
              <p:cNvPr id="42" name="Rectangle 39">
                <a:extLst>
                  <a:ext uri="{FF2B5EF4-FFF2-40B4-BE49-F238E27FC236}">
                    <a16:creationId xmlns:a16="http://schemas.microsoft.com/office/drawing/2014/main" id="{1E6BEC31-58A3-4C54-B0F4-050CFE301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3068" y="1979613"/>
                <a:ext cx="304800" cy="1876425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 b="0">
                  <a:latin typeface="+mj-lt"/>
                </a:endParaRPr>
              </a:p>
            </p:txBody>
          </p:sp>
          <p:sp>
            <p:nvSpPr>
              <p:cNvPr id="44" name="Oval 41">
                <a:extLst>
                  <a:ext uri="{FF2B5EF4-FFF2-40B4-BE49-F238E27FC236}">
                    <a16:creationId xmlns:a16="http://schemas.microsoft.com/office/drawing/2014/main" id="{C53FB88E-1788-4C5B-BC4F-52E0DC185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7631" y="1522413"/>
                <a:ext cx="609600" cy="3048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 b="0">
                  <a:latin typeface="+mj-lt"/>
                </a:endParaRPr>
              </a:p>
            </p:txBody>
          </p:sp>
          <p:sp>
            <p:nvSpPr>
              <p:cNvPr id="45" name="Text Box 42">
                <a:extLst>
                  <a:ext uri="{FF2B5EF4-FFF2-40B4-BE49-F238E27FC236}">
                    <a16:creationId xmlns:a16="http://schemas.microsoft.com/office/drawing/2014/main" id="{4DF3D06D-B1A1-4566-9071-28501856F6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8692" y="5101230"/>
                <a:ext cx="2484595" cy="816927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29" tIns="45714" rIns="91429" bIns="45714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/>
                <a:r>
                  <a:rPr lang="en-US" altLang="en-US" b="0" dirty="0">
                    <a:solidFill>
                      <a:schemeClr val="hlink"/>
                    </a:solidFill>
                    <a:latin typeface="+mj-lt"/>
                  </a:rPr>
                  <a:t>Translation </a:t>
                </a:r>
                <a:r>
                  <a:rPr lang="en-US" altLang="en-US" b="0" dirty="0" smtClean="0">
                    <a:solidFill>
                      <a:schemeClr val="hlink"/>
                    </a:solidFill>
                    <a:latin typeface="+mj-lt"/>
                  </a:rPr>
                  <a:t>Map</a:t>
                </a:r>
              </a:p>
              <a:p>
                <a:r>
                  <a:rPr lang="en-US" altLang="en-US" b="0" dirty="0" smtClean="0">
                    <a:solidFill>
                      <a:schemeClr val="hlink"/>
                    </a:solidFill>
                    <a:latin typeface="+mj-lt"/>
                  </a:rPr>
                  <a:t>Process 1</a:t>
                </a:r>
                <a:endParaRPr lang="en-US" altLang="en-US" b="0" dirty="0">
                  <a:solidFill>
                    <a:schemeClr val="hlink"/>
                  </a:solidFill>
                  <a:latin typeface="+mj-lt"/>
                </a:endParaRPr>
              </a:p>
            </p:txBody>
          </p:sp>
          <p:sp>
            <p:nvSpPr>
              <p:cNvPr id="46" name="Text Box 43">
                <a:extLst>
                  <a:ext uri="{FF2B5EF4-FFF2-40B4-BE49-F238E27FC236}">
                    <a16:creationId xmlns:a16="http://schemas.microsoft.com/office/drawing/2014/main" id="{4073251D-7C80-445D-AABE-BB60C1B8C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2531" y="5100187"/>
                <a:ext cx="2484595" cy="816927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29" tIns="45714" rIns="91429" bIns="45714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b="0" dirty="0">
                    <a:solidFill>
                      <a:schemeClr val="hlink"/>
                    </a:solidFill>
                    <a:latin typeface="+mj-lt"/>
                  </a:rPr>
                  <a:t>Translation </a:t>
                </a:r>
                <a:r>
                  <a:rPr lang="en-US" altLang="en-US" b="0" dirty="0" smtClean="0">
                    <a:solidFill>
                      <a:schemeClr val="hlink"/>
                    </a:solidFill>
                    <a:latin typeface="+mj-lt"/>
                  </a:rPr>
                  <a:t>Map</a:t>
                </a:r>
              </a:p>
              <a:p>
                <a:r>
                  <a:rPr lang="en-US" altLang="en-US" b="0" dirty="0" smtClean="0">
                    <a:solidFill>
                      <a:schemeClr val="hlink"/>
                    </a:solidFill>
                    <a:latin typeface="+mj-lt"/>
                  </a:rPr>
                  <a:t>Process 2</a:t>
                </a:r>
                <a:endParaRPr lang="en-US" altLang="en-US" b="0" dirty="0">
                  <a:solidFill>
                    <a:schemeClr val="hlink"/>
                  </a:solidFill>
                  <a:latin typeface="+mj-lt"/>
                </a:endParaRPr>
              </a:p>
            </p:txBody>
          </p:sp>
          <p:sp>
            <p:nvSpPr>
              <p:cNvPr id="47" name="Line 44">
                <a:extLst>
                  <a:ext uri="{FF2B5EF4-FFF2-40B4-BE49-F238E27FC236}">
                    <a16:creationId xmlns:a16="http://schemas.microsoft.com/office/drawing/2014/main" id="{7F19498C-7D15-48BB-81BC-D4F3E1532D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5137" y="4259254"/>
                <a:ext cx="76200" cy="762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48" name="Line 45">
                <a:extLst>
                  <a:ext uri="{FF2B5EF4-FFF2-40B4-BE49-F238E27FC236}">
                    <a16:creationId xmlns:a16="http://schemas.microsoft.com/office/drawing/2014/main" id="{B5435B27-2874-48F9-AF2C-7A50EE3A82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883825" y="4228949"/>
                <a:ext cx="76200" cy="8381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4257474-6602-45FB-B3D0-77247B63FCA3}"/>
                  </a:ext>
                </a:extLst>
              </p:cNvPr>
              <p:cNvSpPr/>
              <p:nvPr/>
            </p:nvSpPr>
            <p:spPr bwMode="auto">
              <a:xfrm>
                <a:off x="9300651" y="2173151"/>
                <a:ext cx="1828800" cy="3811819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42B5FDF-13E5-4862-AAC9-9B08E7A16BA7}"/>
                  </a:ext>
                </a:extLst>
              </p:cNvPr>
              <p:cNvSpPr txBox="1"/>
              <p:nvPr/>
            </p:nvSpPr>
            <p:spPr>
              <a:xfrm>
                <a:off x="11129451" y="1955277"/>
                <a:ext cx="1207989" cy="42792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ea typeface="Gill Sans" charset="0"/>
                    <a:cs typeface="Gill Sans" charset="0"/>
                  </a:rPr>
                  <a:t>0x000…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2EE4147-C575-4498-AF74-F6205E45E7ED}"/>
                  </a:ext>
                </a:extLst>
              </p:cNvPr>
              <p:cNvSpPr txBox="1"/>
              <p:nvPr/>
            </p:nvSpPr>
            <p:spPr>
              <a:xfrm>
                <a:off x="11129451" y="5747580"/>
                <a:ext cx="1293087" cy="42792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ea typeface="Gill Sans" charset="0"/>
                    <a:cs typeface="Gill Sans" charset="0"/>
                  </a:rPr>
                  <a:t>0xFFF…</a:t>
                </a: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D844AFB1-BDE1-469E-AF2E-E5A9D82D4C5C}"/>
                  </a:ext>
                </a:extLst>
              </p:cNvPr>
              <p:cNvGrpSpPr/>
              <p:nvPr/>
            </p:nvGrpSpPr>
            <p:grpSpPr>
              <a:xfrm>
                <a:off x="9377569" y="2409732"/>
                <a:ext cx="1678006" cy="2897439"/>
                <a:chOff x="3200400" y="1638300"/>
                <a:chExt cx="1628564" cy="2870958"/>
              </a:xfrm>
              <a:solidFill>
                <a:srgbClr val="FFFF00"/>
              </a:solidFill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2A0FD86-1857-4EA3-9311-75774358B26C}"/>
                    </a:ext>
                  </a:extLst>
                </p:cNvPr>
                <p:cNvSpPr/>
                <p:nvPr/>
              </p:nvSpPr>
              <p:spPr bwMode="auto">
                <a:xfrm>
                  <a:off x="3200400" y="1638300"/>
                  <a:ext cx="1628564" cy="419100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3B3AE1A-5BDC-4C17-AFEF-8C266FC2F55B}"/>
                    </a:ext>
                  </a:extLst>
                </p:cNvPr>
                <p:cNvSpPr txBox="1"/>
                <p:nvPr/>
              </p:nvSpPr>
              <p:spPr>
                <a:xfrm>
                  <a:off x="3647247" y="1638300"/>
                  <a:ext cx="731912" cy="385465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>
                      <a:ea typeface="Gill Sans" charset="0"/>
                      <a:cs typeface="Gill Sans" charset="0"/>
                    </a:rPr>
                    <a:t>Code</a:t>
                  </a: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0DA4F4E7-CBCF-42C6-A68A-5B63D338E8E4}"/>
                    </a:ext>
                  </a:extLst>
                </p:cNvPr>
                <p:cNvSpPr/>
                <p:nvPr/>
              </p:nvSpPr>
              <p:spPr bwMode="auto">
                <a:xfrm>
                  <a:off x="3200400" y="2057400"/>
                  <a:ext cx="1628564" cy="533400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1C2A5DF-8AEC-45B0-A098-5AB862110984}"/>
                    </a:ext>
                  </a:extLst>
                </p:cNvPr>
                <p:cNvSpPr txBox="1"/>
                <p:nvPr/>
              </p:nvSpPr>
              <p:spPr>
                <a:xfrm>
                  <a:off x="3236812" y="2133601"/>
                  <a:ext cx="1570406" cy="38546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ea typeface="Gill Sans" charset="0"/>
                      <a:cs typeface="Gill Sans" charset="0"/>
                    </a:rPr>
                    <a:t>Static Data</a:t>
                  </a: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05141785-1E01-489D-9B17-27F2972FCFAA}"/>
                    </a:ext>
                  </a:extLst>
                </p:cNvPr>
                <p:cNvSpPr/>
                <p:nvPr/>
              </p:nvSpPr>
              <p:spPr bwMode="auto">
                <a:xfrm>
                  <a:off x="3200400" y="2590800"/>
                  <a:ext cx="1628564" cy="533400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B43237E7-199E-45BE-91E8-3B2AD9E85211}"/>
                    </a:ext>
                  </a:extLst>
                </p:cNvPr>
                <p:cNvSpPr txBox="1"/>
                <p:nvPr/>
              </p:nvSpPr>
              <p:spPr>
                <a:xfrm>
                  <a:off x="3629549" y="2667001"/>
                  <a:ext cx="767308" cy="385465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>
                      <a:ea typeface="Gill Sans" charset="0"/>
                      <a:cs typeface="Gill Sans" charset="0"/>
                    </a:rPr>
                    <a:t>Heap</a:t>
                  </a: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5BFD567-4393-4192-A3E5-7A777DC486EA}"/>
                    </a:ext>
                  </a:extLst>
                </p:cNvPr>
                <p:cNvSpPr/>
                <p:nvPr/>
              </p:nvSpPr>
              <p:spPr bwMode="auto">
                <a:xfrm>
                  <a:off x="3200400" y="3975858"/>
                  <a:ext cx="1628564" cy="533400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85B1BCD0-3701-45A6-B01D-81C6439914B9}"/>
                    </a:ext>
                  </a:extLst>
                </p:cNvPr>
                <p:cNvSpPr txBox="1"/>
                <p:nvPr/>
              </p:nvSpPr>
              <p:spPr>
                <a:xfrm>
                  <a:off x="3579147" y="4052057"/>
                  <a:ext cx="885294" cy="42401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>
                      <a:ea typeface="Gill Sans" charset="0"/>
                      <a:cs typeface="Gill Sans" charset="0"/>
                    </a:rPr>
                    <a:t>Stack</a:t>
                  </a:r>
                </a:p>
              </p:txBody>
            </p:sp>
            <p:cxnSp>
              <p:nvCxnSpPr>
                <p:cNvPr id="65" name="Straight Arrow Connector 64">
                  <a:extLst>
                    <a:ext uri="{FF2B5EF4-FFF2-40B4-BE49-F238E27FC236}">
                      <a16:creationId xmlns:a16="http://schemas.microsoft.com/office/drawing/2014/main" id="{262715D5-D241-4817-9B02-BC68FEBA3C67}"/>
                    </a:ext>
                  </a:extLst>
                </p:cNvPr>
                <p:cNvCxnSpPr/>
                <p:nvPr/>
              </p:nvCxnSpPr>
              <p:spPr bwMode="auto">
                <a:xfrm flipV="1">
                  <a:off x="4724400" y="3823458"/>
                  <a:ext cx="0" cy="685800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arrow"/>
                </a:ln>
                <a:effectLst/>
              </p:spPr>
            </p:cxn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41B0E094-A5E2-4F96-B30A-6A58BFF15B9E}"/>
                    </a:ext>
                  </a:extLst>
                </p:cNvPr>
                <p:cNvCxnSpPr/>
                <p:nvPr/>
              </p:nvCxnSpPr>
              <p:spPr bwMode="auto">
                <a:xfrm>
                  <a:off x="4724400" y="2590800"/>
                  <a:ext cx="0" cy="685800"/>
                </a:xfrm>
                <a:prstGeom prst="straightConnector1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arrow"/>
                </a:ln>
                <a:effectLst/>
              </p:spPr>
            </p:cxnSp>
          </p:grp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EC0F02B9-2E26-4328-93A2-732FB4C5A0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15031" y="1446213"/>
                <a:ext cx="1666403" cy="708299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6E0656D2-63F7-4BF3-A2B7-D726280F8D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15031" y="3275013"/>
                <a:ext cx="1666403" cy="270995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EC7E078-7C13-433D-97F7-0B1E18C34777}"/>
                  </a:ext>
                </a:extLst>
              </p:cNvPr>
              <p:cNvSpPr txBox="1"/>
              <p:nvPr/>
            </p:nvSpPr>
            <p:spPr>
              <a:xfrm>
                <a:off x="8280551" y="1045414"/>
                <a:ext cx="3553240" cy="81694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5"/>
                    </a:solidFill>
                  </a:rPr>
                  <a:t>(user process view of memory)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3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8B0C-48F2-40D6-9719-F987FA9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 Process View of Memory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8C38F-EF3C-4314-9BB2-476683F8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C5EDB-27DC-44CF-9D8F-EE3DA172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D190F-6F4B-4E3A-99CB-263E2E7B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977455" y="1835960"/>
            <a:ext cx="9850630" cy="4551277"/>
            <a:chOff x="693991" y="1406192"/>
            <a:chExt cx="9850630" cy="45512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C7F83B-3C34-40E9-A4F2-D370920E5B98}"/>
                </a:ext>
              </a:extLst>
            </p:cNvPr>
            <p:cNvSpPr txBox="1"/>
            <p:nvPr/>
          </p:nvSpPr>
          <p:spPr>
            <a:xfrm>
              <a:off x="3185369" y="5181159"/>
              <a:ext cx="11578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user code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D3FF78-4D4A-48FC-AF6B-2CBBF5FF655B}"/>
                </a:ext>
              </a:extLst>
            </p:cNvPr>
            <p:cNvSpPr txBox="1"/>
            <p:nvPr/>
          </p:nvSpPr>
          <p:spPr>
            <a:xfrm>
              <a:off x="3223591" y="4828622"/>
              <a:ext cx="111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user data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7666F2-9441-48FB-81CC-A0D9173B44C1}"/>
                </a:ext>
              </a:extLst>
            </p:cNvPr>
            <p:cNvSpPr txBox="1"/>
            <p:nvPr/>
          </p:nvSpPr>
          <p:spPr>
            <a:xfrm>
              <a:off x="3294622" y="4582013"/>
              <a:ext cx="7886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heap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19F740-5631-4342-8DFD-6D75B3323781}"/>
                </a:ext>
              </a:extLst>
            </p:cNvPr>
            <p:cNvSpPr txBox="1"/>
            <p:nvPr/>
          </p:nvSpPr>
          <p:spPr>
            <a:xfrm>
              <a:off x="3290928" y="3454242"/>
              <a:ext cx="8168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stack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4D8C09-D085-4FEA-8A86-FC46E3EC4734}"/>
                </a:ext>
              </a:extLst>
            </p:cNvPr>
            <p:cNvSpPr txBox="1"/>
            <p:nvPr/>
          </p:nvSpPr>
          <p:spPr>
            <a:xfrm>
              <a:off x="1912785" y="5649692"/>
              <a:ext cx="13063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onsolas" panose="020B0609020204030204" pitchFamily="49" charset="0"/>
                </a:rPr>
                <a:t>0x00000000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A05D77-B5C4-4514-893A-5EC0B35929A9}"/>
                </a:ext>
              </a:extLst>
            </p:cNvPr>
            <p:cNvSpPr txBox="1"/>
            <p:nvPr/>
          </p:nvSpPr>
          <p:spPr>
            <a:xfrm>
              <a:off x="1912784" y="5421092"/>
              <a:ext cx="13063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onsolas" panose="020B0609020204030204" pitchFamily="49" charset="0"/>
                </a:rPr>
                <a:t>0x08048000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AB78A6-E55E-4235-BD19-F5D02A51B59C}"/>
                </a:ext>
              </a:extLst>
            </p:cNvPr>
            <p:cNvSpPr txBox="1"/>
            <p:nvPr/>
          </p:nvSpPr>
          <p:spPr>
            <a:xfrm>
              <a:off x="1912784" y="1950068"/>
              <a:ext cx="13063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onsolas" panose="020B0609020204030204" pitchFamily="49" charset="0"/>
                </a:rPr>
                <a:t>0xffffffff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79576E-DF67-4C5E-BE50-919DBBDCB92C}"/>
                </a:ext>
              </a:extLst>
            </p:cNvPr>
            <p:cNvSpPr txBox="1"/>
            <p:nvPr/>
          </p:nvSpPr>
          <p:spPr>
            <a:xfrm>
              <a:off x="1909176" y="3062288"/>
              <a:ext cx="13063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onsolas" panose="020B0609020204030204" pitchFamily="49" charset="0"/>
                </a:rPr>
                <a:t>0xc0000000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5C9B9A-8D7D-4B20-94F9-42BEE5614BEB}"/>
                </a:ext>
              </a:extLst>
            </p:cNvPr>
            <p:cNvSpPr txBox="1"/>
            <p:nvPr/>
          </p:nvSpPr>
          <p:spPr>
            <a:xfrm>
              <a:off x="3392793" y="3165255"/>
              <a:ext cx="702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Consolas" panose="020B0609020204030204" pitchFamily="49" charset="0"/>
                </a:rPr>
                <a:t>argv</a:t>
              </a:r>
              <a:endParaRPr lang="en-US" sz="1400" dirty="0">
                <a:latin typeface="Consolas" panose="020B0609020204030204" pitchFamily="49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0CBC9F-0012-4F46-8DF0-BC43D8708B04}"/>
                </a:ext>
              </a:extLst>
            </p:cNvPr>
            <p:cNvSpPr/>
            <p:nvPr/>
          </p:nvSpPr>
          <p:spPr bwMode="auto">
            <a:xfrm>
              <a:off x="3187781" y="2077026"/>
              <a:ext cx="1151916" cy="372506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ED98110-4DC5-4B6D-979F-ECD5C7B4C6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85368" y="5581635"/>
              <a:ext cx="116933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125311B-0F24-4521-96A0-10DE78350B1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85368" y="5167176"/>
              <a:ext cx="117321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E49416F-232F-443D-AAF7-EEAA929B6F9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93886" y="3191197"/>
              <a:ext cx="1139705" cy="0"/>
            </a:xfrm>
            <a:prstGeom prst="line">
              <a:avLst/>
            </a:prstGeom>
            <a:solidFill>
              <a:schemeClr val="accent1"/>
            </a:solidFill>
            <a:ln w="15875" cap="flat" cmpd="dbl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18AEDF0-9DB7-4DD4-80C1-CF3EFBED69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11831" y="3796560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2831C05-A410-4092-BA24-1F1D0FEEFA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11831" y="4633776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1" name="Up Arrow 24">
              <a:extLst>
                <a:ext uri="{FF2B5EF4-FFF2-40B4-BE49-F238E27FC236}">
                  <a16:creationId xmlns:a16="http://schemas.microsoft.com/office/drawing/2014/main" id="{B71912EA-EB15-4B33-92CE-2805F635058A}"/>
                </a:ext>
              </a:extLst>
            </p:cNvPr>
            <p:cNvSpPr/>
            <p:nvPr/>
          </p:nvSpPr>
          <p:spPr bwMode="auto">
            <a:xfrm>
              <a:off x="3985591" y="4469173"/>
              <a:ext cx="152400" cy="228600"/>
            </a:xfrm>
            <a:prstGeom prst="upArrow">
              <a:avLst/>
            </a:prstGeom>
            <a:solidFill>
              <a:schemeClr val="accent1">
                <a:alpha val="83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Up Arrow 25">
              <a:extLst>
                <a:ext uri="{FF2B5EF4-FFF2-40B4-BE49-F238E27FC236}">
                  <a16:creationId xmlns:a16="http://schemas.microsoft.com/office/drawing/2014/main" id="{BE0EA289-70CB-4ECB-9627-2942088097C5}"/>
                </a:ext>
              </a:extLst>
            </p:cNvPr>
            <p:cNvSpPr/>
            <p:nvPr/>
          </p:nvSpPr>
          <p:spPr bwMode="auto">
            <a:xfrm rot="10800000">
              <a:off x="3975813" y="3626109"/>
              <a:ext cx="152400" cy="228600"/>
            </a:xfrm>
            <a:prstGeom prst="upArrow">
              <a:avLst/>
            </a:prstGeom>
            <a:solidFill>
              <a:schemeClr val="accent1">
                <a:alpha val="83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C9818E-222B-4754-ADF5-5E9F499481CE}"/>
                </a:ext>
              </a:extLst>
            </p:cNvPr>
            <p:cNvSpPr txBox="1"/>
            <p:nvPr/>
          </p:nvSpPr>
          <p:spPr>
            <a:xfrm>
              <a:off x="1971371" y="1406192"/>
              <a:ext cx="3614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/>
                <a:t>Process Virtual Address Space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DC05EFA-88FA-4848-80F2-59296354EB1E}"/>
                </a:ext>
              </a:extLst>
            </p:cNvPr>
            <p:cNvSpPr txBox="1"/>
            <p:nvPr/>
          </p:nvSpPr>
          <p:spPr>
            <a:xfrm>
              <a:off x="693991" y="2778705"/>
              <a:ext cx="1151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ea typeface="Gill Sans" charset="0"/>
                  <a:cs typeface="Gill Sans" charset="0"/>
                </a:rPr>
                <a:t>Processor</a:t>
              </a:r>
            </a:p>
            <a:p>
              <a:pPr algn="ctr"/>
              <a:r>
                <a:rPr lang="en-US" sz="1600" b="0" dirty="0">
                  <a:ea typeface="Gill Sans" charset="0"/>
                  <a:cs typeface="Gill Sans" charset="0"/>
                </a:rPr>
                <a:t>registers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16C2E58-CE21-41AB-9C18-50ACB2B478D9}"/>
                </a:ext>
              </a:extLst>
            </p:cNvPr>
            <p:cNvGrpSpPr/>
            <p:nvPr/>
          </p:nvGrpSpPr>
          <p:grpSpPr>
            <a:xfrm>
              <a:off x="788171" y="3374185"/>
              <a:ext cx="986168" cy="1075852"/>
              <a:chOff x="749881" y="3252823"/>
              <a:chExt cx="986168" cy="62583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BF7A32B-1D7D-4232-9ED7-382AFFD3108C}"/>
                  </a:ext>
                </a:extLst>
              </p:cNvPr>
              <p:cNvSpPr/>
              <p:nvPr/>
            </p:nvSpPr>
            <p:spPr bwMode="auto">
              <a:xfrm>
                <a:off x="749882" y="3302406"/>
                <a:ext cx="986167" cy="566796"/>
              </a:xfrm>
              <a:prstGeom prst="rect">
                <a:avLst/>
              </a:prstGeom>
              <a:solidFill>
                <a:schemeClr val="accent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212E8FB-C4FD-4438-97D7-A82816D28300}"/>
                  </a:ext>
                </a:extLst>
              </p:cNvPr>
              <p:cNvSpPr/>
              <p:nvPr/>
            </p:nvSpPr>
            <p:spPr bwMode="auto">
              <a:xfrm>
                <a:off x="749882" y="3456006"/>
                <a:ext cx="986167" cy="130976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ADE5B3F-EAC0-4B19-AE56-36F48AD40895}"/>
                  </a:ext>
                </a:extLst>
              </p:cNvPr>
              <p:cNvSpPr/>
              <p:nvPr/>
            </p:nvSpPr>
            <p:spPr bwMode="auto">
              <a:xfrm>
                <a:off x="749881" y="3723843"/>
                <a:ext cx="986167" cy="14535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DF27EE-B2BB-4812-9EC6-C242479479CC}"/>
                  </a:ext>
                </a:extLst>
              </p:cNvPr>
              <p:cNvSpPr txBox="1"/>
              <p:nvPr/>
            </p:nvSpPr>
            <p:spPr>
              <a:xfrm>
                <a:off x="953904" y="3681718"/>
                <a:ext cx="573352" cy="196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onsolas" panose="020B0609020204030204" pitchFamily="49" charset="0"/>
                  </a:rPr>
                  <a:t>ip</a:t>
                </a:r>
                <a:endParaRPr lang="en-US" sz="16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99A004-860E-466B-9167-59CA2E7F765F}"/>
                  </a:ext>
                </a:extLst>
              </p:cNvPr>
              <p:cNvSpPr txBox="1"/>
              <p:nvPr/>
            </p:nvSpPr>
            <p:spPr>
              <a:xfrm>
                <a:off x="986024" y="3252823"/>
                <a:ext cx="491270" cy="196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onsolas" panose="020B0609020204030204" pitchFamily="49" charset="0"/>
                  </a:rPr>
                  <a:t>sp</a:t>
                </a:r>
                <a:endParaRPr lang="en-US" sz="1600" dirty="0">
                  <a:latin typeface="Consolas" panose="020B0609020204030204" pitchFamily="49" charset="0"/>
                </a:endParaRPr>
              </a:p>
            </p:txBody>
          </p:sp>
        </p:grpSp>
        <p:cxnSp>
          <p:nvCxnSpPr>
            <p:cNvPr id="31" name="Curved Connector 36">
              <a:extLst>
                <a:ext uri="{FF2B5EF4-FFF2-40B4-BE49-F238E27FC236}">
                  <a16:creationId xmlns:a16="http://schemas.microsoft.com/office/drawing/2014/main" id="{EF7253FD-AB97-4EF5-AF3C-DC3446228F60}"/>
                </a:ext>
              </a:extLst>
            </p:cNvPr>
            <p:cNvCxnSpPr>
              <a:cxnSpLocks/>
              <a:stCxn id="28" idx="3"/>
              <a:endCxn id="6" idx="1"/>
            </p:cNvCxnSpPr>
            <p:nvPr/>
          </p:nvCxnSpPr>
          <p:spPr bwMode="auto">
            <a:xfrm>
              <a:off x="1774338" y="4308838"/>
              <a:ext cx="1411031" cy="104159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triangle"/>
            </a:ln>
            <a:effectLst/>
          </p:spPr>
        </p:cxnSp>
        <p:cxnSp>
          <p:nvCxnSpPr>
            <p:cNvPr id="32" name="Curved Connector 39">
              <a:extLst>
                <a:ext uri="{FF2B5EF4-FFF2-40B4-BE49-F238E27FC236}">
                  <a16:creationId xmlns:a16="http://schemas.microsoft.com/office/drawing/2014/main" id="{B71CB0A0-B2AA-4D9B-9397-1EECC51A61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74338" y="3597133"/>
              <a:ext cx="1398440" cy="199427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triangle"/>
            </a:ln>
            <a:effectLst/>
          </p:spPr>
        </p:cxnSp>
        <p:cxnSp>
          <p:nvCxnSpPr>
            <p:cNvPr id="33" name="Curved Connector 41">
              <a:extLst>
                <a:ext uri="{FF2B5EF4-FFF2-40B4-BE49-F238E27FC236}">
                  <a16:creationId xmlns:a16="http://schemas.microsoft.com/office/drawing/2014/main" id="{A2CA62E1-12E8-480E-93B0-2FCA7DB42830}"/>
                </a:ext>
              </a:extLst>
            </p:cNvPr>
            <p:cNvCxnSpPr>
              <a:cxnSpLocks/>
              <a:stCxn id="27" idx="3"/>
              <a:endCxn id="7" idx="1"/>
            </p:cNvCxnSpPr>
            <p:nvPr/>
          </p:nvCxnSpPr>
          <p:spPr bwMode="auto">
            <a:xfrm>
              <a:off x="1774339" y="3836046"/>
              <a:ext cx="1449252" cy="116185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triangle"/>
            </a:ln>
            <a:effectLst/>
          </p:spPr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72B58EF-E244-4D21-AD32-732C25BA4279}"/>
                </a:ext>
              </a:extLst>
            </p:cNvPr>
            <p:cNvSpPr/>
            <p:nvPr/>
          </p:nvSpPr>
          <p:spPr bwMode="auto">
            <a:xfrm>
              <a:off x="8956237" y="2258973"/>
              <a:ext cx="1139705" cy="2857477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BDD5046-4F3C-4448-B748-7403E18272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68448" y="4560293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F9B1810-0A3D-48A8-91AC-35DD42D55B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68448" y="4069339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9D9EAD1-5050-42AE-8B4C-A95E71B080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68448" y="3545835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98B5EC8-08D2-423B-AE1B-E48AFB4B5C98}"/>
                </a:ext>
              </a:extLst>
            </p:cNvPr>
            <p:cNvSpPr txBox="1"/>
            <p:nvPr/>
          </p:nvSpPr>
          <p:spPr>
            <a:xfrm>
              <a:off x="6734271" y="2301170"/>
              <a:ext cx="13852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Page Table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52026B1-ED01-4A7F-9B90-B3878C945E04}"/>
                </a:ext>
              </a:extLst>
            </p:cNvPr>
            <p:cNvSpPr txBox="1"/>
            <p:nvPr/>
          </p:nvSpPr>
          <p:spPr>
            <a:xfrm>
              <a:off x="8568709" y="1844815"/>
              <a:ext cx="1975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Physical Memory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65DC3A7-2611-4D4B-971A-3BDFE3F053B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840165" y="3977698"/>
              <a:ext cx="1128283" cy="51963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B04560D-1DE8-4CAD-A976-57DC17A755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68448" y="2746599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D52C58C-A779-4724-BB2B-348E93B51DF5}"/>
                </a:ext>
              </a:extLst>
            </p:cNvPr>
            <p:cNvSpPr/>
            <p:nvPr/>
          </p:nvSpPr>
          <p:spPr>
            <a:xfrm>
              <a:off x="9191919" y="2433554"/>
              <a:ext cx="6683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Page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DEC4271-38CF-42B3-96ED-426EC143FF2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86812" y="2491477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4F2A367-5EDA-4C1C-9B46-E242E4EF05C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56237" y="3812131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00E4774-06DE-475F-9D1E-E3D999193F3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56237" y="4333791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12A157D-733E-4E8F-9B24-CE1D246D712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70277" y="4818947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674A3C8-A373-47D7-A776-6BF529550E77}"/>
                </a:ext>
              </a:extLst>
            </p:cNvPr>
            <p:cNvSpPr/>
            <p:nvPr/>
          </p:nvSpPr>
          <p:spPr bwMode="auto">
            <a:xfrm>
              <a:off x="6951392" y="2761290"/>
              <a:ext cx="1064880" cy="2700383"/>
            </a:xfrm>
            <a:prstGeom prst="rect">
              <a:avLst/>
            </a:prstGeom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C35B566-6F9D-4946-AAD5-26BAE003F423}"/>
                </a:ext>
              </a:extLst>
            </p:cNvPr>
            <p:cNvSpPr/>
            <p:nvPr/>
          </p:nvSpPr>
          <p:spPr bwMode="auto">
            <a:xfrm>
              <a:off x="6951392" y="4391115"/>
              <a:ext cx="1064880" cy="241773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Vertical Scroll 11">
              <a:extLst>
                <a:ext uri="{FF2B5EF4-FFF2-40B4-BE49-F238E27FC236}">
                  <a16:creationId xmlns:a16="http://schemas.microsoft.com/office/drawing/2014/main" id="{778AEF03-ACB0-4C61-B2A8-419702437ADB}"/>
                </a:ext>
              </a:extLst>
            </p:cNvPr>
            <p:cNvSpPr/>
            <p:nvPr/>
          </p:nvSpPr>
          <p:spPr bwMode="auto">
            <a:xfrm>
              <a:off x="4204821" y="5079518"/>
              <a:ext cx="457200" cy="403421"/>
            </a:xfrm>
            <a:prstGeom prst="verticalScroll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61261F3-7F87-409A-A54C-911610428223}"/>
                </a:ext>
              </a:extLst>
            </p:cNvPr>
            <p:cNvSpPr/>
            <p:nvPr/>
          </p:nvSpPr>
          <p:spPr bwMode="auto">
            <a:xfrm>
              <a:off x="3217707" y="2097726"/>
              <a:ext cx="1105567" cy="106758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0FD13F-65D2-4862-84B9-BEA926625E66}"/>
                </a:ext>
              </a:extLst>
            </p:cNvPr>
            <p:cNvSpPr txBox="1"/>
            <p:nvPr/>
          </p:nvSpPr>
          <p:spPr>
            <a:xfrm>
              <a:off x="3278745" y="2041286"/>
              <a:ext cx="9308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kernel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68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8B0C-48F2-40D6-9719-F987FA9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Processor Mode (Privilege Level)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8C38F-EF3C-4314-9BB2-476683F8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C5EDB-27DC-44CF-9D8F-EE3DA172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D190F-6F4B-4E3A-99CB-263E2E7B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7F83B-3C34-40E9-A4F2-D370920E5B98}"/>
              </a:ext>
            </a:extLst>
          </p:cNvPr>
          <p:cNvSpPr txBox="1"/>
          <p:nvPr/>
        </p:nvSpPr>
        <p:spPr>
          <a:xfrm>
            <a:off x="3468833" y="5610927"/>
            <a:ext cx="115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user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3FF78-4D4A-48FC-AF6B-2CBBF5FF655B}"/>
              </a:ext>
            </a:extLst>
          </p:cNvPr>
          <p:cNvSpPr txBox="1"/>
          <p:nvPr/>
        </p:nvSpPr>
        <p:spPr>
          <a:xfrm>
            <a:off x="3507055" y="5258390"/>
            <a:ext cx="11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user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666F2-9441-48FB-81CC-A0D9173B44C1}"/>
              </a:ext>
            </a:extLst>
          </p:cNvPr>
          <p:cNvSpPr txBox="1"/>
          <p:nvPr/>
        </p:nvSpPr>
        <p:spPr>
          <a:xfrm>
            <a:off x="3578086" y="5011781"/>
            <a:ext cx="788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heap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9F740-5631-4342-8DFD-6D75B3323781}"/>
              </a:ext>
            </a:extLst>
          </p:cNvPr>
          <p:cNvSpPr txBox="1"/>
          <p:nvPr/>
        </p:nvSpPr>
        <p:spPr>
          <a:xfrm>
            <a:off x="3574392" y="3884010"/>
            <a:ext cx="816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stack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D8C09-D085-4FEA-8A86-FC46E3EC4734}"/>
              </a:ext>
            </a:extLst>
          </p:cNvPr>
          <p:cNvSpPr txBox="1"/>
          <p:nvPr/>
        </p:nvSpPr>
        <p:spPr>
          <a:xfrm>
            <a:off x="2196249" y="6079460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onsolas" panose="020B0609020204030204" pitchFamily="49" charset="0"/>
              </a:rPr>
              <a:t>0x00000000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05D77-B5C4-4514-893A-5EC0B35929A9}"/>
              </a:ext>
            </a:extLst>
          </p:cNvPr>
          <p:cNvSpPr txBox="1"/>
          <p:nvPr/>
        </p:nvSpPr>
        <p:spPr>
          <a:xfrm>
            <a:off x="2196248" y="5850860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onsolas" panose="020B0609020204030204" pitchFamily="49" charset="0"/>
              </a:rPr>
              <a:t>0x08048000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B78A6-E55E-4235-BD19-F5D02A51B59C}"/>
              </a:ext>
            </a:extLst>
          </p:cNvPr>
          <p:cNvSpPr txBox="1"/>
          <p:nvPr/>
        </p:nvSpPr>
        <p:spPr>
          <a:xfrm>
            <a:off x="2196248" y="2379836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onsolas" panose="020B0609020204030204" pitchFamily="49" charset="0"/>
              </a:rPr>
              <a:t>0xffffffff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9576E-DF67-4C5E-BE50-919DBBDCB92C}"/>
              </a:ext>
            </a:extLst>
          </p:cNvPr>
          <p:cNvSpPr txBox="1"/>
          <p:nvPr/>
        </p:nvSpPr>
        <p:spPr>
          <a:xfrm>
            <a:off x="2192640" y="3492056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onsolas" panose="020B0609020204030204" pitchFamily="49" charset="0"/>
              </a:rPr>
              <a:t>0xc0000000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C9B9A-8D7D-4B20-94F9-42BEE5614BEB}"/>
              </a:ext>
            </a:extLst>
          </p:cNvPr>
          <p:cNvSpPr txBox="1"/>
          <p:nvPr/>
        </p:nvSpPr>
        <p:spPr>
          <a:xfrm>
            <a:off x="3676257" y="3595023"/>
            <a:ext cx="702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nsolas" panose="020B0609020204030204" pitchFamily="49" charset="0"/>
              </a:rPr>
              <a:t>argv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0CBC9F-0012-4F46-8DF0-BC43D8708B04}"/>
              </a:ext>
            </a:extLst>
          </p:cNvPr>
          <p:cNvSpPr/>
          <p:nvPr/>
        </p:nvSpPr>
        <p:spPr bwMode="auto">
          <a:xfrm>
            <a:off x="3471245" y="2506794"/>
            <a:ext cx="1151916" cy="372506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D98110-4DC5-4B6D-979F-ECD5C7B4C621}"/>
              </a:ext>
            </a:extLst>
          </p:cNvPr>
          <p:cNvCxnSpPr>
            <a:cxnSpLocks/>
          </p:cNvCxnSpPr>
          <p:nvPr/>
        </p:nvCxnSpPr>
        <p:spPr bwMode="auto">
          <a:xfrm>
            <a:off x="3468832" y="6011403"/>
            <a:ext cx="11693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5311B-0F24-4521-96A0-10DE78350B1B}"/>
              </a:ext>
            </a:extLst>
          </p:cNvPr>
          <p:cNvCxnSpPr>
            <a:cxnSpLocks/>
          </p:cNvCxnSpPr>
          <p:nvPr/>
        </p:nvCxnSpPr>
        <p:spPr bwMode="auto">
          <a:xfrm>
            <a:off x="3468832" y="5596944"/>
            <a:ext cx="11732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49416F-232F-443D-AAF7-EEAA929B6F9F}"/>
              </a:ext>
            </a:extLst>
          </p:cNvPr>
          <p:cNvCxnSpPr>
            <a:cxnSpLocks/>
          </p:cNvCxnSpPr>
          <p:nvPr/>
        </p:nvCxnSpPr>
        <p:spPr bwMode="auto">
          <a:xfrm>
            <a:off x="3477350" y="3620965"/>
            <a:ext cx="1139705" cy="0"/>
          </a:xfrm>
          <a:prstGeom prst="line">
            <a:avLst/>
          </a:prstGeom>
          <a:solidFill>
            <a:schemeClr val="accent1"/>
          </a:solidFill>
          <a:ln w="15875" cap="flat" cmpd="dbl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8AEDF0-9DB7-4DD4-80C1-CF3EFBED6919}"/>
              </a:ext>
            </a:extLst>
          </p:cNvPr>
          <p:cNvCxnSpPr>
            <a:cxnSpLocks/>
          </p:cNvCxnSpPr>
          <p:nvPr/>
        </p:nvCxnSpPr>
        <p:spPr bwMode="auto">
          <a:xfrm>
            <a:off x="3495295" y="4226328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831C05-A410-4092-BA24-1F1D0FEEFA1A}"/>
              </a:ext>
            </a:extLst>
          </p:cNvPr>
          <p:cNvCxnSpPr>
            <a:cxnSpLocks/>
          </p:cNvCxnSpPr>
          <p:nvPr/>
        </p:nvCxnSpPr>
        <p:spPr bwMode="auto">
          <a:xfrm>
            <a:off x="3495295" y="5063544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Up Arrow 24">
            <a:extLst>
              <a:ext uri="{FF2B5EF4-FFF2-40B4-BE49-F238E27FC236}">
                <a16:creationId xmlns:a16="http://schemas.microsoft.com/office/drawing/2014/main" id="{B71912EA-EB15-4B33-92CE-2805F635058A}"/>
              </a:ext>
            </a:extLst>
          </p:cNvPr>
          <p:cNvSpPr/>
          <p:nvPr/>
        </p:nvSpPr>
        <p:spPr bwMode="auto">
          <a:xfrm>
            <a:off x="4269055" y="4898941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Up Arrow 25">
            <a:extLst>
              <a:ext uri="{FF2B5EF4-FFF2-40B4-BE49-F238E27FC236}">
                <a16:creationId xmlns:a16="http://schemas.microsoft.com/office/drawing/2014/main" id="{BE0EA289-70CB-4ECB-9627-2942088097C5}"/>
              </a:ext>
            </a:extLst>
          </p:cNvPr>
          <p:cNvSpPr/>
          <p:nvPr/>
        </p:nvSpPr>
        <p:spPr bwMode="auto">
          <a:xfrm rot="10800000">
            <a:off x="4259277" y="4055877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C9818E-222B-4754-ADF5-5E9F499481CE}"/>
              </a:ext>
            </a:extLst>
          </p:cNvPr>
          <p:cNvSpPr txBox="1"/>
          <p:nvPr/>
        </p:nvSpPr>
        <p:spPr>
          <a:xfrm>
            <a:off x="2254835" y="1835960"/>
            <a:ext cx="361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Process Virtual Address Space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C05EFA-88FA-4848-80F2-59296354EB1E}"/>
              </a:ext>
            </a:extLst>
          </p:cNvPr>
          <p:cNvSpPr txBox="1"/>
          <p:nvPr/>
        </p:nvSpPr>
        <p:spPr>
          <a:xfrm>
            <a:off x="977455" y="3208473"/>
            <a:ext cx="1151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ea typeface="Gill Sans" charset="0"/>
                <a:cs typeface="Gill Sans" charset="0"/>
              </a:rPr>
              <a:t>Processor</a:t>
            </a:r>
          </a:p>
          <a:p>
            <a:pPr algn="ctr"/>
            <a:r>
              <a:rPr lang="en-US" sz="1600" b="0" dirty="0">
                <a:ea typeface="Gill Sans" charset="0"/>
                <a:cs typeface="Gill Sans" charset="0"/>
              </a:rPr>
              <a:t>registers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6C2E58-CE21-41AB-9C18-50ACB2B478D9}"/>
              </a:ext>
            </a:extLst>
          </p:cNvPr>
          <p:cNvGrpSpPr/>
          <p:nvPr/>
        </p:nvGrpSpPr>
        <p:grpSpPr>
          <a:xfrm>
            <a:off x="1071635" y="3803953"/>
            <a:ext cx="986168" cy="1075852"/>
            <a:chOff x="749881" y="3252823"/>
            <a:chExt cx="986168" cy="62583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F7A32B-1D7D-4232-9ED7-382AFFD3108C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12E8FB-C4FD-4438-97D7-A82816D28300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DE5B3F-EAC0-4B19-AE56-36F48AD40895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DF27EE-B2BB-4812-9EC6-C242479479C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Consolas" panose="020B0609020204030204" pitchFamily="49" charset="0"/>
                </a:rPr>
                <a:t>ip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99A004-860E-466B-9167-59CA2E7F765F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Consolas" panose="020B0609020204030204" pitchFamily="49" charset="0"/>
                </a:rPr>
                <a:t>sp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</p:grpSp>
      <p:cxnSp>
        <p:nvCxnSpPr>
          <p:cNvPr id="31" name="Curved Connector 36">
            <a:extLst>
              <a:ext uri="{FF2B5EF4-FFF2-40B4-BE49-F238E27FC236}">
                <a16:creationId xmlns:a16="http://schemas.microsoft.com/office/drawing/2014/main" id="{EF7253FD-AB97-4EF5-AF3C-DC3446228F60}"/>
              </a:ext>
            </a:extLst>
          </p:cNvPr>
          <p:cNvCxnSpPr>
            <a:cxnSpLocks/>
            <a:stCxn id="28" idx="3"/>
            <a:endCxn id="6" idx="1"/>
          </p:cNvCxnSpPr>
          <p:nvPr/>
        </p:nvCxnSpPr>
        <p:spPr bwMode="auto">
          <a:xfrm>
            <a:off x="2057802" y="4738606"/>
            <a:ext cx="1411031" cy="104159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2" name="Curved Connector 39">
            <a:extLst>
              <a:ext uri="{FF2B5EF4-FFF2-40B4-BE49-F238E27FC236}">
                <a16:creationId xmlns:a16="http://schemas.microsoft.com/office/drawing/2014/main" id="{B71CB0A0-B2AA-4D9B-9397-1EECC51A61E3}"/>
              </a:ext>
            </a:extLst>
          </p:cNvPr>
          <p:cNvCxnSpPr>
            <a:cxnSpLocks/>
          </p:cNvCxnSpPr>
          <p:nvPr/>
        </p:nvCxnSpPr>
        <p:spPr bwMode="auto">
          <a:xfrm>
            <a:off x="2057802" y="4026901"/>
            <a:ext cx="1398440" cy="19942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3" name="Curved Connector 41">
            <a:extLst>
              <a:ext uri="{FF2B5EF4-FFF2-40B4-BE49-F238E27FC236}">
                <a16:creationId xmlns:a16="http://schemas.microsoft.com/office/drawing/2014/main" id="{A2CA62E1-12E8-480E-93B0-2FCA7DB42830}"/>
              </a:ext>
            </a:extLst>
          </p:cNvPr>
          <p:cNvCxnSpPr>
            <a:cxnSpLocks/>
            <a:stCxn id="27" idx="3"/>
            <a:endCxn id="7" idx="1"/>
          </p:cNvCxnSpPr>
          <p:nvPr/>
        </p:nvCxnSpPr>
        <p:spPr bwMode="auto">
          <a:xfrm>
            <a:off x="2057803" y="4265814"/>
            <a:ext cx="1449252" cy="116185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72B58EF-E244-4D21-AD32-732C25BA4279}"/>
              </a:ext>
            </a:extLst>
          </p:cNvPr>
          <p:cNvSpPr/>
          <p:nvPr/>
        </p:nvSpPr>
        <p:spPr bwMode="auto">
          <a:xfrm>
            <a:off x="9239701" y="2688741"/>
            <a:ext cx="1139705" cy="2857477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DD5046-4F3C-4448-B748-7403E18272A2}"/>
              </a:ext>
            </a:extLst>
          </p:cNvPr>
          <p:cNvCxnSpPr>
            <a:cxnSpLocks/>
          </p:cNvCxnSpPr>
          <p:nvPr/>
        </p:nvCxnSpPr>
        <p:spPr bwMode="auto">
          <a:xfrm>
            <a:off x="9251912" y="499006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9B1810-0A3D-48A8-91AC-35DD42D55B19}"/>
              </a:ext>
            </a:extLst>
          </p:cNvPr>
          <p:cNvCxnSpPr>
            <a:cxnSpLocks/>
          </p:cNvCxnSpPr>
          <p:nvPr/>
        </p:nvCxnSpPr>
        <p:spPr bwMode="auto">
          <a:xfrm>
            <a:off x="9251912" y="449910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D9EAD1-5050-42AE-8B4C-A95E71B08086}"/>
              </a:ext>
            </a:extLst>
          </p:cNvPr>
          <p:cNvCxnSpPr>
            <a:cxnSpLocks/>
          </p:cNvCxnSpPr>
          <p:nvPr/>
        </p:nvCxnSpPr>
        <p:spPr bwMode="auto">
          <a:xfrm>
            <a:off x="9251912" y="3975603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98B5EC8-08D2-423B-AE1B-E48AFB4B5C98}"/>
              </a:ext>
            </a:extLst>
          </p:cNvPr>
          <p:cNvSpPr txBox="1"/>
          <p:nvPr/>
        </p:nvSpPr>
        <p:spPr>
          <a:xfrm>
            <a:off x="7017735" y="2730938"/>
            <a:ext cx="1385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Page Table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2026B1-ED01-4A7F-9B90-B3878C945E04}"/>
              </a:ext>
            </a:extLst>
          </p:cNvPr>
          <p:cNvSpPr txBox="1"/>
          <p:nvPr/>
        </p:nvSpPr>
        <p:spPr>
          <a:xfrm>
            <a:off x="8852173" y="2274583"/>
            <a:ext cx="1975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Physical Memory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65DC3A7-2611-4D4B-971A-3BDFE3F053B7}"/>
              </a:ext>
            </a:extLst>
          </p:cNvPr>
          <p:cNvCxnSpPr>
            <a:cxnSpLocks/>
          </p:cNvCxnSpPr>
          <p:nvPr/>
        </p:nvCxnSpPr>
        <p:spPr bwMode="auto">
          <a:xfrm flipV="1">
            <a:off x="8123629" y="4407466"/>
            <a:ext cx="1128283" cy="5196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04560D-1DE8-4CAD-A976-57DC17A75552}"/>
              </a:ext>
            </a:extLst>
          </p:cNvPr>
          <p:cNvCxnSpPr>
            <a:cxnSpLocks/>
          </p:cNvCxnSpPr>
          <p:nvPr/>
        </p:nvCxnSpPr>
        <p:spPr bwMode="auto">
          <a:xfrm>
            <a:off x="9251912" y="317636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D52C58C-A779-4724-BB2B-348E93B51DF5}"/>
              </a:ext>
            </a:extLst>
          </p:cNvPr>
          <p:cNvSpPr/>
          <p:nvPr/>
        </p:nvSpPr>
        <p:spPr>
          <a:xfrm>
            <a:off x="9475383" y="2863322"/>
            <a:ext cx="668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Page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DEC4271-38CF-42B3-96ED-426EC143FF20}"/>
              </a:ext>
            </a:extLst>
          </p:cNvPr>
          <p:cNvCxnSpPr>
            <a:cxnSpLocks/>
          </p:cNvCxnSpPr>
          <p:nvPr/>
        </p:nvCxnSpPr>
        <p:spPr bwMode="auto">
          <a:xfrm>
            <a:off x="9270276" y="2921245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F2A367-5EDA-4C1C-9B46-E242E4EF05C4}"/>
              </a:ext>
            </a:extLst>
          </p:cNvPr>
          <p:cNvCxnSpPr>
            <a:cxnSpLocks/>
          </p:cNvCxnSpPr>
          <p:nvPr/>
        </p:nvCxnSpPr>
        <p:spPr bwMode="auto">
          <a:xfrm>
            <a:off x="9239701" y="424189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0E4774-06DE-475F-9D1E-E3D999193F35}"/>
              </a:ext>
            </a:extLst>
          </p:cNvPr>
          <p:cNvCxnSpPr>
            <a:cxnSpLocks/>
          </p:cNvCxnSpPr>
          <p:nvPr/>
        </p:nvCxnSpPr>
        <p:spPr bwMode="auto">
          <a:xfrm>
            <a:off x="9239701" y="476355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2A157D-733E-4E8F-9B24-CE1D246D712A}"/>
              </a:ext>
            </a:extLst>
          </p:cNvPr>
          <p:cNvCxnSpPr>
            <a:cxnSpLocks/>
          </p:cNvCxnSpPr>
          <p:nvPr/>
        </p:nvCxnSpPr>
        <p:spPr bwMode="auto">
          <a:xfrm>
            <a:off x="9253741" y="5248715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674A3C8-A373-47D7-A776-6BF529550E77}"/>
              </a:ext>
            </a:extLst>
          </p:cNvPr>
          <p:cNvSpPr/>
          <p:nvPr/>
        </p:nvSpPr>
        <p:spPr bwMode="auto">
          <a:xfrm>
            <a:off x="7234856" y="3191058"/>
            <a:ext cx="1064880" cy="2700383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35B566-6F9D-4946-AAD5-26BAE003F423}"/>
              </a:ext>
            </a:extLst>
          </p:cNvPr>
          <p:cNvSpPr/>
          <p:nvPr/>
        </p:nvSpPr>
        <p:spPr bwMode="auto">
          <a:xfrm>
            <a:off x="7234856" y="4820883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Vertical Scroll 11">
            <a:extLst>
              <a:ext uri="{FF2B5EF4-FFF2-40B4-BE49-F238E27FC236}">
                <a16:creationId xmlns:a16="http://schemas.microsoft.com/office/drawing/2014/main" id="{778AEF03-ACB0-4C61-B2A8-419702437ADB}"/>
              </a:ext>
            </a:extLst>
          </p:cNvPr>
          <p:cNvSpPr/>
          <p:nvPr/>
        </p:nvSpPr>
        <p:spPr bwMode="auto">
          <a:xfrm>
            <a:off x="4488285" y="5509286"/>
            <a:ext cx="457200" cy="403421"/>
          </a:xfrm>
          <a:prstGeom prst="verticalScroll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61261F3-7F87-409A-A54C-911610428223}"/>
              </a:ext>
            </a:extLst>
          </p:cNvPr>
          <p:cNvSpPr/>
          <p:nvPr/>
        </p:nvSpPr>
        <p:spPr bwMode="auto">
          <a:xfrm>
            <a:off x="3501171" y="2527494"/>
            <a:ext cx="1105567" cy="1067589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0FD13F-65D2-4862-84B9-BEA926625E66}"/>
              </a:ext>
            </a:extLst>
          </p:cNvPr>
          <p:cNvSpPr txBox="1"/>
          <p:nvPr/>
        </p:nvSpPr>
        <p:spPr>
          <a:xfrm>
            <a:off x="3562209" y="2471054"/>
            <a:ext cx="93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kernel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6B43490-2218-4FD5-A062-B9D07294CF1E}"/>
              </a:ext>
            </a:extLst>
          </p:cNvPr>
          <p:cNvSpPr/>
          <p:nvPr/>
        </p:nvSpPr>
        <p:spPr bwMode="auto">
          <a:xfrm>
            <a:off x="7396667" y="4823054"/>
            <a:ext cx="139176" cy="23960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4A9D5B9-2E90-470B-8C96-8705E467E24A}"/>
              </a:ext>
            </a:extLst>
          </p:cNvPr>
          <p:cNvSpPr txBox="1"/>
          <p:nvPr/>
        </p:nvSpPr>
        <p:spPr>
          <a:xfrm>
            <a:off x="7324323" y="4483415"/>
            <a:ext cx="461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u/s</a:t>
            </a:r>
            <a:endParaRPr lang="en-US" sz="16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B3774DF-081E-4D48-9EC0-601255B68A57}"/>
              </a:ext>
            </a:extLst>
          </p:cNvPr>
          <p:cNvSpPr/>
          <p:nvPr/>
        </p:nvSpPr>
        <p:spPr bwMode="auto">
          <a:xfrm>
            <a:off x="1346436" y="5490444"/>
            <a:ext cx="817812" cy="3089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89F931-C476-492A-AA8C-E810E4776C20}"/>
              </a:ext>
            </a:extLst>
          </p:cNvPr>
          <p:cNvSpPr txBox="1"/>
          <p:nvPr/>
        </p:nvSpPr>
        <p:spPr>
          <a:xfrm>
            <a:off x="753584" y="5443056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CPL: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840DB7-DC37-4B2E-9886-AFE6D43518AC}"/>
              </a:ext>
            </a:extLst>
          </p:cNvPr>
          <p:cNvSpPr txBox="1"/>
          <p:nvPr/>
        </p:nvSpPr>
        <p:spPr>
          <a:xfrm>
            <a:off x="1312752" y="5460250"/>
            <a:ext cx="896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3 - user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0F1DB8A-8903-426C-BF01-11641C473A39}"/>
              </a:ext>
            </a:extLst>
          </p:cNvPr>
          <p:cNvSpPr/>
          <p:nvPr/>
        </p:nvSpPr>
        <p:spPr bwMode="auto">
          <a:xfrm>
            <a:off x="7234855" y="3503421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152E85D-7E33-4583-B127-6DCBA4C3DE52}"/>
              </a:ext>
            </a:extLst>
          </p:cNvPr>
          <p:cNvSpPr/>
          <p:nvPr/>
        </p:nvSpPr>
        <p:spPr bwMode="auto">
          <a:xfrm>
            <a:off x="7396666" y="3505592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DA5B792-1D8D-47B4-822C-F13D7CEC5334}"/>
              </a:ext>
            </a:extLst>
          </p:cNvPr>
          <p:cNvSpPr/>
          <p:nvPr/>
        </p:nvSpPr>
        <p:spPr bwMode="auto">
          <a:xfrm>
            <a:off x="7234855" y="3991090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9B69255-D19C-4DE2-AD8F-28B6F2D2167A}"/>
              </a:ext>
            </a:extLst>
          </p:cNvPr>
          <p:cNvSpPr/>
          <p:nvPr/>
        </p:nvSpPr>
        <p:spPr bwMode="auto">
          <a:xfrm>
            <a:off x="7396666" y="3993261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1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3" grpId="0" animBg="1"/>
      <p:bldP spid="6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8B0C-48F2-40D6-9719-F987FA9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 → Kernel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8C38F-EF3C-4314-9BB2-476683F8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C5EDB-27DC-44CF-9D8F-EE3DA172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D190F-6F4B-4E3A-99CB-263E2E7B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744440" y="1835960"/>
            <a:ext cx="10074501" cy="4551277"/>
            <a:chOff x="470120" y="1406192"/>
            <a:chExt cx="10074501" cy="45512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C7F83B-3C34-40E9-A4F2-D370920E5B98}"/>
                </a:ext>
              </a:extLst>
            </p:cNvPr>
            <p:cNvSpPr txBox="1"/>
            <p:nvPr/>
          </p:nvSpPr>
          <p:spPr>
            <a:xfrm>
              <a:off x="3185369" y="5181159"/>
              <a:ext cx="11578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user code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D3FF78-4D4A-48FC-AF6B-2CBBF5FF655B}"/>
                </a:ext>
              </a:extLst>
            </p:cNvPr>
            <p:cNvSpPr txBox="1"/>
            <p:nvPr/>
          </p:nvSpPr>
          <p:spPr>
            <a:xfrm>
              <a:off x="3223591" y="4828622"/>
              <a:ext cx="111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user data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7666F2-9441-48FB-81CC-A0D9173B44C1}"/>
                </a:ext>
              </a:extLst>
            </p:cNvPr>
            <p:cNvSpPr txBox="1"/>
            <p:nvPr/>
          </p:nvSpPr>
          <p:spPr>
            <a:xfrm>
              <a:off x="3294622" y="4582013"/>
              <a:ext cx="7886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heap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19F740-5631-4342-8DFD-6D75B3323781}"/>
                </a:ext>
              </a:extLst>
            </p:cNvPr>
            <p:cNvSpPr txBox="1"/>
            <p:nvPr/>
          </p:nvSpPr>
          <p:spPr>
            <a:xfrm>
              <a:off x="3290928" y="3454242"/>
              <a:ext cx="8168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stack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4D8C09-D085-4FEA-8A86-FC46E3EC4734}"/>
                </a:ext>
              </a:extLst>
            </p:cNvPr>
            <p:cNvSpPr txBox="1"/>
            <p:nvPr/>
          </p:nvSpPr>
          <p:spPr>
            <a:xfrm>
              <a:off x="1912785" y="5649692"/>
              <a:ext cx="13063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onsolas" panose="020B0609020204030204" pitchFamily="49" charset="0"/>
                </a:rPr>
                <a:t>0x00000000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A05D77-B5C4-4514-893A-5EC0B35929A9}"/>
                </a:ext>
              </a:extLst>
            </p:cNvPr>
            <p:cNvSpPr txBox="1"/>
            <p:nvPr/>
          </p:nvSpPr>
          <p:spPr>
            <a:xfrm>
              <a:off x="1912784" y="5421092"/>
              <a:ext cx="13063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onsolas" panose="020B0609020204030204" pitchFamily="49" charset="0"/>
                </a:rPr>
                <a:t>0x08048000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AB78A6-E55E-4235-BD19-F5D02A51B59C}"/>
                </a:ext>
              </a:extLst>
            </p:cNvPr>
            <p:cNvSpPr txBox="1"/>
            <p:nvPr/>
          </p:nvSpPr>
          <p:spPr>
            <a:xfrm>
              <a:off x="1912784" y="1950068"/>
              <a:ext cx="13063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onsolas" panose="020B0609020204030204" pitchFamily="49" charset="0"/>
                </a:rPr>
                <a:t>0xffffffff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79576E-DF67-4C5E-BE50-919DBBDCB92C}"/>
                </a:ext>
              </a:extLst>
            </p:cNvPr>
            <p:cNvSpPr txBox="1"/>
            <p:nvPr/>
          </p:nvSpPr>
          <p:spPr>
            <a:xfrm>
              <a:off x="1909176" y="3062288"/>
              <a:ext cx="13063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onsolas" panose="020B0609020204030204" pitchFamily="49" charset="0"/>
                </a:rPr>
                <a:t>0xc0000000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5C9B9A-8D7D-4B20-94F9-42BEE5614BEB}"/>
                </a:ext>
              </a:extLst>
            </p:cNvPr>
            <p:cNvSpPr txBox="1"/>
            <p:nvPr/>
          </p:nvSpPr>
          <p:spPr>
            <a:xfrm>
              <a:off x="3392793" y="3165255"/>
              <a:ext cx="702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Consolas" panose="020B0609020204030204" pitchFamily="49" charset="0"/>
                </a:rPr>
                <a:t>argv</a:t>
              </a:r>
              <a:endParaRPr lang="en-US" sz="1400" dirty="0">
                <a:latin typeface="Consolas" panose="020B0609020204030204" pitchFamily="49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0CBC9F-0012-4F46-8DF0-BC43D8708B04}"/>
                </a:ext>
              </a:extLst>
            </p:cNvPr>
            <p:cNvSpPr/>
            <p:nvPr/>
          </p:nvSpPr>
          <p:spPr bwMode="auto">
            <a:xfrm>
              <a:off x="3187781" y="2077026"/>
              <a:ext cx="1151916" cy="372506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ED98110-4DC5-4B6D-979F-ECD5C7B4C6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85368" y="5581635"/>
              <a:ext cx="116933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125311B-0F24-4521-96A0-10DE78350B1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85368" y="5167176"/>
              <a:ext cx="117321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E49416F-232F-443D-AAF7-EEAA929B6F9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93886" y="3191197"/>
              <a:ext cx="1139705" cy="0"/>
            </a:xfrm>
            <a:prstGeom prst="line">
              <a:avLst/>
            </a:prstGeom>
            <a:solidFill>
              <a:schemeClr val="accent1"/>
            </a:solidFill>
            <a:ln w="15875" cap="flat" cmpd="dbl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18AEDF0-9DB7-4DD4-80C1-CF3EFBED69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11831" y="3796560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2831C05-A410-4092-BA24-1F1D0FEEFA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11831" y="4633776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1" name="Up Arrow 24">
              <a:extLst>
                <a:ext uri="{FF2B5EF4-FFF2-40B4-BE49-F238E27FC236}">
                  <a16:creationId xmlns:a16="http://schemas.microsoft.com/office/drawing/2014/main" id="{B71912EA-EB15-4B33-92CE-2805F635058A}"/>
                </a:ext>
              </a:extLst>
            </p:cNvPr>
            <p:cNvSpPr/>
            <p:nvPr/>
          </p:nvSpPr>
          <p:spPr bwMode="auto">
            <a:xfrm>
              <a:off x="3985591" y="4469173"/>
              <a:ext cx="152400" cy="228600"/>
            </a:xfrm>
            <a:prstGeom prst="upArrow">
              <a:avLst/>
            </a:prstGeom>
            <a:solidFill>
              <a:schemeClr val="accent1">
                <a:alpha val="83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Up Arrow 25">
              <a:extLst>
                <a:ext uri="{FF2B5EF4-FFF2-40B4-BE49-F238E27FC236}">
                  <a16:creationId xmlns:a16="http://schemas.microsoft.com/office/drawing/2014/main" id="{BE0EA289-70CB-4ECB-9627-2942088097C5}"/>
                </a:ext>
              </a:extLst>
            </p:cNvPr>
            <p:cNvSpPr/>
            <p:nvPr/>
          </p:nvSpPr>
          <p:spPr bwMode="auto">
            <a:xfrm rot="10800000">
              <a:off x="3975813" y="3626109"/>
              <a:ext cx="152400" cy="228600"/>
            </a:xfrm>
            <a:prstGeom prst="upArrow">
              <a:avLst/>
            </a:prstGeom>
            <a:solidFill>
              <a:schemeClr val="accent1">
                <a:alpha val="83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C9818E-222B-4754-ADF5-5E9F499481CE}"/>
                </a:ext>
              </a:extLst>
            </p:cNvPr>
            <p:cNvSpPr txBox="1"/>
            <p:nvPr/>
          </p:nvSpPr>
          <p:spPr>
            <a:xfrm>
              <a:off x="1971371" y="1406192"/>
              <a:ext cx="3614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/>
                <a:t>Process Virtual Address Space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DC05EFA-88FA-4848-80F2-59296354EB1E}"/>
                </a:ext>
              </a:extLst>
            </p:cNvPr>
            <p:cNvSpPr txBox="1"/>
            <p:nvPr/>
          </p:nvSpPr>
          <p:spPr>
            <a:xfrm>
              <a:off x="693991" y="2778705"/>
              <a:ext cx="1151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ea typeface="Gill Sans" charset="0"/>
                  <a:cs typeface="Gill Sans" charset="0"/>
                </a:rPr>
                <a:t>Processor</a:t>
              </a:r>
            </a:p>
            <a:p>
              <a:pPr algn="ctr"/>
              <a:r>
                <a:rPr lang="en-US" sz="1600" b="0" dirty="0">
                  <a:ea typeface="Gill Sans" charset="0"/>
                  <a:cs typeface="Gill Sans" charset="0"/>
                </a:rPr>
                <a:t>registers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16C2E58-CE21-41AB-9C18-50ACB2B478D9}"/>
                </a:ext>
              </a:extLst>
            </p:cNvPr>
            <p:cNvGrpSpPr/>
            <p:nvPr/>
          </p:nvGrpSpPr>
          <p:grpSpPr>
            <a:xfrm>
              <a:off x="788171" y="3374185"/>
              <a:ext cx="986168" cy="1075852"/>
              <a:chOff x="749881" y="3252823"/>
              <a:chExt cx="986168" cy="62583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BF7A32B-1D7D-4232-9ED7-382AFFD3108C}"/>
                  </a:ext>
                </a:extLst>
              </p:cNvPr>
              <p:cNvSpPr/>
              <p:nvPr/>
            </p:nvSpPr>
            <p:spPr bwMode="auto">
              <a:xfrm>
                <a:off x="749882" y="3302406"/>
                <a:ext cx="986167" cy="566796"/>
              </a:xfrm>
              <a:prstGeom prst="rect">
                <a:avLst/>
              </a:prstGeom>
              <a:solidFill>
                <a:schemeClr val="accent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212E8FB-C4FD-4438-97D7-A82816D28300}"/>
                  </a:ext>
                </a:extLst>
              </p:cNvPr>
              <p:cNvSpPr/>
              <p:nvPr/>
            </p:nvSpPr>
            <p:spPr bwMode="auto">
              <a:xfrm>
                <a:off x="749882" y="3456006"/>
                <a:ext cx="986167" cy="130976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ADE5B3F-EAC0-4B19-AE56-36F48AD40895}"/>
                  </a:ext>
                </a:extLst>
              </p:cNvPr>
              <p:cNvSpPr/>
              <p:nvPr/>
            </p:nvSpPr>
            <p:spPr bwMode="auto">
              <a:xfrm>
                <a:off x="749881" y="3723843"/>
                <a:ext cx="986167" cy="14535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DF27EE-B2BB-4812-9EC6-C242479479CC}"/>
                  </a:ext>
                </a:extLst>
              </p:cNvPr>
              <p:cNvSpPr txBox="1"/>
              <p:nvPr/>
            </p:nvSpPr>
            <p:spPr>
              <a:xfrm>
                <a:off x="953904" y="3681718"/>
                <a:ext cx="573352" cy="196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onsolas" panose="020B0609020204030204" pitchFamily="49" charset="0"/>
                  </a:rPr>
                  <a:t>ip</a:t>
                </a:r>
                <a:endParaRPr lang="en-US" sz="16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99A004-860E-466B-9167-59CA2E7F765F}"/>
                  </a:ext>
                </a:extLst>
              </p:cNvPr>
              <p:cNvSpPr txBox="1"/>
              <p:nvPr/>
            </p:nvSpPr>
            <p:spPr>
              <a:xfrm>
                <a:off x="986024" y="3252823"/>
                <a:ext cx="491270" cy="196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onsolas" panose="020B0609020204030204" pitchFamily="49" charset="0"/>
                  </a:rPr>
                  <a:t>sp</a:t>
                </a:r>
                <a:endParaRPr lang="en-US" sz="1600" dirty="0">
                  <a:latin typeface="Consolas" panose="020B0609020204030204" pitchFamily="49" charset="0"/>
                </a:endParaRPr>
              </a:p>
            </p:txBody>
          </p:sp>
        </p:grpSp>
        <p:cxnSp>
          <p:nvCxnSpPr>
            <p:cNvPr id="31" name="Curved Connector 36">
              <a:extLst>
                <a:ext uri="{FF2B5EF4-FFF2-40B4-BE49-F238E27FC236}">
                  <a16:creationId xmlns:a16="http://schemas.microsoft.com/office/drawing/2014/main" id="{EF7253FD-AB97-4EF5-AF3C-DC3446228F60}"/>
                </a:ext>
              </a:extLst>
            </p:cNvPr>
            <p:cNvCxnSpPr>
              <a:cxnSpLocks/>
              <a:stCxn id="28" idx="3"/>
              <a:endCxn id="6" idx="1"/>
            </p:cNvCxnSpPr>
            <p:nvPr/>
          </p:nvCxnSpPr>
          <p:spPr bwMode="auto">
            <a:xfrm>
              <a:off x="1774338" y="4308838"/>
              <a:ext cx="1411031" cy="104159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triangle"/>
            </a:ln>
            <a:effectLst/>
          </p:spPr>
        </p:cxnSp>
        <p:cxnSp>
          <p:nvCxnSpPr>
            <p:cNvPr id="32" name="Curved Connector 39">
              <a:extLst>
                <a:ext uri="{FF2B5EF4-FFF2-40B4-BE49-F238E27FC236}">
                  <a16:creationId xmlns:a16="http://schemas.microsoft.com/office/drawing/2014/main" id="{B71CB0A0-B2AA-4D9B-9397-1EECC51A61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74338" y="3597133"/>
              <a:ext cx="1398440" cy="199427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triangle"/>
            </a:ln>
            <a:effectLst/>
          </p:spPr>
        </p:cxnSp>
        <p:cxnSp>
          <p:nvCxnSpPr>
            <p:cNvPr id="33" name="Curved Connector 41">
              <a:extLst>
                <a:ext uri="{FF2B5EF4-FFF2-40B4-BE49-F238E27FC236}">
                  <a16:creationId xmlns:a16="http://schemas.microsoft.com/office/drawing/2014/main" id="{A2CA62E1-12E8-480E-93B0-2FCA7DB42830}"/>
                </a:ext>
              </a:extLst>
            </p:cNvPr>
            <p:cNvCxnSpPr>
              <a:cxnSpLocks/>
              <a:stCxn id="27" idx="3"/>
              <a:endCxn id="7" idx="1"/>
            </p:cNvCxnSpPr>
            <p:nvPr/>
          </p:nvCxnSpPr>
          <p:spPr bwMode="auto">
            <a:xfrm>
              <a:off x="1774339" y="3836046"/>
              <a:ext cx="1449252" cy="116185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triangle"/>
            </a:ln>
            <a:effectLst/>
          </p:spPr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72B58EF-E244-4D21-AD32-732C25BA4279}"/>
                </a:ext>
              </a:extLst>
            </p:cNvPr>
            <p:cNvSpPr/>
            <p:nvPr/>
          </p:nvSpPr>
          <p:spPr bwMode="auto">
            <a:xfrm>
              <a:off x="8956237" y="2258973"/>
              <a:ext cx="1139705" cy="2857477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BDD5046-4F3C-4448-B748-7403E18272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68448" y="4560293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F9B1810-0A3D-48A8-91AC-35DD42D55B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68448" y="4069339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9D9EAD1-5050-42AE-8B4C-A95E71B080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68448" y="3545835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98B5EC8-08D2-423B-AE1B-E48AFB4B5C98}"/>
                </a:ext>
              </a:extLst>
            </p:cNvPr>
            <p:cNvSpPr txBox="1"/>
            <p:nvPr/>
          </p:nvSpPr>
          <p:spPr>
            <a:xfrm>
              <a:off x="6734271" y="2301170"/>
              <a:ext cx="13852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Page Table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52026B1-ED01-4A7F-9B90-B3878C945E04}"/>
                </a:ext>
              </a:extLst>
            </p:cNvPr>
            <p:cNvSpPr txBox="1"/>
            <p:nvPr/>
          </p:nvSpPr>
          <p:spPr>
            <a:xfrm>
              <a:off x="8568709" y="1844815"/>
              <a:ext cx="1975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Physical Memory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65DC3A7-2611-4D4B-971A-3BDFE3F053B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840165" y="3977698"/>
              <a:ext cx="1128283" cy="51963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B04560D-1DE8-4CAD-A976-57DC17A755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68448" y="2746599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D52C58C-A779-4724-BB2B-348E93B51DF5}"/>
                </a:ext>
              </a:extLst>
            </p:cNvPr>
            <p:cNvSpPr/>
            <p:nvPr/>
          </p:nvSpPr>
          <p:spPr>
            <a:xfrm>
              <a:off x="9191919" y="2433554"/>
              <a:ext cx="6683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Page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DEC4271-38CF-42B3-96ED-426EC143FF2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86812" y="2491477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4F2A367-5EDA-4C1C-9B46-E242E4EF05C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56237" y="3812131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00E4774-06DE-475F-9D1E-E3D999193F3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56237" y="4333791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12A157D-733E-4E8F-9B24-CE1D246D712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70277" y="4818947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674A3C8-A373-47D7-A776-6BF529550E77}"/>
                </a:ext>
              </a:extLst>
            </p:cNvPr>
            <p:cNvSpPr/>
            <p:nvPr/>
          </p:nvSpPr>
          <p:spPr bwMode="auto">
            <a:xfrm>
              <a:off x="6951392" y="2761290"/>
              <a:ext cx="1064880" cy="2700383"/>
            </a:xfrm>
            <a:prstGeom prst="rect">
              <a:avLst/>
            </a:prstGeom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C35B566-6F9D-4946-AAD5-26BAE003F423}"/>
                </a:ext>
              </a:extLst>
            </p:cNvPr>
            <p:cNvSpPr/>
            <p:nvPr/>
          </p:nvSpPr>
          <p:spPr bwMode="auto">
            <a:xfrm>
              <a:off x="6951392" y="4391115"/>
              <a:ext cx="1064880" cy="241773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Vertical Scroll 11">
              <a:extLst>
                <a:ext uri="{FF2B5EF4-FFF2-40B4-BE49-F238E27FC236}">
                  <a16:creationId xmlns:a16="http://schemas.microsoft.com/office/drawing/2014/main" id="{778AEF03-ACB0-4C61-B2A8-419702437ADB}"/>
                </a:ext>
              </a:extLst>
            </p:cNvPr>
            <p:cNvSpPr/>
            <p:nvPr/>
          </p:nvSpPr>
          <p:spPr bwMode="auto">
            <a:xfrm>
              <a:off x="4204821" y="5079518"/>
              <a:ext cx="457200" cy="403421"/>
            </a:xfrm>
            <a:prstGeom prst="verticalScroll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61261F3-7F87-409A-A54C-911610428223}"/>
                </a:ext>
              </a:extLst>
            </p:cNvPr>
            <p:cNvSpPr/>
            <p:nvPr/>
          </p:nvSpPr>
          <p:spPr bwMode="auto">
            <a:xfrm>
              <a:off x="3217707" y="2097726"/>
              <a:ext cx="1105567" cy="106758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0FD13F-65D2-4862-84B9-BEA926625E66}"/>
                </a:ext>
              </a:extLst>
            </p:cNvPr>
            <p:cNvSpPr txBox="1"/>
            <p:nvPr/>
          </p:nvSpPr>
          <p:spPr>
            <a:xfrm>
              <a:off x="3278745" y="2041286"/>
              <a:ext cx="9308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kernel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E6B43490-2218-4FD5-A062-B9D07294CF1E}"/>
                </a:ext>
              </a:extLst>
            </p:cNvPr>
            <p:cNvSpPr/>
            <p:nvPr/>
          </p:nvSpPr>
          <p:spPr bwMode="auto">
            <a:xfrm>
              <a:off x="7113203" y="4393286"/>
              <a:ext cx="139176" cy="239601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D4A9D5B9-2E90-470B-8C96-8705E467E24A}"/>
                </a:ext>
              </a:extLst>
            </p:cNvPr>
            <p:cNvSpPr txBox="1"/>
            <p:nvPr/>
          </p:nvSpPr>
          <p:spPr>
            <a:xfrm>
              <a:off x="7081622" y="4053647"/>
              <a:ext cx="461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u/s</a:t>
              </a:r>
              <a:endParaRPr lang="en-US" sz="1600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B3774DF-081E-4D48-9EC0-601255B68A57}"/>
                </a:ext>
              </a:extLst>
            </p:cNvPr>
            <p:cNvSpPr/>
            <p:nvPr/>
          </p:nvSpPr>
          <p:spPr bwMode="auto">
            <a:xfrm>
              <a:off x="1062972" y="5060676"/>
              <a:ext cx="817812" cy="3089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89F931-C476-492A-AA8C-E810E4776C20}"/>
                </a:ext>
              </a:extLst>
            </p:cNvPr>
            <p:cNvSpPr txBox="1"/>
            <p:nvPr/>
          </p:nvSpPr>
          <p:spPr>
            <a:xfrm>
              <a:off x="470120" y="5013288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Consolas" panose="020B0609020204030204" pitchFamily="49" charset="0"/>
                </a:rPr>
                <a:t>CPL: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6840DB7-DC37-4B2E-9886-AFE6D43518AC}"/>
                </a:ext>
              </a:extLst>
            </p:cNvPr>
            <p:cNvSpPr txBox="1"/>
            <p:nvPr/>
          </p:nvSpPr>
          <p:spPr>
            <a:xfrm>
              <a:off x="1029288" y="5030482"/>
              <a:ext cx="8963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3 - user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0F1DB8A-8903-426C-BF01-11641C473A39}"/>
                </a:ext>
              </a:extLst>
            </p:cNvPr>
            <p:cNvSpPr/>
            <p:nvPr/>
          </p:nvSpPr>
          <p:spPr bwMode="auto">
            <a:xfrm>
              <a:off x="6951391" y="3073653"/>
              <a:ext cx="1064880" cy="241773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152E85D-7E33-4583-B127-6DCBA4C3DE52}"/>
                </a:ext>
              </a:extLst>
            </p:cNvPr>
            <p:cNvSpPr/>
            <p:nvPr/>
          </p:nvSpPr>
          <p:spPr bwMode="auto">
            <a:xfrm>
              <a:off x="7113202" y="3075824"/>
              <a:ext cx="139176" cy="23960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DA5B792-1D8D-47B4-822C-F13D7CEC5334}"/>
                </a:ext>
              </a:extLst>
            </p:cNvPr>
            <p:cNvSpPr/>
            <p:nvPr/>
          </p:nvSpPr>
          <p:spPr bwMode="auto">
            <a:xfrm>
              <a:off x="6951391" y="3561322"/>
              <a:ext cx="1064880" cy="241773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9B69255-D19C-4DE2-AD8F-28B6F2D2167A}"/>
                </a:ext>
              </a:extLst>
            </p:cNvPr>
            <p:cNvSpPr/>
            <p:nvPr/>
          </p:nvSpPr>
          <p:spPr bwMode="auto">
            <a:xfrm>
              <a:off x="7113202" y="3563493"/>
              <a:ext cx="139176" cy="23960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7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8B0C-48F2-40D6-9719-F987FA9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 → Kernel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8C38F-EF3C-4314-9BB2-476683F8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C5EDB-27DC-44CF-9D8F-EE3DA172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D190F-6F4B-4E3A-99CB-263E2E7B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7F83B-3C34-40E9-A4F2-D370920E5B98}"/>
              </a:ext>
            </a:extLst>
          </p:cNvPr>
          <p:cNvSpPr txBox="1"/>
          <p:nvPr/>
        </p:nvSpPr>
        <p:spPr>
          <a:xfrm>
            <a:off x="3468833" y="5610927"/>
            <a:ext cx="115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user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3FF78-4D4A-48FC-AF6B-2CBBF5FF655B}"/>
              </a:ext>
            </a:extLst>
          </p:cNvPr>
          <p:cNvSpPr txBox="1"/>
          <p:nvPr/>
        </p:nvSpPr>
        <p:spPr>
          <a:xfrm>
            <a:off x="3507055" y="5258390"/>
            <a:ext cx="11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user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666F2-9441-48FB-81CC-A0D9173B44C1}"/>
              </a:ext>
            </a:extLst>
          </p:cNvPr>
          <p:cNvSpPr txBox="1"/>
          <p:nvPr/>
        </p:nvSpPr>
        <p:spPr>
          <a:xfrm>
            <a:off x="3578086" y="5011781"/>
            <a:ext cx="788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heap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9F740-5631-4342-8DFD-6D75B3323781}"/>
              </a:ext>
            </a:extLst>
          </p:cNvPr>
          <p:cNvSpPr txBox="1"/>
          <p:nvPr/>
        </p:nvSpPr>
        <p:spPr>
          <a:xfrm>
            <a:off x="3574392" y="3884010"/>
            <a:ext cx="816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stack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D8C09-D085-4FEA-8A86-FC46E3EC4734}"/>
              </a:ext>
            </a:extLst>
          </p:cNvPr>
          <p:cNvSpPr txBox="1"/>
          <p:nvPr/>
        </p:nvSpPr>
        <p:spPr>
          <a:xfrm>
            <a:off x="2196249" y="6079460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onsolas" panose="020B0609020204030204" pitchFamily="49" charset="0"/>
              </a:rPr>
              <a:t>0x00000000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05D77-B5C4-4514-893A-5EC0B35929A9}"/>
              </a:ext>
            </a:extLst>
          </p:cNvPr>
          <p:cNvSpPr txBox="1"/>
          <p:nvPr/>
        </p:nvSpPr>
        <p:spPr>
          <a:xfrm>
            <a:off x="2196248" y="5850860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onsolas" panose="020B0609020204030204" pitchFamily="49" charset="0"/>
              </a:rPr>
              <a:t>0x08048000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B78A6-E55E-4235-BD19-F5D02A51B59C}"/>
              </a:ext>
            </a:extLst>
          </p:cNvPr>
          <p:cNvSpPr txBox="1"/>
          <p:nvPr/>
        </p:nvSpPr>
        <p:spPr>
          <a:xfrm>
            <a:off x="2196248" y="2379836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onsolas" panose="020B0609020204030204" pitchFamily="49" charset="0"/>
              </a:rPr>
              <a:t>0xffffffff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9576E-DF67-4C5E-BE50-919DBBDCB92C}"/>
              </a:ext>
            </a:extLst>
          </p:cNvPr>
          <p:cNvSpPr txBox="1"/>
          <p:nvPr/>
        </p:nvSpPr>
        <p:spPr>
          <a:xfrm>
            <a:off x="2192640" y="3492056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onsolas" panose="020B0609020204030204" pitchFamily="49" charset="0"/>
              </a:rPr>
              <a:t>0xc0000000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C9B9A-8D7D-4B20-94F9-42BEE5614BEB}"/>
              </a:ext>
            </a:extLst>
          </p:cNvPr>
          <p:cNvSpPr txBox="1"/>
          <p:nvPr/>
        </p:nvSpPr>
        <p:spPr>
          <a:xfrm>
            <a:off x="3676257" y="3595023"/>
            <a:ext cx="702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nsolas" panose="020B0609020204030204" pitchFamily="49" charset="0"/>
              </a:rPr>
              <a:t>argv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0CBC9F-0012-4F46-8DF0-BC43D8708B04}"/>
              </a:ext>
            </a:extLst>
          </p:cNvPr>
          <p:cNvSpPr/>
          <p:nvPr/>
        </p:nvSpPr>
        <p:spPr bwMode="auto">
          <a:xfrm>
            <a:off x="3471245" y="2506794"/>
            <a:ext cx="1151916" cy="372506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D98110-4DC5-4B6D-979F-ECD5C7B4C621}"/>
              </a:ext>
            </a:extLst>
          </p:cNvPr>
          <p:cNvCxnSpPr>
            <a:cxnSpLocks/>
          </p:cNvCxnSpPr>
          <p:nvPr/>
        </p:nvCxnSpPr>
        <p:spPr bwMode="auto">
          <a:xfrm>
            <a:off x="3468832" y="6011403"/>
            <a:ext cx="11693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5311B-0F24-4521-96A0-10DE78350B1B}"/>
              </a:ext>
            </a:extLst>
          </p:cNvPr>
          <p:cNvCxnSpPr>
            <a:cxnSpLocks/>
          </p:cNvCxnSpPr>
          <p:nvPr/>
        </p:nvCxnSpPr>
        <p:spPr bwMode="auto">
          <a:xfrm>
            <a:off x="3468832" y="5596944"/>
            <a:ext cx="11732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49416F-232F-443D-AAF7-EEAA929B6F9F}"/>
              </a:ext>
            </a:extLst>
          </p:cNvPr>
          <p:cNvCxnSpPr>
            <a:cxnSpLocks/>
          </p:cNvCxnSpPr>
          <p:nvPr/>
        </p:nvCxnSpPr>
        <p:spPr bwMode="auto">
          <a:xfrm>
            <a:off x="3477350" y="3620965"/>
            <a:ext cx="1139705" cy="0"/>
          </a:xfrm>
          <a:prstGeom prst="line">
            <a:avLst/>
          </a:prstGeom>
          <a:solidFill>
            <a:schemeClr val="accent1"/>
          </a:solidFill>
          <a:ln w="15875" cap="flat" cmpd="dbl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8AEDF0-9DB7-4DD4-80C1-CF3EFBED6919}"/>
              </a:ext>
            </a:extLst>
          </p:cNvPr>
          <p:cNvCxnSpPr>
            <a:cxnSpLocks/>
          </p:cNvCxnSpPr>
          <p:nvPr/>
        </p:nvCxnSpPr>
        <p:spPr bwMode="auto">
          <a:xfrm>
            <a:off x="3495295" y="4226328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831C05-A410-4092-BA24-1F1D0FEEFA1A}"/>
              </a:ext>
            </a:extLst>
          </p:cNvPr>
          <p:cNvCxnSpPr>
            <a:cxnSpLocks/>
          </p:cNvCxnSpPr>
          <p:nvPr/>
        </p:nvCxnSpPr>
        <p:spPr bwMode="auto">
          <a:xfrm>
            <a:off x="3495295" y="5063544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Up Arrow 24">
            <a:extLst>
              <a:ext uri="{FF2B5EF4-FFF2-40B4-BE49-F238E27FC236}">
                <a16:creationId xmlns:a16="http://schemas.microsoft.com/office/drawing/2014/main" id="{B71912EA-EB15-4B33-92CE-2805F635058A}"/>
              </a:ext>
            </a:extLst>
          </p:cNvPr>
          <p:cNvSpPr/>
          <p:nvPr/>
        </p:nvSpPr>
        <p:spPr bwMode="auto">
          <a:xfrm>
            <a:off x="4269055" y="4898941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Up Arrow 25">
            <a:extLst>
              <a:ext uri="{FF2B5EF4-FFF2-40B4-BE49-F238E27FC236}">
                <a16:creationId xmlns:a16="http://schemas.microsoft.com/office/drawing/2014/main" id="{BE0EA289-70CB-4ECB-9627-2942088097C5}"/>
              </a:ext>
            </a:extLst>
          </p:cNvPr>
          <p:cNvSpPr/>
          <p:nvPr/>
        </p:nvSpPr>
        <p:spPr bwMode="auto">
          <a:xfrm rot="10800000">
            <a:off x="4259277" y="4055877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C9818E-222B-4754-ADF5-5E9F499481CE}"/>
              </a:ext>
            </a:extLst>
          </p:cNvPr>
          <p:cNvSpPr txBox="1"/>
          <p:nvPr/>
        </p:nvSpPr>
        <p:spPr>
          <a:xfrm>
            <a:off x="2254835" y="1835960"/>
            <a:ext cx="361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Process Virtual Address Space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C05EFA-88FA-4848-80F2-59296354EB1E}"/>
              </a:ext>
            </a:extLst>
          </p:cNvPr>
          <p:cNvSpPr txBox="1"/>
          <p:nvPr/>
        </p:nvSpPr>
        <p:spPr>
          <a:xfrm>
            <a:off x="977455" y="3208473"/>
            <a:ext cx="1151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ea typeface="Gill Sans" charset="0"/>
                <a:cs typeface="Gill Sans" charset="0"/>
              </a:rPr>
              <a:t>Processor</a:t>
            </a:r>
          </a:p>
          <a:p>
            <a:pPr algn="ctr"/>
            <a:r>
              <a:rPr lang="en-US" sz="1600" b="0" dirty="0">
                <a:ea typeface="Gill Sans" charset="0"/>
                <a:cs typeface="Gill Sans" charset="0"/>
              </a:rPr>
              <a:t>registers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6C2E58-CE21-41AB-9C18-50ACB2B478D9}"/>
              </a:ext>
            </a:extLst>
          </p:cNvPr>
          <p:cNvGrpSpPr/>
          <p:nvPr/>
        </p:nvGrpSpPr>
        <p:grpSpPr>
          <a:xfrm>
            <a:off x="1071635" y="3803953"/>
            <a:ext cx="986168" cy="1075852"/>
            <a:chOff x="749881" y="3252823"/>
            <a:chExt cx="986168" cy="62583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F7A32B-1D7D-4232-9ED7-382AFFD3108C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12E8FB-C4FD-4438-97D7-A82816D28300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DE5B3F-EAC0-4B19-AE56-36F48AD40895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DF27EE-B2BB-4812-9EC6-C242479479C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Consolas" panose="020B0609020204030204" pitchFamily="49" charset="0"/>
                </a:rPr>
                <a:t>ip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99A004-860E-466B-9167-59CA2E7F765F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Consolas" panose="020B0609020204030204" pitchFamily="49" charset="0"/>
                </a:rPr>
                <a:t>sp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</p:grpSp>
      <p:cxnSp>
        <p:nvCxnSpPr>
          <p:cNvPr id="31" name="Curved Connector 36">
            <a:extLst>
              <a:ext uri="{FF2B5EF4-FFF2-40B4-BE49-F238E27FC236}">
                <a16:creationId xmlns:a16="http://schemas.microsoft.com/office/drawing/2014/main" id="{EF7253FD-AB97-4EF5-AF3C-DC3446228F60}"/>
              </a:ext>
            </a:extLst>
          </p:cNvPr>
          <p:cNvCxnSpPr>
            <a:cxnSpLocks/>
            <a:stCxn id="28" idx="3"/>
            <a:endCxn id="6" idx="1"/>
          </p:cNvCxnSpPr>
          <p:nvPr/>
        </p:nvCxnSpPr>
        <p:spPr bwMode="auto">
          <a:xfrm>
            <a:off x="2057802" y="4738606"/>
            <a:ext cx="1411031" cy="104159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2" name="Curved Connector 39">
            <a:extLst>
              <a:ext uri="{FF2B5EF4-FFF2-40B4-BE49-F238E27FC236}">
                <a16:creationId xmlns:a16="http://schemas.microsoft.com/office/drawing/2014/main" id="{B71CB0A0-B2AA-4D9B-9397-1EECC51A61E3}"/>
              </a:ext>
            </a:extLst>
          </p:cNvPr>
          <p:cNvCxnSpPr>
            <a:cxnSpLocks/>
          </p:cNvCxnSpPr>
          <p:nvPr/>
        </p:nvCxnSpPr>
        <p:spPr bwMode="auto">
          <a:xfrm>
            <a:off x="2057802" y="4026901"/>
            <a:ext cx="1398440" cy="19942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3" name="Curved Connector 41">
            <a:extLst>
              <a:ext uri="{FF2B5EF4-FFF2-40B4-BE49-F238E27FC236}">
                <a16:creationId xmlns:a16="http://schemas.microsoft.com/office/drawing/2014/main" id="{A2CA62E1-12E8-480E-93B0-2FCA7DB42830}"/>
              </a:ext>
            </a:extLst>
          </p:cNvPr>
          <p:cNvCxnSpPr>
            <a:cxnSpLocks/>
            <a:stCxn id="27" idx="3"/>
            <a:endCxn id="7" idx="1"/>
          </p:cNvCxnSpPr>
          <p:nvPr/>
        </p:nvCxnSpPr>
        <p:spPr bwMode="auto">
          <a:xfrm>
            <a:off x="2057803" y="4265814"/>
            <a:ext cx="1449252" cy="116185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72B58EF-E244-4D21-AD32-732C25BA4279}"/>
              </a:ext>
            </a:extLst>
          </p:cNvPr>
          <p:cNvSpPr/>
          <p:nvPr/>
        </p:nvSpPr>
        <p:spPr bwMode="auto">
          <a:xfrm>
            <a:off x="9239701" y="2688741"/>
            <a:ext cx="1139705" cy="2857477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DD5046-4F3C-4448-B748-7403E18272A2}"/>
              </a:ext>
            </a:extLst>
          </p:cNvPr>
          <p:cNvCxnSpPr>
            <a:cxnSpLocks/>
          </p:cNvCxnSpPr>
          <p:nvPr/>
        </p:nvCxnSpPr>
        <p:spPr bwMode="auto">
          <a:xfrm>
            <a:off x="9251912" y="499006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9B1810-0A3D-48A8-91AC-35DD42D55B19}"/>
              </a:ext>
            </a:extLst>
          </p:cNvPr>
          <p:cNvCxnSpPr>
            <a:cxnSpLocks/>
          </p:cNvCxnSpPr>
          <p:nvPr/>
        </p:nvCxnSpPr>
        <p:spPr bwMode="auto">
          <a:xfrm>
            <a:off x="9251912" y="449910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D9EAD1-5050-42AE-8B4C-A95E71B08086}"/>
              </a:ext>
            </a:extLst>
          </p:cNvPr>
          <p:cNvCxnSpPr>
            <a:cxnSpLocks/>
          </p:cNvCxnSpPr>
          <p:nvPr/>
        </p:nvCxnSpPr>
        <p:spPr bwMode="auto">
          <a:xfrm>
            <a:off x="9251912" y="3975603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98B5EC8-08D2-423B-AE1B-E48AFB4B5C98}"/>
              </a:ext>
            </a:extLst>
          </p:cNvPr>
          <p:cNvSpPr txBox="1"/>
          <p:nvPr/>
        </p:nvSpPr>
        <p:spPr>
          <a:xfrm>
            <a:off x="7017735" y="2730938"/>
            <a:ext cx="1385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Page Table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2026B1-ED01-4A7F-9B90-B3878C945E04}"/>
              </a:ext>
            </a:extLst>
          </p:cNvPr>
          <p:cNvSpPr txBox="1"/>
          <p:nvPr/>
        </p:nvSpPr>
        <p:spPr>
          <a:xfrm>
            <a:off x="8852173" y="2274583"/>
            <a:ext cx="1975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Physical Memory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65DC3A7-2611-4D4B-971A-3BDFE3F053B7}"/>
              </a:ext>
            </a:extLst>
          </p:cNvPr>
          <p:cNvCxnSpPr>
            <a:cxnSpLocks/>
          </p:cNvCxnSpPr>
          <p:nvPr/>
        </p:nvCxnSpPr>
        <p:spPr bwMode="auto">
          <a:xfrm flipV="1">
            <a:off x="8123629" y="4407466"/>
            <a:ext cx="1128283" cy="5196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04560D-1DE8-4CAD-A976-57DC17A75552}"/>
              </a:ext>
            </a:extLst>
          </p:cNvPr>
          <p:cNvCxnSpPr>
            <a:cxnSpLocks/>
          </p:cNvCxnSpPr>
          <p:nvPr/>
        </p:nvCxnSpPr>
        <p:spPr bwMode="auto">
          <a:xfrm>
            <a:off x="9251912" y="317636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D52C58C-A779-4724-BB2B-348E93B51DF5}"/>
              </a:ext>
            </a:extLst>
          </p:cNvPr>
          <p:cNvSpPr/>
          <p:nvPr/>
        </p:nvSpPr>
        <p:spPr>
          <a:xfrm>
            <a:off x="9475383" y="2863322"/>
            <a:ext cx="668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Page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DEC4271-38CF-42B3-96ED-426EC143FF20}"/>
              </a:ext>
            </a:extLst>
          </p:cNvPr>
          <p:cNvCxnSpPr>
            <a:cxnSpLocks/>
          </p:cNvCxnSpPr>
          <p:nvPr/>
        </p:nvCxnSpPr>
        <p:spPr bwMode="auto">
          <a:xfrm>
            <a:off x="9270276" y="2921245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F2A367-5EDA-4C1C-9B46-E242E4EF05C4}"/>
              </a:ext>
            </a:extLst>
          </p:cNvPr>
          <p:cNvCxnSpPr>
            <a:cxnSpLocks/>
          </p:cNvCxnSpPr>
          <p:nvPr/>
        </p:nvCxnSpPr>
        <p:spPr bwMode="auto">
          <a:xfrm>
            <a:off x="9239701" y="424189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0E4774-06DE-475F-9D1E-E3D999193F35}"/>
              </a:ext>
            </a:extLst>
          </p:cNvPr>
          <p:cNvCxnSpPr>
            <a:cxnSpLocks/>
          </p:cNvCxnSpPr>
          <p:nvPr/>
        </p:nvCxnSpPr>
        <p:spPr bwMode="auto">
          <a:xfrm>
            <a:off x="9239701" y="476355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2A157D-733E-4E8F-9B24-CE1D246D712A}"/>
              </a:ext>
            </a:extLst>
          </p:cNvPr>
          <p:cNvCxnSpPr>
            <a:cxnSpLocks/>
          </p:cNvCxnSpPr>
          <p:nvPr/>
        </p:nvCxnSpPr>
        <p:spPr bwMode="auto">
          <a:xfrm>
            <a:off x="9253741" y="5248715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674A3C8-A373-47D7-A776-6BF529550E77}"/>
              </a:ext>
            </a:extLst>
          </p:cNvPr>
          <p:cNvSpPr/>
          <p:nvPr/>
        </p:nvSpPr>
        <p:spPr bwMode="auto">
          <a:xfrm>
            <a:off x="7234856" y="3191058"/>
            <a:ext cx="1064880" cy="2700383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35B566-6F9D-4946-AAD5-26BAE003F423}"/>
              </a:ext>
            </a:extLst>
          </p:cNvPr>
          <p:cNvSpPr/>
          <p:nvPr/>
        </p:nvSpPr>
        <p:spPr bwMode="auto">
          <a:xfrm>
            <a:off x="7234856" y="4820883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Vertical Scroll 11">
            <a:extLst>
              <a:ext uri="{FF2B5EF4-FFF2-40B4-BE49-F238E27FC236}">
                <a16:creationId xmlns:a16="http://schemas.microsoft.com/office/drawing/2014/main" id="{778AEF03-ACB0-4C61-B2A8-419702437ADB}"/>
              </a:ext>
            </a:extLst>
          </p:cNvPr>
          <p:cNvSpPr/>
          <p:nvPr/>
        </p:nvSpPr>
        <p:spPr bwMode="auto">
          <a:xfrm>
            <a:off x="4488285" y="5509286"/>
            <a:ext cx="457200" cy="403421"/>
          </a:xfrm>
          <a:prstGeom prst="verticalScroll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0FD13F-65D2-4862-84B9-BEA926625E66}"/>
              </a:ext>
            </a:extLst>
          </p:cNvPr>
          <p:cNvSpPr txBox="1"/>
          <p:nvPr/>
        </p:nvSpPr>
        <p:spPr>
          <a:xfrm>
            <a:off x="3562209" y="2471054"/>
            <a:ext cx="93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kernel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6B43490-2218-4FD5-A062-B9D07294CF1E}"/>
              </a:ext>
            </a:extLst>
          </p:cNvPr>
          <p:cNvSpPr/>
          <p:nvPr/>
        </p:nvSpPr>
        <p:spPr bwMode="auto">
          <a:xfrm>
            <a:off x="7396667" y="4823054"/>
            <a:ext cx="139176" cy="23960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4A9D5B9-2E90-470B-8C96-8705E467E24A}"/>
              </a:ext>
            </a:extLst>
          </p:cNvPr>
          <p:cNvSpPr txBox="1"/>
          <p:nvPr/>
        </p:nvSpPr>
        <p:spPr>
          <a:xfrm>
            <a:off x="7351744" y="4483415"/>
            <a:ext cx="461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u/s</a:t>
            </a:r>
            <a:endParaRPr lang="en-US" sz="16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B3774DF-081E-4D48-9EC0-601255B68A57}"/>
              </a:ext>
            </a:extLst>
          </p:cNvPr>
          <p:cNvSpPr/>
          <p:nvPr/>
        </p:nvSpPr>
        <p:spPr bwMode="auto">
          <a:xfrm>
            <a:off x="1346436" y="5490444"/>
            <a:ext cx="817812" cy="3089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89F931-C476-492A-AA8C-E810E4776C20}"/>
              </a:ext>
            </a:extLst>
          </p:cNvPr>
          <p:cNvSpPr txBox="1"/>
          <p:nvPr/>
        </p:nvSpPr>
        <p:spPr>
          <a:xfrm>
            <a:off x="753584" y="5443056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CPL: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840DB7-DC37-4B2E-9886-AFE6D43518AC}"/>
              </a:ext>
            </a:extLst>
          </p:cNvPr>
          <p:cNvSpPr txBox="1"/>
          <p:nvPr/>
        </p:nvSpPr>
        <p:spPr>
          <a:xfrm>
            <a:off x="1377611" y="5460250"/>
            <a:ext cx="782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0 - sys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0F1DB8A-8903-426C-BF01-11641C473A39}"/>
              </a:ext>
            </a:extLst>
          </p:cNvPr>
          <p:cNvSpPr/>
          <p:nvPr/>
        </p:nvSpPr>
        <p:spPr bwMode="auto">
          <a:xfrm>
            <a:off x="7234855" y="3503421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152E85D-7E33-4583-B127-6DCBA4C3DE52}"/>
              </a:ext>
            </a:extLst>
          </p:cNvPr>
          <p:cNvSpPr/>
          <p:nvPr/>
        </p:nvSpPr>
        <p:spPr bwMode="auto">
          <a:xfrm>
            <a:off x="7396666" y="3505592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DA5B792-1D8D-47B4-822C-F13D7CEC5334}"/>
              </a:ext>
            </a:extLst>
          </p:cNvPr>
          <p:cNvSpPr/>
          <p:nvPr/>
        </p:nvSpPr>
        <p:spPr bwMode="auto">
          <a:xfrm>
            <a:off x="7234855" y="3991090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9B69255-D19C-4DE2-AD8F-28B6F2D2167A}"/>
              </a:ext>
            </a:extLst>
          </p:cNvPr>
          <p:cNvSpPr/>
          <p:nvPr/>
        </p:nvSpPr>
        <p:spPr bwMode="auto">
          <a:xfrm>
            <a:off x="7396666" y="3993261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D09A357-FC1F-4332-82A7-BF779F22E894}"/>
              </a:ext>
            </a:extLst>
          </p:cNvPr>
          <p:cNvGrpSpPr/>
          <p:nvPr/>
        </p:nvGrpSpPr>
        <p:grpSpPr>
          <a:xfrm>
            <a:off x="973909" y="3750429"/>
            <a:ext cx="986168" cy="1075852"/>
            <a:chOff x="749881" y="3252823"/>
            <a:chExt cx="986168" cy="625836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95C7177-BDDD-480D-AA2A-34C2DBD3CA55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43C59F3-9C52-4017-933E-7DB0B59C34C6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A23CFD-87B0-46E5-9582-7757CC6DCC5D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DDAEE0D-8DF4-4ACE-9F9F-F74B484087F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Consolas" panose="020B0609020204030204" pitchFamily="49" charset="0"/>
                </a:rPr>
                <a:t>ip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38FD09E-B5FC-41AA-956E-5D43FB75F88C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Consolas" panose="020B0609020204030204" pitchFamily="49" charset="0"/>
                </a:rPr>
                <a:t>sp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</p:grpSp>
      <p:sp>
        <p:nvSpPr>
          <p:cNvPr id="70" name="Vertical Scroll 11">
            <a:extLst>
              <a:ext uri="{FF2B5EF4-FFF2-40B4-BE49-F238E27FC236}">
                <a16:creationId xmlns:a16="http://schemas.microsoft.com/office/drawing/2014/main" id="{D547397E-5C9E-4835-AE99-288278A4074A}"/>
              </a:ext>
            </a:extLst>
          </p:cNvPr>
          <p:cNvSpPr/>
          <p:nvPr/>
        </p:nvSpPr>
        <p:spPr bwMode="auto">
          <a:xfrm>
            <a:off x="4488285" y="3082182"/>
            <a:ext cx="457200" cy="403421"/>
          </a:xfrm>
          <a:prstGeom prst="verticalScroll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1" name="Curved Connector 36">
            <a:extLst>
              <a:ext uri="{FF2B5EF4-FFF2-40B4-BE49-F238E27FC236}">
                <a16:creationId xmlns:a16="http://schemas.microsoft.com/office/drawing/2014/main" id="{21C99C3C-2B05-465E-ACCC-A877AB380DF9}"/>
              </a:ext>
            </a:extLst>
          </p:cNvPr>
          <p:cNvCxnSpPr>
            <a:cxnSpLocks/>
            <a:stCxn id="67" idx="3"/>
            <a:endCxn id="83" idx="1"/>
          </p:cNvCxnSpPr>
          <p:nvPr/>
        </p:nvCxnSpPr>
        <p:spPr bwMode="auto">
          <a:xfrm flipV="1">
            <a:off x="1960076" y="3379978"/>
            <a:ext cx="1508769" cy="130510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72" name="Curved Connector 39">
            <a:extLst>
              <a:ext uri="{FF2B5EF4-FFF2-40B4-BE49-F238E27FC236}">
                <a16:creationId xmlns:a16="http://schemas.microsoft.com/office/drawing/2014/main" id="{4BC4A005-B11B-4822-A9E8-D018B7DCC0E8}"/>
              </a:ext>
            </a:extLst>
          </p:cNvPr>
          <p:cNvCxnSpPr>
            <a:cxnSpLocks/>
            <a:endCxn id="84" idx="1"/>
          </p:cNvCxnSpPr>
          <p:nvPr/>
        </p:nvCxnSpPr>
        <p:spPr bwMode="auto">
          <a:xfrm flipV="1">
            <a:off x="1958817" y="3121865"/>
            <a:ext cx="1516537" cy="83217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73" name="Curved Connector 41">
            <a:extLst>
              <a:ext uri="{FF2B5EF4-FFF2-40B4-BE49-F238E27FC236}">
                <a16:creationId xmlns:a16="http://schemas.microsoft.com/office/drawing/2014/main" id="{6756267C-ACA7-42CF-B353-BF46BFD06EE0}"/>
              </a:ext>
            </a:extLst>
          </p:cNvPr>
          <p:cNvCxnSpPr>
            <a:cxnSpLocks/>
          </p:cNvCxnSpPr>
          <p:nvPr/>
        </p:nvCxnSpPr>
        <p:spPr bwMode="auto">
          <a:xfrm>
            <a:off x="1958818" y="4192948"/>
            <a:ext cx="1560827" cy="11036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78B118B-9869-4B9B-8BC3-879F032ECA25}"/>
              </a:ext>
            </a:extLst>
          </p:cNvPr>
          <p:cNvSpPr txBox="1"/>
          <p:nvPr/>
        </p:nvSpPr>
        <p:spPr>
          <a:xfrm>
            <a:off x="3468845" y="3210701"/>
            <a:ext cx="115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krnl</a:t>
            </a:r>
            <a:r>
              <a:rPr lang="en-US" sz="1600" dirty="0" smtClean="0"/>
              <a:t> </a:t>
            </a:r>
            <a:r>
              <a:rPr lang="en-US" sz="1600" dirty="0"/>
              <a:t>code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8894E2D-F664-4DB1-B47E-9E62E416A2BF}"/>
              </a:ext>
            </a:extLst>
          </p:cNvPr>
          <p:cNvSpPr txBox="1"/>
          <p:nvPr/>
        </p:nvSpPr>
        <p:spPr>
          <a:xfrm>
            <a:off x="3475354" y="2952588"/>
            <a:ext cx="1269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krnl</a:t>
            </a:r>
            <a:r>
              <a:rPr lang="en-US" sz="1600" dirty="0" smtClean="0"/>
              <a:t> </a:t>
            </a:r>
            <a:r>
              <a:rPr lang="en-US" sz="16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68453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83" grpId="0"/>
      <p:bldP spid="8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8B0C-48F2-40D6-9719-F987FA9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 Table Resides in Memory*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8C38F-EF3C-4314-9BB2-476683F8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C5EDB-27DC-44CF-9D8F-EE3DA172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D190F-6F4B-4E3A-99CB-263E2E7B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58F61F2-C7ED-4452-82B2-86737D25DEFC}"/>
              </a:ext>
            </a:extLst>
          </p:cNvPr>
          <p:cNvSpPr txBox="1"/>
          <p:nvPr/>
        </p:nvSpPr>
        <p:spPr>
          <a:xfrm>
            <a:off x="566763" y="6302726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PTBR: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753584" y="1781627"/>
            <a:ext cx="10074501" cy="4890431"/>
            <a:chOff x="470120" y="1351859"/>
            <a:chExt cx="10074501" cy="48904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C7F83B-3C34-40E9-A4F2-D370920E5B98}"/>
                </a:ext>
              </a:extLst>
            </p:cNvPr>
            <p:cNvSpPr txBox="1"/>
            <p:nvPr/>
          </p:nvSpPr>
          <p:spPr>
            <a:xfrm>
              <a:off x="3185369" y="5181159"/>
              <a:ext cx="11578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user code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D3FF78-4D4A-48FC-AF6B-2CBBF5FF655B}"/>
                </a:ext>
              </a:extLst>
            </p:cNvPr>
            <p:cNvSpPr txBox="1"/>
            <p:nvPr/>
          </p:nvSpPr>
          <p:spPr>
            <a:xfrm>
              <a:off x="3223591" y="4828622"/>
              <a:ext cx="111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user data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7666F2-9441-48FB-81CC-A0D9173B44C1}"/>
                </a:ext>
              </a:extLst>
            </p:cNvPr>
            <p:cNvSpPr txBox="1"/>
            <p:nvPr/>
          </p:nvSpPr>
          <p:spPr>
            <a:xfrm>
              <a:off x="3294622" y="4582013"/>
              <a:ext cx="7886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heap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19F740-5631-4342-8DFD-6D75B3323781}"/>
                </a:ext>
              </a:extLst>
            </p:cNvPr>
            <p:cNvSpPr txBox="1"/>
            <p:nvPr/>
          </p:nvSpPr>
          <p:spPr>
            <a:xfrm>
              <a:off x="3290928" y="3454242"/>
              <a:ext cx="8168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stack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4D8C09-D085-4FEA-8A86-FC46E3EC4734}"/>
                </a:ext>
              </a:extLst>
            </p:cNvPr>
            <p:cNvSpPr txBox="1"/>
            <p:nvPr/>
          </p:nvSpPr>
          <p:spPr>
            <a:xfrm>
              <a:off x="1912785" y="5649692"/>
              <a:ext cx="13063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onsolas" panose="020B0609020204030204" pitchFamily="49" charset="0"/>
                </a:rPr>
                <a:t>0x00000000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A05D77-B5C4-4514-893A-5EC0B35929A9}"/>
                </a:ext>
              </a:extLst>
            </p:cNvPr>
            <p:cNvSpPr txBox="1"/>
            <p:nvPr/>
          </p:nvSpPr>
          <p:spPr>
            <a:xfrm>
              <a:off x="1912784" y="5421092"/>
              <a:ext cx="13063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onsolas" panose="020B0609020204030204" pitchFamily="49" charset="0"/>
                </a:rPr>
                <a:t>0x08048000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AB78A6-E55E-4235-BD19-F5D02A51B59C}"/>
                </a:ext>
              </a:extLst>
            </p:cNvPr>
            <p:cNvSpPr txBox="1"/>
            <p:nvPr/>
          </p:nvSpPr>
          <p:spPr>
            <a:xfrm>
              <a:off x="1912784" y="1950068"/>
              <a:ext cx="13063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onsolas" panose="020B0609020204030204" pitchFamily="49" charset="0"/>
                </a:rPr>
                <a:t>0xffffffff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79576E-DF67-4C5E-BE50-919DBBDCB92C}"/>
                </a:ext>
              </a:extLst>
            </p:cNvPr>
            <p:cNvSpPr txBox="1"/>
            <p:nvPr/>
          </p:nvSpPr>
          <p:spPr>
            <a:xfrm>
              <a:off x="1909176" y="3062288"/>
              <a:ext cx="13063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Consolas" panose="020B0609020204030204" pitchFamily="49" charset="0"/>
                </a:rPr>
                <a:t>0xc0000000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5C9B9A-8D7D-4B20-94F9-42BEE5614BEB}"/>
                </a:ext>
              </a:extLst>
            </p:cNvPr>
            <p:cNvSpPr txBox="1"/>
            <p:nvPr/>
          </p:nvSpPr>
          <p:spPr>
            <a:xfrm>
              <a:off x="3392793" y="3165255"/>
              <a:ext cx="702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Consolas" panose="020B0609020204030204" pitchFamily="49" charset="0"/>
                </a:rPr>
                <a:t>argv</a:t>
              </a:r>
              <a:endParaRPr lang="en-US" sz="1400" dirty="0">
                <a:latin typeface="Consolas" panose="020B0609020204030204" pitchFamily="49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0CBC9F-0012-4F46-8DF0-BC43D8708B04}"/>
                </a:ext>
              </a:extLst>
            </p:cNvPr>
            <p:cNvSpPr/>
            <p:nvPr/>
          </p:nvSpPr>
          <p:spPr bwMode="auto">
            <a:xfrm>
              <a:off x="3187781" y="2077026"/>
              <a:ext cx="1151916" cy="372506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ED98110-4DC5-4B6D-979F-ECD5C7B4C6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85368" y="5581635"/>
              <a:ext cx="116933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125311B-0F24-4521-96A0-10DE78350B1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85368" y="5167176"/>
              <a:ext cx="117321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E49416F-232F-443D-AAF7-EEAA929B6F9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93886" y="3191197"/>
              <a:ext cx="1139705" cy="0"/>
            </a:xfrm>
            <a:prstGeom prst="line">
              <a:avLst/>
            </a:prstGeom>
            <a:solidFill>
              <a:schemeClr val="accent1"/>
            </a:solidFill>
            <a:ln w="15875" cap="flat" cmpd="dbl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18AEDF0-9DB7-4DD4-80C1-CF3EFBED69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11831" y="3796560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2831C05-A410-4092-BA24-1F1D0FEEFA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11831" y="4633776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1" name="Up Arrow 24">
              <a:extLst>
                <a:ext uri="{FF2B5EF4-FFF2-40B4-BE49-F238E27FC236}">
                  <a16:creationId xmlns:a16="http://schemas.microsoft.com/office/drawing/2014/main" id="{B71912EA-EB15-4B33-92CE-2805F635058A}"/>
                </a:ext>
              </a:extLst>
            </p:cNvPr>
            <p:cNvSpPr/>
            <p:nvPr/>
          </p:nvSpPr>
          <p:spPr bwMode="auto">
            <a:xfrm>
              <a:off x="3985591" y="4469173"/>
              <a:ext cx="152400" cy="228600"/>
            </a:xfrm>
            <a:prstGeom prst="upArrow">
              <a:avLst/>
            </a:prstGeom>
            <a:solidFill>
              <a:schemeClr val="accent1">
                <a:alpha val="83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Up Arrow 25">
              <a:extLst>
                <a:ext uri="{FF2B5EF4-FFF2-40B4-BE49-F238E27FC236}">
                  <a16:creationId xmlns:a16="http://schemas.microsoft.com/office/drawing/2014/main" id="{BE0EA289-70CB-4ECB-9627-2942088097C5}"/>
                </a:ext>
              </a:extLst>
            </p:cNvPr>
            <p:cNvSpPr/>
            <p:nvPr/>
          </p:nvSpPr>
          <p:spPr bwMode="auto">
            <a:xfrm rot="10800000">
              <a:off x="3975813" y="3626109"/>
              <a:ext cx="152400" cy="228600"/>
            </a:xfrm>
            <a:prstGeom prst="upArrow">
              <a:avLst/>
            </a:prstGeom>
            <a:solidFill>
              <a:schemeClr val="accent1">
                <a:alpha val="83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C9818E-222B-4754-ADF5-5E9F499481CE}"/>
                </a:ext>
              </a:extLst>
            </p:cNvPr>
            <p:cNvSpPr txBox="1"/>
            <p:nvPr/>
          </p:nvSpPr>
          <p:spPr>
            <a:xfrm>
              <a:off x="1971371" y="1406192"/>
              <a:ext cx="3614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/>
                <a:t>Process Virtual Address Space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DC05EFA-88FA-4848-80F2-59296354EB1E}"/>
                </a:ext>
              </a:extLst>
            </p:cNvPr>
            <p:cNvSpPr txBox="1"/>
            <p:nvPr/>
          </p:nvSpPr>
          <p:spPr>
            <a:xfrm>
              <a:off x="693991" y="2778705"/>
              <a:ext cx="1151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ea typeface="Gill Sans" charset="0"/>
                  <a:cs typeface="Gill Sans" charset="0"/>
                </a:rPr>
                <a:t>Processor</a:t>
              </a:r>
            </a:p>
            <a:p>
              <a:pPr algn="ctr"/>
              <a:r>
                <a:rPr lang="en-US" sz="1600" b="0" dirty="0">
                  <a:ea typeface="Gill Sans" charset="0"/>
                  <a:cs typeface="Gill Sans" charset="0"/>
                </a:rPr>
                <a:t>registers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16C2E58-CE21-41AB-9C18-50ACB2B478D9}"/>
                </a:ext>
              </a:extLst>
            </p:cNvPr>
            <p:cNvGrpSpPr/>
            <p:nvPr/>
          </p:nvGrpSpPr>
          <p:grpSpPr>
            <a:xfrm>
              <a:off x="788171" y="3374185"/>
              <a:ext cx="986168" cy="1075852"/>
              <a:chOff x="749881" y="3252823"/>
              <a:chExt cx="986168" cy="62583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BF7A32B-1D7D-4232-9ED7-382AFFD3108C}"/>
                  </a:ext>
                </a:extLst>
              </p:cNvPr>
              <p:cNvSpPr/>
              <p:nvPr/>
            </p:nvSpPr>
            <p:spPr bwMode="auto">
              <a:xfrm>
                <a:off x="749882" y="3302406"/>
                <a:ext cx="986167" cy="566796"/>
              </a:xfrm>
              <a:prstGeom prst="rect">
                <a:avLst/>
              </a:prstGeom>
              <a:solidFill>
                <a:schemeClr val="accent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212E8FB-C4FD-4438-97D7-A82816D28300}"/>
                  </a:ext>
                </a:extLst>
              </p:cNvPr>
              <p:cNvSpPr/>
              <p:nvPr/>
            </p:nvSpPr>
            <p:spPr bwMode="auto">
              <a:xfrm>
                <a:off x="749882" y="3456006"/>
                <a:ext cx="986167" cy="130976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ADE5B3F-EAC0-4B19-AE56-36F48AD40895}"/>
                  </a:ext>
                </a:extLst>
              </p:cNvPr>
              <p:cNvSpPr/>
              <p:nvPr/>
            </p:nvSpPr>
            <p:spPr bwMode="auto">
              <a:xfrm>
                <a:off x="749881" y="3723843"/>
                <a:ext cx="986167" cy="14535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DF27EE-B2BB-4812-9EC6-C242479479CC}"/>
                  </a:ext>
                </a:extLst>
              </p:cNvPr>
              <p:cNvSpPr txBox="1"/>
              <p:nvPr/>
            </p:nvSpPr>
            <p:spPr>
              <a:xfrm>
                <a:off x="953904" y="3681718"/>
                <a:ext cx="573352" cy="196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onsolas" panose="020B0609020204030204" pitchFamily="49" charset="0"/>
                  </a:rPr>
                  <a:t>ip</a:t>
                </a:r>
                <a:endParaRPr lang="en-US" sz="16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99A004-860E-466B-9167-59CA2E7F765F}"/>
                  </a:ext>
                </a:extLst>
              </p:cNvPr>
              <p:cNvSpPr txBox="1"/>
              <p:nvPr/>
            </p:nvSpPr>
            <p:spPr>
              <a:xfrm>
                <a:off x="986024" y="3252823"/>
                <a:ext cx="491270" cy="196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onsolas" panose="020B0609020204030204" pitchFamily="49" charset="0"/>
                  </a:rPr>
                  <a:t>sp</a:t>
                </a:r>
                <a:endParaRPr lang="en-US" sz="1600" dirty="0">
                  <a:latin typeface="Consolas" panose="020B0609020204030204" pitchFamily="49" charset="0"/>
                </a:endParaRPr>
              </a:p>
            </p:txBody>
          </p:sp>
        </p:grpSp>
        <p:cxnSp>
          <p:nvCxnSpPr>
            <p:cNvPr id="31" name="Curved Connector 36">
              <a:extLst>
                <a:ext uri="{FF2B5EF4-FFF2-40B4-BE49-F238E27FC236}">
                  <a16:creationId xmlns:a16="http://schemas.microsoft.com/office/drawing/2014/main" id="{EF7253FD-AB97-4EF5-AF3C-DC3446228F60}"/>
                </a:ext>
              </a:extLst>
            </p:cNvPr>
            <p:cNvCxnSpPr>
              <a:cxnSpLocks/>
              <a:stCxn id="28" idx="3"/>
              <a:endCxn id="6" idx="1"/>
            </p:cNvCxnSpPr>
            <p:nvPr/>
          </p:nvCxnSpPr>
          <p:spPr bwMode="auto">
            <a:xfrm>
              <a:off x="1774338" y="4308838"/>
              <a:ext cx="1411031" cy="104159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rgbClr val="000000">
                  <a:alpha val="20000"/>
                </a:srgbClr>
              </a:solidFill>
              <a:prstDash val="solid"/>
              <a:round/>
              <a:headEnd type="oval" w="sm" len="sm"/>
              <a:tailEnd type="triangle"/>
            </a:ln>
            <a:effectLst/>
          </p:spPr>
        </p:cxnSp>
        <p:cxnSp>
          <p:nvCxnSpPr>
            <p:cNvPr id="32" name="Curved Connector 39">
              <a:extLst>
                <a:ext uri="{FF2B5EF4-FFF2-40B4-BE49-F238E27FC236}">
                  <a16:creationId xmlns:a16="http://schemas.microsoft.com/office/drawing/2014/main" id="{B71CB0A0-B2AA-4D9B-9397-1EECC51A61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74338" y="3597133"/>
              <a:ext cx="1398440" cy="199427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rgbClr val="000000">
                  <a:alpha val="20000"/>
                </a:srgbClr>
              </a:solidFill>
              <a:prstDash val="solid"/>
              <a:round/>
              <a:headEnd type="oval" w="sm" len="sm"/>
              <a:tailEnd type="triangle"/>
            </a:ln>
            <a:effectLst/>
          </p:spPr>
        </p:cxnSp>
        <p:cxnSp>
          <p:nvCxnSpPr>
            <p:cNvPr id="33" name="Curved Connector 41">
              <a:extLst>
                <a:ext uri="{FF2B5EF4-FFF2-40B4-BE49-F238E27FC236}">
                  <a16:creationId xmlns:a16="http://schemas.microsoft.com/office/drawing/2014/main" id="{A2CA62E1-12E8-480E-93B0-2FCA7DB42830}"/>
                </a:ext>
              </a:extLst>
            </p:cNvPr>
            <p:cNvCxnSpPr>
              <a:cxnSpLocks/>
              <a:stCxn id="27" idx="3"/>
              <a:endCxn id="7" idx="1"/>
            </p:cNvCxnSpPr>
            <p:nvPr/>
          </p:nvCxnSpPr>
          <p:spPr bwMode="auto">
            <a:xfrm>
              <a:off x="1774339" y="3836046"/>
              <a:ext cx="1449252" cy="116185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rgbClr val="000000">
                  <a:alpha val="20000"/>
                </a:srgbClr>
              </a:solidFill>
              <a:prstDash val="solid"/>
              <a:round/>
              <a:headEnd type="oval" w="sm" len="sm"/>
              <a:tailEnd type="triangle"/>
            </a:ln>
            <a:effectLst/>
          </p:spPr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72B58EF-E244-4D21-AD32-732C25BA4279}"/>
                </a:ext>
              </a:extLst>
            </p:cNvPr>
            <p:cNvSpPr/>
            <p:nvPr/>
          </p:nvSpPr>
          <p:spPr bwMode="auto">
            <a:xfrm>
              <a:off x="8956237" y="2258973"/>
              <a:ext cx="1139705" cy="2857477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BDD5046-4F3C-4448-B748-7403E18272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68448" y="4560293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F9B1810-0A3D-48A8-91AC-35DD42D55B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68448" y="4069339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9D9EAD1-5050-42AE-8B4C-A95E71B080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68448" y="3545835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98B5EC8-08D2-423B-AE1B-E48AFB4B5C98}"/>
                </a:ext>
              </a:extLst>
            </p:cNvPr>
            <p:cNvSpPr txBox="1"/>
            <p:nvPr/>
          </p:nvSpPr>
          <p:spPr>
            <a:xfrm>
              <a:off x="6734271" y="2301170"/>
              <a:ext cx="13852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Page Table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52026B1-ED01-4A7F-9B90-B3878C945E04}"/>
                </a:ext>
              </a:extLst>
            </p:cNvPr>
            <p:cNvSpPr txBox="1"/>
            <p:nvPr/>
          </p:nvSpPr>
          <p:spPr>
            <a:xfrm>
              <a:off x="8568709" y="1844815"/>
              <a:ext cx="1975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Physical Memory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65DC3A7-2611-4D4B-971A-3BDFE3F053B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840165" y="3977698"/>
              <a:ext cx="1128283" cy="51963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B04560D-1DE8-4CAD-A976-57DC17A755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68448" y="2746599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D52C58C-A779-4724-BB2B-348E93B51DF5}"/>
                </a:ext>
              </a:extLst>
            </p:cNvPr>
            <p:cNvSpPr/>
            <p:nvPr/>
          </p:nvSpPr>
          <p:spPr>
            <a:xfrm>
              <a:off x="9191919" y="2433554"/>
              <a:ext cx="6683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Page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DEC4271-38CF-42B3-96ED-426EC143FF2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86812" y="2491477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4F2A367-5EDA-4C1C-9B46-E242E4EF05C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56237" y="3812131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00E4774-06DE-475F-9D1E-E3D999193F3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56237" y="4333791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12A157D-733E-4E8F-9B24-CE1D246D712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70277" y="4818947"/>
              <a:ext cx="113970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674A3C8-A373-47D7-A776-6BF529550E77}"/>
                </a:ext>
              </a:extLst>
            </p:cNvPr>
            <p:cNvSpPr/>
            <p:nvPr/>
          </p:nvSpPr>
          <p:spPr bwMode="auto">
            <a:xfrm>
              <a:off x="6951392" y="2761290"/>
              <a:ext cx="1064880" cy="2700383"/>
            </a:xfrm>
            <a:prstGeom prst="rect">
              <a:avLst/>
            </a:prstGeom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C35B566-6F9D-4946-AAD5-26BAE003F423}"/>
                </a:ext>
              </a:extLst>
            </p:cNvPr>
            <p:cNvSpPr/>
            <p:nvPr/>
          </p:nvSpPr>
          <p:spPr bwMode="auto">
            <a:xfrm>
              <a:off x="6951392" y="4391115"/>
              <a:ext cx="1064880" cy="241773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Vertical Scroll 11">
              <a:extLst>
                <a:ext uri="{FF2B5EF4-FFF2-40B4-BE49-F238E27FC236}">
                  <a16:creationId xmlns:a16="http://schemas.microsoft.com/office/drawing/2014/main" id="{778AEF03-ACB0-4C61-B2A8-419702437ADB}"/>
                </a:ext>
              </a:extLst>
            </p:cNvPr>
            <p:cNvSpPr/>
            <p:nvPr/>
          </p:nvSpPr>
          <p:spPr bwMode="auto">
            <a:xfrm>
              <a:off x="4204821" y="5079518"/>
              <a:ext cx="457200" cy="403421"/>
            </a:xfrm>
            <a:prstGeom prst="verticalScroll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0FD13F-65D2-4862-84B9-BEA926625E66}"/>
                </a:ext>
              </a:extLst>
            </p:cNvPr>
            <p:cNvSpPr txBox="1"/>
            <p:nvPr/>
          </p:nvSpPr>
          <p:spPr>
            <a:xfrm>
              <a:off x="3278745" y="2041286"/>
              <a:ext cx="9308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kernel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E6B43490-2218-4FD5-A062-B9D07294CF1E}"/>
                </a:ext>
              </a:extLst>
            </p:cNvPr>
            <p:cNvSpPr/>
            <p:nvPr/>
          </p:nvSpPr>
          <p:spPr bwMode="auto">
            <a:xfrm>
              <a:off x="7113203" y="4393286"/>
              <a:ext cx="139176" cy="239601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D4A9D5B9-2E90-470B-8C96-8705E467E24A}"/>
                </a:ext>
              </a:extLst>
            </p:cNvPr>
            <p:cNvSpPr txBox="1"/>
            <p:nvPr/>
          </p:nvSpPr>
          <p:spPr>
            <a:xfrm>
              <a:off x="6955097" y="4062129"/>
              <a:ext cx="461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u/s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B3774DF-081E-4D48-9EC0-601255B68A57}"/>
                </a:ext>
              </a:extLst>
            </p:cNvPr>
            <p:cNvSpPr/>
            <p:nvPr/>
          </p:nvSpPr>
          <p:spPr bwMode="auto">
            <a:xfrm>
              <a:off x="1062972" y="5060676"/>
              <a:ext cx="817812" cy="3089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89F931-C476-492A-AA8C-E810E4776C20}"/>
                </a:ext>
              </a:extLst>
            </p:cNvPr>
            <p:cNvSpPr txBox="1"/>
            <p:nvPr/>
          </p:nvSpPr>
          <p:spPr>
            <a:xfrm>
              <a:off x="470120" y="5013288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Consolas" panose="020B0609020204030204" pitchFamily="49" charset="0"/>
                </a:rPr>
                <a:t>CPL: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6840DB7-DC37-4B2E-9886-AFE6D43518AC}"/>
                </a:ext>
              </a:extLst>
            </p:cNvPr>
            <p:cNvSpPr txBox="1"/>
            <p:nvPr/>
          </p:nvSpPr>
          <p:spPr>
            <a:xfrm>
              <a:off x="1094147" y="5030482"/>
              <a:ext cx="782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0 - sys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0F1DB8A-8903-426C-BF01-11641C473A39}"/>
                </a:ext>
              </a:extLst>
            </p:cNvPr>
            <p:cNvSpPr/>
            <p:nvPr/>
          </p:nvSpPr>
          <p:spPr bwMode="auto">
            <a:xfrm>
              <a:off x="6951391" y="3073653"/>
              <a:ext cx="1064880" cy="241773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152E85D-7E33-4583-B127-6DCBA4C3DE52}"/>
                </a:ext>
              </a:extLst>
            </p:cNvPr>
            <p:cNvSpPr/>
            <p:nvPr/>
          </p:nvSpPr>
          <p:spPr bwMode="auto">
            <a:xfrm>
              <a:off x="7113202" y="3075824"/>
              <a:ext cx="139176" cy="23960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DA5B792-1D8D-47B4-822C-F13D7CEC5334}"/>
                </a:ext>
              </a:extLst>
            </p:cNvPr>
            <p:cNvSpPr/>
            <p:nvPr/>
          </p:nvSpPr>
          <p:spPr bwMode="auto">
            <a:xfrm>
              <a:off x="6951391" y="3561322"/>
              <a:ext cx="1064880" cy="241773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9B69255-D19C-4DE2-AD8F-28B6F2D2167A}"/>
                </a:ext>
              </a:extLst>
            </p:cNvPr>
            <p:cNvSpPr/>
            <p:nvPr/>
          </p:nvSpPr>
          <p:spPr bwMode="auto">
            <a:xfrm>
              <a:off x="7113202" y="3563493"/>
              <a:ext cx="139176" cy="23960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D09A357-FC1F-4332-82A7-BF779F22E894}"/>
                </a:ext>
              </a:extLst>
            </p:cNvPr>
            <p:cNvGrpSpPr/>
            <p:nvPr/>
          </p:nvGrpSpPr>
          <p:grpSpPr>
            <a:xfrm>
              <a:off x="690445" y="3320661"/>
              <a:ext cx="986168" cy="1075852"/>
              <a:chOff x="749881" y="3252823"/>
              <a:chExt cx="986168" cy="625836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95C7177-BDDD-480D-AA2A-34C2DBD3CA55}"/>
                  </a:ext>
                </a:extLst>
              </p:cNvPr>
              <p:cNvSpPr/>
              <p:nvPr/>
            </p:nvSpPr>
            <p:spPr bwMode="auto">
              <a:xfrm>
                <a:off x="749882" y="3302406"/>
                <a:ext cx="986167" cy="566796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43C59F3-9C52-4017-933E-7DB0B59C34C6}"/>
                  </a:ext>
                </a:extLst>
              </p:cNvPr>
              <p:cNvSpPr/>
              <p:nvPr/>
            </p:nvSpPr>
            <p:spPr bwMode="auto">
              <a:xfrm>
                <a:off x="749882" y="3456006"/>
                <a:ext cx="986167" cy="130976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2A23CFD-87B0-46E5-9582-7757CC6DCC5D}"/>
                  </a:ext>
                </a:extLst>
              </p:cNvPr>
              <p:cNvSpPr/>
              <p:nvPr/>
            </p:nvSpPr>
            <p:spPr bwMode="auto">
              <a:xfrm>
                <a:off x="749881" y="3723843"/>
                <a:ext cx="986167" cy="14535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DDAEE0D-8DF4-4ACE-9F9F-F74B484087FC}"/>
                  </a:ext>
                </a:extLst>
              </p:cNvPr>
              <p:cNvSpPr txBox="1"/>
              <p:nvPr/>
            </p:nvSpPr>
            <p:spPr>
              <a:xfrm>
                <a:off x="953904" y="3681718"/>
                <a:ext cx="573352" cy="196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onsolas" panose="020B0609020204030204" pitchFamily="49" charset="0"/>
                  </a:rPr>
                  <a:t>ip</a:t>
                </a:r>
                <a:endParaRPr lang="en-US" sz="16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38FD09E-B5FC-41AA-956E-5D43FB75F88C}"/>
                  </a:ext>
                </a:extLst>
              </p:cNvPr>
              <p:cNvSpPr txBox="1"/>
              <p:nvPr/>
            </p:nvSpPr>
            <p:spPr>
              <a:xfrm>
                <a:off x="986024" y="3252823"/>
                <a:ext cx="491270" cy="196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onsolas" panose="020B0609020204030204" pitchFamily="49" charset="0"/>
                  </a:rPr>
                  <a:t>sp</a:t>
                </a:r>
                <a:endParaRPr lang="en-US" sz="1600" dirty="0">
                  <a:latin typeface="Consolas" panose="020B0609020204030204" pitchFamily="49" charset="0"/>
                </a:endParaRPr>
              </a:p>
            </p:txBody>
          </p:sp>
        </p:grpSp>
        <p:sp>
          <p:nvSpPr>
            <p:cNvPr id="70" name="Vertical Scroll 11">
              <a:extLst>
                <a:ext uri="{FF2B5EF4-FFF2-40B4-BE49-F238E27FC236}">
                  <a16:creationId xmlns:a16="http://schemas.microsoft.com/office/drawing/2014/main" id="{D547397E-5C9E-4835-AE99-288278A4074A}"/>
                </a:ext>
              </a:extLst>
            </p:cNvPr>
            <p:cNvSpPr/>
            <p:nvPr/>
          </p:nvSpPr>
          <p:spPr bwMode="auto">
            <a:xfrm>
              <a:off x="4204821" y="2652414"/>
              <a:ext cx="457200" cy="403421"/>
            </a:xfrm>
            <a:prstGeom prst="verticalScroll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1" name="Curved Connector 36">
              <a:extLst>
                <a:ext uri="{FF2B5EF4-FFF2-40B4-BE49-F238E27FC236}">
                  <a16:creationId xmlns:a16="http://schemas.microsoft.com/office/drawing/2014/main" id="{21C99C3C-2B05-465E-ACCC-A877AB380DF9}"/>
                </a:ext>
              </a:extLst>
            </p:cNvPr>
            <p:cNvCxnSpPr>
              <a:cxnSpLocks/>
              <a:stCxn id="67" idx="3"/>
              <a:endCxn id="83" idx="1"/>
            </p:cNvCxnSpPr>
            <p:nvPr/>
          </p:nvCxnSpPr>
          <p:spPr bwMode="auto">
            <a:xfrm flipV="1">
              <a:off x="1676612" y="2950210"/>
              <a:ext cx="1508769" cy="1305105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triangle"/>
            </a:ln>
            <a:effectLst/>
          </p:spPr>
        </p:cxnSp>
        <p:cxnSp>
          <p:nvCxnSpPr>
            <p:cNvPr id="72" name="Curved Connector 39">
              <a:extLst>
                <a:ext uri="{FF2B5EF4-FFF2-40B4-BE49-F238E27FC236}">
                  <a16:creationId xmlns:a16="http://schemas.microsoft.com/office/drawing/2014/main" id="{4BC4A005-B11B-4822-A9E8-D018B7DCC0E8}"/>
                </a:ext>
              </a:extLst>
            </p:cNvPr>
            <p:cNvCxnSpPr>
              <a:cxnSpLocks/>
              <a:endCxn id="84" idx="1"/>
            </p:cNvCxnSpPr>
            <p:nvPr/>
          </p:nvCxnSpPr>
          <p:spPr bwMode="auto">
            <a:xfrm flipV="1">
              <a:off x="1675353" y="2692097"/>
              <a:ext cx="1516537" cy="832169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triangle"/>
            </a:ln>
            <a:effectLst/>
          </p:spPr>
        </p:cxnSp>
        <p:cxnSp>
          <p:nvCxnSpPr>
            <p:cNvPr id="73" name="Curved Connector 41">
              <a:extLst>
                <a:ext uri="{FF2B5EF4-FFF2-40B4-BE49-F238E27FC236}">
                  <a16:creationId xmlns:a16="http://schemas.microsoft.com/office/drawing/2014/main" id="{6756267C-ACA7-42CF-B353-BF46BFD06EE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75354" y="3763180"/>
              <a:ext cx="1560827" cy="1103654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triangle"/>
            </a:ln>
            <a:effectLst/>
          </p:spPr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78B118B-9869-4B9B-8BC3-879F032ECA25}"/>
                </a:ext>
              </a:extLst>
            </p:cNvPr>
            <p:cNvSpPr txBox="1"/>
            <p:nvPr/>
          </p:nvSpPr>
          <p:spPr>
            <a:xfrm>
              <a:off x="3185381" y="2780933"/>
              <a:ext cx="11578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krnl</a:t>
              </a:r>
              <a:r>
                <a:rPr lang="en-US" sz="1600" dirty="0" smtClean="0"/>
                <a:t> </a:t>
              </a:r>
              <a:r>
                <a:rPr lang="en-US" sz="1600" dirty="0"/>
                <a:t>code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8894E2D-F664-4DB1-B47E-9E62E416A2BF}"/>
                </a:ext>
              </a:extLst>
            </p:cNvPr>
            <p:cNvSpPr txBox="1"/>
            <p:nvPr/>
          </p:nvSpPr>
          <p:spPr>
            <a:xfrm>
              <a:off x="3191890" y="2522820"/>
              <a:ext cx="111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krnl</a:t>
              </a:r>
              <a:r>
                <a:rPr lang="en-US" sz="1600" dirty="0" smtClean="0"/>
                <a:t> </a:t>
              </a:r>
              <a:r>
                <a:rPr lang="en-US" sz="1600" dirty="0"/>
                <a:t>data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FB2E3E4-C536-41BB-A8BA-192E3F9B7C05}"/>
                </a:ext>
              </a:extLst>
            </p:cNvPr>
            <p:cNvSpPr/>
            <p:nvPr/>
          </p:nvSpPr>
          <p:spPr bwMode="auto">
            <a:xfrm>
              <a:off x="1065770" y="5933346"/>
              <a:ext cx="817812" cy="3089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7" name="Curved Connector 41">
              <a:extLst>
                <a:ext uri="{FF2B5EF4-FFF2-40B4-BE49-F238E27FC236}">
                  <a16:creationId xmlns:a16="http://schemas.microsoft.com/office/drawing/2014/main" id="{3DE217C9-F2DF-4925-935D-9A03A91FBDA0}"/>
                </a:ext>
              </a:extLst>
            </p:cNvPr>
            <p:cNvCxnSpPr>
              <a:cxnSpLocks/>
              <a:stCxn id="74" idx="3"/>
            </p:cNvCxnSpPr>
            <p:nvPr/>
          </p:nvCxnSpPr>
          <p:spPr bwMode="auto">
            <a:xfrm flipV="1">
              <a:off x="1883582" y="4873728"/>
              <a:ext cx="7429889" cy="1214090"/>
            </a:xfrm>
            <a:prstGeom prst="curvedConnector3">
              <a:avLst>
                <a:gd name="adj1" fmla="val 86386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triangle"/>
            </a:ln>
            <a:effectLst/>
          </p:spPr>
        </p:cxn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F5AE9521-79AF-4F52-8DEA-E7A2BCBD2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44046" y="4237905"/>
              <a:ext cx="376298" cy="6483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3E69974-E2E6-4BF7-98AD-AFCA4A956255}"/>
                </a:ext>
              </a:extLst>
            </p:cNvPr>
            <p:cNvSpPr txBox="1"/>
            <p:nvPr/>
          </p:nvSpPr>
          <p:spPr>
            <a:xfrm>
              <a:off x="5625512" y="1351859"/>
              <a:ext cx="3114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* In the simplest case.  Actually more complex.  More later.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51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E691E-13B9-4FF0-ACE6-E51E802EE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Kernel Portion of Address Space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00692-4E52-4BF3-A0B4-D7CEB4A51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Kernel memory is mapped into address space of every process</a:t>
            </a:r>
          </a:p>
          <a:p>
            <a:pPr lvl="1"/>
            <a:r>
              <a:rPr lang="en-US" dirty="0" smtClean="0"/>
              <a:t>Just only accessible in kernel mode</a:t>
            </a:r>
          </a:p>
          <a:p>
            <a:r>
              <a:rPr lang="en-US" dirty="0" smtClean="0"/>
              <a:t>Contains the kernel code</a:t>
            </a:r>
          </a:p>
          <a:p>
            <a:pPr lvl="1"/>
            <a:r>
              <a:rPr lang="en-US" dirty="0" smtClean="0"/>
              <a:t>Loaded when the machine booted</a:t>
            </a:r>
          </a:p>
          <a:p>
            <a:r>
              <a:rPr lang="en-US" dirty="0" smtClean="0"/>
              <a:t>Explicitly mapped to physical memory</a:t>
            </a:r>
          </a:p>
          <a:p>
            <a:pPr lvl="1"/>
            <a:r>
              <a:rPr lang="en-US" dirty="0" smtClean="0"/>
              <a:t>OS creates the page table</a:t>
            </a:r>
          </a:p>
          <a:p>
            <a:r>
              <a:rPr lang="en-US" dirty="0" smtClean="0"/>
              <a:t>Used to contain all kernel data structures</a:t>
            </a:r>
          </a:p>
          <a:p>
            <a:pPr lvl="1"/>
            <a:r>
              <a:rPr lang="en-US" dirty="0" smtClean="0"/>
              <a:t>Lists of processes/threads</a:t>
            </a:r>
          </a:p>
          <a:p>
            <a:pPr lvl="1"/>
            <a:r>
              <a:rPr lang="en-US" dirty="0" smtClean="0"/>
              <a:t>Page tables</a:t>
            </a:r>
          </a:p>
          <a:p>
            <a:pPr lvl="1"/>
            <a:r>
              <a:rPr lang="en-US" dirty="0" smtClean="0"/>
              <a:t>Open file descriptions, sockets, </a:t>
            </a:r>
            <a:r>
              <a:rPr lang="en-US" dirty="0" err="1" smtClean="0"/>
              <a:t>ttys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Kernel stack for each thread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2A0D6-9EA7-424E-BF6A-A9A90DE7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02F9C-EEFA-4E9B-A064-12C2583CD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BE00F-D9DF-478B-B88A-75A0FE2F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8B0C-48F2-40D6-9719-F987FA9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 Kernel Code, Many Kernel Stacks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8C38F-EF3C-4314-9BB2-476683F8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C5EDB-27DC-44CF-9D8F-EE3DA172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D190F-6F4B-4E3A-99CB-263E2E7B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7F83B-3C34-40E9-A4F2-D370920E5B98}"/>
              </a:ext>
            </a:extLst>
          </p:cNvPr>
          <p:cNvSpPr txBox="1"/>
          <p:nvPr/>
        </p:nvSpPr>
        <p:spPr>
          <a:xfrm>
            <a:off x="3468833" y="5601783"/>
            <a:ext cx="115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user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3FF78-4D4A-48FC-AF6B-2CBBF5FF655B}"/>
              </a:ext>
            </a:extLst>
          </p:cNvPr>
          <p:cNvSpPr txBox="1"/>
          <p:nvPr/>
        </p:nvSpPr>
        <p:spPr>
          <a:xfrm>
            <a:off x="3507055" y="5249246"/>
            <a:ext cx="11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user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666F2-9441-48FB-81CC-A0D9173B44C1}"/>
              </a:ext>
            </a:extLst>
          </p:cNvPr>
          <p:cNvSpPr txBox="1"/>
          <p:nvPr/>
        </p:nvSpPr>
        <p:spPr>
          <a:xfrm>
            <a:off x="3578086" y="5002637"/>
            <a:ext cx="788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heap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9F740-5631-4342-8DFD-6D75B3323781}"/>
              </a:ext>
            </a:extLst>
          </p:cNvPr>
          <p:cNvSpPr txBox="1"/>
          <p:nvPr/>
        </p:nvSpPr>
        <p:spPr>
          <a:xfrm>
            <a:off x="3574392" y="3874866"/>
            <a:ext cx="816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stack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D8C09-D085-4FEA-8A86-FC46E3EC4734}"/>
              </a:ext>
            </a:extLst>
          </p:cNvPr>
          <p:cNvSpPr txBox="1"/>
          <p:nvPr/>
        </p:nvSpPr>
        <p:spPr>
          <a:xfrm>
            <a:off x="2196249" y="6070316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onsolas" panose="020B0609020204030204" pitchFamily="49" charset="0"/>
              </a:rPr>
              <a:t>0x00000000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05D77-B5C4-4514-893A-5EC0B35929A9}"/>
              </a:ext>
            </a:extLst>
          </p:cNvPr>
          <p:cNvSpPr txBox="1"/>
          <p:nvPr/>
        </p:nvSpPr>
        <p:spPr>
          <a:xfrm>
            <a:off x="2196248" y="5841716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onsolas" panose="020B0609020204030204" pitchFamily="49" charset="0"/>
              </a:rPr>
              <a:t>0x08048000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B78A6-E55E-4235-BD19-F5D02A51B59C}"/>
              </a:ext>
            </a:extLst>
          </p:cNvPr>
          <p:cNvSpPr txBox="1"/>
          <p:nvPr/>
        </p:nvSpPr>
        <p:spPr>
          <a:xfrm>
            <a:off x="2196248" y="2370692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onsolas" panose="020B0609020204030204" pitchFamily="49" charset="0"/>
              </a:rPr>
              <a:t>0xffffffff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9576E-DF67-4C5E-BE50-919DBBDCB92C}"/>
              </a:ext>
            </a:extLst>
          </p:cNvPr>
          <p:cNvSpPr txBox="1"/>
          <p:nvPr/>
        </p:nvSpPr>
        <p:spPr>
          <a:xfrm>
            <a:off x="2192640" y="3482912"/>
            <a:ext cx="1306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onsolas" panose="020B0609020204030204" pitchFamily="49" charset="0"/>
              </a:rPr>
              <a:t>0xc0000000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C9B9A-8D7D-4B20-94F9-42BEE5614BEB}"/>
              </a:ext>
            </a:extLst>
          </p:cNvPr>
          <p:cNvSpPr txBox="1"/>
          <p:nvPr/>
        </p:nvSpPr>
        <p:spPr>
          <a:xfrm>
            <a:off x="3676257" y="3585879"/>
            <a:ext cx="702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nsolas" panose="020B0609020204030204" pitchFamily="49" charset="0"/>
              </a:rPr>
              <a:t>argv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0CBC9F-0012-4F46-8DF0-BC43D8708B04}"/>
              </a:ext>
            </a:extLst>
          </p:cNvPr>
          <p:cNvSpPr/>
          <p:nvPr/>
        </p:nvSpPr>
        <p:spPr bwMode="auto">
          <a:xfrm>
            <a:off x="3471245" y="2497650"/>
            <a:ext cx="1151916" cy="372506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D98110-4DC5-4B6D-979F-ECD5C7B4C621}"/>
              </a:ext>
            </a:extLst>
          </p:cNvPr>
          <p:cNvCxnSpPr>
            <a:cxnSpLocks/>
          </p:cNvCxnSpPr>
          <p:nvPr/>
        </p:nvCxnSpPr>
        <p:spPr bwMode="auto">
          <a:xfrm>
            <a:off x="3468832" y="6002259"/>
            <a:ext cx="11693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5311B-0F24-4521-96A0-10DE78350B1B}"/>
              </a:ext>
            </a:extLst>
          </p:cNvPr>
          <p:cNvCxnSpPr>
            <a:cxnSpLocks/>
          </p:cNvCxnSpPr>
          <p:nvPr/>
        </p:nvCxnSpPr>
        <p:spPr bwMode="auto">
          <a:xfrm>
            <a:off x="3468832" y="5587800"/>
            <a:ext cx="11732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49416F-232F-443D-AAF7-EEAA929B6F9F}"/>
              </a:ext>
            </a:extLst>
          </p:cNvPr>
          <p:cNvCxnSpPr>
            <a:cxnSpLocks/>
          </p:cNvCxnSpPr>
          <p:nvPr/>
        </p:nvCxnSpPr>
        <p:spPr bwMode="auto">
          <a:xfrm>
            <a:off x="3477350" y="3611821"/>
            <a:ext cx="1139705" cy="0"/>
          </a:xfrm>
          <a:prstGeom prst="line">
            <a:avLst/>
          </a:prstGeom>
          <a:solidFill>
            <a:schemeClr val="accent1"/>
          </a:solidFill>
          <a:ln w="15875" cap="flat" cmpd="dbl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8AEDF0-9DB7-4DD4-80C1-CF3EFBED6919}"/>
              </a:ext>
            </a:extLst>
          </p:cNvPr>
          <p:cNvCxnSpPr>
            <a:cxnSpLocks/>
          </p:cNvCxnSpPr>
          <p:nvPr/>
        </p:nvCxnSpPr>
        <p:spPr bwMode="auto">
          <a:xfrm>
            <a:off x="3495295" y="4217184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831C05-A410-4092-BA24-1F1D0FEEFA1A}"/>
              </a:ext>
            </a:extLst>
          </p:cNvPr>
          <p:cNvCxnSpPr>
            <a:cxnSpLocks/>
          </p:cNvCxnSpPr>
          <p:nvPr/>
        </p:nvCxnSpPr>
        <p:spPr bwMode="auto">
          <a:xfrm>
            <a:off x="3495295" y="5054400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Up Arrow 24">
            <a:extLst>
              <a:ext uri="{FF2B5EF4-FFF2-40B4-BE49-F238E27FC236}">
                <a16:creationId xmlns:a16="http://schemas.microsoft.com/office/drawing/2014/main" id="{B71912EA-EB15-4B33-92CE-2805F635058A}"/>
              </a:ext>
            </a:extLst>
          </p:cNvPr>
          <p:cNvSpPr/>
          <p:nvPr/>
        </p:nvSpPr>
        <p:spPr bwMode="auto">
          <a:xfrm>
            <a:off x="4269055" y="4889797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Up Arrow 25">
            <a:extLst>
              <a:ext uri="{FF2B5EF4-FFF2-40B4-BE49-F238E27FC236}">
                <a16:creationId xmlns:a16="http://schemas.microsoft.com/office/drawing/2014/main" id="{BE0EA289-70CB-4ECB-9627-2942088097C5}"/>
              </a:ext>
            </a:extLst>
          </p:cNvPr>
          <p:cNvSpPr/>
          <p:nvPr/>
        </p:nvSpPr>
        <p:spPr bwMode="auto">
          <a:xfrm rot="10800000">
            <a:off x="4259277" y="4046733"/>
            <a:ext cx="152400" cy="228600"/>
          </a:xfrm>
          <a:prstGeom prst="upArrow">
            <a:avLst/>
          </a:prstGeom>
          <a:solidFill>
            <a:schemeClr val="accent1">
              <a:alpha val="8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C9818E-222B-4754-ADF5-5E9F499481CE}"/>
              </a:ext>
            </a:extLst>
          </p:cNvPr>
          <p:cNvSpPr txBox="1"/>
          <p:nvPr/>
        </p:nvSpPr>
        <p:spPr>
          <a:xfrm>
            <a:off x="2254835" y="1826816"/>
            <a:ext cx="361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Process Virtual Address Space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C05EFA-88FA-4848-80F2-59296354EB1E}"/>
              </a:ext>
            </a:extLst>
          </p:cNvPr>
          <p:cNvSpPr txBox="1"/>
          <p:nvPr/>
        </p:nvSpPr>
        <p:spPr>
          <a:xfrm>
            <a:off x="977455" y="3199329"/>
            <a:ext cx="1151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ea typeface="Gill Sans" charset="0"/>
                <a:cs typeface="Gill Sans" charset="0"/>
              </a:rPr>
              <a:t>Processor</a:t>
            </a:r>
          </a:p>
          <a:p>
            <a:pPr algn="ctr"/>
            <a:r>
              <a:rPr lang="en-US" sz="1600" b="0" dirty="0">
                <a:ea typeface="Gill Sans" charset="0"/>
                <a:cs typeface="Gill Sans" charset="0"/>
              </a:rPr>
              <a:t>registers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6C2E58-CE21-41AB-9C18-50ACB2B478D9}"/>
              </a:ext>
            </a:extLst>
          </p:cNvPr>
          <p:cNvGrpSpPr/>
          <p:nvPr/>
        </p:nvGrpSpPr>
        <p:grpSpPr>
          <a:xfrm>
            <a:off x="1071635" y="3794809"/>
            <a:ext cx="986168" cy="1075852"/>
            <a:chOff x="749881" y="3252823"/>
            <a:chExt cx="986168" cy="62583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F7A32B-1D7D-4232-9ED7-382AFFD3108C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12E8FB-C4FD-4438-97D7-A82816D28300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DE5B3F-EAC0-4B19-AE56-36F48AD40895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DF27EE-B2BB-4812-9EC6-C242479479C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Consolas" panose="020B0609020204030204" pitchFamily="49" charset="0"/>
                </a:rPr>
                <a:t>ip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99A004-860E-466B-9167-59CA2E7F765F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Consolas" panose="020B0609020204030204" pitchFamily="49" charset="0"/>
                </a:rPr>
                <a:t>sp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</p:grpSp>
      <p:cxnSp>
        <p:nvCxnSpPr>
          <p:cNvPr id="31" name="Curved Connector 36">
            <a:extLst>
              <a:ext uri="{FF2B5EF4-FFF2-40B4-BE49-F238E27FC236}">
                <a16:creationId xmlns:a16="http://schemas.microsoft.com/office/drawing/2014/main" id="{EF7253FD-AB97-4EF5-AF3C-DC3446228F60}"/>
              </a:ext>
            </a:extLst>
          </p:cNvPr>
          <p:cNvCxnSpPr>
            <a:cxnSpLocks/>
            <a:stCxn id="28" idx="3"/>
            <a:endCxn id="6" idx="1"/>
          </p:cNvCxnSpPr>
          <p:nvPr/>
        </p:nvCxnSpPr>
        <p:spPr bwMode="auto">
          <a:xfrm>
            <a:off x="2057802" y="4729462"/>
            <a:ext cx="1411031" cy="104159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2" name="Curved Connector 39">
            <a:extLst>
              <a:ext uri="{FF2B5EF4-FFF2-40B4-BE49-F238E27FC236}">
                <a16:creationId xmlns:a16="http://schemas.microsoft.com/office/drawing/2014/main" id="{B71CB0A0-B2AA-4D9B-9397-1EECC51A61E3}"/>
              </a:ext>
            </a:extLst>
          </p:cNvPr>
          <p:cNvCxnSpPr>
            <a:cxnSpLocks/>
          </p:cNvCxnSpPr>
          <p:nvPr/>
        </p:nvCxnSpPr>
        <p:spPr bwMode="auto">
          <a:xfrm>
            <a:off x="2057802" y="4017757"/>
            <a:ext cx="1398440" cy="19942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3" name="Curved Connector 41">
            <a:extLst>
              <a:ext uri="{FF2B5EF4-FFF2-40B4-BE49-F238E27FC236}">
                <a16:creationId xmlns:a16="http://schemas.microsoft.com/office/drawing/2014/main" id="{A2CA62E1-12E8-480E-93B0-2FCA7DB42830}"/>
              </a:ext>
            </a:extLst>
          </p:cNvPr>
          <p:cNvCxnSpPr>
            <a:cxnSpLocks/>
            <a:stCxn id="27" idx="3"/>
            <a:endCxn id="7" idx="1"/>
          </p:cNvCxnSpPr>
          <p:nvPr/>
        </p:nvCxnSpPr>
        <p:spPr bwMode="auto">
          <a:xfrm>
            <a:off x="2057803" y="4256670"/>
            <a:ext cx="1449252" cy="116185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>
                <a:alpha val="20000"/>
              </a:srgbClr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72B58EF-E244-4D21-AD32-732C25BA4279}"/>
              </a:ext>
            </a:extLst>
          </p:cNvPr>
          <p:cNvSpPr/>
          <p:nvPr/>
        </p:nvSpPr>
        <p:spPr bwMode="auto">
          <a:xfrm>
            <a:off x="9239701" y="2679597"/>
            <a:ext cx="1139705" cy="2857477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DD5046-4F3C-4448-B748-7403E18272A2}"/>
              </a:ext>
            </a:extLst>
          </p:cNvPr>
          <p:cNvCxnSpPr>
            <a:cxnSpLocks/>
          </p:cNvCxnSpPr>
          <p:nvPr/>
        </p:nvCxnSpPr>
        <p:spPr bwMode="auto">
          <a:xfrm>
            <a:off x="9251912" y="4980917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9B1810-0A3D-48A8-91AC-35DD42D55B19}"/>
              </a:ext>
            </a:extLst>
          </p:cNvPr>
          <p:cNvCxnSpPr>
            <a:cxnSpLocks/>
          </p:cNvCxnSpPr>
          <p:nvPr/>
        </p:nvCxnSpPr>
        <p:spPr bwMode="auto">
          <a:xfrm>
            <a:off x="9251912" y="4489963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D9EAD1-5050-42AE-8B4C-A95E71B08086}"/>
              </a:ext>
            </a:extLst>
          </p:cNvPr>
          <p:cNvCxnSpPr>
            <a:cxnSpLocks/>
          </p:cNvCxnSpPr>
          <p:nvPr/>
        </p:nvCxnSpPr>
        <p:spPr bwMode="auto">
          <a:xfrm>
            <a:off x="9251912" y="3966459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98B5EC8-08D2-423B-AE1B-E48AFB4B5C98}"/>
              </a:ext>
            </a:extLst>
          </p:cNvPr>
          <p:cNvSpPr txBox="1"/>
          <p:nvPr/>
        </p:nvSpPr>
        <p:spPr>
          <a:xfrm>
            <a:off x="7017735" y="2721794"/>
            <a:ext cx="1385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Page Table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2026B1-ED01-4A7F-9B90-B3878C945E04}"/>
              </a:ext>
            </a:extLst>
          </p:cNvPr>
          <p:cNvSpPr txBox="1"/>
          <p:nvPr/>
        </p:nvSpPr>
        <p:spPr>
          <a:xfrm>
            <a:off x="8852173" y="2265439"/>
            <a:ext cx="1975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Physical Memory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65DC3A7-2611-4D4B-971A-3BDFE3F053B7}"/>
              </a:ext>
            </a:extLst>
          </p:cNvPr>
          <p:cNvCxnSpPr>
            <a:cxnSpLocks/>
          </p:cNvCxnSpPr>
          <p:nvPr/>
        </p:nvCxnSpPr>
        <p:spPr bwMode="auto">
          <a:xfrm flipV="1">
            <a:off x="8123629" y="4398322"/>
            <a:ext cx="1128283" cy="5196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04560D-1DE8-4CAD-A976-57DC17A75552}"/>
              </a:ext>
            </a:extLst>
          </p:cNvPr>
          <p:cNvCxnSpPr>
            <a:cxnSpLocks/>
          </p:cNvCxnSpPr>
          <p:nvPr/>
        </p:nvCxnSpPr>
        <p:spPr bwMode="auto">
          <a:xfrm>
            <a:off x="9251912" y="3167223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D52C58C-A779-4724-BB2B-348E93B51DF5}"/>
              </a:ext>
            </a:extLst>
          </p:cNvPr>
          <p:cNvSpPr/>
          <p:nvPr/>
        </p:nvSpPr>
        <p:spPr>
          <a:xfrm>
            <a:off x="9475383" y="2854178"/>
            <a:ext cx="668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Page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DEC4271-38CF-42B3-96ED-426EC143FF20}"/>
              </a:ext>
            </a:extLst>
          </p:cNvPr>
          <p:cNvCxnSpPr>
            <a:cxnSpLocks/>
          </p:cNvCxnSpPr>
          <p:nvPr/>
        </p:nvCxnSpPr>
        <p:spPr bwMode="auto">
          <a:xfrm>
            <a:off x="9239700" y="291210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F2A367-5EDA-4C1C-9B46-E242E4EF05C4}"/>
              </a:ext>
            </a:extLst>
          </p:cNvPr>
          <p:cNvCxnSpPr>
            <a:cxnSpLocks/>
          </p:cNvCxnSpPr>
          <p:nvPr/>
        </p:nvCxnSpPr>
        <p:spPr bwMode="auto">
          <a:xfrm>
            <a:off x="9239701" y="4232755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0E4774-06DE-475F-9D1E-E3D999193F35}"/>
              </a:ext>
            </a:extLst>
          </p:cNvPr>
          <p:cNvCxnSpPr>
            <a:cxnSpLocks/>
          </p:cNvCxnSpPr>
          <p:nvPr/>
        </p:nvCxnSpPr>
        <p:spPr bwMode="auto">
          <a:xfrm>
            <a:off x="9239701" y="4754415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2A157D-733E-4E8F-9B24-CE1D246D712A}"/>
              </a:ext>
            </a:extLst>
          </p:cNvPr>
          <p:cNvCxnSpPr>
            <a:cxnSpLocks/>
          </p:cNvCxnSpPr>
          <p:nvPr/>
        </p:nvCxnSpPr>
        <p:spPr bwMode="auto">
          <a:xfrm>
            <a:off x="9253741" y="5239571"/>
            <a:ext cx="113970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674A3C8-A373-47D7-A776-6BF529550E77}"/>
              </a:ext>
            </a:extLst>
          </p:cNvPr>
          <p:cNvSpPr/>
          <p:nvPr/>
        </p:nvSpPr>
        <p:spPr bwMode="auto">
          <a:xfrm>
            <a:off x="7234856" y="3181914"/>
            <a:ext cx="1064880" cy="2700383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35B566-6F9D-4946-AAD5-26BAE003F423}"/>
              </a:ext>
            </a:extLst>
          </p:cNvPr>
          <p:cNvSpPr/>
          <p:nvPr/>
        </p:nvSpPr>
        <p:spPr bwMode="auto">
          <a:xfrm>
            <a:off x="7234856" y="4811739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Vertical Scroll 11">
            <a:extLst>
              <a:ext uri="{FF2B5EF4-FFF2-40B4-BE49-F238E27FC236}">
                <a16:creationId xmlns:a16="http://schemas.microsoft.com/office/drawing/2014/main" id="{778AEF03-ACB0-4C61-B2A8-419702437ADB}"/>
              </a:ext>
            </a:extLst>
          </p:cNvPr>
          <p:cNvSpPr/>
          <p:nvPr/>
        </p:nvSpPr>
        <p:spPr bwMode="auto">
          <a:xfrm>
            <a:off x="4488285" y="5500142"/>
            <a:ext cx="457200" cy="403421"/>
          </a:xfrm>
          <a:prstGeom prst="verticalScroll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0FD13F-65D2-4862-84B9-BEA926625E66}"/>
              </a:ext>
            </a:extLst>
          </p:cNvPr>
          <p:cNvSpPr txBox="1"/>
          <p:nvPr/>
        </p:nvSpPr>
        <p:spPr>
          <a:xfrm>
            <a:off x="3562209" y="2461910"/>
            <a:ext cx="93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kernel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6B43490-2218-4FD5-A062-B9D07294CF1E}"/>
              </a:ext>
            </a:extLst>
          </p:cNvPr>
          <p:cNvSpPr/>
          <p:nvPr/>
        </p:nvSpPr>
        <p:spPr bwMode="auto">
          <a:xfrm>
            <a:off x="7396667" y="4813910"/>
            <a:ext cx="139176" cy="23960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4A9D5B9-2E90-470B-8C96-8705E467E24A}"/>
              </a:ext>
            </a:extLst>
          </p:cNvPr>
          <p:cNvSpPr txBox="1"/>
          <p:nvPr/>
        </p:nvSpPr>
        <p:spPr>
          <a:xfrm>
            <a:off x="7238561" y="4482753"/>
            <a:ext cx="461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u/s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B3774DF-081E-4D48-9EC0-601255B68A57}"/>
              </a:ext>
            </a:extLst>
          </p:cNvPr>
          <p:cNvSpPr/>
          <p:nvPr/>
        </p:nvSpPr>
        <p:spPr bwMode="auto">
          <a:xfrm>
            <a:off x="1346436" y="5481300"/>
            <a:ext cx="817812" cy="3089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89F931-C476-492A-AA8C-E810E4776C20}"/>
              </a:ext>
            </a:extLst>
          </p:cNvPr>
          <p:cNvSpPr txBox="1"/>
          <p:nvPr/>
        </p:nvSpPr>
        <p:spPr>
          <a:xfrm>
            <a:off x="753584" y="5433912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CPL: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840DB7-DC37-4B2E-9886-AFE6D43518AC}"/>
              </a:ext>
            </a:extLst>
          </p:cNvPr>
          <p:cNvSpPr txBox="1"/>
          <p:nvPr/>
        </p:nvSpPr>
        <p:spPr>
          <a:xfrm>
            <a:off x="1377611" y="5451106"/>
            <a:ext cx="782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0 - sys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0F1DB8A-8903-426C-BF01-11641C473A39}"/>
              </a:ext>
            </a:extLst>
          </p:cNvPr>
          <p:cNvSpPr/>
          <p:nvPr/>
        </p:nvSpPr>
        <p:spPr bwMode="auto">
          <a:xfrm>
            <a:off x="7234855" y="3494277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152E85D-7E33-4583-B127-6DCBA4C3DE52}"/>
              </a:ext>
            </a:extLst>
          </p:cNvPr>
          <p:cNvSpPr/>
          <p:nvPr/>
        </p:nvSpPr>
        <p:spPr bwMode="auto">
          <a:xfrm>
            <a:off x="7396666" y="3496448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DA5B792-1D8D-47B4-822C-F13D7CEC5334}"/>
              </a:ext>
            </a:extLst>
          </p:cNvPr>
          <p:cNvSpPr/>
          <p:nvPr/>
        </p:nvSpPr>
        <p:spPr bwMode="auto">
          <a:xfrm>
            <a:off x="7234855" y="3981946"/>
            <a:ext cx="1064880" cy="241773"/>
          </a:xfrm>
          <a:prstGeom prst="rect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9B69255-D19C-4DE2-AD8F-28B6F2D2167A}"/>
              </a:ext>
            </a:extLst>
          </p:cNvPr>
          <p:cNvSpPr/>
          <p:nvPr/>
        </p:nvSpPr>
        <p:spPr bwMode="auto">
          <a:xfrm>
            <a:off x="7396666" y="3984117"/>
            <a:ext cx="139176" cy="23960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D09A357-FC1F-4332-82A7-BF779F22E894}"/>
              </a:ext>
            </a:extLst>
          </p:cNvPr>
          <p:cNvGrpSpPr/>
          <p:nvPr/>
        </p:nvGrpSpPr>
        <p:grpSpPr>
          <a:xfrm>
            <a:off x="973909" y="3741285"/>
            <a:ext cx="986168" cy="1075852"/>
            <a:chOff x="749881" y="3252823"/>
            <a:chExt cx="986168" cy="625836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95C7177-BDDD-480D-AA2A-34C2DBD3CA55}"/>
                </a:ext>
              </a:extLst>
            </p:cNvPr>
            <p:cNvSpPr/>
            <p:nvPr/>
          </p:nvSpPr>
          <p:spPr bwMode="auto">
            <a:xfrm>
              <a:off x="749882" y="3302406"/>
              <a:ext cx="986167" cy="56679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43C59F3-9C52-4017-933E-7DB0B59C34C6}"/>
                </a:ext>
              </a:extLst>
            </p:cNvPr>
            <p:cNvSpPr/>
            <p:nvPr/>
          </p:nvSpPr>
          <p:spPr bwMode="auto">
            <a:xfrm>
              <a:off x="749882" y="3456006"/>
              <a:ext cx="986167" cy="13097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A23CFD-87B0-46E5-9582-7757CC6DCC5D}"/>
                </a:ext>
              </a:extLst>
            </p:cNvPr>
            <p:cNvSpPr/>
            <p:nvPr/>
          </p:nvSpPr>
          <p:spPr bwMode="auto">
            <a:xfrm>
              <a:off x="749881" y="3723843"/>
              <a:ext cx="986167" cy="14535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DDAEE0D-8DF4-4ACE-9F9F-F74B484087FC}"/>
                </a:ext>
              </a:extLst>
            </p:cNvPr>
            <p:cNvSpPr txBox="1"/>
            <p:nvPr/>
          </p:nvSpPr>
          <p:spPr>
            <a:xfrm>
              <a:off x="953904" y="3681718"/>
              <a:ext cx="573352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Consolas" panose="020B0609020204030204" pitchFamily="49" charset="0"/>
                </a:rPr>
                <a:t>ip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38FD09E-B5FC-41AA-956E-5D43FB75F88C}"/>
                </a:ext>
              </a:extLst>
            </p:cNvPr>
            <p:cNvSpPr txBox="1"/>
            <p:nvPr/>
          </p:nvSpPr>
          <p:spPr>
            <a:xfrm>
              <a:off x="986024" y="3252823"/>
              <a:ext cx="491270" cy="19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Consolas" panose="020B0609020204030204" pitchFamily="49" charset="0"/>
                </a:rPr>
                <a:t>sp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</p:grpSp>
      <p:sp>
        <p:nvSpPr>
          <p:cNvPr id="70" name="Vertical Scroll 11">
            <a:extLst>
              <a:ext uri="{FF2B5EF4-FFF2-40B4-BE49-F238E27FC236}">
                <a16:creationId xmlns:a16="http://schemas.microsoft.com/office/drawing/2014/main" id="{D547397E-5C9E-4835-AE99-288278A4074A}"/>
              </a:ext>
            </a:extLst>
          </p:cNvPr>
          <p:cNvSpPr/>
          <p:nvPr/>
        </p:nvSpPr>
        <p:spPr bwMode="auto">
          <a:xfrm>
            <a:off x="4488285" y="3073038"/>
            <a:ext cx="457200" cy="403421"/>
          </a:xfrm>
          <a:prstGeom prst="verticalScroll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1" name="Curved Connector 36">
            <a:extLst>
              <a:ext uri="{FF2B5EF4-FFF2-40B4-BE49-F238E27FC236}">
                <a16:creationId xmlns:a16="http://schemas.microsoft.com/office/drawing/2014/main" id="{21C99C3C-2B05-465E-ACCC-A877AB380DF9}"/>
              </a:ext>
            </a:extLst>
          </p:cNvPr>
          <p:cNvCxnSpPr>
            <a:cxnSpLocks/>
            <a:stCxn id="67" idx="3"/>
            <a:endCxn id="83" idx="1"/>
          </p:cNvCxnSpPr>
          <p:nvPr/>
        </p:nvCxnSpPr>
        <p:spPr bwMode="auto">
          <a:xfrm flipV="1">
            <a:off x="1960076" y="3370834"/>
            <a:ext cx="1508769" cy="130510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72" name="Curved Connector 39">
            <a:extLst>
              <a:ext uri="{FF2B5EF4-FFF2-40B4-BE49-F238E27FC236}">
                <a16:creationId xmlns:a16="http://schemas.microsoft.com/office/drawing/2014/main" id="{4BC4A005-B11B-4822-A9E8-D018B7DCC0E8}"/>
              </a:ext>
            </a:extLst>
          </p:cNvPr>
          <p:cNvCxnSpPr>
            <a:cxnSpLocks/>
            <a:endCxn id="84" idx="1"/>
          </p:cNvCxnSpPr>
          <p:nvPr/>
        </p:nvCxnSpPr>
        <p:spPr bwMode="auto">
          <a:xfrm flipV="1">
            <a:off x="1958817" y="3112721"/>
            <a:ext cx="1516537" cy="83216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73" name="Curved Connector 41">
            <a:extLst>
              <a:ext uri="{FF2B5EF4-FFF2-40B4-BE49-F238E27FC236}">
                <a16:creationId xmlns:a16="http://schemas.microsoft.com/office/drawing/2014/main" id="{6756267C-ACA7-42CF-B353-BF46BFD06EE0}"/>
              </a:ext>
            </a:extLst>
          </p:cNvPr>
          <p:cNvCxnSpPr>
            <a:cxnSpLocks/>
          </p:cNvCxnSpPr>
          <p:nvPr/>
        </p:nvCxnSpPr>
        <p:spPr bwMode="auto">
          <a:xfrm>
            <a:off x="1958818" y="4183804"/>
            <a:ext cx="1560827" cy="11036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78B118B-9869-4B9B-8BC3-879F032ECA25}"/>
              </a:ext>
            </a:extLst>
          </p:cNvPr>
          <p:cNvSpPr txBox="1"/>
          <p:nvPr/>
        </p:nvSpPr>
        <p:spPr>
          <a:xfrm>
            <a:off x="3468845" y="3201557"/>
            <a:ext cx="115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krnl</a:t>
            </a:r>
            <a:r>
              <a:rPr lang="en-US" sz="1600" dirty="0" smtClean="0"/>
              <a:t> </a:t>
            </a:r>
            <a:r>
              <a:rPr lang="en-US" sz="1600" dirty="0"/>
              <a:t>code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8894E2D-F664-4DB1-B47E-9E62E416A2BF}"/>
              </a:ext>
            </a:extLst>
          </p:cNvPr>
          <p:cNvSpPr txBox="1"/>
          <p:nvPr/>
        </p:nvSpPr>
        <p:spPr>
          <a:xfrm>
            <a:off x="3475354" y="2943444"/>
            <a:ext cx="11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krnl</a:t>
            </a:r>
            <a:r>
              <a:rPr lang="en-US" sz="1600" dirty="0" smtClean="0"/>
              <a:t> </a:t>
            </a:r>
            <a:r>
              <a:rPr lang="en-US" sz="1600" dirty="0"/>
              <a:t>data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FB2E3E4-C536-41BB-A8BA-192E3F9B7C05}"/>
              </a:ext>
            </a:extLst>
          </p:cNvPr>
          <p:cNvSpPr/>
          <p:nvPr/>
        </p:nvSpPr>
        <p:spPr bwMode="auto">
          <a:xfrm>
            <a:off x="1349234" y="6353970"/>
            <a:ext cx="817812" cy="3089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58F61F2-C7ED-4452-82B2-86737D25DEFC}"/>
              </a:ext>
            </a:extLst>
          </p:cNvPr>
          <p:cNvSpPr txBox="1"/>
          <p:nvPr/>
        </p:nvSpPr>
        <p:spPr>
          <a:xfrm>
            <a:off x="644172" y="6306582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</a:rPr>
              <a:t>PTBR:</a:t>
            </a:r>
          </a:p>
        </p:txBody>
      </p:sp>
      <p:cxnSp>
        <p:nvCxnSpPr>
          <p:cNvPr id="77" name="Curved Connector 41">
            <a:extLst>
              <a:ext uri="{FF2B5EF4-FFF2-40B4-BE49-F238E27FC236}">
                <a16:creationId xmlns:a16="http://schemas.microsoft.com/office/drawing/2014/main" id="{3DE217C9-F2DF-4925-935D-9A03A91FBDA0}"/>
              </a:ext>
            </a:extLst>
          </p:cNvPr>
          <p:cNvCxnSpPr>
            <a:cxnSpLocks/>
            <a:stCxn id="74" idx="3"/>
          </p:cNvCxnSpPr>
          <p:nvPr/>
        </p:nvCxnSpPr>
        <p:spPr bwMode="auto">
          <a:xfrm flipV="1">
            <a:off x="2167046" y="5294352"/>
            <a:ext cx="7429889" cy="1214090"/>
          </a:xfrm>
          <a:prstGeom prst="curvedConnector3">
            <a:avLst>
              <a:gd name="adj1" fmla="val 8638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F5AE9521-79AF-4F52-8DEA-E7A2BCBD2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653" y="4493652"/>
            <a:ext cx="376298" cy="6483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BCCB194-F85F-4939-89E7-9CBF97816832}"/>
              </a:ext>
            </a:extLst>
          </p:cNvPr>
          <p:cNvGrpSpPr/>
          <p:nvPr/>
        </p:nvGrpSpPr>
        <p:grpSpPr>
          <a:xfrm>
            <a:off x="4453107" y="2404760"/>
            <a:ext cx="662433" cy="529704"/>
            <a:chOff x="4617229" y="2077026"/>
            <a:chExt cx="662433" cy="529704"/>
          </a:xfrm>
        </p:grpSpPr>
        <p:sp>
          <p:nvSpPr>
            <p:cNvPr id="49" name="Flowchart: Document 48">
              <a:extLst>
                <a:ext uri="{FF2B5EF4-FFF2-40B4-BE49-F238E27FC236}">
                  <a16:creationId xmlns:a16="http://schemas.microsoft.com/office/drawing/2014/main" id="{0470CEC0-4AC9-40EB-9806-2161A9E0E9A6}"/>
                </a:ext>
              </a:extLst>
            </p:cNvPr>
            <p:cNvSpPr/>
            <p:nvPr/>
          </p:nvSpPr>
          <p:spPr>
            <a:xfrm>
              <a:off x="4731026" y="2077026"/>
              <a:ext cx="548636" cy="400110"/>
            </a:xfrm>
            <a:prstGeom prst="flowChartDocumen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9" name="Flowchart: Document 78">
              <a:extLst>
                <a:ext uri="{FF2B5EF4-FFF2-40B4-BE49-F238E27FC236}">
                  <a16:creationId xmlns:a16="http://schemas.microsoft.com/office/drawing/2014/main" id="{03459331-16DC-42B2-B60C-A58D5DB74851}"/>
                </a:ext>
              </a:extLst>
            </p:cNvPr>
            <p:cNvSpPr/>
            <p:nvPr/>
          </p:nvSpPr>
          <p:spPr>
            <a:xfrm>
              <a:off x="4673766" y="2131806"/>
              <a:ext cx="548636" cy="400110"/>
            </a:xfrm>
            <a:prstGeom prst="flowChartDocumen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0" name="Flowchart: Document 79">
              <a:extLst>
                <a:ext uri="{FF2B5EF4-FFF2-40B4-BE49-F238E27FC236}">
                  <a16:creationId xmlns:a16="http://schemas.microsoft.com/office/drawing/2014/main" id="{CE121CE9-8F1F-477B-813F-8685E445D94E}"/>
                </a:ext>
              </a:extLst>
            </p:cNvPr>
            <p:cNvSpPr/>
            <p:nvPr/>
          </p:nvSpPr>
          <p:spPr>
            <a:xfrm>
              <a:off x="4617229" y="2206620"/>
              <a:ext cx="548636" cy="400110"/>
            </a:xfrm>
            <a:prstGeom prst="flowChartDocumen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0D1EF538-1599-4694-9712-6A6D1571E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340" y="4599589"/>
            <a:ext cx="376298" cy="6483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62CE5D3-3907-45F3-AC20-A7BB6ABC3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269" y="4682845"/>
            <a:ext cx="376298" cy="6483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603E490A-687E-4293-8FA7-C9DEFE37B279}"/>
              </a:ext>
            </a:extLst>
          </p:cNvPr>
          <p:cNvGrpSpPr/>
          <p:nvPr/>
        </p:nvGrpSpPr>
        <p:grpSpPr>
          <a:xfrm>
            <a:off x="9439772" y="3521969"/>
            <a:ext cx="662433" cy="529704"/>
            <a:chOff x="4617229" y="2077026"/>
            <a:chExt cx="662433" cy="529704"/>
          </a:xfrm>
        </p:grpSpPr>
        <p:sp>
          <p:nvSpPr>
            <p:cNvPr id="88" name="Flowchart: Document 87">
              <a:extLst>
                <a:ext uri="{FF2B5EF4-FFF2-40B4-BE49-F238E27FC236}">
                  <a16:creationId xmlns:a16="http://schemas.microsoft.com/office/drawing/2014/main" id="{DFF66C9F-9909-4C3B-B68C-E82833BA190C}"/>
                </a:ext>
              </a:extLst>
            </p:cNvPr>
            <p:cNvSpPr/>
            <p:nvPr/>
          </p:nvSpPr>
          <p:spPr>
            <a:xfrm>
              <a:off x="4731026" y="2077026"/>
              <a:ext cx="548636" cy="400110"/>
            </a:xfrm>
            <a:prstGeom prst="flowChartDocumen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9" name="Flowchart: Document 88">
              <a:extLst>
                <a:ext uri="{FF2B5EF4-FFF2-40B4-BE49-F238E27FC236}">
                  <a16:creationId xmlns:a16="http://schemas.microsoft.com/office/drawing/2014/main" id="{1B26AA61-9702-4478-ABEA-562E390D32D0}"/>
                </a:ext>
              </a:extLst>
            </p:cNvPr>
            <p:cNvSpPr/>
            <p:nvPr/>
          </p:nvSpPr>
          <p:spPr>
            <a:xfrm>
              <a:off x="4673766" y="2131806"/>
              <a:ext cx="548636" cy="400110"/>
            </a:xfrm>
            <a:prstGeom prst="flowChartDocumen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0" name="Flowchart: Document 89">
              <a:extLst>
                <a:ext uri="{FF2B5EF4-FFF2-40B4-BE49-F238E27FC236}">
                  <a16:creationId xmlns:a16="http://schemas.microsoft.com/office/drawing/2014/main" id="{15A31ECC-51EC-487C-9524-6449887B7943}"/>
                </a:ext>
              </a:extLst>
            </p:cNvPr>
            <p:cNvSpPr/>
            <p:nvPr/>
          </p:nvSpPr>
          <p:spPr>
            <a:xfrm>
              <a:off x="4617229" y="2206620"/>
              <a:ext cx="548636" cy="400110"/>
            </a:xfrm>
            <a:prstGeom prst="flowChartDocumen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39014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66EA8-FA74-4BC4-8E25-59BD1956F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Machine Representation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F57C6-FE51-4D89-BA1B-D01E2FB5C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using the machine representation:</a:t>
            </a: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fwrite</a:t>
            </a:r>
            <a:r>
              <a:rPr lang="en-US" dirty="0" smtClean="0">
                <a:latin typeface="Consolas" panose="020B0609020204030204" pitchFamily="49" charset="0"/>
              </a:rPr>
              <a:t>(&amp;x, </a:t>
            </a:r>
            <a:r>
              <a:rPr lang="en-US" dirty="0" err="1" smtClean="0">
                <a:latin typeface="Consolas" panose="020B0609020204030204" pitchFamily="49" charset="0"/>
              </a:rPr>
              <a:t>sizeof</a:t>
            </a:r>
            <a:r>
              <a:rPr lang="en-US" dirty="0" smtClean="0">
                <a:latin typeface="Consolas" panose="020B0609020204030204" pitchFamily="49" charset="0"/>
              </a:rPr>
              <a:t>(uint32_t), 1, f);</a:t>
            </a:r>
          </a:p>
          <a:p>
            <a:r>
              <a:rPr lang="en-US" dirty="0" smtClean="0"/>
              <a:t>How do we know if the recipient represents </a:t>
            </a:r>
            <a:r>
              <a:rPr lang="en-US" dirty="0" smtClean="0">
                <a:latin typeface="Consolas" panose="020B0609020204030204" pitchFamily="49" charset="0"/>
              </a:rPr>
              <a:t>x</a:t>
            </a:r>
            <a:r>
              <a:rPr lang="en-US" dirty="0" smtClean="0"/>
              <a:t> in the same way?</a:t>
            </a:r>
          </a:p>
          <a:p>
            <a:pPr lvl="1"/>
            <a:r>
              <a:rPr lang="en-US" dirty="0" smtClean="0"/>
              <a:t>For pipes, is this a problem?</a:t>
            </a:r>
          </a:p>
          <a:p>
            <a:pPr lvl="1"/>
            <a:r>
              <a:rPr lang="en-US" dirty="0" smtClean="0"/>
              <a:t>What about for sockets?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A55E8-99F0-47E7-AD6C-523F3E800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AD6CA-1B92-4F7E-918C-07A7BE9D1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6DFA6-0A64-469F-9B79-F0A7D414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2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5B382-A0E4-4E6A-ABEB-D06C2E6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Get to the Correct Kernel Stack?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4D801-B01F-4BAE-ABFC-7C2119ED8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hardware helps us out!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B34AA-93EE-412D-BA33-169B8624A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C26EB-74F4-49E3-8DEE-C8A44EEC6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1A0C8-5F79-4888-A928-F7A66431C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1F816-4293-4A81-AEB7-F56136791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Where do User → Kernel Mode Transfers Go?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8BC5A-D8F8-48CD-97E6-1AD03DCED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764" y="1828800"/>
            <a:ext cx="4523014" cy="4351337"/>
          </a:xfrm>
        </p:spPr>
        <p:txBody>
          <a:bodyPr/>
          <a:lstStyle/>
          <a:p>
            <a:r>
              <a:rPr lang="en-US" dirty="0" smtClean="0"/>
              <a:t>Cannot let user programs specify the exact address!</a:t>
            </a:r>
          </a:p>
          <a:p>
            <a:r>
              <a:rPr lang="en-US" dirty="0" smtClean="0"/>
              <a:t>Solution: Interrupt Vector</a:t>
            </a:r>
          </a:p>
          <a:p>
            <a:pPr lvl="1"/>
            <a:r>
              <a:rPr lang="en-US" dirty="0" smtClean="0"/>
              <a:t>OS kernel specifies a set of functions that are entry points to kernel mode</a:t>
            </a:r>
          </a:p>
          <a:p>
            <a:pPr lvl="1"/>
            <a:r>
              <a:rPr lang="en-US" dirty="0" smtClean="0"/>
              <a:t>Appropriate function is chosen depending on the type of transition</a:t>
            </a:r>
          </a:p>
          <a:p>
            <a:pPr lvl="2"/>
            <a:r>
              <a:rPr lang="en-US" dirty="0" smtClean="0"/>
              <a:t>Interrupt Number (i)</a:t>
            </a:r>
          </a:p>
          <a:p>
            <a:pPr lvl="2"/>
            <a:r>
              <a:rPr lang="en-US" dirty="0" smtClean="0"/>
              <a:t>OS may do additional dispatch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2534E-DA66-4ED0-B848-0740C76A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81DF5-E0CF-4DDC-A645-E09D5710A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C53C6-521A-4C0F-BCBD-910F58B80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485F6E-E4FB-4623-BBDD-0C49B056C23F}"/>
              </a:ext>
            </a:extLst>
          </p:cNvPr>
          <p:cNvSpPr/>
          <p:nvPr/>
        </p:nvSpPr>
        <p:spPr bwMode="auto">
          <a:xfrm>
            <a:off x="2226364" y="2564586"/>
            <a:ext cx="1219200" cy="3352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Gill Sans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55353D-1A94-4CF9-A1A3-0FBBE36F98F2}"/>
              </a:ext>
            </a:extLst>
          </p:cNvPr>
          <p:cNvSpPr/>
          <p:nvPr/>
        </p:nvSpPr>
        <p:spPr bwMode="auto">
          <a:xfrm>
            <a:off x="2226364" y="2869386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85EFA9-14AA-452F-BC44-A83E00DC1DAE}"/>
              </a:ext>
            </a:extLst>
          </p:cNvPr>
          <p:cNvSpPr/>
          <p:nvPr/>
        </p:nvSpPr>
        <p:spPr bwMode="auto">
          <a:xfrm>
            <a:off x="2226364" y="3478986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2F693F-F181-4C7E-B56A-B594F8FB8758}"/>
              </a:ext>
            </a:extLst>
          </p:cNvPr>
          <p:cNvSpPr/>
          <p:nvPr/>
        </p:nvSpPr>
        <p:spPr bwMode="auto">
          <a:xfrm>
            <a:off x="2226364" y="4088586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D5058A-6310-4CF9-82F1-D912AF842599}"/>
              </a:ext>
            </a:extLst>
          </p:cNvPr>
          <p:cNvSpPr/>
          <p:nvPr/>
        </p:nvSpPr>
        <p:spPr bwMode="auto">
          <a:xfrm>
            <a:off x="2226364" y="4698186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Gill Sans Light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3E49FE-4D6C-44B2-B3F5-DD0BE3B2605A}"/>
              </a:ext>
            </a:extLst>
          </p:cNvPr>
          <p:cNvCxnSpPr>
            <a:cxnSpLocks/>
          </p:cNvCxnSpPr>
          <p:nvPr/>
        </p:nvCxnSpPr>
        <p:spPr bwMode="auto">
          <a:xfrm flipH="1">
            <a:off x="1325216" y="2564586"/>
            <a:ext cx="67254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BDC3AA-44BC-4003-A205-BAE269507BE3}"/>
              </a:ext>
            </a:extLst>
          </p:cNvPr>
          <p:cNvCxnSpPr>
            <a:cxnSpLocks/>
          </p:cNvCxnSpPr>
          <p:nvPr/>
        </p:nvCxnSpPr>
        <p:spPr bwMode="auto">
          <a:xfrm>
            <a:off x="1494181" y="2564586"/>
            <a:ext cx="0" cy="1600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6F9EA8E-49AA-4B7E-865E-E5524EA2DC01}"/>
              </a:ext>
            </a:extLst>
          </p:cNvPr>
          <p:cNvSpPr txBox="1"/>
          <p:nvPr/>
        </p:nvSpPr>
        <p:spPr>
          <a:xfrm rot="16200000">
            <a:off x="-230033" y="3180045"/>
            <a:ext cx="231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>
                <a:ea typeface="Gill Sans" charset="0"/>
                <a:cs typeface="Gill Sans" charset="0"/>
              </a:rPr>
              <a:t>interrupt number (</a:t>
            </a:r>
            <a:r>
              <a:rPr lang="en-US" sz="2000" b="0" dirty="0" err="1">
                <a:ea typeface="Gill Sans" charset="0"/>
                <a:cs typeface="Gill Sans" charset="0"/>
              </a:rPr>
              <a:t>i</a:t>
            </a:r>
            <a:r>
              <a:rPr lang="en-US" sz="2000" b="0" dirty="0">
                <a:ea typeface="Gill Sans" charset="0"/>
                <a:cs typeface="Gill Sans" charset="0"/>
              </a:rPr>
              <a:t>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51CC355-AAA0-45BD-8FF6-5F7AC73AB331}"/>
              </a:ext>
            </a:extLst>
          </p:cNvPr>
          <p:cNvCxnSpPr>
            <a:cxnSpLocks/>
          </p:cNvCxnSpPr>
          <p:nvPr/>
        </p:nvCxnSpPr>
        <p:spPr bwMode="auto">
          <a:xfrm>
            <a:off x="1325216" y="4164786"/>
            <a:ext cx="8249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9" name="Curved Connector 12">
            <a:extLst>
              <a:ext uri="{FF2B5EF4-FFF2-40B4-BE49-F238E27FC236}">
                <a16:creationId xmlns:a16="http://schemas.microsoft.com/office/drawing/2014/main" id="{3F45DAF3-1467-4328-A897-7A73021A69A5}"/>
              </a:ext>
            </a:extLst>
          </p:cNvPr>
          <p:cNvCxnSpPr/>
          <p:nvPr/>
        </p:nvCxnSpPr>
        <p:spPr bwMode="auto">
          <a:xfrm>
            <a:off x="3064564" y="4240986"/>
            <a:ext cx="1295400" cy="83820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E3B98BC-7D8E-4707-A14F-3C313C8E26FA}"/>
              </a:ext>
            </a:extLst>
          </p:cNvPr>
          <p:cNvSpPr txBox="1"/>
          <p:nvPr/>
        </p:nvSpPr>
        <p:spPr>
          <a:xfrm>
            <a:off x="4436163" y="4926786"/>
            <a:ext cx="246159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ourier New"/>
              </a:rPr>
              <a:t>intrpHandler_i</a:t>
            </a:r>
            <a:r>
              <a:rPr lang="en-US" sz="1600" dirty="0">
                <a:latin typeface="Consolas" panose="020B0609020204030204" pitchFamily="49" charset="0"/>
                <a:cs typeface="Courier New"/>
              </a:rPr>
              <a:t> ()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/>
              </a:rPr>
              <a:t> …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/>
              </a:rPr>
              <a:t>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A9ACDE-49BF-46B7-B322-2D5C8200C1B8}"/>
              </a:ext>
            </a:extLst>
          </p:cNvPr>
          <p:cNvSpPr txBox="1"/>
          <p:nvPr/>
        </p:nvSpPr>
        <p:spPr>
          <a:xfrm>
            <a:off x="3597964" y="2564586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Address and properties of each interrupt handler</a:t>
            </a:r>
          </a:p>
        </p:txBody>
      </p:sp>
    </p:spTree>
    <p:extLst>
      <p:ext uri="{BB962C8B-B14F-4D97-AF65-F5344CB8AC3E}">
        <p14:creationId xmlns:p14="http://schemas.microsoft.com/office/powerpoint/2010/main" val="4678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746B3-2910-49F7-8A2C-5F7133B6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Hardware Support for Switching Stacks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CC289D-EF1B-4A0E-A03E-283CDA5AE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846320" cy="4351337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Syscall</a:t>
            </a:r>
            <a:r>
              <a:rPr lang="en-US" dirty="0" smtClean="0"/>
              <a:t>/</a:t>
            </a:r>
            <a:r>
              <a:rPr lang="en-US" dirty="0" err="1" smtClean="0"/>
              <a:t>Intr</a:t>
            </a:r>
            <a:r>
              <a:rPr lang="en-US" dirty="0" smtClean="0"/>
              <a:t> (U → K)</a:t>
            </a:r>
          </a:p>
          <a:p>
            <a:pPr lvl="1"/>
            <a:r>
              <a:rPr lang="en-US" dirty="0" smtClean="0"/>
              <a:t>PL 3 → 0; </a:t>
            </a:r>
          </a:p>
          <a:p>
            <a:pPr lvl="1"/>
            <a:r>
              <a:rPr lang="en-US" dirty="0" smtClean="0"/>
              <a:t>TSS ← EFLAGS, CS:EIP; </a:t>
            </a:r>
          </a:p>
          <a:p>
            <a:pPr lvl="1"/>
            <a:r>
              <a:rPr lang="en-US" dirty="0" smtClean="0"/>
              <a:t>SS:ESP ← k-thread stack (TSS PL 0); </a:t>
            </a:r>
          </a:p>
          <a:p>
            <a:pPr lvl="1"/>
            <a:r>
              <a:rPr lang="en-US" dirty="0" smtClean="0"/>
              <a:t>push (old) SS:ESP onto (new) k-stack</a:t>
            </a:r>
          </a:p>
          <a:p>
            <a:pPr lvl="1"/>
            <a:r>
              <a:rPr lang="en-US" dirty="0" smtClean="0"/>
              <a:t>push (old) EFLAGS, CS:EIP, &lt;err&gt;</a:t>
            </a:r>
          </a:p>
          <a:p>
            <a:pPr lvl="1"/>
            <a:r>
              <a:rPr lang="en-US" dirty="0" smtClean="0"/>
              <a:t>CS:EIP ← &lt;k target handler&gt;</a:t>
            </a:r>
          </a:p>
          <a:p>
            <a:r>
              <a:rPr lang="en-US" dirty="0" smtClean="0"/>
              <a:t>Then</a:t>
            </a:r>
          </a:p>
          <a:p>
            <a:pPr lvl="1"/>
            <a:r>
              <a:rPr lang="en-US" dirty="0" smtClean="0"/>
              <a:t>Handler then saves other </a:t>
            </a:r>
            <a:r>
              <a:rPr lang="en-US" dirty="0" err="1" smtClean="0"/>
              <a:t>regs</a:t>
            </a:r>
            <a:r>
              <a:rPr lang="en-US" dirty="0" smtClean="0"/>
              <a:t>, etc.</a:t>
            </a:r>
          </a:p>
          <a:p>
            <a:pPr lvl="1"/>
            <a:r>
              <a:rPr lang="en-US" dirty="0" smtClean="0"/>
              <a:t>Does all its work, possibly choosing other threads, changing PTBR (CR3)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ernel thread has set up user GPRs</a:t>
            </a:r>
          </a:p>
          <a:p>
            <a:r>
              <a:rPr lang="en-US" dirty="0" err="1" smtClean="0"/>
              <a:t>iret</a:t>
            </a:r>
            <a:r>
              <a:rPr lang="en-US" dirty="0" smtClean="0"/>
              <a:t>  (K → U)</a:t>
            </a:r>
          </a:p>
          <a:p>
            <a:pPr lvl="1"/>
            <a:r>
              <a:rPr lang="en-US" dirty="0" smtClean="0"/>
              <a:t>PL 0 → 3; </a:t>
            </a:r>
          </a:p>
          <a:p>
            <a:pPr lvl="1"/>
            <a:r>
              <a:rPr lang="en-US" dirty="0" err="1" smtClean="0"/>
              <a:t>Eflags</a:t>
            </a:r>
            <a:r>
              <a:rPr lang="en-US" dirty="0" smtClean="0"/>
              <a:t>, CS:EIP ← popped off k-stack</a:t>
            </a:r>
          </a:p>
          <a:p>
            <a:pPr lvl="1"/>
            <a:r>
              <a:rPr lang="en-US" dirty="0" smtClean="0"/>
              <a:t>SS:ESP ← user thread stack (TSS PL 3);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9CE42-B040-4093-98BF-5119E03B8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D235A-8FCA-41CD-8C1B-EB3FD9669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62BA2-5266-4370-B9CE-2F2BFE4F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29D802-9234-464C-85CF-67B3CC533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708" y="2035628"/>
            <a:ext cx="5581132" cy="31517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3DB3D4-9846-427B-B5CE-04709F723D8E}"/>
              </a:ext>
            </a:extLst>
          </p:cNvPr>
          <p:cNvSpPr txBox="1"/>
          <p:nvPr/>
        </p:nvSpPr>
        <p:spPr>
          <a:xfrm>
            <a:off x="6190444" y="6297180"/>
            <a:ext cx="3874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highlight>
                  <a:srgbClr val="FFFF00"/>
                </a:highlight>
              </a:rPr>
              <a:t>PintOS</a:t>
            </a:r>
            <a:r>
              <a:rPr lang="en-US" sz="2400" dirty="0" smtClean="0">
                <a:highlight>
                  <a:srgbClr val="FFFF00"/>
                </a:highlight>
              </a:rPr>
              <a:t>: </a:t>
            </a:r>
            <a:r>
              <a:rPr lang="en-US" sz="2400" dirty="0" err="1">
                <a:highlight>
                  <a:srgbClr val="FFFF00"/>
                </a:highlight>
              </a:rPr>
              <a:t>tss.c</a:t>
            </a:r>
            <a:r>
              <a:rPr lang="en-US" sz="2400" dirty="0">
                <a:highlight>
                  <a:srgbClr val="FFFF00"/>
                </a:highlight>
              </a:rPr>
              <a:t>, </a:t>
            </a:r>
            <a:r>
              <a:rPr lang="en-US" sz="2400" dirty="0" err="1">
                <a:highlight>
                  <a:srgbClr val="FFFF00"/>
                </a:highlight>
              </a:rPr>
              <a:t>intr-stubs.S</a:t>
            </a:r>
            <a:endParaRPr 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797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Recall: The Process</a:t>
            </a:r>
            <a:endParaRPr lang="en-US" alt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Definition: e</a:t>
            </a:r>
            <a:r>
              <a:rPr lang="en-US" dirty="0" smtClean="0"/>
              <a:t>xecution environment with restricted rights</a:t>
            </a:r>
          </a:p>
          <a:p>
            <a:pPr lvl="1"/>
            <a:r>
              <a:rPr lang="en-US" altLang="en-US" dirty="0" smtClean="0"/>
              <a:t>Address Space with One or More Threads</a:t>
            </a:r>
          </a:p>
          <a:p>
            <a:pPr lvl="2"/>
            <a:r>
              <a:rPr lang="en-US" altLang="en-US" dirty="0" smtClean="0"/>
              <a:t>Page table per process!</a:t>
            </a:r>
          </a:p>
          <a:p>
            <a:pPr lvl="1"/>
            <a:r>
              <a:rPr lang="en-US" altLang="en-US" dirty="0" smtClean="0"/>
              <a:t>Owns memory (mapped pages)</a:t>
            </a:r>
          </a:p>
          <a:p>
            <a:pPr lvl="1"/>
            <a:r>
              <a:rPr lang="en-US" altLang="en-US" dirty="0" smtClean="0"/>
              <a:t>Owns file descriptors, file system context, …</a:t>
            </a:r>
          </a:p>
          <a:p>
            <a:pPr lvl="1"/>
            <a:r>
              <a:rPr lang="en-US" altLang="en-US" dirty="0" smtClean="0"/>
              <a:t>Encapsulates one or more threads sharing process resources</a:t>
            </a:r>
          </a:p>
          <a:p>
            <a:r>
              <a:rPr lang="en-US" altLang="en-US" dirty="0" smtClean="0"/>
              <a:t>Application program executes as a process</a:t>
            </a:r>
          </a:p>
          <a:p>
            <a:pPr lvl="1"/>
            <a:r>
              <a:rPr lang="en-US" altLang="en-US" dirty="0" smtClean="0"/>
              <a:t>Complex applications can fork/exec child processes [later]</a:t>
            </a:r>
          </a:p>
          <a:p>
            <a:r>
              <a:rPr lang="en-US" altLang="en-US" dirty="0" smtClean="0"/>
              <a:t>Why processes? </a:t>
            </a:r>
          </a:p>
          <a:p>
            <a:pPr lvl="1"/>
            <a:r>
              <a:rPr lang="en-US" altLang="en-US" dirty="0" smtClean="0"/>
              <a:t>Protected from each other. OS Protected from them.</a:t>
            </a:r>
          </a:p>
          <a:p>
            <a:pPr lvl="1"/>
            <a:r>
              <a:rPr lang="en-US" altLang="en-US" dirty="0" smtClean="0"/>
              <a:t>Execute concurrently [ trade-offs with threads? later ]</a:t>
            </a:r>
          </a:p>
          <a:p>
            <a:pPr lvl="1"/>
            <a:r>
              <a:rPr lang="en-US" altLang="en-US" dirty="0" smtClean="0"/>
              <a:t>Basic unit OS deals with</a:t>
            </a:r>
          </a:p>
          <a:p>
            <a:pPr lvl="1"/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481D36-B633-9D4D-B5AB-32931CA46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ABB8BF-AA0D-4F4B-B84A-8DC5E61D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12000-3604-BE48-BE18-57F30A6A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23BFAD8-B6A7-0C40-B32C-45F69647C48F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3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96530-3D93-45B6-A193-D8CB8E9AF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Context Switch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BD0DE82-CCB7-4FC5-8407-93D7BEFAE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3552696" cy="4351337"/>
          </a:xfrm>
        </p:spPr>
        <p:txBody>
          <a:bodyPr/>
          <a:lstStyle/>
          <a:p>
            <a:r>
              <a:rPr lang="en-US" dirty="0" smtClean="0"/>
              <a:t>Diagram assumes single-threaded processes</a:t>
            </a:r>
          </a:p>
          <a:p>
            <a:r>
              <a:rPr lang="en-US" dirty="0" smtClean="0"/>
              <a:t>For multi-threaded process, substitute process → thread and PCB → TCB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C1A17-D9F8-4748-8845-B9CB98CA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B60A1-86E4-4FB2-B77A-C4ECD4BED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DA04B-8239-475F-A9EF-43A1B5C4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B26E7-30F1-4FF6-9AF7-4C18DCE3C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873" r="4802" b="291"/>
          <a:stretch>
            <a:fillRect/>
          </a:stretch>
        </p:blipFill>
        <p:spPr bwMode="auto">
          <a:xfrm>
            <a:off x="4938862" y="2098634"/>
            <a:ext cx="4605904" cy="3777894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25BCA0C-1EDF-4D68-8B84-C31A96158D3D}"/>
              </a:ext>
            </a:extLst>
          </p:cNvPr>
          <p:cNvGrpSpPr/>
          <p:nvPr/>
        </p:nvGrpSpPr>
        <p:grpSpPr>
          <a:xfrm>
            <a:off x="3927888" y="2359152"/>
            <a:ext cx="6212333" cy="3913501"/>
            <a:chOff x="538909" y="1649918"/>
            <a:chExt cx="8049384" cy="507076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FAEA2C-ECE6-420B-9D10-F44252AE2835}"/>
                </a:ext>
              </a:extLst>
            </p:cNvPr>
            <p:cNvSpPr/>
            <p:nvPr/>
          </p:nvSpPr>
          <p:spPr bwMode="auto">
            <a:xfrm>
              <a:off x="3200400" y="1649918"/>
              <a:ext cx="2895600" cy="5070764"/>
            </a:xfrm>
            <a:prstGeom prst="rect">
              <a:avLst/>
            </a:prstGeom>
            <a:solidFill>
              <a:srgbClr val="FF0000">
                <a:alpha val="17000"/>
              </a:srgbClr>
            </a:solidFill>
            <a:ln w="476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DBFF0A-B9DD-46A6-B19E-CCFE7927A333}"/>
                </a:ext>
              </a:extLst>
            </p:cNvPr>
            <p:cNvSpPr txBox="1"/>
            <p:nvPr/>
          </p:nvSpPr>
          <p:spPr>
            <a:xfrm>
              <a:off x="3537101" y="6300094"/>
              <a:ext cx="2314224" cy="358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Privilege Level: 0 - sys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F86A9B-98DA-4F90-935D-3105B36961AF}"/>
                </a:ext>
              </a:extLst>
            </p:cNvPr>
            <p:cNvSpPr txBox="1"/>
            <p:nvPr/>
          </p:nvSpPr>
          <p:spPr>
            <a:xfrm>
              <a:off x="538909" y="6347835"/>
              <a:ext cx="2426385" cy="358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6"/>
                  </a:solidFill>
                </a:rPr>
                <a:t>Privilege Level: 3 - user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1EB578-FB7A-4529-9018-9EFA76619946}"/>
                </a:ext>
              </a:extLst>
            </p:cNvPr>
            <p:cNvSpPr txBox="1"/>
            <p:nvPr/>
          </p:nvSpPr>
          <p:spPr>
            <a:xfrm>
              <a:off x="6161908" y="6347835"/>
              <a:ext cx="2426385" cy="358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6"/>
                  </a:solidFill>
                </a:rPr>
                <a:t>Privilege Level: 3 - user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42276F02-C089-4621-BB2B-E626486D604B}"/>
              </a:ext>
            </a:extLst>
          </p:cNvPr>
          <p:cNvSpPr/>
          <p:nvPr/>
        </p:nvSpPr>
        <p:spPr bwMode="auto">
          <a:xfrm>
            <a:off x="5860907" y="2768348"/>
            <a:ext cx="235238" cy="235238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A4E29F-A30C-41BD-B41F-7958346132CC}"/>
              </a:ext>
            </a:extLst>
          </p:cNvPr>
          <p:cNvSpPr/>
          <p:nvPr/>
        </p:nvSpPr>
        <p:spPr bwMode="auto">
          <a:xfrm>
            <a:off x="8098139" y="3815581"/>
            <a:ext cx="235238" cy="235238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188813F-962F-426F-B8A2-2922A34088F4}"/>
              </a:ext>
            </a:extLst>
          </p:cNvPr>
          <p:cNvSpPr/>
          <p:nvPr/>
        </p:nvSpPr>
        <p:spPr bwMode="auto">
          <a:xfrm>
            <a:off x="5879195" y="5504672"/>
            <a:ext cx="235238" cy="235238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A4E29F-A30C-41BD-B41F-7958346132CC}"/>
              </a:ext>
            </a:extLst>
          </p:cNvPr>
          <p:cNvSpPr/>
          <p:nvPr/>
        </p:nvSpPr>
        <p:spPr bwMode="auto">
          <a:xfrm>
            <a:off x="8098139" y="4311337"/>
            <a:ext cx="235238" cy="235238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4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7329B-0901-431A-A63A-0F54526E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Scheduling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08E721-0B3C-4D89-A001-93DFEA473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4237022"/>
            <a:ext cx="8595360" cy="19431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Scheduling: Mechanism for deciding which processes/threads receive the CPU</a:t>
            </a:r>
          </a:p>
          <a:p>
            <a:r>
              <a:rPr lang="en-US" dirty="0" smtClean="0"/>
              <a:t>Lots of different scheduling policies provide …</a:t>
            </a:r>
          </a:p>
          <a:p>
            <a:pPr lvl="1"/>
            <a:r>
              <a:rPr lang="en-US" dirty="0" smtClean="0"/>
              <a:t>Fairness or</a:t>
            </a:r>
          </a:p>
          <a:p>
            <a:pPr lvl="1"/>
            <a:r>
              <a:rPr lang="en-US" dirty="0" err="1" smtClean="0"/>
              <a:t>Realtime</a:t>
            </a:r>
            <a:r>
              <a:rPr lang="en-US" dirty="0" smtClean="0"/>
              <a:t> guarantees or</a:t>
            </a:r>
          </a:p>
          <a:p>
            <a:pPr lvl="1"/>
            <a:r>
              <a:rPr lang="en-US" dirty="0" smtClean="0"/>
              <a:t>Latency optimization or …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8F08D2-8515-4003-9407-1D958C5E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C9628F-0432-46DC-88A5-F582FA82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7D1AD-D97F-4EAF-9020-7EDFF6FBD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1F085-334C-4A31-B5FA-58D4A879C357}"/>
              </a:ext>
            </a:extLst>
          </p:cNvPr>
          <p:cNvSpPr txBox="1"/>
          <p:nvPr/>
        </p:nvSpPr>
        <p:spPr>
          <a:xfrm>
            <a:off x="5468112" y="1960611"/>
            <a:ext cx="5486400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if ( </a:t>
            </a:r>
            <a:r>
              <a:rPr lang="en-US" dirty="0" err="1">
                <a:latin typeface="Courier New"/>
                <a:cs typeface="Courier New"/>
              </a:rPr>
              <a:t>readyProcesses</a:t>
            </a:r>
            <a:r>
              <a:rPr lang="en-US" dirty="0">
                <a:latin typeface="Courier New"/>
                <a:cs typeface="Courier New"/>
              </a:rPr>
              <a:t>(PCBs) ) {</a:t>
            </a:r>
          </a:p>
          <a:p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err="1">
                <a:latin typeface="Courier New"/>
                <a:cs typeface="Courier New"/>
              </a:rPr>
              <a:t>nextPCB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selectProcess</a:t>
            </a:r>
            <a:r>
              <a:rPr lang="en-US" dirty="0">
                <a:latin typeface="Courier New"/>
                <a:cs typeface="Courier New"/>
              </a:rPr>
              <a:t>(PCBs);</a:t>
            </a:r>
          </a:p>
          <a:p>
            <a:r>
              <a:rPr lang="en-US" dirty="0">
                <a:latin typeface="Courier New"/>
                <a:cs typeface="Courier New"/>
              </a:rPr>
              <a:t>	run( </a:t>
            </a:r>
            <a:r>
              <a:rPr lang="en-US" dirty="0" err="1">
                <a:latin typeface="Courier New"/>
                <a:cs typeface="Courier New"/>
              </a:rPr>
              <a:t>nextPCB</a:t>
            </a:r>
            <a:r>
              <a:rPr lang="en-US" dirty="0">
                <a:latin typeface="Courier New"/>
                <a:cs typeface="Courier New"/>
              </a:rPr>
              <a:t> );</a:t>
            </a:r>
          </a:p>
          <a:p>
            <a:r>
              <a:rPr lang="en-US" dirty="0">
                <a:latin typeface="Courier New"/>
                <a:cs typeface="Courier New"/>
              </a:rPr>
              <a:t>} else {</a:t>
            </a:r>
          </a:p>
          <a:p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err="1">
                <a:latin typeface="Courier New"/>
                <a:cs typeface="Courier New"/>
              </a:rPr>
              <a:t>run_idle_process</a:t>
            </a:r>
            <a:r>
              <a:rPr lang="en-US" dirty="0">
                <a:latin typeface="Courier New"/>
                <a:cs typeface="Courier New"/>
              </a:rPr>
              <a:t>();</a:t>
            </a:r>
          </a:p>
          <a:p>
            <a:r>
              <a:rPr lang="en-US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42B53C90-7751-466C-8956-45B9E818D9E5}"/>
              </a:ext>
            </a:extLst>
          </p:cNvPr>
          <p:cNvSpPr/>
          <p:nvPr/>
        </p:nvSpPr>
        <p:spPr bwMode="auto">
          <a:xfrm rot="152026">
            <a:off x="4139452" y="1600200"/>
            <a:ext cx="1328660" cy="2473859"/>
          </a:xfrm>
          <a:custGeom>
            <a:avLst/>
            <a:gdLst>
              <a:gd name="connsiteX0" fmla="*/ 1387780 w 1387780"/>
              <a:gd name="connsiteY0" fmla="*/ 2403572 h 2845960"/>
              <a:gd name="connsiteX1" fmla="*/ 192026 w 1387780"/>
              <a:gd name="connsiteY1" fmla="*/ 2677892 h 2845960"/>
              <a:gd name="connsiteX2" fmla="*/ 114654 w 1387780"/>
              <a:gd name="connsiteY2" fmla="*/ 152741 h 2845960"/>
              <a:gd name="connsiteX3" fmla="*/ 1310408 w 1387780"/>
              <a:gd name="connsiteY3" fmla="*/ 497400 h 2845960"/>
              <a:gd name="connsiteX0" fmla="*/ 1328660 w 1328660"/>
              <a:gd name="connsiteY0" fmla="*/ 2305098 h 2817795"/>
              <a:gd name="connsiteX1" fmla="*/ 189177 w 1328660"/>
              <a:gd name="connsiteY1" fmla="*/ 2677892 h 2817795"/>
              <a:gd name="connsiteX2" fmla="*/ 111805 w 1328660"/>
              <a:gd name="connsiteY2" fmla="*/ 152741 h 2817795"/>
              <a:gd name="connsiteX3" fmla="*/ 1307559 w 1328660"/>
              <a:gd name="connsiteY3" fmla="*/ 497400 h 281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8660" h="2817795">
                <a:moveTo>
                  <a:pt x="1328660" y="2305098"/>
                </a:moveTo>
                <a:cubicBezTo>
                  <a:pt x="836877" y="2629827"/>
                  <a:pt x="391986" y="3036618"/>
                  <a:pt x="189177" y="2677892"/>
                </a:cubicBezTo>
                <a:cubicBezTo>
                  <a:pt x="-13632" y="2319166"/>
                  <a:pt x="-74592" y="516156"/>
                  <a:pt x="111805" y="152741"/>
                </a:cubicBezTo>
                <a:cubicBezTo>
                  <a:pt x="298202" y="-210674"/>
                  <a:pt x="802880" y="143363"/>
                  <a:pt x="1307559" y="49740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1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BCA2-D1AD-473E-B299-565D0166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Scheduling: All About Queues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478F24-5F57-4BFD-BD3D-A770C56FB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TCBs move from queue to queue</a:t>
            </a:r>
          </a:p>
          <a:p>
            <a:r>
              <a:rPr lang="en-US" smtClean="0"/>
              <a:t>Scheduling: which order to remove from queue of “ready” threads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8F1059-12CA-4A12-904D-0D449A8C3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AE7BF-2D51-48DE-89D9-0BE0A194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C3ED1-7BCF-42D1-9919-83DE5444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DAB3FC5-5686-49C4-9732-7D70DB939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11595" r="888" b="12131"/>
          <a:stretch>
            <a:fillRect/>
          </a:stretch>
        </p:blipFill>
        <p:spPr bwMode="auto">
          <a:xfrm>
            <a:off x="2744084" y="2863976"/>
            <a:ext cx="6248400" cy="36322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0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61D1-8B70-4762-A901-77A4A047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9A791-348E-418C-AA60-3E76E1BDA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9123099" cy="4351337"/>
          </a:xfrm>
        </p:spPr>
        <p:txBody>
          <a:bodyPr/>
          <a:lstStyle/>
          <a:p>
            <a:r>
              <a:rPr lang="en-US" dirty="0" smtClean="0"/>
              <a:t>Assignment 1 due tonight </a:t>
            </a:r>
          </a:p>
          <a:p>
            <a:pPr lvl="1"/>
            <a:r>
              <a:rPr lang="en-US" dirty="0" smtClean="0"/>
              <a:t>Please finish submitting in time</a:t>
            </a:r>
          </a:p>
          <a:p>
            <a:r>
              <a:rPr lang="en-US" dirty="0" smtClean="0"/>
              <a:t>Project 1 was posted, due March 24 (design document due March 10)</a:t>
            </a:r>
          </a:p>
          <a:p>
            <a:pPr lvl="1"/>
            <a:r>
              <a:rPr lang="en-US" dirty="0" smtClean="0"/>
              <a:t>Walkthrough for project 1 will be March </a:t>
            </a:r>
            <a:r>
              <a:rPr lang="en-US" dirty="0" smtClean="0"/>
              <a:t>17</a:t>
            </a:r>
            <a:endParaRPr lang="en-US" dirty="0" smtClean="0"/>
          </a:p>
          <a:p>
            <a:pPr lvl="1"/>
            <a:r>
              <a:rPr lang="en-US" dirty="0" smtClean="0"/>
              <a:t>Don’t postpone work for this</a:t>
            </a:r>
          </a:p>
          <a:p>
            <a:r>
              <a:rPr lang="en-US" dirty="0" smtClean="0"/>
              <a:t>Assignment 2 will be available later this </a:t>
            </a:r>
            <a:r>
              <a:rPr lang="en-US" dirty="0" smtClean="0"/>
              <a:t>week</a:t>
            </a:r>
          </a:p>
          <a:p>
            <a:r>
              <a:rPr lang="en-US" dirty="0" smtClean="0"/>
              <a:t>Mardi-Gras break: March 3</a:t>
            </a:r>
          </a:p>
          <a:p>
            <a:r>
              <a:rPr lang="en-US" dirty="0" smtClean="0"/>
              <a:t>Midterm review: March 10, midterm exam: March 12</a:t>
            </a:r>
            <a:endParaRPr lang="en-US" dirty="0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34B0C-3757-42E1-BC62-535EF8817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A2070-6622-4B33-9CEA-B23E0964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D85F0-3F75-49E3-94A2-07F7415B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806A-BDE2-4E60-8CDC-64DC6760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How Does the OS Support the Process Abstraction?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0CE6-2ADD-4BF5-94F0-DA5BA59CF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Support for threads and kernel structure</a:t>
            </a:r>
          </a:p>
          <a:p>
            <a:r>
              <a:rPr lang="en-US" smtClean="0"/>
              <a:t>Memory layout</a:t>
            </a:r>
          </a:p>
          <a:p>
            <a:r>
              <a:rPr lang="en-US" smtClean="0"/>
              <a:t>Support for process operations</a:t>
            </a:r>
          </a:p>
          <a:p>
            <a:r>
              <a:rPr lang="en-US" smtClean="0"/>
              <a:t>Support for I/O</a:t>
            </a:r>
          </a:p>
          <a:p>
            <a:r>
              <a:rPr lang="en-US" smtClean="0"/>
              <a:t>Influence of IPC/RPC on kernel structure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A4039-9DB4-4F03-BED2-494F6C52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AE43C-4D11-467E-A1A5-D380360D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D2C79-D4AF-499F-BECD-C6787405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53708" y="2784020"/>
            <a:ext cx="5465499" cy="4816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0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1102F-97C0-4DC2-8F33-C1D88CE7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Operations on Process State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3A76C-5578-4BD1-89A8-904A1ED7C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related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fork()/exec() </a:t>
            </a:r>
            <a:r>
              <a:rPr lang="en-US" dirty="0" smtClean="0"/>
              <a:t>(</a:t>
            </a:r>
            <a:r>
              <a:rPr lang="en-US" dirty="0" err="1" smtClean="0"/>
              <a:t>PintOS</a:t>
            </a:r>
            <a:r>
              <a:rPr lang="en-US" dirty="0" smtClean="0"/>
              <a:t>: </a:t>
            </a:r>
            <a:r>
              <a:rPr lang="en-US" dirty="0" err="1" smtClean="0">
                <a:latin typeface="Consolas" panose="020B0609020204030204" pitchFamily="49" charset="0"/>
              </a:rPr>
              <a:t>process_create</a:t>
            </a:r>
            <a:r>
              <a:rPr lang="en-US" dirty="0" smtClean="0">
                <a:latin typeface="Consolas" panose="020B0609020204030204" pitchFamily="49" charset="0"/>
              </a:rPr>
              <a:t>()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wait</a:t>
            </a:r>
            <a:r>
              <a:rPr lang="en-US" dirty="0" smtClean="0">
                <a:latin typeface="Consolas" panose="020B0609020204030204" pitchFamily="49" charset="0"/>
              </a:rPr>
              <a:t>()</a:t>
            </a:r>
          </a:p>
          <a:p>
            <a:r>
              <a:rPr lang="en-US" dirty="0" smtClean="0"/>
              <a:t>File-system related</a:t>
            </a:r>
            <a:endParaRPr lang="en-US" dirty="0"/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open()/close()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D8AED-95DB-44F0-B4F2-C924A5666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C5D1E-0043-4103-908F-5FFD16F0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A9B92-4E5A-477F-8E35-814230D73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D81E-CFA9-42B0-955D-3B6EEB03B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Endianness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72C91-9888-4844-AF68-268E1FC8B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7686185" cy="4351337"/>
          </a:xfrm>
        </p:spPr>
        <p:txBody>
          <a:bodyPr/>
          <a:lstStyle/>
          <a:p>
            <a:r>
              <a:rPr lang="en-US" dirty="0" smtClean="0"/>
              <a:t>For a byte-address machine, which end of a machine-recognized object (e.g., </a:t>
            </a:r>
            <a:r>
              <a:rPr lang="en-US" dirty="0" err="1" smtClean="0"/>
              <a:t>int</a:t>
            </a:r>
            <a:r>
              <a:rPr lang="en-US" dirty="0" smtClean="0"/>
              <a:t>) does its byte-address refer to?</a:t>
            </a:r>
          </a:p>
          <a:p>
            <a:r>
              <a:rPr lang="en-US" dirty="0" smtClean="0"/>
              <a:t>Big Endian: address is the most-significant bits</a:t>
            </a:r>
          </a:p>
          <a:p>
            <a:r>
              <a:rPr lang="en-US" dirty="0" smtClean="0"/>
              <a:t>Little Endian: address is the least-significant bits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CED41-EDB7-4CB7-A88C-9306B4D3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7C07-4D42-43BE-AFCA-2441C504F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CE474-AF3D-43BA-A176-5A7585AD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6458A-9098-46FC-801B-125FB1FFB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189" y="1278265"/>
            <a:ext cx="2460574" cy="2801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5B7784-68A5-44D3-86C2-83D1FFBE4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51" y="4336263"/>
            <a:ext cx="6100090" cy="205411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E321A9-6CAA-4E0B-AFA7-E55257742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323" y="4336263"/>
            <a:ext cx="4352153" cy="124347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8437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7967-9070-4FE0-ACF2-E0A9A16C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Run Programs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46A6B-FA19-44BD-909F-EF438C34E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4211415"/>
            <a:ext cx="8078015" cy="196872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Create OS “PCB”, address space, stack and heap</a:t>
            </a:r>
          </a:p>
          <a:p>
            <a:r>
              <a:rPr lang="en-US" dirty="0" smtClean="0"/>
              <a:t>Load instruction and data segments of executable file into memory</a:t>
            </a:r>
          </a:p>
          <a:p>
            <a:r>
              <a:rPr lang="en-US" dirty="0" smtClean="0"/>
              <a:t>“Transfer control to program”</a:t>
            </a:r>
          </a:p>
          <a:p>
            <a:r>
              <a:rPr lang="en-US" dirty="0" smtClean="0"/>
              <a:t>Provide services to program</a:t>
            </a:r>
          </a:p>
          <a:p>
            <a:r>
              <a:rPr lang="en-US" dirty="0" smtClean="0"/>
              <a:t>While protecting OS and program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5A549-DE71-4B62-8EEE-E568AE8A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65CE4-2D78-4CA5-9FCB-1C930286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09502-E7BA-4447-8CE7-51177E60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9AE78F-198F-46B3-B77C-508E438AE78D}"/>
              </a:ext>
            </a:extLst>
          </p:cNvPr>
          <p:cNvGrpSpPr/>
          <p:nvPr/>
        </p:nvGrpSpPr>
        <p:grpSpPr>
          <a:xfrm>
            <a:off x="514545" y="1439149"/>
            <a:ext cx="10891877" cy="5028977"/>
            <a:chOff x="885737" y="1131332"/>
            <a:chExt cx="10891877" cy="5028977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9619AF47-76BA-4608-86AC-82EA22A38D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00470" y="2781300"/>
              <a:ext cx="124570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93" name="TextBox 15">
              <a:extLst>
                <a:ext uri="{FF2B5EF4-FFF2-40B4-BE49-F238E27FC236}">
                  <a16:creationId xmlns:a16="http://schemas.microsoft.com/office/drawing/2014/main" id="{4D1652EB-8BA7-4E5F-A53D-1483455EE816}"/>
                </a:ext>
              </a:extLst>
            </p:cNvPr>
            <p:cNvSpPr txBox="1"/>
            <p:nvPr/>
          </p:nvSpPr>
          <p:spPr>
            <a:xfrm>
              <a:off x="2278778" y="2282370"/>
              <a:ext cx="744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Editor</a:t>
              </a: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D6EF4686-B0F8-4105-BEB0-F1864702A12B}"/>
                </a:ext>
              </a:extLst>
            </p:cNvPr>
            <p:cNvGrpSpPr/>
            <p:nvPr/>
          </p:nvGrpSpPr>
          <p:grpSpPr>
            <a:xfrm>
              <a:off x="3105326" y="1392198"/>
              <a:ext cx="1752600" cy="2502932"/>
              <a:chOff x="3105326" y="1257300"/>
              <a:chExt cx="1752600" cy="2502932"/>
            </a:xfrm>
          </p:grpSpPr>
          <p:sp>
            <p:nvSpPr>
              <p:cNvPr id="90" name="Punched Tape 6">
                <a:extLst>
                  <a:ext uri="{FF2B5EF4-FFF2-40B4-BE49-F238E27FC236}">
                    <a16:creationId xmlns:a16="http://schemas.microsoft.com/office/drawing/2014/main" id="{A5C08CF6-1A03-4C22-8529-470237CCCCBE}"/>
                  </a:ext>
                </a:extLst>
              </p:cNvPr>
              <p:cNvSpPr/>
              <p:nvPr/>
            </p:nvSpPr>
            <p:spPr bwMode="auto">
              <a:xfrm rot="5400000">
                <a:off x="3295826" y="1828800"/>
                <a:ext cx="1676400" cy="1447800"/>
              </a:xfrm>
              <a:prstGeom prst="flowChartPunchedTap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1" name="TextBox 12">
                <a:extLst>
                  <a:ext uri="{FF2B5EF4-FFF2-40B4-BE49-F238E27FC236}">
                    <a16:creationId xmlns:a16="http://schemas.microsoft.com/office/drawing/2014/main" id="{E35E8BAA-7D20-46C4-B317-02E7AAD1C29A}"/>
                  </a:ext>
                </a:extLst>
              </p:cNvPr>
              <p:cNvSpPr txBox="1"/>
              <p:nvPr/>
            </p:nvSpPr>
            <p:spPr>
              <a:xfrm>
                <a:off x="3410126" y="1790700"/>
                <a:ext cx="93326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0" dirty="0" err="1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int</a:t>
                </a:r>
                <a:r>
                  <a:rPr lang="en-US" sz="1400" b="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 main() </a:t>
                </a:r>
              </a:p>
              <a:p>
                <a:r>
                  <a:rPr lang="en-US" sz="1400" b="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{ … ;</a:t>
                </a:r>
              </a:p>
              <a:p>
                <a:r>
                  <a:rPr lang="en-US" sz="1400" b="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 }</a:t>
                </a:r>
              </a:p>
            </p:txBody>
          </p:sp>
          <p:sp>
            <p:nvSpPr>
              <p:cNvPr id="94" name="TextBox 17">
                <a:extLst>
                  <a:ext uri="{FF2B5EF4-FFF2-40B4-BE49-F238E27FC236}">
                    <a16:creationId xmlns:a16="http://schemas.microsoft.com/office/drawing/2014/main" id="{DACBCA70-5238-4235-8C8E-5554D704D801}"/>
                  </a:ext>
                </a:extLst>
              </p:cNvPr>
              <p:cNvSpPr txBox="1"/>
              <p:nvPr/>
            </p:nvSpPr>
            <p:spPr>
              <a:xfrm>
                <a:off x="3105326" y="1257300"/>
                <a:ext cx="1688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Program Source</a:t>
                </a:r>
              </a:p>
            </p:txBody>
          </p:sp>
          <p:sp>
            <p:nvSpPr>
              <p:cNvPr id="95" name="TextBox 22">
                <a:extLst>
                  <a:ext uri="{FF2B5EF4-FFF2-40B4-BE49-F238E27FC236}">
                    <a16:creationId xmlns:a16="http://schemas.microsoft.com/office/drawing/2014/main" id="{51743523-C595-4CE3-A027-ADCA0E3E9DF5}"/>
                  </a:ext>
                </a:extLst>
              </p:cNvPr>
              <p:cNvSpPr txBox="1"/>
              <p:nvPr/>
            </p:nvSpPr>
            <p:spPr>
              <a:xfrm>
                <a:off x="3791126" y="3390900"/>
                <a:ext cx="649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 err="1">
                    <a:ea typeface="Gill Sans" charset="0"/>
                    <a:cs typeface="Gill Sans" charset="0"/>
                  </a:rPr>
                  <a:t>foo.c</a:t>
                </a:r>
                <a:endParaRPr lang="en-US" b="0" dirty="0"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87A80DF-48C2-4BA4-94A5-99EA8B4BBD7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15830" y="2815770"/>
              <a:ext cx="1758273" cy="100149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66" name="TextBox 25">
              <a:extLst>
                <a:ext uri="{FF2B5EF4-FFF2-40B4-BE49-F238E27FC236}">
                  <a16:creationId xmlns:a16="http://schemas.microsoft.com/office/drawing/2014/main" id="{E6CC1C1D-7318-4F4B-AA11-9D3EC045FF97}"/>
                </a:ext>
              </a:extLst>
            </p:cNvPr>
            <p:cNvSpPr txBox="1"/>
            <p:nvPr/>
          </p:nvSpPr>
          <p:spPr>
            <a:xfrm>
              <a:off x="7655886" y="2544106"/>
              <a:ext cx="17135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ea typeface="Gill Sans" charset="0"/>
                  <a:cs typeface="Gill Sans" charset="0"/>
                </a:rPr>
                <a:t>OS Loader</a:t>
              </a: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5A471E85-FBA8-4351-B29D-67A4692C373F}"/>
                </a:ext>
              </a:extLst>
            </p:cNvPr>
            <p:cNvGrpSpPr/>
            <p:nvPr/>
          </p:nvGrpSpPr>
          <p:grpSpPr>
            <a:xfrm>
              <a:off x="8923596" y="1131332"/>
              <a:ext cx="2854018" cy="5028977"/>
              <a:chOff x="8402992" y="1059540"/>
              <a:chExt cx="2854018" cy="5028977"/>
            </a:xfrm>
          </p:grpSpPr>
          <p:sp>
            <p:nvSpPr>
              <p:cNvPr id="67" name="TextBox 44">
                <a:extLst>
                  <a:ext uri="{FF2B5EF4-FFF2-40B4-BE49-F238E27FC236}">
                    <a16:creationId xmlns:a16="http://schemas.microsoft.com/office/drawing/2014/main" id="{B9E52E40-DDB5-4048-BC46-5F12CA609FCE}"/>
                  </a:ext>
                </a:extLst>
              </p:cNvPr>
              <p:cNvSpPr txBox="1"/>
              <p:nvPr/>
            </p:nvSpPr>
            <p:spPr>
              <a:xfrm rot="5400000">
                <a:off x="10266685" y="2648072"/>
                <a:ext cx="988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Memory</a:t>
                </a:r>
              </a:p>
            </p:txBody>
          </p:sp>
          <p:sp>
            <p:nvSpPr>
              <p:cNvPr id="68" name="TextBox 49">
                <a:extLst>
                  <a:ext uri="{FF2B5EF4-FFF2-40B4-BE49-F238E27FC236}">
                    <a16:creationId xmlns:a16="http://schemas.microsoft.com/office/drawing/2014/main" id="{3FA09D7D-0C00-47D2-97BF-81AC388C83F3}"/>
                  </a:ext>
                </a:extLst>
              </p:cNvPr>
              <p:cNvSpPr txBox="1"/>
              <p:nvPr/>
            </p:nvSpPr>
            <p:spPr>
              <a:xfrm>
                <a:off x="8402992" y="4945740"/>
                <a:ext cx="4539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PC: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82059CD-EBE9-45F8-B56A-DA87EB279F7E}"/>
                  </a:ext>
                </a:extLst>
              </p:cNvPr>
              <p:cNvSpPr/>
              <p:nvPr/>
            </p:nvSpPr>
            <p:spPr bwMode="auto">
              <a:xfrm>
                <a:off x="8853499" y="5021940"/>
                <a:ext cx="1441852" cy="6858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0" name="TextBox 46">
                <a:extLst>
                  <a:ext uri="{FF2B5EF4-FFF2-40B4-BE49-F238E27FC236}">
                    <a16:creationId xmlns:a16="http://schemas.microsoft.com/office/drawing/2014/main" id="{63AFF6FA-3AA4-483F-A5C2-46D1000C1177}"/>
                  </a:ext>
                </a:extLst>
              </p:cNvPr>
              <p:cNvSpPr txBox="1"/>
              <p:nvPr/>
            </p:nvSpPr>
            <p:spPr>
              <a:xfrm>
                <a:off x="8776318" y="5749963"/>
                <a:ext cx="1091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Processor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926D796-B2E9-4E60-A7D0-5FB9F2C012B9}"/>
                  </a:ext>
                </a:extLst>
              </p:cNvPr>
              <p:cNvSpPr/>
              <p:nvPr/>
            </p:nvSpPr>
            <p:spPr bwMode="auto">
              <a:xfrm>
                <a:off x="8853499" y="5225477"/>
                <a:ext cx="1441852" cy="177463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2" name="TextBox 48">
                <a:extLst>
                  <a:ext uri="{FF2B5EF4-FFF2-40B4-BE49-F238E27FC236}">
                    <a16:creationId xmlns:a16="http://schemas.microsoft.com/office/drawing/2014/main" id="{8090D6C4-5D8B-446F-93DF-9B531596E9E1}"/>
                  </a:ext>
                </a:extLst>
              </p:cNvPr>
              <p:cNvSpPr txBox="1"/>
              <p:nvPr/>
            </p:nvSpPr>
            <p:spPr>
              <a:xfrm>
                <a:off x="8929699" y="5402940"/>
                <a:ext cx="8987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registers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AB3C972-25B4-4AB0-8788-F381E477E90A}"/>
                  </a:ext>
                </a:extLst>
              </p:cNvPr>
              <p:cNvSpPr/>
              <p:nvPr/>
            </p:nvSpPr>
            <p:spPr bwMode="auto">
              <a:xfrm flipV="1">
                <a:off x="8853499" y="1124072"/>
                <a:ext cx="1441852" cy="3581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4" name="TextBox 28">
                <a:extLst>
                  <a:ext uri="{FF2B5EF4-FFF2-40B4-BE49-F238E27FC236}">
                    <a16:creationId xmlns:a16="http://schemas.microsoft.com/office/drawing/2014/main" id="{EFA0796B-E426-4363-8AC9-FC4078B3DA54}"/>
                  </a:ext>
                </a:extLst>
              </p:cNvPr>
              <p:cNvSpPr txBox="1"/>
              <p:nvPr/>
            </p:nvSpPr>
            <p:spPr>
              <a:xfrm>
                <a:off x="10301299" y="4488540"/>
                <a:ext cx="9557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0x000…</a:t>
                </a:r>
              </a:p>
            </p:txBody>
          </p:sp>
          <p:sp>
            <p:nvSpPr>
              <p:cNvPr id="75" name="TextBox 29">
                <a:extLst>
                  <a:ext uri="{FF2B5EF4-FFF2-40B4-BE49-F238E27FC236}">
                    <a16:creationId xmlns:a16="http://schemas.microsoft.com/office/drawing/2014/main" id="{2D452764-2201-488B-8733-D43409125B52}"/>
                  </a:ext>
                </a:extLst>
              </p:cNvPr>
              <p:cNvSpPr txBox="1"/>
              <p:nvPr/>
            </p:nvSpPr>
            <p:spPr>
              <a:xfrm>
                <a:off x="10225099" y="1059540"/>
                <a:ext cx="10230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0xFFF…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68BD37E-9534-416C-B59B-CB15CE2F6536}"/>
                  </a:ext>
                </a:extLst>
              </p:cNvPr>
              <p:cNvSpPr/>
              <p:nvPr/>
            </p:nvSpPr>
            <p:spPr bwMode="auto">
              <a:xfrm flipV="1">
                <a:off x="8958063" y="3867272"/>
                <a:ext cx="1247564" cy="6858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TextBox 33">
                <a:extLst>
                  <a:ext uri="{FF2B5EF4-FFF2-40B4-BE49-F238E27FC236}">
                    <a16:creationId xmlns:a16="http://schemas.microsoft.com/office/drawing/2014/main" id="{BBA490A8-A3C0-4E0E-864F-C45E1561C03B}"/>
                  </a:ext>
                </a:extLst>
              </p:cNvPr>
              <p:cNvSpPr txBox="1"/>
              <p:nvPr/>
            </p:nvSpPr>
            <p:spPr>
              <a:xfrm>
                <a:off x="9001074" y="4107540"/>
                <a:ext cx="12827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instructions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5601F1B-F9A8-4101-8640-53E7FA9B506D}"/>
                  </a:ext>
                </a:extLst>
              </p:cNvPr>
              <p:cNvSpPr/>
              <p:nvPr/>
            </p:nvSpPr>
            <p:spPr bwMode="auto">
              <a:xfrm flipV="1">
                <a:off x="8958063" y="3333872"/>
                <a:ext cx="1247564" cy="5334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9" name="TextBox 35">
                <a:extLst>
                  <a:ext uri="{FF2B5EF4-FFF2-40B4-BE49-F238E27FC236}">
                    <a16:creationId xmlns:a16="http://schemas.microsoft.com/office/drawing/2014/main" id="{A8381374-5427-4359-B8FE-26541B6A9837}"/>
                  </a:ext>
                </a:extLst>
              </p:cNvPr>
              <p:cNvSpPr txBox="1"/>
              <p:nvPr/>
            </p:nvSpPr>
            <p:spPr>
              <a:xfrm>
                <a:off x="9212597" y="3421740"/>
                <a:ext cx="599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data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0F291D2B-2CE2-44F2-BA0C-1725F887BE17}"/>
                  </a:ext>
                </a:extLst>
              </p:cNvPr>
              <p:cNvSpPr/>
              <p:nvPr/>
            </p:nvSpPr>
            <p:spPr bwMode="auto">
              <a:xfrm flipV="1">
                <a:off x="8958063" y="2800472"/>
                <a:ext cx="1247564" cy="5334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1" name="TextBox 37">
                <a:extLst>
                  <a:ext uri="{FF2B5EF4-FFF2-40B4-BE49-F238E27FC236}">
                    <a16:creationId xmlns:a16="http://schemas.microsoft.com/office/drawing/2014/main" id="{5210F0A1-3090-450F-96BC-09E723F5E09C}"/>
                  </a:ext>
                </a:extLst>
              </p:cNvPr>
              <p:cNvSpPr txBox="1"/>
              <p:nvPr/>
            </p:nvSpPr>
            <p:spPr>
              <a:xfrm>
                <a:off x="9180474" y="2888340"/>
                <a:ext cx="6543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011C3CD-F4C5-4CE4-85ED-03B5784DFA09}"/>
                  </a:ext>
                </a:extLst>
              </p:cNvPr>
              <p:cNvSpPr/>
              <p:nvPr/>
            </p:nvSpPr>
            <p:spPr bwMode="auto">
              <a:xfrm flipV="1">
                <a:off x="8958063" y="2114672"/>
                <a:ext cx="1247564" cy="5334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3" name="TextBox 39">
                <a:extLst>
                  <a:ext uri="{FF2B5EF4-FFF2-40B4-BE49-F238E27FC236}">
                    <a16:creationId xmlns:a16="http://schemas.microsoft.com/office/drawing/2014/main" id="{18956932-843D-4E8D-BF7E-C3B675B8B9DF}"/>
                  </a:ext>
                </a:extLst>
              </p:cNvPr>
              <p:cNvSpPr txBox="1"/>
              <p:nvPr/>
            </p:nvSpPr>
            <p:spPr>
              <a:xfrm>
                <a:off x="9167851" y="2202540"/>
                <a:ext cx="659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485149CB-C8B8-4760-8102-86D0DC8B75E1}"/>
                  </a:ext>
                </a:extLst>
              </p:cNvPr>
              <p:cNvCxnSpPr/>
              <p:nvPr/>
            </p:nvCxnSpPr>
            <p:spPr bwMode="auto">
              <a:xfrm>
                <a:off x="9920299" y="2114672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95E37C9E-4A4C-4221-8F60-0775216CB8F6}"/>
                  </a:ext>
                </a:extLst>
              </p:cNvPr>
              <p:cNvCxnSpPr/>
              <p:nvPr/>
            </p:nvCxnSpPr>
            <p:spPr bwMode="auto">
              <a:xfrm flipV="1">
                <a:off x="9920299" y="2876672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280AD893-7194-4AE8-871A-24F622D584D6}"/>
                  </a:ext>
                </a:extLst>
              </p:cNvPr>
              <p:cNvCxnSpPr/>
              <p:nvPr/>
            </p:nvCxnSpPr>
            <p:spPr bwMode="auto">
              <a:xfrm flipV="1">
                <a:off x="8701099" y="1962272"/>
                <a:ext cx="16764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8D3E367-0A65-4787-B1F4-E00B7546C8C2}"/>
                  </a:ext>
                </a:extLst>
              </p:cNvPr>
              <p:cNvSpPr/>
              <p:nvPr/>
            </p:nvSpPr>
            <p:spPr bwMode="auto">
              <a:xfrm flipV="1">
                <a:off x="8929699" y="1276472"/>
                <a:ext cx="1275928" cy="533400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8" name="TextBox 53">
                <a:extLst>
                  <a:ext uri="{FF2B5EF4-FFF2-40B4-BE49-F238E27FC236}">
                    <a16:creationId xmlns:a16="http://schemas.microsoft.com/office/drawing/2014/main" id="{B89A8CA2-A356-44C7-B155-F1C0700FCF51}"/>
                  </a:ext>
                </a:extLst>
              </p:cNvPr>
              <p:cNvSpPr txBox="1"/>
              <p:nvPr/>
            </p:nvSpPr>
            <p:spPr>
              <a:xfrm>
                <a:off x="9260433" y="1364340"/>
                <a:ext cx="442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OS</a:t>
                </a:r>
              </a:p>
            </p:txBody>
          </p:sp>
          <p:sp>
            <p:nvSpPr>
              <p:cNvPr id="89" name="Freeform 55">
                <a:extLst>
                  <a:ext uri="{FF2B5EF4-FFF2-40B4-BE49-F238E27FC236}">
                    <a16:creationId xmlns:a16="http://schemas.microsoft.com/office/drawing/2014/main" id="{B6F382DD-D1B5-430D-B8A9-DC4515074135}"/>
                  </a:ext>
                </a:extLst>
              </p:cNvPr>
              <p:cNvSpPr/>
              <p:nvPr/>
            </p:nvSpPr>
            <p:spPr>
              <a:xfrm>
                <a:off x="9774620" y="4107539"/>
                <a:ext cx="937713" cy="1027791"/>
              </a:xfrm>
              <a:custGeom>
                <a:avLst/>
                <a:gdLst>
                  <a:gd name="connsiteX0" fmla="*/ 0 w 937713"/>
                  <a:gd name="connsiteY0" fmla="*/ 3249390 h 3338853"/>
                  <a:gd name="connsiteX1" fmla="*/ 642325 w 937713"/>
                  <a:gd name="connsiteY1" fmla="*/ 3205592 h 3338853"/>
                  <a:gd name="connsiteX2" fmla="*/ 934290 w 937713"/>
                  <a:gd name="connsiteY2" fmla="*/ 1979254 h 3338853"/>
                  <a:gd name="connsiteX3" fmla="*/ 773709 w 937713"/>
                  <a:gd name="connsiteY3" fmla="*/ 928108 h 3338853"/>
                  <a:gd name="connsiteX4" fmla="*/ 934290 w 937713"/>
                  <a:gd name="connsiteY4" fmla="*/ 285741 h 3338853"/>
                  <a:gd name="connsiteX5" fmla="*/ 802906 w 937713"/>
                  <a:gd name="connsiteY5" fmla="*/ 8355 h 3338853"/>
                  <a:gd name="connsiteX6" fmla="*/ 0 w 937713"/>
                  <a:gd name="connsiteY6" fmla="*/ 66752 h 3338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7713" h="3338853">
                    <a:moveTo>
                      <a:pt x="0" y="3249390"/>
                    </a:moveTo>
                    <a:cubicBezTo>
                      <a:pt x="243305" y="3333335"/>
                      <a:pt x="486610" y="3417281"/>
                      <a:pt x="642325" y="3205592"/>
                    </a:cubicBezTo>
                    <a:cubicBezTo>
                      <a:pt x="798040" y="2993903"/>
                      <a:pt x="912393" y="2358835"/>
                      <a:pt x="934290" y="1979254"/>
                    </a:cubicBezTo>
                    <a:cubicBezTo>
                      <a:pt x="956187" y="1599673"/>
                      <a:pt x="773709" y="1210360"/>
                      <a:pt x="773709" y="928108"/>
                    </a:cubicBezTo>
                    <a:cubicBezTo>
                      <a:pt x="773709" y="645856"/>
                      <a:pt x="929424" y="439033"/>
                      <a:pt x="934290" y="285741"/>
                    </a:cubicBezTo>
                    <a:cubicBezTo>
                      <a:pt x="939156" y="132449"/>
                      <a:pt x="958621" y="44853"/>
                      <a:pt x="802906" y="8355"/>
                    </a:cubicBezTo>
                    <a:cubicBezTo>
                      <a:pt x="647191" y="-28143"/>
                      <a:pt x="0" y="66752"/>
                      <a:pt x="0" y="66752"/>
                    </a:cubicBezTo>
                  </a:path>
                </a:pathLst>
              </a:custGeom>
              <a:ln>
                <a:solidFill>
                  <a:srgbClr val="618FFD"/>
                </a:solidFill>
                <a:headEnd type="oval"/>
                <a:tailEnd type="triangle"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B510E05-7FF6-436B-9341-92ECD0A69B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80898" y="2833272"/>
              <a:ext cx="128798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58" name="TextBox 16">
              <a:extLst>
                <a:ext uri="{FF2B5EF4-FFF2-40B4-BE49-F238E27FC236}">
                  <a16:creationId xmlns:a16="http://schemas.microsoft.com/office/drawing/2014/main" id="{4125EFDC-81A6-45F4-9F03-8BFA448F6969}"/>
                </a:ext>
              </a:extLst>
            </p:cNvPr>
            <p:cNvSpPr txBox="1"/>
            <p:nvPr/>
          </p:nvSpPr>
          <p:spPr>
            <a:xfrm>
              <a:off x="4879244" y="2189385"/>
              <a:ext cx="1299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Compiler and Linker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52666FC-732F-4FD1-9CE3-57ABA0EF09AE}"/>
                </a:ext>
              </a:extLst>
            </p:cNvPr>
            <p:cNvGrpSpPr/>
            <p:nvPr/>
          </p:nvGrpSpPr>
          <p:grpSpPr>
            <a:xfrm>
              <a:off x="6226712" y="1335733"/>
              <a:ext cx="1352973" cy="2611369"/>
              <a:chOff x="5967374" y="1200835"/>
              <a:chExt cx="1352973" cy="2611369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FA8185A-1C67-49B2-AE64-3F8AE6A2B86B}"/>
                  </a:ext>
                </a:extLst>
              </p:cNvPr>
              <p:cNvSpPr/>
              <p:nvPr/>
            </p:nvSpPr>
            <p:spPr bwMode="auto">
              <a:xfrm>
                <a:off x="5967374" y="1690272"/>
                <a:ext cx="1352973" cy="17526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9" name="TextBox 18">
                <a:extLst>
                  <a:ext uri="{FF2B5EF4-FFF2-40B4-BE49-F238E27FC236}">
                    <a16:creationId xmlns:a16="http://schemas.microsoft.com/office/drawing/2014/main" id="{DCBEF6AC-DE43-4689-A46C-54C84712B894}"/>
                  </a:ext>
                </a:extLst>
              </p:cNvPr>
              <p:cNvSpPr txBox="1"/>
              <p:nvPr/>
            </p:nvSpPr>
            <p:spPr>
              <a:xfrm>
                <a:off x="6043575" y="1200835"/>
                <a:ext cx="1200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0" dirty="0">
                    <a:ea typeface="Gill Sans" charset="0"/>
                    <a:cs typeface="Gill Sans" charset="0"/>
                  </a:rPr>
                  <a:t>Executable</a:t>
                </a:r>
              </a:p>
            </p:txBody>
          </p:sp>
          <p:sp>
            <p:nvSpPr>
              <p:cNvPr id="60" name="TextBox 23">
                <a:extLst>
                  <a:ext uri="{FF2B5EF4-FFF2-40B4-BE49-F238E27FC236}">
                    <a16:creationId xmlns:a16="http://schemas.microsoft.com/office/drawing/2014/main" id="{F3BD414B-1EA7-4176-AE72-2377BE3F8CFB}"/>
                  </a:ext>
                </a:extLst>
              </p:cNvPr>
              <p:cNvSpPr txBox="1"/>
              <p:nvPr/>
            </p:nvSpPr>
            <p:spPr>
              <a:xfrm>
                <a:off x="6266043" y="3442872"/>
                <a:ext cx="673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 err="1">
                    <a:ea typeface="Gill Sans" charset="0"/>
                    <a:cs typeface="Gill Sans" charset="0"/>
                  </a:rPr>
                  <a:t>a.out</a:t>
                </a:r>
                <a:endParaRPr lang="en-US" b="0" dirty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A8C8039-DB1D-4EB0-9CA9-A2B27696272E}"/>
                  </a:ext>
                </a:extLst>
              </p:cNvPr>
              <p:cNvSpPr/>
              <p:nvPr/>
            </p:nvSpPr>
            <p:spPr bwMode="auto">
              <a:xfrm>
                <a:off x="6043575" y="1995072"/>
                <a:ext cx="1228936" cy="685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C4E641D-0C22-4879-A434-DC91203BA856}"/>
                  </a:ext>
                </a:extLst>
              </p:cNvPr>
              <p:cNvSpPr/>
              <p:nvPr/>
            </p:nvSpPr>
            <p:spPr bwMode="auto">
              <a:xfrm>
                <a:off x="6043575" y="2680872"/>
                <a:ext cx="1228936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3" name="TextBox 21">
                <a:extLst>
                  <a:ext uri="{FF2B5EF4-FFF2-40B4-BE49-F238E27FC236}">
                    <a16:creationId xmlns:a16="http://schemas.microsoft.com/office/drawing/2014/main" id="{9A86D7CB-AB61-4E16-8038-B0D48F47E51C}"/>
                  </a:ext>
                </a:extLst>
              </p:cNvPr>
              <p:cNvSpPr txBox="1"/>
              <p:nvPr/>
            </p:nvSpPr>
            <p:spPr>
              <a:xfrm>
                <a:off x="6366076" y="2147472"/>
                <a:ext cx="6110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0" dirty="0">
                    <a:ea typeface="Gill Sans" charset="0"/>
                    <a:cs typeface="Gill Sans" charset="0"/>
                  </a:rPr>
                  <a:t>data</a:t>
                </a:r>
                <a:endParaRPr lang="en-US" b="0" dirty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4" name="TextBox 20">
                <a:extLst>
                  <a:ext uri="{FF2B5EF4-FFF2-40B4-BE49-F238E27FC236}">
                    <a16:creationId xmlns:a16="http://schemas.microsoft.com/office/drawing/2014/main" id="{BFA67A85-0FBB-4BCF-9A4B-EFD5D2C7C26C}"/>
                  </a:ext>
                </a:extLst>
              </p:cNvPr>
              <p:cNvSpPr txBox="1"/>
              <p:nvPr/>
            </p:nvSpPr>
            <p:spPr>
              <a:xfrm>
                <a:off x="6003519" y="2730752"/>
                <a:ext cx="13168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0" dirty="0">
                    <a:ea typeface="Gill Sans" charset="0"/>
                    <a:cs typeface="Gill Sans" charset="0"/>
                  </a:rPr>
                  <a:t>instructions</a:t>
                </a:r>
                <a:endParaRPr lang="en-US" b="0" dirty="0">
                  <a:ea typeface="Gill Sans" charset="0"/>
                  <a:cs typeface="Gill Sans" charset="0"/>
                </a:endParaRPr>
              </a:p>
            </p:txBody>
          </p:sp>
        </p:grpSp>
        <p:pic>
          <p:nvPicPr>
            <p:cNvPr id="55" name="Graphic 26" descr="User">
              <a:extLst>
                <a:ext uri="{FF2B5EF4-FFF2-40B4-BE49-F238E27FC236}">
                  <a16:creationId xmlns:a16="http://schemas.microsoft.com/office/drawing/2014/main" id="{0E0ED41B-29D8-554E-9453-C9F11E5E6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5737" y="1883406"/>
              <a:ext cx="1335216" cy="1335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87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7967-9070-4FE0-ACF2-E0A9A16C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Run Programs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46A6B-FA19-44BD-909F-EF438C34E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4211415"/>
            <a:ext cx="8078015" cy="196872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Create OS “PCB”, address space, stack and heap</a:t>
            </a:r>
          </a:p>
          <a:p>
            <a:r>
              <a:rPr lang="en-US" dirty="0" smtClean="0"/>
              <a:t>Load instruction and data segments of executable file into memory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“Transfer control to program”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Provide services to program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While protecting OS and program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5A549-DE71-4B62-8EEE-E568AE8A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65CE4-2D78-4CA5-9FCB-1C930286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09502-E7BA-4447-8CE7-51177E60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9AE78F-198F-46B3-B77C-508E438AE78D}"/>
              </a:ext>
            </a:extLst>
          </p:cNvPr>
          <p:cNvGrpSpPr/>
          <p:nvPr/>
        </p:nvGrpSpPr>
        <p:grpSpPr>
          <a:xfrm>
            <a:off x="514545" y="1439149"/>
            <a:ext cx="10891877" cy="5028977"/>
            <a:chOff x="885737" y="1131332"/>
            <a:chExt cx="10891877" cy="5028977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9619AF47-76BA-4608-86AC-82EA22A38D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00470" y="2781300"/>
              <a:ext cx="124570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93" name="TextBox 15">
              <a:extLst>
                <a:ext uri="{FF2B5EF4-FFF2-40B4-BE49-F238E27FC236}">
                  <a16:creationId xmlns:a16="http://schemas.microsoft.com/office/drawing/2014/main" id="{4D1652EB-8BA7-4E5F-A53D-1483455EE816}"/>
                </a:ext>
              </a:extLst>
            </p:cNvPr>
            <p:cNvSpPr txBox="1"/>
            <p:nvPr/>
          </p:nvSpPr>
          <p:spPr>
            <a:xfrm>
              <a:off x="2278778" y="2282370"/>
              <a:ext cx="744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Editor</a:t>
              </a: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D6EF4686-B0F8-4105-BEB0-F1864702A12B}"/>
                </a:ext>
              </a:extLst>
            </p:cNvPr>
            <p:cNvGrpSpPr/>
            <p:nvPr/>
          </p:nvGrpSpPr>
          <p:grpSpPr>
            <a:xfrm>
              <a:off x="3105326" y="1392198"/>
              <a:ext cx="1752600" cy="2502932"/>
              <a:chOff x="3105326" y="1257300"/>
              <a:chExt cx="1752600" cy="2502932"/>
            </a:xfrm>
          </p:grpSpPr>
          <p:sp>
            <p:nvSpPr>
              <p:cNvPr id="90" name="Punched Tape 6">
                <a:extLst>
                  <a:ext uri="{FF2B5EF4-FFF2-40B4-BE49-F238E27FC236}">
                    <a16:creationId xmlns:a16="http://schemas.microsoft.com/office/drawing/2014/main" id="{A5C08CF6-1A03-4C22-8529-470237CCCCBE}"/>
                  </a:ext>
                </a:extLst>
              </p:cNvPr>
              <p:cNvSpPr/>
              <p:nvPr/>
            </p:nvSpPr>
            <p:spPr bwMode="auto">
              <a:xfrm rot="5400000">
                <a:off x="3295826" y="1828800"/>
                <a:ext cx="1676400" cy="1447800"/>
              </a:xfrm>
              <a:prstGeom prst="flowChartPunchedTap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1" name="TextBox 12">
                <a:extLst>
                  <a:ext uri="{FF2B5EF4-FFF2-40B4-BE49-F238E27FC236}">
                    <a16:creationId xmlns:a16="http://schemas.microsoft.com/office/drawing/2014/main" id="{E35E8BAA-7D20-46C4-B317-02E7AAD1C29A}"/>
                  </a:ext>
                </a:extLst>
              </p:cNvPr>
              <p:cNvSpPr txBox="1"/>
              <p:nvPr/>
            </p:nvSpPr>
            <p:spPr>
              <a:xfrm>
                <a:off x="3410126" y="1790700"/>
                <a:ext cx="93326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0" dirty="0" err="1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int</a:t>
                </a:r>
                <a:r>
                  <a:rPr lang="en-US" sz="1400" b="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 main() </a:t>
                </a:r>
              </a:p>
              <a:p>
                <a:r>
                  <a:rPr lang="en-US" sz="1400" b="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{ … ;</a:t>
                </a:r>
              </a:p>
              <a:p>
                <a:r>
                  <a:rPr lang="en-US" sz="1400" b="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 }</a:t>
                </a:r>
              </a:p>
            </p:txBody>
          </p:sp>
          <p:sp>
            <p:nvSpPr>
              <p:cNvPr id="94" name="TextBox 17">
                <a:extLst>
                  <a:ext uri="{FF2B5EF4-FFF2-40B4-BE49-F238E27FC236}">
                    <a16:creationId xmlns:a16="http://schemas.microsoft.com/office/drawing/2014/main" id="{DACBCA70-5238-4235-8C8E-5554D704D801}"/>
                  </a:ext>
                </a:extLst>
              </p:cNvPr>
              <p:cNvSpPr txBox="1"/>
              <p:nvPr/>
            </p:nvSpPr>
            <p:spPr>
              <a:xfrm>
                <a:off x="3105326" y="1257300"/>
                <a:ext cx="1688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Program Source</a:t>
                </a:r>
              </a:p>
            </p:txBody>
          </p:sp>
          <p:sp>
            <p:nvSpPr>
              <p:cNvPr id="95" name="TextBox 22">
                <a:extLst>
                  <a:ext uri="{FF2B5EF4-FFF2-40B4-BE49-F238E27FC236}">
                    <a16:creationId xmlns:a16="http://schemas.microsoft.com/office/drawing/2014/main" id="{51743523-C595-4CE3-A027-ADCA0E3E9DF5}"/>
                  </a:ext>
                </a:extLst>
              </p:cNvPr>
              <p:cNvSpPr txBox="1"/>
              <p:nvPr/>
            </p:nvSpPr>
            <p:spPr>
              <a:xfrm>
                <a:off x="3791126" y="3390900"/>
                <a:ext cx="649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 err="1">
                    <a:ea typeface="Gill Sans" charset="0"/>
                    <a:cs typeface="Gill Sans" charset="0"/>
                  </a:rPr>
                  <a:t>foo.c</a:t>
                </a:r>
                <a:endParaRPr lang="en-US" b="0" dirty="0"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87A80DF-48C2-4BA4-94A5-99EA8B4BBD7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15830" y="2815770"/>
              <a:ext cx="1758273" cy="100149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66" name="TextBox 25">
              <a:extLst>
                <a:ext uri="{FF2B5EF4-FFF2-40B4-BE49-F238E27FC236}">
                  <a16:creationId xmlns:a16="http://schemas.microsoft.com/office/drawing/2014/main" id="{E6CC1C1D-7318-4F4B-AA11-9D3EC045FF97}"/>
                </a:ext>
              </a:extLst>
            </p:cNvPr>
            <p:cNvSpPr txBox="1"/>
            <p:nvPr/>
          </p:nvSpPr>
          <p:spPr>
            <a:xfrm>
              <a:off x="7655886" y="2544106"/>
              <a:ext cx="17135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ea typeface="Gill Sans" charset="0"/>
                  <a:cs typeface="Gill Sans" charset="0"/>
                </a:rPr>
                <a:t>OS Loader</a:t>
              </a: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5A471E85-FBA8-4351-B29D-67A4692C373F}"/>
                </a:ext>
              </a:extLst>
            </p:cNvPr>
            <p:cNvGrpSpPr/>
            <p:nvPr/>
          </p:nvGrpSpPr>
          <p:grpSpPr>
            <a:xfrm>
              <a:off x="8923596" y="1131332"/>
              <a:ext cx="2854018" cy="5028977"/>
              <a:chOff x="8402992" y="1059540"/>
              <a:chExt cx="2854018" cy="5028977"/>
            </a:xfrm>
          </p:grpSpPr>
          <p:sp>
            <p:nvSpPr>
              <p:cNvPr id="67" name="TextBox 44">
                <a:extLst>
                  <a:ext uri="{FF2B5EF4-FFF2-40B4-BE49-F238E27FC236}">
                    <a16:creationId xmlns:a16="http://schemas.microsoft.com/office/drawing/2014/main" id="{B9E52E40-DDB5-4048-BC46-5F12CA609FCE}"/>
                  </a:ext>
                </a:extLst>
              </p:cNvPr>
              <p:cNvSpPr txBox="1"/>
              <p:nvPr/>
            </p:nvSpPr>
            <p:spPr>
              <a:xfrm rot="5400000">
                <a:off x="10266685" y="2648072"/>
                <a:ext cx="988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Memory</a:t>
                </a:r>
              </a:p>
            </p:txBody>
          </p:sp>
          <p:sp>
            <p:nvSpPr>
              <p:cNvPr id="68" name="TextBox 49">
                <a:extLst>
                  <a:ext uri="{FF2B5EF4-FFF2-40B4-BE49-F238E27FC236}">
                    <a16:creationId xmlns:a16="http://schemas.microsoft.com/office/drawing/2014/main" id="{3FA09D7D-0C00-47D2-97BF-81AC388C83F3}"/>
                  </a:ext>
                </a:extLst>
              </p:cNvPr>
              <p:cNvSpPr txBox="1"/>
              <p:nvPr/>
            </p:nvSpPr>
            <p:spPr>
              <a:xfrm>
                <a:off x="8402992" y="4945740"/>
                <a:ext cx="4539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PC: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82059CD-EBE9-45F8-B56A-DA87EB279F7E}"/>
                  </a:ext>
                </a:extLst>
              </p:cNvPr>
              <p:cNvSpPr/>
              <p:nvPr/>
            </p:nvSpPr>
            <p:spPr bwMode="auto">
              <a:xfrm>
                <a:off x="8853499" y="5021940"/>
                <a:ext cx="1441852" cy="6858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0" name="TextBox 46">
                <a:extLst>
                  <a:ext uri="{FF2B5EF4-FFF2-40B4-BE49-F238E27FC236}">
                    <a16:creationId xmlns:a16="http://schemas.microsoft.com/office/drawing/2014/main" id="{63AFF6FA-3AA4-483F-A5C2-46D1000C1177}"/>
                  </a:ext>
                </a:extLst>
              </p:cNvPr>
              <p:cNvSpPr txBox="1"/>
              <p:nvPr/>
            </p:nvSpPr>
            <p:spPr>
              <a:xfrm>
                <a:off x="8776318" y="5749963"/>
                <a:ext cx="1091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Processor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926D796-B2E9-4E60-A7D0-5FB9F2C012B9}"/>
                  </a:ext>
                </a:extLst>
              </p:cNvPr>
              <p:cNvSpPr/>
              <p:nvPr/>
            </p:nvSpPr>
            <p:spPr bwMode="auto">
              <a:xfrm>
                <a:off x="8853499" y="5225477"/>
                <a:ext cx="1441852" cy="177463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2" name="TextBox 48">
                <a:extLst>
                  <a:ext uri="{FF2B5EF4-FFF2-40B4-BE49-F238E27FC236}">
                    <a16:creationId xmlns:a16="http://schemas.microsoft.com/office/drawing/2014/main" id="{8090D6C4-5D8B-446F-93DF-9B531596E9E1}"/>
                  </a:ext>
                </a:extLst>
              </p:cNvPr>
              <p:cNvSpPr txBox="1"/>
              <p:nvPr/>
            </p:nvSpPr>
            <p:spPr>
              <a:xfrm>
                <a:off x="8929699" y="5402940"/>
                <a:ext cx="8987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registers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AB3C972-25B4-4AB0-8788-F381E477E90A}"/>
                  </a:ext>
                </a:extLst>
              </p:cNvPr>
              <p:cNvSpPr/>
              <p:nvPr/>
            </p:nvSpPr>
            <p:spPr bwMode="auto">
              <a:xfrm flipV="1">
                <a:off x="8853499" y="1124072"/>
                <a:ext cx="1441852" cy="3581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4" name="TextBox 28">
                <a:extLst>
                  <a:ext uri="{FF2B5EF4-FFF2-40B4-BE49-F238E27FC236}">
                    <a16:creationId xmlns:a16="http://schemas.microsoft.com/office/drawing/2014/main" id="{EFA0796B-E426-4363-8AC9-FC4078B3DA54}"/>
                  </a:ext>
                </a:extLst>
              </p:cNvPr>
              <p:cNvSpPr txBox="1"/>
              <p:nvPr/>
            </p:nvSpPr>
            <p:spPr>
              <a:xfrm>
                <a:off x="10301299" y="4488540"/>
                <a:ext cx="9557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0x000…</a:t>
                </a:r>
              </a:p>
            </p:txBody>
          </p:sp>
          <p:sp>
            <p:nvSpPr>
              <p:cNvPr id="75" name="TextBox 29">
                <a:extLst>
                  <a:ext uri="{FF2B5EF4-FFF2-40B4-BE49-F238E27FC236}">
                    <a16:creationId xmlns:a16="http://schemas.microsoft.com/office/drawing/2014/main" id="{2D452764-2201-488B-8733-D43409125B52}"/>
                  </a:ext>
                </a:extLst>
              </p:cNvPr>
              <p:cNvSpPr txBox="1"/>
              <p:nvPr/>
            </p:nvSpPr>
            <p:spPr>
              <a:xfrm>
                <a:off x="10225099" y="1059540"/>
                <a:ext cx="10230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0xFFF…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68BD37E-9534-416C-B59B-CB15CE2F6536}"/>
                  </a:ext>
                </a:extLst>
              </p:cNvPr>
              <p:cNvSpPr/>
              <p:nvPr/>
            </p:nvSpPr>
            <p:spPr bwMode="auto">
              <a:xfrm flipV="1">
                <a:off x="8958063" y="3867272"/>
                <a:ext cx="1247564" cy="6858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TextBox 33">
                <a:extLst>
                  <a:ext uri="{FF2B5EF4-FFF2-40B4-BE49-F238E27FC236}">
                    <a16:creationId xmlns:a16="http://schemas.microsoft.com/office/drawing/2014/main" id="{BBA490A8-A3C0-4E0E-864F-C45E1561C03B}"/>
                  </a:ext>
                </a:extLst>
              </p:cNvPr>
              <p:cNvSpPr txBox="1"/>
              <p:nvPr/>
            </p:nvSpPr>
            <p:spPr>
              <a:xfrm>
                <a:off x="9001074" y="4107540"/>
                <a:ext cx="12827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instructions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5601F1B-F9A8-4101-8640-53E7FA9B506D}"/>
                  </a:ext>
                </a:extLst>
              </p:cNvPr>
              <p:cNvSpPr/>
              <p:nvPr/>
            </p:nvSpPr>
            <p:spPr bwMode="auto">
              <a:xfrm flipV="1">
                <a:off x="8958063" y="3333872"/>
                <a:ext cx="1247564" cy="5334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9" name="TextBox 35">
                <a:extLst>
                  <a:ext uri="{FF2B5EF4-FFF2-40B4-BE49-F238E27FC236}">
                    <a16:creationId xmlns:a16="http://schemas.microsoft.com/office/drawing/2014/main" id="{A8381374-5427-4359-B8FE-26541B6A9837}"/>
                  </a:ext>
                </a:extLst>
              </p:cNvPr>
              <p:cNvSpPr txBox="1"/>
              <p:nvPr/>
            </p:nvSpPr>
            <p:spPr>
              <a:xfrm>
                <a:off x="9212597" y="3421740"/>
                <a:ext cx="599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data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0F291D2B-2CE2-44F2-BA0C-1725F887BE17}"/>
                  </a:ext>
                </a:extLst>
              </p:cNvPr>
              <p:cNvSpPr/>
              <p:nvPr/>
            </p:nvSpPr>
            <p:spPr bwMode="auto">
              <a:xfrm flipV="1">
                <a:off x="8958063" y="2800472"/>
                <a:ext cx="1247564" cy="5334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1" name="TextBox 37">
                <a:extLst>
                  <a:ext uri="{FF2B5EF4-FFF2-40B4-BE49-F238E27FC236}">
                    <a16:creationId xmlns:a16="http://schemas.microsoft.com/office/drawing/2014/main" id="{5210F0A1-3090-450F-96BC-09E723F5E09C}"/>
                  </a:ext>
                </a:extLst>
              </p:cNvPr>
              <p:cNvSpPr txBox="1"/>
              <p:nvPr/>
            </p:nvSpPr>
            <p:spPr>
              <a:xfrm>
                <a:off x="9180474" y="2888340"/>
                <a:ext cx="6543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011C3CD-F4C5-4CE4-85ED-03B5784DFA09}"/>
                  </a:ext>
                </a:extLst>
              </p:cNvPr>
              <p:cNvSpPr/>
              <p:nvPr/>
            </p:nvSpPr>
            <p:spPr bwMode="auto">
              <a:xfrm flipV="1">
                <a:off x="8958063" y="2114672"/>
                <a:ext cx="1247564" cy="5334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3" name="TextBox 39">
                <a:extLst>
                  <a:ext uri="{FF2B5EF4-FFF2-40B4-BE49-F238E27FC236}">
                    <a16:creationId xmlns:a16="http://schemas.microsoft.com/office/drawing/2014/main" id="{18956932-843D-4E8D-BF7E-C3B675B8B9DF}"/>
                  </a:ext>
                </a:extLst>
              </p:cNvPr>
              <p:cNvSpPr txBox="1"/>
              <p:nvPr/>
            </p:nvSpPr>
            <p:spPr>
              <a:xfrm>
                <a:off x="9167851" y="2202540"/>
                <a:ext cx="659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485149CB-C8B8-4760-8102-86D0DC8B75E1}"/>
                  </a:ext>
                </a:extLst>
              </p:cNvPr>
              <p:cNvCxnSpPr/>
              <p:nvPr/>
            </p:nvCxnSpPr>
            <p:spPr bwMode="auto">
              <a:xfrm>
                <a:off x="9920299" y="2114672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95E37C9E-4A4C-4221-8F60-0775216CB8F6}"/>
                  </a:ext>
                </a:extLst>
              </p:cNvPr>
              <p:cNvCxnSpPr/>
              <p:nvPr/>
            </p:nvCxnSpPr>
            <p:spPr bwMode="auto">
              <a:xfrm flipV="1">
                <a:off x="9920299" y="2876672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280AD893-7194-4AE8-871A-24F622D584D6}"/>
                  </a:ext>
                </a:extLst>
              </p:cNvPr>
              <p:cNvCxnSpPr/>
              <p:nvPr/>
            </p:nvCxnSpPr>
            <p:spPr bwMode="auto">
              <a:xfrm flipV="1">
                <a:off x="8701099" y="1962272"/>
                <a:ext cx="16764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8D3E367-0A65-4787-B1F4-E00B7546C8C2}"/>
                  </a:ext>
                </a:extLst>
              </p:cNvPr>
              <p:cNvSpPr/>
              <p:nvPr/>
            </p:nvSpPr>
            <p:spPr bwMode="auto">
              <a:xfrm flipV="1">
                <a:off x="8929699" y="1276472"/>
                <a:ext cx="1275928" cy="533400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8" name="TextBox 53">
                <a:extLst>
                  <a:ext uri="{FF2B5EF4-FFF2-40B4-BE49-F238E27FC236}">
                    <a16:creationId xmlns:a16="http://schemas.microsoft.com/office/drawing/2014/main" id="{B89A8CA2-A356-44C7-B155-F1C0700FCF51}"/>
                  </a:ext>
                </a:extLst>
              </p:cNvPr>
              <p:cNvSpPr txBox="1"/>
              <p:nvPr/>
            </p:nvSpPr>
            <p:spPr>
              <a:xfrm>
                <a:off x="9260433" y="1364340"/>
                <a:ext cx="442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ea typeface="Gill Sans" charset="0"/>
                    <a:cs typeface="Gill Sans" charset="0"/>
                  </a:rPr>
                  <a:t>OS</a:t>
                </a:r>
              </a:p>
            </p:txBody>
          </p:sp>
          <p:sp>
            <p:nvSpPr>
              <p:cNvPr id="89" name="Freeform 55">
                <a:extLst>
                  <a:ext uri="{FF2B5EF4-FFF2-40B4-BE49-F238E27FC236}">
                    <a16:creationId xmlns:a16="http://schemas.microsoft.com/office/drawing/2014/main" id="{B6F382DD-D1B5-430D-B8A9-DC4515074135}"/>
                  </a:ext>
                </a:extLst>
              </p:cNvPr>
              <p:cNvSpPr/>
              <p:nvPr/>
            </p:nvSpPr>
            <p:spPr>
              <a:xfrm>
                <a:off x="9774620" y="4107539"/>
                <a:ext cx="937713" cy="1027791"/>
              </a:xfrm>
              <a:custGeom>
                <a:avLst/>
                <a:gdLst>
                  <a:gd name="connsiteX0" fmla="*/ 0 w 937713"/>
                  <a:gd name="connsiteY0" fmla="*/ 3249390 h 3338853"/>
                  <a:gd name="connsiteX1" fmla="*/ 642325 w 937713"/>
                  <a:gd name="connsiteY1" fmla="*/ 3205592 h 3338853"/>
                  <a:gd name="connsiteX2" fmla="*/ 934290 w 937713"/>
                  <a:gd name="connsiteY2" fmla="*/ 1979254 h 3338853"/>
                  <a:gd name="connsiteX3" fmla="*/ 773709 w 937713"/>
                  <a:gd name="connsiteY3" fmla="*/ 928108 h 3338853"/>
                  <a:gd name="connsiteX4" fmla="*/ 934290 w 937713"/>
                  <a:gd name="connsiteY4" fmla="*/ 285741 h 3338853"/>
                  <a:gd name="connsiteX5" fmla="*/ 802906 w 937713"/>
                  <a:gd name="connsiteY5" fmla="*/ 8355 h 3338853"/>
                  <a:gd name="connsiteX6" fmla="*/ 0 w 937713"/>
                  <a:gd name="connsiteY6" fmla="*/ 66752 h 3338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7713" h="3338853">
                    <a:moveTo>
                      <a:pt x="0" y="3249390"/>
                    </a:moveTo>
                    <a:cubicBezTo>
                      <a:pt x="243305" y="3333335"/>
                      <a:pt x="486610" y="3417281"/>
                      <a:pt x="642325" y="3205592"/>
                    </a:cubicBezTo>
                    <a:cubicBezTo>
                      <a:pt x="798040" y="2993903"/>
                      <a:pt x="912393" y="2358835"/>
                      <a:pt x="934290" y="1979254"/>
                    </a:cubicBezTo>
                    <a:cubicBezTo>
                      <a:pt x="956187" y="1599673"/>
                      <a:pt x="773709" y="1210360"/>
                      <a:pt x="773709" y="928108"/>
                    </a:cubicBezTo>
                    <a:cubicBezTo>
                      <a:pt x="773709" y="645856"/>
                      <a:pt x="929424" y="439033"/>
                      <a:pt x="934290" y="285741"/>
                    </a:cubicBezTo>
                    <a:cubicBezTo>
                      <a:pt x="939156" y="132449"/>
                      <a:pt x="958621" y="44853"/>
                      <a:pt x="802906" y="8355"/>
                    </a:cubicBezTo>
                    <a:cubicBezTo>
                      <a:pt x="647191" y="-28143"/>
                      <a:pt x="0" y="66752"/>
                      <a:pt x="0" y="66752"/>
                    </a:cubicBezTo>
                  </a:path>
                </a:pathLst>
              </a:custGeom>
              <a:ln>
                <a:solidFill>
                  <a:srgbClr val="618FFD"/>
                </a:solidFill>
                <a:headEnd type="oval"/>
                <a:tailEnd type="triangle"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B510E05-7FF6-436B-9341-92ECD0A69B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80898" y="2833272"/>
              <a:ext cx="128798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58" name="TextBox 16">
              <a:extLst>
                <a:ext uri="{FF2B5EF4-FFF2-40B4-BE49-F238E27FC236}">
                  <a16:creationId xmlns:a16="http://schemas.microsoft.com/office/drawing/2014/main" id="{4125EFDC-81A6-45F4-9F03-8BFA448F6969}"/>
                </a:ext>
              </a:extLst>
            </p:cNvPr>
            <p:cNvSpPr txBox="1"/>
            <p:nvPr/>
          </p:nvSpPr>
          <p:spPr>
            <a:xfrm>
              <a:off x="4879244" y="2189385"/>
              <a:ext cx="1299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Compiler and Linker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52666FC-732F-4FD1-9CE3-57ABA0EF09AE}"/>
                </a:ext>
              </a:extLst>
            </p:cNvPr>
            <p:cNvGrpSpPr/>
            <p:nvPr/>
          </p:nvGrpSpPr>
          <p:grpSpPr>
            <a:xfrm>
              <a:off x="6226712" y="1335733"/>
              <a:ext cx="1352973" cy="2611369"/>
              <a:chOff x="5967374" y="1200835"/>
              <a:chExt cx="1352973" cy="2611369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FA8185A-1C67-49B2-AE64-3F8AE6A2B86B}"/>
                  </a:ext>
                </a:extLst>
              </p:cNvPr>
              <p:cNvSpPr/>
              <p:nvPr/>
            </p:nvSpPr>
            <p:spPr bwMode="auto">
              <a:xfrm>
                <a:off x="5967374" y="1690272"/>
                <a:ext cx="1352973" cy="17526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9" name="TextBox 18">
                <a:extLst>
                  <a:ext uri="{FF2B5EF4-FFF2-40B4-BE49-F238E27FC236}">
                    <a16:creationId xmlns:a16="http://schemas.microsoft.com/office/drawing/2014/main" id="{DCBEF6AC-DE43-4689-A46C-54C84712B894}"/>
                  </a:ext>
                </a:extLst>
              </p:cNvPr>
              <p:cNvSpPr txBox="1"/>
              <p:nvPr/>
            </p:nvSpPr>
            <p:spPr>
              <a:xfrm>
                <a:off x="6043575" y="1200835"/>
                <a:ext cx="1200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0" dirty="0">
                    <a:ea typeface="Gill Sans" charset="0"/>
                    <a:cs typeface="Gill Sans" charset="0"/>
                  </a:rPr>
                  <a:t>Executable</a:t>
                </a:r>
              </a:p>
            </p:txBody>
          </p:sp>
          <p:sp>
            <p:nvSpPr>
              <p:cNvPr id="60" name="TextBox 23">
                <a:extLst>
                  <a:ext uri="{FF2B5EF4-FFF2-40B4-BE49-F238E27FC236}">
                    <a16:creationId xmlns:a16="http://schemas.microsoft.com/office/drawing/2014/main" id="{F3BD414B-1EA7-4176-AE72-2377BE3F8CFB}"/>
                  </a:ext>
                </a:extLst>
              </p:cNvPr>
              <p:cNvSpPr txBox="1"/>
              <p:nvPr/>
            </p:nvSpPr>
            <p:spPr>
              <a:xfrm>
                <a:off x="6266043" y="3442872"/>
                <a:ext cx="673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 err="1">
                    <a:ea typeface="Gill Sans" charset="0"/>
                    <a:cs typeface="Gill Sans" charset="0"/>
                  </a:rPr>
                  <a:t>a.out</a:t>
                </a:r>
                <a:endParaRPr lang="en-US" b="0" dirty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A8C8039-DB1D-4EB0-9CA9-A2B27696272E}"/>
                  </a:ext>
                </a:extLst>
              </p:cNvPr>
              <p:cNvSpPr/>
              <p:nvPr/>
            </p:nvSpPr>
            <p:spPr bwMode="auto">
              <a:xfrm>
                <a:off x="6043575" y="1995072"/>
                <a:ext cx="1228936" cy="685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C4E641D-0C22-4879-A434-DC91203BA856}"/>
                  </a:ext>
                </a:extLst>
              </p:cNvPr>
              <p:cNvSpPr/>
              <p:nvPr/>
            </p:nvSpPr>
            <p:spPr bwMode="auto">
              <a:xfrm>
                <a:off x="6043575" y="2680872"/>
                <a:ext cx="1228936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3" name="TextBox 21">
                <a:extLst>
                  <a:ext uri="{FF2B5EF4-FFF2-40B4-BE49-F238E27FC236}">
                    <a16:creationId xmlns:a16="http://schemas.microsoft.com/office/drawing/2014/main" id="{9A86D7CB-AB61-4E16-8038-B0D48F47E51C}"/>
                  </a:ext>
                </a:extLst>
              </p:cNvPr>
              <p:cNvSpPr txBox="1"/>
              <p:nvPr/>
            </p:nvSpPr>
            <p:spPr>
              <a:xfrm>
                <a:off x="6366076" y="2147472"/>
                <a:ext cx="6110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0" dirty="0">
                    <a:ea typeface="Gill Sans" charset="0"/>
                    <a:cs typeface="Gill Sans" charset="0"/>
                  </a:rPr>
                  <a:t>data</a:t>
                </a:r>
                <a:endParaRPr lang="en-US" b="0" dirty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4" name="TextBox 20">
                <a:extLst>
                  <a:ext uri="{FF2B5EF4-FFF2-40B4-BE49-F238E27FC236}">
                    <a16:creationId xmlns:a16="http://schemas.microsoft.com/office/drawing/2014/main" id="{BFA67A85-0FBB-4BCF-9A4B-EFD5D2C7C26C}"/>
                  </a:ext>
                </a:extLst>
              </p:cNvPr>
              <p:cNvSpPr txBox="1"/>
              <p:nvPr/>
            </p:nvSpPr>
            <p:spPr>
              <a:xfrm>
                <a:off x="6003519" y="2730752"/>
                <a:ext cx="13168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0" dirty="0">
                    <a:ea typeface="Gill Sans" charset="0"/>
                    <a:cs typeface="Gill Sans" charset="0"/>
                  </a:rPr>
                  <a:t>instructions</a:t>
                </a:r>
                <a:endParaRPr lang="en-US" b="0" dirty="0">
                  <a:ea typeface="Gill Sans" charset="0"/>
                  <a:cs typeface="Gill Sans" charset="0"/>
                </a:endParaRPr>
              </a:p>
            </p:txBody>
          </p:sp>
        </p:grpSp>
        <p:pic>
          <p:nvPicPr>
            <p:cNvPr id="55" name="Graphic 26" descr="User">
              <a:extLst>
                <a:ext uri="{FF2B5EF4-FFF2-40B4-BE49-F238E27FC236}">
                  <a16:creationId xmlns:a16="http://schemas.microsoft.com/office/drawing/2014/main" id="{0E0ED41B-29D8-554E-9453-C9F11E5E6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5737" y="1883406"/>
              <a:ext cx="1335216" cy="1335216"/>
            </a:xfrm>
            <a:prstGeom prst="rect">
              <a:avLst/>
            </a:prstGeom>
          </p:spPr>
        </p:pic>
      </p:grpSp>
      <p:sp>
        <p:nvSpPr>
          <p:cNvPr id="52" name="Speech Bubble: Rectangle with Corners Rounded 99">
            <a:extLst>
              <a:ext uri="{FF2B5EF4-FFF2-40B4-BE49-F238E27FC236}">
                <a16:creationId xmlns:a16="http://schemas.microsoft.com/office/drawing/2014/main" id="{726F5509-C63B-4130-BD9A-3FC4293BAAA7}"/>
              </a:ext>
            </a:extLst>
          </p:cNvPr>
          <p:cNvSpPr/>
          <p:nvPr/>
        </p:nvSpPr>
        <p:spPr>
          <a:xfrm>
            <a:off x="1534659" y="2128813"/>
            <a:ext cx="2106911" cy="1244388"/>
          </a:xfrm>
          <a:prstGeom prst="wedgeRoundRectCallout">
            <a:avLst>
              <a:gd name="adj1" fmla="val 13408"/>
              <a:gd name="adj2" fmla="val 112795"/>
              <a:gd name="adj3" fmla="val 16667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fork()</a:t>
            </a:r>
          </a:p>
        </p:txBody>
      </p:sp>
      <p:sp>
        <p:nvSpPr>
          <p:cNvPr id="53" name="Speech Bubble: Rectangle with Corners Rounded 8">
            <a:extLst>
              <a:ext uri="{FF2B5EF4-FFF2-40B4-BE49-F238E27FC236}">
                <a16:creationId xmlns:a16="http://schemas.microsoft.com/office/drawing/2014/main" id="{14638F02-60A5-4A50-A5E9-717CEDE437AB}"/>
              </a:ext>
            </a:extLst>
          </p:cNvPr>
          <p:cNvSpPr/>
          <p:nvPr/>
        </p:nvSpPr>
        <p:spPr>
          <a:xfrm>
            <a:off x="5794609" y="5001043"/>
            <a:ext cx="2106911" cy="1244388"/>
          </a:xfrm>
          <a:prstGeom prst="wedgeRoundRectCallout">
            <a:avLst>
              <a:gd name="adj1" fmla="val -77285"/>
              <a:gd name="adj2" fmla="val -54169"/>
              <a:gd name="adj3" fmla="val 16667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exec(…)</a:t>
            </a:r>
          </a:p>
        </p:txBody>
      </p:sp>
    </p:spTree>
    <p:extLst>
      <p:ext uri="{BB962C8B-B14F-4D97-AF65-F5344CB8AC3E}">
        <p14:creationId xmlns:p14="http://schemas.microsoft.com/office/powerpoint/2010/main" val="63377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CF4B-3A59-4517-8F88-8EDFFF3F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fork() efficiently?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92AE9-A56E-4388-B682-61D266A1D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Alias the pages</a:t>
            </a:r>
          </a:p>
          <a:p>
            <a:pPr lvl="1"/>
            <a:r>
              <a:rPr lang="en-US" dirty="0" smtClean="0"/>
              <a:t>Same physical address!</a:t>
            </a:r>
          </a:p>
          <a:p>
            <a:pPr lvl="1"/>
            <a:r>
              <a:rPr lang="en-US" dirty="0" smtClean="0"/>
              <a:t>If we stopped here, the data would be shared (not what we want)</a:t>
            </a:r>
          </a:p>
          <a:p>
            <a:r>
              <a:rPr lang="en-US" dirty="0" smtClean="0"/>
              <a:t>Mark PTEs read-only</a:t>
            </a:r>
          </a:p>
          <a:p>
            <a:pPr lvl="1"/>
            <a:r>
              <a:rPr lang="en-US" dirty="0" smtClean="0"/>
              <a:t>If a process tries to write → trap to the OS</a:t>
            </a:r>
          </a:p>
          <a:p>
            <a:r>
              <a:rPr lang="en-US" dirty="0" smtClean="0"/>
              <a:t>On first write to a page after </a:t>
            </a:r>
            <a:r>
              <a:rPr lang="en-US" dirty="0" smtClean="0">
                <a:latin typeface="Consolas" panose="020B0609020204030204" pitchFamily="49" charset="0"/>
              </a:rPr>
              <a:t>fork()</a:t>
            </a:r>
            <a:r>
              <a:rPr lang="en-US" dirty="0" smtClean="0"/>
              <a:t>, kernel copies the page, marks PTEs as writeable</a:t>
            </a:r>
          </a:p>
          <a:p>
            <a:r>
              <a:rPr lang="en-US" dirty="0" smtClean="0"/>
              <a:t>Illusion of separate memory, but really aliased until first write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0D7AB-AC82-4AAF-9C3B-EC9A89AAF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77F61-7804-4AB5-97A1-A15BF8426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38F09-E586-4885-8610-705EF3B0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36477-4B00-4A62-9B0A-991320339690}"/>
              </a:ext>
            </a:extLst>
          </p:cNvPr>
          <p:cNvSpPr txBox="1"/>
          <p:nvPr/>
        </p:nvSpPr>
        <p:spPr>
          <a:xfrm>
            <a:off x="6409679" y="5268733"/>
            <a:ext cx="3843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PintOS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doesn’t support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fork()</a:t>
            </a:r>
            <a:r>
              <a:rPr lang="en-US" sz="2400" dirty="0">
                <a:solidFill>
                  <a:srgbClr val="FF0000"/>
                </a:solidFill>
              </a:rPr>
              <a:t>, just </a:t>
            </a:r>
            <a:r>
              <a:rPr lang="en-US" sz="24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p</a:t>
            </a:r>
            <a:r>
              <a:rPr lang="en-US" sz="24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rocess_create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  <a:endParaRPr lang="en-US" sz="2400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1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Open File Description is Aliased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4"/>
                </a:solidFill>
              </a:rPr>
              <a:t>300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511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8157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584504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, 100)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0548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</p:txBody>
      </p:sp>
    </p:spTree>
    <p:extLst>
      <p:ext uri="{BB962C8B-B14F-4D97-AF65-F5344CB8AC3E}">
        <p14:creationId xmlns:p14="http://schemas.microsoft.com/office/powerpoint/2010/main" val="157377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Solution: Reference Counting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6089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8288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6806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2112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9390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9390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3809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2926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5666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47835"/>
            <a:ext cx="2128738" cy="11085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sz="1600" dirty="0">
                <a:solidFill>
                  <a:schemeClr val="tx1"/>
                </a:solidFill>
              </a:rPr>
              <a:t>Position: </a:t>
            </a:r>
            <a:r>
              <a:rPr lang="en-US" sz="1600" dirty="0">
                <a:solidFill>
                  <a:schemeClr val="accent4"/>
                </a:solidFill>
              </a:rPr>
              <a:t>300</a:t>
            </a:r>
          </a:p>
          <a:p>
            <a:r>
              <a:rPr lang="en-US" sz="1600" dirty="0">
                <a:solidFill>
                  <a:schemeClr val="tx1"/>
                </a:solidFill>
              </a:rPr>
              <a:t>Reference Count: 2</a:t>
            </a:r>
          </a:p>
          <a:p>
            <a:r>
              <a:rPr lang="en-US" sz="1600" dirty="0">
                <a:solidFill>
                  <a:schemeClr val="tx1"/>
                </a:solidFill>
              </a:rPr>
              <a:t>Lock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2734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03693"/>
            <a:ext cx="1515447" cy="498398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1860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5161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5161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9580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8697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5243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8505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9463"/>
            <a:ext cx="1984375" cy="50262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58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58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1474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0548" y="1948933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617609" y="1951653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, 100)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</p:spTree>
    <p:extLst>
      <p:ext uri="{BB962C8B-B14F-4D97-AF65-F5344CB8AC3E}">
        <p14:creationId xmlns:p14="http://schemas.microsoft.com/office/powerpoint/2010/main" val="2955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Solution: Reference Counting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77926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0123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08643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13949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1227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1227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15646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14763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4850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39672"/>
            <a:ext cx="2128738" cy="11085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sz="1600" dirty="0">
                <a:solidFill>
                  <a:schemeClr val="tx1"/>
                </a:solidFill>
              </a:rPr>
              <a:t>Position: </a:t>
            </a:r>
            <a:r>
              <a:rPr lang="en-US" sz="1600" dirty="0">
                <a:solidFill>
                  <a:schemeClr val="accent4"/>
                </a:solidFill>
              </a:rPr>
              <a:t>300</a:t>
            </a:r>
          </a:p>
          <a:p>
            <a:r>
              <a:rPr lang="en-US" sz="1600" dirty="0">
                <a:solidFill>
                  <a:schemeClr val="tx1"/>
                </a:solidFill>
              </a:rPr>
              <a:t>Reference Count: 1</a:t>
            </a:r>
          </a:p>
          <a:p>
            <a:r>
              <a:rPr lang="en-US" sz="1600" dirty="0">
                <a:solidFill>
                  <a:schemeClr val="tx1"/>
                </a:solidFill>
              </a:rPr>
              <a:t>Lock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34571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095530"/>
            <a:ext cx="1515447" cy="498398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73697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66998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66998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1417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0534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442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0342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1300"/>
            <a:ext cx="1984375" cy="50262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4768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4768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53311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0548" y="1952219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close(3)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603461" y="1952219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, 100)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</p:spTree>
    <p:extLst>
      <p:ext uri="{BB962C8B-B14F-4D97-AF65-F5344CB8AC3E}">
        <p14:creationId xmlns:p14="http://schemas.microsoft.com/office/powerpoint/2010/main" val="292723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Solution: Reference Counting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77927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0126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08644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13950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1228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1228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15647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14764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39673"/>
            <a:ext cx="2128738" cy="11085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sz="1600" dirty="0">
                <a:solidFill>
                  <a:schemeClr val="tx1"/>
                </a:solidFill>
              </a:rPr>
              <a:t>Position: </a:t>
            </a:r>
            <a:r>
              <a:rPr lang="en-US" sz="1600" dirty="0">
                <a:solidFill>
                  <a:schemeClr val="accent4"/>
                </a:solidFill>
              </a:rPr>
              <a:t>300</a:t>
            </a:r>
          </a:p>
          <a:p>
            <a:r>
              <a:rPr lang="en-US" sz="1600" dirty="0">
                <a:solidFill>
                  <a:schemeClr val="tx1"/>
                </a:solidFill>
              </a:rPr>
              <a:t>Reference Count: </a:t>
            </a:r>
            <a:r>
              <a:rPr lang="en-US" sz="1600" dirty="0" smtClean="0">
                <a:solidFill>
                  <a:schemeClr val="tx1"/>
                </a:solidFill>
              </a:rPr>
              <a:t>0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Lock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34572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73698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66999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66999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1418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0535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4427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0343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1301"/>
            <a:ext cx="1984375" cy="50262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4769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4769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53312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7593" y="1956516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close(3)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595341" y="1952514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, 100)</a:t>
            </a:r>
          </a:p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close(3)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</p:spTree>
    <p:extLst>
      <p:ext uri="{BB962C8B-B14F-4D97-AF65-F5344CB8AC3E}">
        <p14:creationId xmlns:p14="http://schemas.microsoft.com/office/powerpoint/2010/main" val="356917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Solution: Reference Counting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77927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0126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08644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13950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1228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1228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15647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14764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34572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73698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66999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66999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1418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0535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0343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4769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4769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7593" y="1956516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close(3)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595341" y="1952514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, 100)</a:t>
            </a:r>
          </a:p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close(3)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</p:spTree>
    <p:extLst>
      <p:ext uri="{BB962C8B-B14F-4D97-AF65-F5344CB8AC3E}">
        <p14:creationId xmlns:p14="http://schemas.microsoft.com/office/powerpoint/2010/main" val="24518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F232B-0CD9-4C4E-8DA2-CC4FADA9F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about wait()?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CEC7-9163-4613-A9D8-7E648C4AF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parent process needs to get the exit code</a:t>
            </a:r>
          </a:p>
          <a:p>
            <a:r>
              <a:rPr lang="en-US" dirty="0" smtClean="0"/>
              <a:t>The following events may happen in any order (or concurrently)</a:t>
            </a:r>
          </a:p>
          <a:p>
            <a:pPr lvl="1"/>
            <a:r>
              <a:rPr lang="en-US" dirty="0" smtClean="0"/>
              <a:t>Parent process calls </a:t>
            </a:r>
            <a:r>
              <a:rPr lang="en-US" dirty="0" smtClean="0">
                <a:latin typeface="Consolas" panose="020B0609020204030204" pitchFamily="49" charset="0"/>
              </a:rPr>
              <a:t>wait()</a:t>
            </a:r>
            <a:r>
              <a:rPr lang="en-US" dirty="0" smtClean="0"/>
              <a:t> or </a:t>
            </a:r>
            <a:r>
              <a:rPr lang="en-US" dirty="0" smtClean="0">
                <a:latin typeface="Consolas" panose="020B0609020204030204" pitchFamily="49" charset="0"/>
              </a:rPr>
              <a:t>exit()</a:t>
            </a:r>
            <a:endParaRPr lang="en-US" dirty="0" smtClean="0"/>
          </a:p>
          <a:p>
            <a:pPr lvl="1"/>
            <a:r>
              <a:rPr lang="en-US" dirty="0" smtClean="0"/>
              <a:t>Child process calls </a:t>
            </a:r>
            <a:r>
              <a:rPr lang="en-US" dirty="0" smtClean="0">
                <a:latin typeface="Consolas" panose="020B0609020204030204" pitchFamily="49" charset="0"/>
              </a:rPr>
              <a:t>exit()</a:t>
            </a:r>
          </a:p>
          <a:p>
            <a:r>
              <a:rPr lang="en-US" dirty="0" smtClean="0"/>
              <a:t>Where should the child put its exit code?</a:t>
            </a:r>
          </a:p>
          <a:p>
            <a:pPr lvl="1"/>
            <a:r>
              <a:rPr lang="en-US" dirty="0" smtClean="0"/>
              <a:t>Needs to work even if the parent has exited</a:t>
            </a:r>
          </a:p>
          <a:p>
            <a:r>
              <a:rPr lang="en-US" dirty="0" smtClean="0"/>
              <a:t>Where should the parent search for the exit code?</a:t>
            </a:r>
          </a:p>
          <a:p>
            <a:pPr lvl="1"/>
            <a:r>
              <a:rPr lang="en-US" dirty="0" smtClean="0"/>
              <a:t>Needs to work even if the child has exited already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A3A1D-113A-42CB-8A47-B0FDD2F9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28397-0C88-49BB-9F55-FAB0FF55E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666A7-3E06-48B6-9BF9-D49F29963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D5C48003-2BDF-440C-86C5-4B1BBAA6E671}"/>
              </a:ext>
            </a:extLst>
          </p:cNvPr>
          <p:cNvSpPr/>
          <p:nvPr/>
        </p:nvSpPr>
        <p:spPr>
          <a:xfrm>
            <a:off x="7936992" y="2660904"/>
            <a:ext cx="4035247" cy="228965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Project 1: User Programs</a:t>
            </a:r>
          </a:p>
        </p:txBody>
      </p:sp>
    </p:spTree>
    <p:extLst>
      <p:ext uri="{BB962C8B-B14F-4D97-AF65-F5344CB8AC3E}">
        <p14:creationId xmlns:p14="http://schemas.microsoft.com/office/powerpoint/2010/main" val="413324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806A-BDE2-4E60-8CDC-64DC6760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How Does the OS Support the Process Abstraction?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0CE6-2ADD-4BF5-94F0-DA5BA59CF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Support for threads and kernel structure</a:t>
            </a:r>
          </a:p>
          <a:p>
            <a:r>
              <a:rPr lang="en-US" smtClean="0"/>
              <a:t>Memory layout</a:t>
            </a:r>
          </a:p>
          <a:p>
            <a:r>
              <a:rPr lang="en-US" smtClean="0"/>
              <a:t>Support for process operations</a:t>
            </a:r>
          </a:p>
          <a:p>
            <a:r>
              <a:rPr lang="en-US" smtClean="0"/>
              <a:t>Support for I/O</a:t>
            </a:r>
          </a:p>
          <a:p>
            <a:r>
              <a:rPr lang="en-US" smtClean="0"/>
              <a:t>Influence of IPC/RPC on kernel structure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A4039-9DB4-4F03-BED2-494F6C52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AE43C-4D11-467E-A1A5-D380360D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D2C79-D4AF-499F-BECD-C6787405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53708" y="3265714"/>
            <a:ext cx="5465499" cy="4816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4649E-5677-4E51-8BF5-D0F2C14A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Endianness is the Internet?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168896" y="1828800"/>
            <a:ext cx="3300984" cy="4351337"/>
          </a:xfrm>
        </p:spPr>
        <p:txBody>
          <a:bodyPr/>
          <a:lstStyle/>
          <a:p>
            <a:r>
              <a:rPr lang="en-US" dirty="0"/>
              <a:t>Big Endian</a:t>
            </a:r>
          </a:p>
          <a:p>
            <a:r>
              <a:rPr lang="en-US" dirty="0"/>
              <a:t>Network byte order</a:t>
            </a:r>
          </a:p>
          <a:p>
            <a:r>
              <a:rPr lang="en-US" dirty="0"/>
              <a:t>Vs. “host byte order”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C23130-E9F5-4F42-ADFE-2D8AFBE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7E51D-2B6D-44FD-9BD8-A068121DF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84E8D-97FE-409C-97A8-9C83C45B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CA09F6-66B1-4B2D-9C05-68C2D5ED7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267" y="1818416"/>
            <a:ext cx="6079797" cy="482136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7782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25FE-65DE-49A1-9370-FE5D4684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I/O and Storage Layers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1C228-CADA-45DB-B6EC-DF12740BE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B6C06-8797-479E-9922-45BCE334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0A67A-5041-468B-AFAC-2AB5EF93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279F43-4ECD-42C1-A69B-8048DD400AB9}"/>
              </a:ext>
            </a:extLst>
          </p:cNvPr>
          <p:cNvSpPr txBox="1"/>
          <p:nvPr/>
        </p:nvSpPr>
        <p:spPr>
          <a:xfrm>
            <a:off x="3382398" y="2089338"/>
            <a:ext cx="1646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High Level I/O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7F4B25-481D-4305-9AD3-FDDE7CCB42F9}"/>
              </a:ext>
            </a:extLst>
          </p:cNvPr>
          <p:cNvSpPr/>
          <p:nvPr/>
        </p:nvSpPr>
        <p:spPr>
          <a:xfrm>
            <a:off x="3289820" y="2089337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642D22-9956-46E5-B343-7394EDD388D8}"/>
              </a:ext>
            </a:extLst>
          </p:cNvPr>
          <p:cNvSpPr txBox="1"/>
          <p:nvPr/>
        </p:nvSpPr>
        <p:spPr>
          <a:xfrm>
            <a:off x="3403870" y="2476216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 Level I/O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C27D80-6CEF-4F17-A507-F1C3FD6736BB}"/>
              </a:ext>
            </a:extLst>
          </p:cNvPr>
          <p:cNvSpPr/>
          <p:nvPr/>
        </p:nvSpPr>
        <p:spPr>
          <a:xfrm>
            <a:off x="3444128" y="2553776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8A51D6-6FBD-42AD-95DC-EBC1E0B853B9}"/>
              </a:ext>
            </a:extLst>
          </p:cNvPr>
          <p:cNvSpPr txBox="1"/>
          <p:nvPr/>
        </p:nvSpPr>
        <p:spPr>
          <a:xfrm>
            <a:off x="3800863" y="2822516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Syscall</a:t>
            </a:r>
            <a:endParaRPr lang="en-US" sz="16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849ADB-D868-4857-BD9B-F22463E0D9EA}"/>
              </a:ext>
            </a:extLst>
          </p:cNvPr>
          <p:cNvSpPr/>
          <p:nvPr/>
        </p:nvSpPr>
        <p:spPr>
          <a:xfrm>
            <a:off x="3797896" y="2822516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60CAF0-B19C-400D-A02F-06FAA45F3E62}"/>
              </a:ext>
            </a:extLst>
          </p:cNvPr>
          <p:cNvSpPr txBox="1"/>
          <p:nvPr/>
        </p:nvSpPr>
        <p:spPr>
          <a:xfrm>
            <a:off x="3511791" y="3305468"/>
            <a:ext cx="1309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File System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369394-D956-4C15-BEB9-C1AAC24B2E34}"/>
              </a:ext>
            </a:extLst>
          </p:cNvPr>
          <p:cNvSpPr/>
          <p:nvPr/>
        </p:nvSpPr>
        <p:spPr>
          <a:xfrm>
            <a:off x="3491117" y="3198823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E6B799-E83B-4316-96A7-BCE2ABB96BA0}"/>
              </a:ext>
            </a:extLst>
          </p:cNvPr>
          <p:cNvSpPr txBox="1"/>
          <p:nvPr/>
        </p:nvSpPr>
        <p:spPr>
          <a:xfrm>
            <a:off x="3602176" y="3819303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I/O Driver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FBF8D8F-FED8-4073-8D05-16EBEC765DE9}"/>
              </a:ext>
            </a:extLst>
          </p:cNvPr>
          <p:cNvSpPr/>
          <p:nvPr/>
        </p:nvSpPr>
        <p:spPr>
          <a:xfrm>
            <a:off x="3289820" y="3845668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73810F6-703E-417A-A828-2A4DE936F782}"/>
              </a:ext>
            </a:extLst>
          </p:cNvPr>
          <p:cNvCxnSpPr/>
          <p:nvPr/>
        </p:nvCxnSpPr>
        <p:spPr>
          <a:xfrm>
            <a:off x="3904513" y="4381483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78B0D6-35C8-4617-A382-9B9E9B3DB541}"/>
              </a:ext>
            </a:extLst>
          </p:cNvPr>
          <p:cNvCxnSpPr/>
          <p:nvPr/>
        </p:nvCxnSpPr>
        <p:spPr>
          <a:xfrm>
            <a:off x="4056913" y="4202718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05DB80D-8A08-4677-8733-D3DE640BCBBC}"/>
              </a:ext>
            </a:extLst>
          </p:cNvPr>
          <p:cNvCxnSpPr/>
          <p:nvPr/>
        </p:nvCxnSpPr>
        <p:spPr>
          <a:xfrm>
            <a:off x="4504835" y="438148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477048F-1F6D-4C27-8C5A-7D339B8FE64D}"/>
              </a:ext>
            </a:extLst>
          </p:cNvPr>
          <p:cNvSpPr/>
          <p:nvPr/>
        </p:nvSpPr>
        <p:spPr>
          <a:xfrm>
            <a:off x="4381514" y="4560248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D3E5F83-E4BD-4A3A-B317-E68A5ECC3734}"/>
              </a:ext>
            </a:extLst>
          </p:cNvPr>
          <p:cNvSpPr/>
          <p:nvPr/>
        </p:nvSpPr>
        <p:spPr>
          <a:xfrm>
            <a:off x="4762413" y="4560248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FBF192-0CCD-4261-96E6-D997A6C65C55}"/>
              </a:ext>
            </a:extLst>
          </p:cNvPr>
          <p:cNvCxnSpPr>
            <a:stCxn id="50" idx="3"/>
            <a:endCxn id="51" idx="2"/>
          </p:cNvCxnSpPr>
          <p:nvPr/>
        </p:nvCxnSpPr>
        <p:spPr>
          <a:xfrm>
            <a:off x="4624123" y="4657791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23AFC0C7-CF30-414D-BCEC-6FA71D813809}"/>
              </a:ext>
            </a:extLst>
          </p:cNvPr>
          <p:cNvSpPr/>
          <p:nvPr/>
        </p:nvSpPr>
        <p:spPr>
          <a:xfrm>
            <a:off x="3605982" y="4365163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FB6A30F-4ADF-407C-88EB-BB4F9189EB7C}"/>
              </a:ext>
            </a:extLst>
          </p:cNvPr>
          <p:cNvCxnSpPr/>
          <p:nvPr/>
        </p:nvCxnSpPr>
        <p:spPr>
          <a:xfrm>
            <a:off x="3712618" y="4186398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6915486-EF93-4D27-87F4-475AFC09E8FC}"/>
              </a:ext>
            </a:extLst>
          </p:cNvPr>
          <p:cNvSpPr txBox="1"/>
          <p:nvPr/>
        </p:nvSpPr>
        <p:spPr>
          <a:xfrm>
            <a:off x="3124200" y="1587767"/>
            <a:ext cx="211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Application / Service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2050D77-6FC7-40E2-9066-21710653F497}"/>
              </a:ext>
            </a:extLst>
          </p:cNvPr>
          <p:cNvSpPr txBox="1"/>
          <p:nvPr/>
        </p:nvSpPr>
        <p:spPr>
          <a:xfrm>
            <a:off x="5525420" y="1978190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Streams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15E189-2EB2-4E67-B7D8-B1BB0DB1621E}"/>
              </a:ext>
            </a:extLst>
          </p:cNvPr>
          <p:cNvSpPr txBox="1"/>
          <p:nvPr/>
        </p:nvSpPr>
        <p:spPr>
          <a:xfrm>
            <a:off x="5525420" y="2425072"/>
            <a:ext cx="160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File Descriptors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CEBA4A-1E12-4838-8630-140BBA79DE20}"/>
              </a:ext>
            </a:extLst>
          </p:cNvPr>
          <p:cNvSpPr txBox="1"/>
          <p:nvPr/>
        </p:nvSpPr>
        <p:spPr>
          <a:xfrm>
            <a:off x="5525420" y="2733925"/>
            <a:ext cx="3192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open(), read(), write(), close(), 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911332-70A9-4285-AD22-2A8BB5E07C56}"/>
              </a:ext>
            </a:extLst>
          </p:cNvPr>
          <p:cNvSpPr txBox="1"/>
          <p:nvPr/>
        </p:nvSpPr>
        <p:spPr>
          <a:xfrm>
            <a:off x="5525420" y="3401287"/>
            <a:ext cx="24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Files/Directories/Indexes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570497-B785-42C7-894D-A94155FD68BC}"/>
              </a:ext>
            </a:extLst>
          </p:cNvPr>
          <p:cNvSpPr txBox="1"/>
          <p:nvPr/>
        </p:nvSpPr>
        <p:spPr>
          <a:xfrm>
            <a:off x="5525420" y="3846938"/>
            <a:ext cx="312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Commands and Data Transfers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8A7D03-29DB-49B8-AEC9-5E83FCCABC2B}"/>
              </a:ext>
            </a:extLst>
          </p:cNvPr>
          <p:cNvSpPr txBox="1"/>
          <p:nvPr/>
        </p:nvSpPr>
        <p:spPr>
          <a:xfrm>
            <a:off x="5563934" y="4386001"/>
            <a:ext cx="302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Disks, Flash, Controllers, DMA</a:t>
            </a:r>
          </a:p>
        </p:txBody>
      </p:sp>
      <p:pic>
        <p:nvPicPr>
          <p:cNvPr id="62" name="Picture 61" descr="imgres.jpg">
            <a:extLst>
              <a:ext uri="{FF2B5EF4-FFF2-40B4-BE49-F238E27FC236}">
                <a16:creationId xmlns:a16="http://schemas.microsoft.com/office/drawing/2014/main" id="{EE276A6E-8C4A-4669-B475-509D13FA83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12" y="4892926"/>
            <a:ext cx="903312" cy="736435"/>
          </a:xfrm>
          <a:prstGeom prst="rect">
            <a:avLst/>
          </a:prstGeom>
        </p:spPr>
      </p:pic>
      <p:pic>
        <p:nvPicPr>
          <p:cNvPr id="63" name="Picture 62" descr="imgres.jpg">
            <a:extLst>
              <a:ext uri="{FF2B5EF4-FFF2-40B4-BE49-F238E27FC236}">
                <a16:creationId xmlns:a16="http://schemas.microsoft.com/office/drawing/2014/main" id="{EC10626C-A864-4D63-A0F3-EAE2B4DB6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76" y="4892926"/>
            <a:ext cx="1757619" cy="1206336"/>
          </a:xfrm>
          <a:prstGeom prst="rect">
            <a:avLst/>
          </a:prstGeom>
        </p:spPr>
      </p:pic>
      <p:pic>
        <p:nvPicPr>
          <p:cNvPr id="64" name="Picture 63" descr="images.jpg">
            <a:extLst>
              <a:ext uri="{FF2B5EF4-FFF2-40B4-BE49-F238E27FC236}">
                <a16:creationId xmlns:a16="http://schemas.microsoft.com/office/drawing/2014/main" id="{AFABA44E-5B19-421F-ADED-445A0AF5A0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922" y="5265458"/>
            <a:ext cx="942084" cy="727806"/>
          </a:xfrm>
          <a:prstGeom prst="rect">
            <a:avLst/>
          </a:prstGeom>
        </p:spPr>
      </p:pic>
      <p:pic>
        <p:nvPicPr>
          <p:cNvPr id="65" name="Picture 64" descr="images.jpg">
            <a:extLst>
              <a:ext uri="{FF2B5EF4-FFF2-40B4-BE49-F238E27FC236}">
                <a16:creationId xmlns:a16="http://schemas.microsoft.com/office/drawing/2014/main" id="{90CD4FCF-9943-4E7F-AE62-51E05C1CE9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28" y="5559766"/>
            <a:ext cx="1388686" cy="672780"/>
          </a:xfrm>
          <a:prstGeom prst="rect">
            <a:avLst/>
          </a:prstGeom>
        </p:spPr>
      </p:pic>
      <p:pic>
        <p:nvPicPr>
          <p:cNvPr id="66" name="Picture 65" descr="imgres.jpg">
            <a:extLst>
              <a:ext uri="{FF2B5EF4-FFF2-40B4-BE49-F238E27FC236}">
                <a16:creationId xmlns:a16="http://schemas.microsoft.com/office/drawing/2014/main" id="{453D04BD-1A35-4317-9AD0-311CE9B541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99" y="5106435"/>
            <a:ext cx="886829" cy="886829"/>
          </a:xfrm>
          <a:prstGeom prst="rect">
            <a:avLst/>
          </a:prstGeom>
        </p:spPr>
      </p:pic>
      <p:pic>
        <p:nvPicPr>
          <p:cNvPr id="67" name="Picture 66" descr="imgres.jpg">
            <a:extLst>
              <a:ext uri="{FF2B5EF4-FFF2-40B4-BE49-F238E27FC236}">
                <a16:creationId xmlns:a16="http://schemas.microsoft.com/office/drawing/2014/main" id="{531F2D7F-0245-4125-8BC7-5124B980EE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00" y="5106117"/>
            <a:ext cx="1265440" cy="907297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E2BFC5F0-8971-4BF3-8E1E-6CF6F8D96B05}"/>
              </a:ext>
            </a:extLst>
          </p:cNvPr>
          <p:cNvSpPr/>
          <p:nvPr/>
        </p:nvSpPr>
        <p:spPr>
          <a:xfrm>
            <a:off x="1689651" y="1904671"/>
            <a:ext cx="7380869" cy="149361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D9F507C-8DD3-4B78-A350-DA5C57166A1A}"/>
              </a:ext>
            </a:extLst>
          </p:cNvPr>
          <p:cNvSpPr txBox="1"/>
          <p:nvPr/>
        </p:nvSpPr>
        <p:spPr>
          <a:xfrm>
            <a:off x="9147490" y="2235981"/>
            <a:ext cx="2844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What </a:t>
            </a:r>
            <a:r>
              <a:rPr lang="en-US" sz="2000" b="1" dirty="0" smtClean="0">
                <a:solidFill>
                  <a:schemeClr val="accent1"/>
                </a:solidFill>
              </a:rPr>
              <a:t>we’ve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covered </a:t>
            </a:r>
            <a:r>
              <a:rPr lang="en-US" sz="2000" b="1" dirty="0">
                <a:solidFill>
                  <a:schemeClr val="accent1"/>
                </a:solidFill>
              </a:rPr>
              <a:t>so far…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9E87EEF-8AE6-421A-81BA-A82E715CD3B9}"/>
              </a:ext>
            </a:extLst>
          </p:cNvPr>
          <p:cNvSpPr txBox="1"/>
          <p:nvPr/>
        </p:nvSpPr>
        <p:spPr>
          <a:xfrm>
            <a:off x="5522948" y="3047135"/>
            <a:ext cx="225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Open File Descriptions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5559234-6EE3-4E09-92EF-5451DDF345EE}"/>
              </a:ext>
            </a:extLst>
          </p:cNvPr>
          <p:cNvSpPr txBox="1"/>
          <p:nvPr/>
        </p:nvSpPr>
        <p:spPr>
          <a:xfrm>
            <a:off x="9177157" y="3650026"/>
            <a:ext cx="2844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What </a:t>
            </a:r>
            <a:r>
              <a:rPr lang="en-US" sz="2000" b="1" dirty="0" smtClean="0">
                <a:solidFill>
                  <a:schemeClr val="accent1"/>
                </a:solidFill>
              </a:rPr>
              <a:t>we’ll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peek </a:t>
            </a:r>
            <a:r>
              <a:rPr lang="en-US" sz="2000" b="1" dirty="0">
                <a:solidFill>
                  <a:schemeClr val="accent1"/>
                </a:solidFill>
              </a:rPr>
              <a:t>at today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81D9EA3-1363-4790-A899-54677961FB38}"/>
              </a:ext>
            </a:extLst>
          </p:cNvPr>
          <p:cNvSpPr/>
          <p:nvPr/>
        </p:nvSpPr>
        <p:spPr>
          <a:xfrm>
            <a:off x="1678233" y="3699760"/>
            <a:ext cx="7392288" cy="63889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6FFD7BC-585C-4726-A8AE-7E34AE25FC75}"/>
              </a:ext>
            </a:extLst>
          </p:cNvPr>
          <p:cNvSpPr/>
          <p:nvPr/>
        </p:nvSpPr>
        <p:spPr>
          <a:xfrm>
            <a:off x="3989390" y="1086898"/>
            <a:ext cx="7385980" cy="562609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35DBB-C205-4885-9FFC-8739B9834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Layers…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BFE40-BE29-497D-B560-D8E2A3055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745029-A9F3-4A6F-9EF7-7BC2BB93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C3D6F-CA42-4931-BB19-B0F396DCA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3ECA25-8415-44D9-AEC4-D64B3EFFEDBF}"/>
              </a:ext>
            </a:extLst>
          </p:cNvPr>
          <p:cNvSpPr/>
          <p:nvPr/>
        </p:nvSpPr>
        <p:spPr>
          <a:xfrm>
            <a:off x="3981790" y="1144302"/>
            <a:ext cx="7193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length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read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input_fd</a:t>
            </a:r>
            <a:r>
              <a:rPr lang="en-US" b="1" dirty="0">
                <a:latin typeface="Consolas" panose="020B0609020204030204" pitchFamily="49" charset="0"/>
              </a:rPr>
              <a:t>, buffer, BUFFER_SIZE);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65B9AC-C3D0-462B-8462-32FFBE888CA6}"/>
              </a:ext>
            </a:extLst>
          </p:cNvPr>
          <p:cNvSpPr/>
          <p:nvPr/>
        </p:nvSpPr>
        <p:spPr>
          <a:xfrm>
            <a:off x="4344990" y="1628205"/>
            <a:ext cx="600129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ssize_t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hlinkClick r:id="rId2"/>
              </a:rPr>
              <a:t>read</a:t>
            </a:r>
            <a:r>
              <a:rPr lang="en-US" dirty="0">
                <a:latin typeface="Consolas" panose="020B0609020204030204" pitchFamily="49" charset="0"/>
              </a:rPr>
              <a:t>(int, void *, </a:t>
            </a:r>
            <a:r>
              <a:rPr lang="en-US" dirty="0" err="1">
                <a:latin typeface="Consolas" panose="020B0609020204030204" pitchFamily="49" charset="0"/>
              </a:rPr>
              <a:t>size_t</a:t>
            </a:r>
            <a:r>
              <a:rPr lang="en-US" dirty="0">
                <a:latin typeface="Consolas" panose="020B0609020204030204" pitchFamily="49" charset="0"/>
              </a:rPr>
              <a:t>){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>
                <a:latin typeface="Gill Sans MT" panose="020B0502020104020203" pitchFamily="34" charset="77"/>
                <a:cs typeface="Arial" panose="020B0604020202020204" pitchFamily="34" charset="0"/>
              </a:rPr>
              <a:t>marshal </a:t>
            </a:r>
            <a:r>
              <a:rPr lang="en-US" dirty="0" err="1">
                <a:latin typeface="Gill Sans MT" panose="020B0502020104020203" pitchFamily="34" charset="77"/>
                <a:cs typeface="Arial" panose="020B0604020202020204" pitchFamily="34" charset="0"/>
              </a:rPr>
              <a:t>args</a:t>
            </a:r>
            <a:r>
              <a:rPr lang="en-US" dirty="0">
                <a:latin typeface="Gill Sans MT" panose="020B0502020104020203" pitchFamily="34" charset="77"/>
                <a:cs typeface="Arial" panose="020B0604020202020204" pitchFamily="34" charset="0"/>
              </a:rPr>
              <a:t> into registers</a:t>
            </a:r>
          </a:p>
          <a:p>
            <a:r>
              <a:rPr lang="en-US" dirty="0">
                <a:latin typeface="Gill Sans MT" panose="020B0502020104020203" pitchFamily="34" charset="77"/>
                <a:cs typeface="Arial" panose="020B0604020202020204" pitchFamily="34" charset="0"/>
              </a:rPr>
              <a:t>    issue </a:t>
            </a:r>
            <a:r>
              <a:rPr lang="en-US" dirty="0" err="1">
                <a:latin typeface="Gill Sans MT" panose="020B0502020104020203" pitchFamily="34" charset="77"/>
                <a:cs typeface="Arial" panose="020B0604020202020204" pitchFamily="34" charset="0"/>
              </a:rPr>
              <a:t>syscall</a:t>
            </a:r>
            <a:endParaRPr lang="en-US" dirty="0">
              <a:latin typeface="Gill Sans MT" panose="020B0502020104020203" pitchFamily="34" charset="77"/>
              <a:cs typeface="Arial" panose="020B0604020202020204" pitchFamily="34" charset="0"/>
            </a:endParaRPr>
          </a:p>
          <a:p>
            <a:r>
              <a:rPr lang="en-US" dirty="0">
                <a:latin typeface="Gill Sans MT" panose="020B0502020104020203" pitchFamily="34" charset="77"/>
                <a:cs typeface="Arial" panose="020B0604020202020204" pitchFamily="34" charset="0"/>
              </a:rPr>
              <a:t>    register result of </a:t>
            </a:r>
            <a:r>
              <a:rPr lang="en-US" dirty="0" err="1">
                <a:latin typeface="Gill Sans MT" panose="020B0502020104020203" pitchFamily="34" charset="77"/>
                <a:cs typeface="Arial" panose="020B0604020202020204" pitchFamily="34" charset="0"/>
              </a:rPr>
              <a:t>syscall</a:t>
            </a:r>
            <a:r>
              <a:rPr lang="en-US" dirty="0">
                <a:latin typeface="Gill Sans MT" panose="020B0502020104020203" pitchFamily="34" charset="77"/>
                <a:cs typeface="Arial" panose="020B0604020202020204" pitchFamily="34" charset="0"/>
              </a:rPr>
              <a:t> to </a:t>
            </a:r>
            <a:r>
              <a:rPr lang="en-US" dirty="0" err="1">
                <a:latin typeface="Gill Sans MT" panose="020B0502020104020203" pitchFamily="34" charset="77"/>
                <a:cs typeface="Arial" panose="020B0604020202020204" pitchFamily="34" charset="0"/>
              </a:rPr>
              <a:t>rtn</a:t>
            </a:r>
            <a:r>
              <a:rPr lang="en-US" dirty="0">
                <a:latin typeface="Gill Sans MT" panose="020B0502020104020203" pitchFamily="34" charset="77"/>
                <a:cs typeface="Arial" panose="020B0604020202020204" pitchFamily="34" charset="0"/>
              </a:rPr>
              <a:t> value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622589-A83A-48A0-9494-F1415161EF42}"/>
              </a:ext>
            </a:extLst>
          </p:cNvPr>
          <p:cNvSpPr/>
          <p:nvPr/>
        </p:nvSpPr>
        <p:spPr>
          <a:xfrm>
            <a:off x="4576240" y="3447651"/>
            <a:ext cx="655503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C200F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nsolas" panose="020B0609020204030204" pitchFamily="49" charset="0"/>
              </a:rPr>
              <a:t>syscall_handler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C200FF"/>
                </a:solidFill>
                <a:latin typeface="Consolas" panose="020B06090202040302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nsolas" panose="020B0609020204030204" pitchFamily="49" charset="0"/>
              </a:rPr>
              <a:t>intr_frame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nsolas" panose="020B0609020204030204" pitchFamily="49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Courier" pitchFamily="2" charset="0"/>
              </a:rPr>
              <a:t>  </a:t>
            </a:r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  <a:cs typeface="Arial" panose="020B0604020202020204" pitchFamily="34" charset="0"/>
              </a:rPr>
              <a:t>unmarshal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l call#,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args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 from regs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  <a:cs typeface="Arial" panose="020B0604020202020204" pitchFamily="34" charset="0"/>
              </a:rPr>
              <a:t>    dispatch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 : handlers[call#](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args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  <a:cs typeface="Arial" panose="020B0604020202020204" pitchFamily="34" charset="0"/>
              </a:rPr>
              <a:t>    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marshal results </a:t>
            </a:r>
            <a:r>
              <a:rPr lang="en-US" dirty="0" smtClean="0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from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syscall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t> ret</a:t>
            </a:r>
          </a:p>
          <a:p>
            <a:r>
              <a:rPr lang="en-US" sz="11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4A00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C1DA98-2D97-4201-8D10-631201F8E6FB}"/>
              </a:ext>
            </a:extLst>
          </p:cNvPr>
          <p:cNvSpPr txBox="1"/>
          <p:nvPr/>
        </p:nvSpPr>
        <p:spPr>
          <a:xfrm>
            <a:off x="4526715" y="3120101"/>
            <a:ext cx="3647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Exception U</a:t>
            </a:r>
            <a:r>
              <a:rPr lang="en-US" dirty="0">
                <a:sym typeface="Wingdings" pitchFamily="2" charset="2"/>
              </a:rPr>
              <a:t>K, interrupt processing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2D0F2E-A660-42E0-A245-6D52C5C785C0}"/>
              </a:ext>
            </a:extLst>
          </p:cNvPr>
          <p:cNvSpPr/>
          <p:nvPr/>
        </p:nvSpPr>
        <p:spPr>
          <a:xfrm>
            <a:off x="4837695" y="4884861"/>
            <a:ext cx="6126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cs typeface="Courier"/>
              </a:rPr>
              <a:t>ssize_t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"/>
              </a:rPr>
              <a:t>vfs_read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struct file *file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, char __user *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buf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size_t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count, 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loff_t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*pos)</a:t>
            </a:r>
          </a:p>
          <a:p>
            <a:r>
              <a:rPr lang="en-US" sz="1200" dirty="0">
                <a:latin typeface="Consolas" panose="020B0609020204030204" pitchFamily="49" charset="0"/>
                <a:cs typeface="Courier"/>
              </a:rPr>
              <a:t>{</a:t>
            </a:r>
          </a:p>
          <a:p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>
                <a:cs typeface="Courier"/>
              </a:rPr>
              <a:t>User Process/File System relationship</a:t>
            </a:r>
          </a:p>
          <a:p>
            <a:r>
              <a:rPr lang="en-US" dirty="0">
                <a:cs typeface="Courier"/>
              </a:rPr>
              <a:t>      call device driver to do the work</a:t>
            </a:r>
          </a:p>
          <a:p>
            <a:r>
              <a:rPr lang="en-US" sz="1200" dirty="0">
                <a:latin typeface="Consolas" panose="020B0609020204030204" pitchFamily="49" charset="0"/>
                <a:cs typeface="Courier"/>
              </a:rPr>
              <a:t>}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218CB5-A1BE-4CD4-B431-6803AB080774}"/>
              </a:ext>
            </a:extLst>
          </p:cNvPr>
          <p:cNvSpPr/>
          <p:nvPr/>
        </p:nvSpPr>
        <p:spPr>
          <a:xfrm>
            <a:off x="4344990" y="1570533"/>
            <a:ext cx="6936060" cy="50642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BB46D6-25DF-4FB4-BA02-E48634E13960}"/>
              </a:ext>
            </a:extLst>
          </p:cNvPr>
          <p:cNvSpPr/>
          <p:nvPr/>
        </p:nvSpPr>
        <p:spPr>
          <a:xfrm>
            <a:off x="4549225" y="3120101"/>
            <a:ext cx="6625845" cy="337123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C456B8-9B8B-4592-A15B-AA8B64207FF1}"/>
              </a:ext>
            </a:extLst>
          </p:cNvPr>
          <p:cNvSpPr/>
          <p:nvPr/>
        </p:nvSpPr>
        <p:spPr>
          <a:xfrm>
            <a:off x="4706766" y="4836722"/>
            <a:ext cx="6310794" cy="159339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FD3ED5-9CBE-4641-A3D5-0F9CB20D8700}"/>
              </a:ext>
            </a:extLst>
          </p:cNvPr>
          <p:cNvSpPr txBox="1"/>
          <p:nvPr/>
        </p:nvSpPr>
        <p:spPr>
          <a:xfrm>
            <a:off x="9317053" y="6035834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Device Driver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164795" y="1999355"/>
            <a:ext cx="2111125" cy="3167566"/>
            <a:chOff x="359615" y="1866062"/>
            <a:chExt cx="2111125" cy="31675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F75A7B-94D3-4855-B8B8-EAEE3643A6B1}"/>
                </a:ext>
              </a:extLst>
            </p:cNvPr>
            <p:cNvSpPr txBox="1"/>
            <p:nvPr/>
          </p:nvSpPr>
          <p:spPr>
            <a:xfrm>
              <a:off x="617813" y="2367633"/>
              <a:ext cx="16466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High Level I/O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886D31A-B733-405E-A37B-3A8C79726278}"/>
                </a:ext>
              </a:extLst>
            </p:cNvPr>
            <p:cNvSpPr/>
            <p:nvPr/>
          </p:nvSpPr>
          <p:spPr>
            <a:xfrm>
              <a:off x="525235" y="2367632"/>
              <a:ext cx="1685048" cy="4362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BD42EC3-A623-4D1A-A6B8-96E789DC87A0}"/>
                </a:ext>
              </a:extLst>
            </p:cNvPr>
            <p:cNvSpPr txBox="1"/>
            <p:nvPr/>
          </p:nvSpPr>
          <p:spPr>
            <a:xfrm>
              <a:off x="639285" y="2754511"/>
              <a:ext cx="15744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Low Level I/O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53316D-D4DA-4068-9549-29001BE7119F}"/>
                </a:ext>
              </a:extLst>
            </p:cNvPr>
            <p:cNvSpPr/>
            <p:nvPr/>
          </p:nvSpPr>
          <p:spPr>
            <a:xfrm>
              <a:off x="679543" y="2832071"/>
              <a:ext cx="1376433" cy="26176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2B29794-EF72-47C9-9055-4A6A15861174}"/>
                </a:ext>
              </a:extLst>
            </p:cNvPr>
            <p:cNvSpPr txBox="1"/>
            <p:nvPr/>
          </p:nvSpPr>
          <p:spPr>
            <a:xfrm>
              <a:off x="1036278" y="3100811"/>
              <a:ext cx="6848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Syscall</a:t>
              </a:r>
              <a:endParaRPr lang="en-US" sz="16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4B977EB-CCB9-4967-8C78-8954ED293366}"/>
                </a:ext>
              </a:extLst>
            </p:cNvPr>
            <p:cNvSpPr/>
            <p:nvPr/>
          </p:nvSpPr>
          <p:spPr>
            <a:xfrm>
              <a:off x="1033311" y="3100811"/>
              <a:ext cx="668897" cy="36933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8EBFBC-4AE2-41E7-817F-C3762CC8CC28}"/>
                </a:ext>
              </a:extLst>
            </p:cNvPr>
            <p:cNvSpPr txBox="1"/>
            <p:nvPr/>
          </p:nvSpPr>
          <p:spPr>
            <a:xfrm>
              <a:off x="747206" y="3583763"/>
              <a:ext cx="13099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File System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BA5EB8E-5B83-4FBE-AA4B-456389BFC87E}"/>
                </a:ext>
              </a:extLst>
            </p:cNvPr>
            <p:cNvSpPr/>
            <p:nvPr/>
          </p:nvSpPr>
          <p:spPr>
            <a:xfrm>
              <a:off x="726532" y="3477118"/>
              <a:ext cx="1282454" cy="62048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87AE7FB-0D2A-470C-A413-9A388D332544}"/>
                </a:ext>
              </a:extLst>
            </p:cNvPr>
            <p:cNvSpPr txBox="1"/>
            <p:nvPr/>
          </p:nvSpPr>
          <p:spPr>
            <a:xfrm>
              <a:off x="837591" y="4097598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I/O Driver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B306426-7FB7-4BE6-A5A8-1F6ED79409A7}"/>
                </a:ext>
              </a:extLst>
            </p:cNvPr>
            <p:cNvSpPr/>
            <p:nvPr/>
          </p:nvSpPr>
          <p:spPr>
            <a:xfrm>
              <a:off x="525235" y="4123963"/>
              <a:ext cx="1685048" cy="32039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48E915B-135F-42DD-AD39-7A01D48242AD}"/>
                </a:ext>
              </a:extLst>
            </p:cNvPr>
            <p:cNvCxnSpPr/>
            <p:nvPr/>
          </p:nvCxnSpPr>
          <p:spPr>
            <a:xfrm>
              <a:off x="1139928" y="4659778"/>
              <a:ext cx="1076305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E6E06D0-6C5B-44D5-A51A-C9DA241CDB33}"/>
                </a:ext>
              </a:extLst>
            </p:cNvPr>
            <p:cNvCxnSpPr/>
            <p:nvPr/>
          </p:nvCxnSpPr>
          <p:spPr>
            <a:xfrm>
              <a:off x="1292328" y="4481013"/>
              <a:ext cx="0" cy="17876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ED5E86D-C4A9-4D67-9396-B7925D0F6BF2}"/>
                </a:ext>
              </a:extLst>
            </p:cNvPr>
            <p:cNvCxnSpPr/>
            <p:nvPr/>
          </p:nvCxnSpPr>
          <p:spPr>
            <a:xfrm>
              <a:off x="1740250" y="4659778"/>
              <a:ext cx="0" cy="17876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60CE64E-FFB4-41B9-87E3-23227B264E7D}"/>
                </a:ext>
              </a:extLst>
            </p:cNvPr>
            <p:cNvSpPr/>
            <p:nvPr/>
          </p:nvSpPr>
          <p:spPr>
            <a:xfrm>
              <a:off x="1616929" y="4838543"/>
              <a:ext cx="242609" cy="19508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E165BE4-D859-4D87-BDBD-3137C89FA4FE}"/>
                </a:ext>
              </a:extLst>
            </p:cNvPr>
            <p:cNvSpPr/>
            <p:nvPr/>
          </p:nvSpPr>
          <p:spPr>
            <a:xfrm>
              <a:off x="1997828" y="4838543"/>
              <a:ext cx="182593" cy="19508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FE82249-085C-4648-86BC-6612AA642F34}"/>
                </a:ext>
              </a:extLst>
            </p:cNvPr>
            <p:cNvCxnSpPr>
              <a:stCxn id="32" idx="3"/>
              <a:endCxn id="33" idx="2"/>
            </p:cNvCxnSpPr>
            <p:nvPr/>
          </p:nvCxnSpPr>
          <p:spPr>
            <a:xfrm>
              <a:off x="1859538" y="4936086"/>
              <a:ext cx="138290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0297635-6C42-4E09-8B7A-5CA4CAA80386}"/>
                </a:ext>
              </a:extLst>
            </p:cNvPr>
            <p:cNvSpPr/>
            <p:nvPr/>
          </p:nvSpPr>
          <p:spPr>
            <a:xfrm>
              <a:off x="841397" y="4643458"/>
              <a:ext cx="242609" cy="19508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B4792C5-26BD-4288-9741-60E4D560AECD}"/>
                </a:ext>
              </a:extLst>
            </p:cNvPr>
            <p:cNvCxnSpPr/>
            <p:nvPr/>
          </p:nvCxnSpPr>
          <p:spPr>
            <a:xfrm>
              <a:off x="948033" y="4464693"/>
              <a:ext cx="0" cy="17876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A9F9698-D62B-461E-B6BE-0398110C28E2}"/>
                </a:ext>
              </a:extLst>
            </p:cNvPr>
            <p:cNvSpPr txBox="1"/>
            <p:nvPr/>
          </p:nvSpPr>
          <p:spPr>
            <a:xfrm>
              <a:off x="359615" y="1866062"/>
              <a:ext cx="2111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Application / Service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120CAED-0300-402B-B9A8-F006B78D7D02}"/>
              </a:ext>
            </a:extLst>
          </p:cNvPr>
          <p:cNvSpPr txBox="1"/>
          <p:nvPr/>
        </p:nvSpPr>
        <p:spPr>
          <a:xfrm>
            <a:off x="9792835" y="1620568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User library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DE3FD6-9EAC-4012-BB42-F5D7536D7BE8}"/>
              </a:ext>
            </a:extLst>
          </p:cNvPr>
          <p:cNvSpPr txBox="1"/>
          <p:nvPr/>
        </p:nvSpPr>
        <p:spPr>
          <a:xfrm>
            <a:off x="10111042" y="1108352"/>
            <a:ext cx="1181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User App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20CAED-0300-402B-B9A8-F006B78D7D02}"/>
              </a:ext>
            </a:extLst>
          </p:cNvPr>
          <p:cNvSpPr txBox="1"/>
          <p:nvPr/>
        </p:nvSpPr>
        <p:spPr>
          <a:xfrm>
            <a:off x="10180968" y="3136826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Kernel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6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  <p:bldP spid="18" grpId="0"/>
      <p:bldP spid="16" grpId="0"/>
      <p:bldP spid="15" grpId="0"/>
      <p:bldP spid="4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00FFE-9B15-4A08-AD68-ACC99DCEB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Low-Level Driver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9C813-EEF0-4DAE-8133-A95204C26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Associated with particular hardware device</a:t>
            </a:r>
          </a:p>
          <a:p>
            <a:r>
              <a:rPr lang="en-US" smtClean="0"/>
              <a:t>Registers / Unregisters itself with the kernel</a:t>
            </a:r>
          </a:p>
          <a:p>
            <a:r>
              <a:rPr lang="en-US" smtClean="0"/>
              <a:t>Handler functions for each of the file operations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EAEFB-DA88-4B6D-ACDE-6DE0BA1AF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0FE35-5904-444D-95FF-CF0E2437C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84B62-5E8C-4339-98C3-4A90F4036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7" name="Picture 6" descr="Screen Shot 2014-09-04 at 1.41.05 PM.png">
            <a:extLst>
              <a:ext uri="{FF2B5EF4-FFF2-40B4-BE49-F238E27FC236}">
                <a16:creationId xmlns:a16="http://schemas.microsoft.com/office/drawing/2014/main" id="{93D7436E-B289-43F9-80A6-0984CB5CF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32" y="3357562"/>
            <a:ext cx="67691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8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F794-7FAD-4079-AF99-68F47A1C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System: From Syscall to Driver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vfs_read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file *file, char __user *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count, </a:t>
            </a:r>
            <a:r>
              <a:rPr lang="en-US" dirty="0" err="1" smtClean="0">
                <a:latin typeface="Consolas" panose="020B0609020204030204" pitchFamily="49" charset="0"/>
              </a:rPr>
              <a:t>loff_t</a:t>
            </a:r>
            <a:r>
              <a:rPr lang="en-US" dirty="0" smtClean="0">
                <a:latin typeface="Consolas" panose="020B0609020204030204" pitchFamily="49" charset="0"/>
              </a:rPr>
              <a:t> *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(!(file-&gt;</a:t>
            </a:r>
            <a:r>
              <a:rPr lang="en-US" dirty="0" err="1" smtClean="0">
                <a:latin typeface="Consolas" panose="020B0609020204030204" pitchFamily="49" charset="0"/>
              </a:rPr>
              <a:t>f_mode</a:t>
            </a:r>
            <a:r>
              <a:rPr lang="en-US" dirty="0" smtClean="0">
                <a:latin typeface="Consolas" panose="020B0609020204030204" pitchFamily="49" charset="0"/>
              </a:rPr>
              <a:t> &amp; FMODE_READ)) return -EBADF;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 ||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</a:t>
            </a:r>
            <a:r>
              <a:rPr lang="en-US" dirty="0" err="1" smtClean="0">
                <a:latin typeface="Consolas" panose="020B0609020204030204" pitchFamily="49" charset="0"/>
              </a:rPr>
              <a:t>aio_read</a:t>
            </a:r>
            <a:r>
              <a:rPr lang="en-US" dirty="0" smtClean="0">
                <a:latin typeface="Consolas" panose="020B0609020204030204" pitchFamily="49" charset="0"/>
              </a:rPr>
              <a:t>))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return -EINVAL;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(unlikely(!</a:t>
            </a:r>
            <a:r>
              <a:rPr lang="en-US" dirty="0" err="1" smtClean="0">
                <a:latin typeface="Consolas" panose="020B0609020204030204" pitchFamily="49" charset="0"/>
              </a:rPr>
              <a:t>access_ok</a:t>
            </a:r>
            <a:r>
              <a:rPr lang="en-US" dirty="0" smtClean="0">
                <a:latin typeface="Consolas" panose="020B0609020204030204" pitchFamily="49" charset="0"/>
              </a:rPr>
              <a:t>(VERIFY_WRITE,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count))) return -EFAULT;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 = </a:t>
            </a:r>
            <a:r>
              <a:rPr lang="en-US" dirty="0" err="1" smtClean="0">
                <a:latin typeface="Consolas" panose="020B0609020204030204" pitchFamily="49" charset="0"/>
              </a:rPr>
              <a:t>rw_verify_area</a:t>
            </a:r>
            <a:r>
              <a:rPr lang="en-US" dirty="0" smtClean="0">
                <a:latin typeface="Consolas" panose="020B0609020204030204" pitchFamily="49" charset="0"/>
              </a:rPr>
              <a:t>(READ, file,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, count);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(ret &gt;=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count =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else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</a:t>
            </a:r>
            <a:r>
              <a:rPr lang="en-US" dirty="0" err="1" smtClean="0">
                <a:latin typeface="Consolas" panose="020B0609020204030204" pitchFamily="49" charset="0"/>
              </a:rPr>
              <a:t>do_sync_read</a:t>
            </a:r>
            <a:r>
              <a:rPr lang="en-US" dirty="0" smtClean="0">
                <a:latin typeface="Consolas" panose="020B0609020204030204" pitchFamily="49" charset="0"/>
              </a:rPr>
              <a:t>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(ret &gt;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fsnotify_access</a:t>
            </a:r>
            <a:r>
              <a:rPr lang="en-US" dirty="0" smtClean="0">
                <a:latin typeface="Consolas" panose="020B0609020204030204" pitchFamily="49" charset="0"/>
              </a:rPr>
              <a:t>(file-&gt;</a:t>
            </a:r>
            <a:r>
              <a:rPr lang="en-US" dirty="0" err="1" smtClean="0">
                <a:latin typeface="Consolas" panose="020B0609020204030204" pitchFamily="49" charset="0"/>
              </a:rPr>
              <a:t>f_path.dentry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add_rchar</a:t>
            </a:r>
            <a:r>
              <a:rPr lang="en-US" dirty="0" smtClean="0">
                <a:latin typeface="Consolas" panose="020B0609020204030204" pitchFamily="49" charset="0"/>
              </a:rPr>
              <a:t>(current, ret);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inc_syscr</a:t>
            </a:r>
            <a:r>
              <a:rPr lang="en-US" dirty="0" smtClean="0">
                <a:latin typeface="Consolas" panose="020B0609020204030204" pitchFamily="49" charset="0"/>
              </a:rPr>
              <a:t>(current);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return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C074-6C94-4A96-8101-1DBDC636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84D8-AE31-44F8-890C-AB115797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F4DE1-80B9-46A4-AF62-FB49C19A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73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F1A385-0D05-435C-AD63-2E3F3FB8E8B2}"/>
              </a:ext>
            </a:extLst>
          </p:cNvPr>
          <p:cNvGrpSpPr/>
          <p:nvPr/>
        </p:nvGrpSpPr>
        <p:grpSpPr>
          <a:xfrm>
            <a:off x="1282743" y="1781195"/>
            <a:ext cx="8889958" cy="2799949"/>
            <a:chOff x="228600" y="2057400"/>
            <a:chExt cx="8889958" cy="27999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D2FA7B-E4E8-44BC-874B-3701EE7068CC}"/>
                </a:ext>
              </a:extLst>
            </p:cNvPr>
            <p:cNvSpPr/>
            <p:nvPr/>
          </p:nvSpPr>
          <p:spPr bwMode="auto">
            <a:xfrm>
              <a:off x="228600" y="2057400"/>
              <a:ext cx="7251657" cy="27176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E16D49D5-6CA1-46BE-B95C-599EF9F86B55}"/>
                </a:ext>
              </a:extLst>
            </p:cNvPr>
            <p:cNvSpPr/>
            <p:nvPr/>
          </p:nvSpPr>
          <p:spPr bwMode="auto">
            <a:xfrm>
              <a:off x="6299158" y="2666999"/>
              <a:ext cx="2819400" cy="219035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857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Read up to 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Gill Sans" charset="0"/>
                  <a:cs typeface="Gill Sans" charset="0"/>
                </a:rPr>
                <a:t>count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 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bytes from 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Gill Sans" charset="0"/>
                  <a:cs typeface="Gill Sans" charset="0"/>
                </a:rPr>
                <a:t>file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 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starting</a:t>
              </a:r>
              <a:r>
                <a:rPr kumimoji="0" lang="en-US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 from </a:t>
              </a:r>
              <a:r>
                <a:rPr lang="en-US" dirty="0" err="1">
                  <a:latin typeface="Consolas" panose="020B0609020204030204" pitchFamily="49" charset="0"/>
                  <a:ea typeface="Gill Sans" charset="0"/>
                  <a:cs typeface="Gill Sans" charset="0"/>
                </a:rPr>
                <a:t>pos</a:t>
              </a:r>
              <a:r>
                <a:rPr kumimoji="0" lang="en-US" sz="1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 </a:t>
              </a:r>
              <a:r>
                <a:rPr kumimoji="0" lang="en-US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into </a:t>
              </a:r>
              <a:r>
                <a:rPr kumimoji="0" lang="en-US" sz="18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Gill Sans" charset="0"/>
                  <a:cs typeface="Gill Sans" charset="0"/>
                </a:rPr>
                <a:t>buf</a:t>
              </a:r>
              <a:r>
                <a:rPr kumimoji="0" lang="en-US" sz="1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. </a:t>
              </a:r>
              <a:endPara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  <a:p>
              <a:pPr marL="2857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b="0" baseline="0" dirty="0">
                  <a:ea typeface="Gill Sans" charset="0"/>
                  <a:cs typeface="Gill Sans" charset="0"/>
                </a:rPr>
                <a:t>Return error</a:t>
              </a:r>
              <a:r>
                <a:rPr lang="en-US" b="0" dirty="0">
                  <a:ea typeface="Gill Sans" charset="0"/>
                  <a:cs typeface="Gill Sans" charset="0"/>
                </a:rPr>
                <a:t> or number of bytes read.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5399C1E-FB6A-418B-B9F2-0C0FD4662DAC}"/>
                </a:ext>
              </a:extLst>
            </p:cNvPr>
            <p:cNvCxnSpPr>
              <a:stCxn id="10" idx="0"/>
            </p:cNvCxnSpPr>
            <p:nvPr/>
          </p:nvCxnSpPr>
          <p:spPr bwMode="auto">
            <a:xfrm flipH="1" flipV="1">
              <a:off x="6172202" y="2308863"/>
              <a:ext cx="1536656" cy="358136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6931944" y="6365815"/>
            <a:ext cx="3145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Linux: 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fs/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2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F794-7FAD-4079-AF99-68F47A1C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System: From Syscall to Driver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vfs_read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file *file, char __user *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count, </a:t>
            </a:r>
            <a:r>
              <a:rPr lang="en-US" dirty="0" err="1" smtClean="0">
                <a:latin typeface="Consolas" panose="020B0609020204030204" pitchFamily="49" charset="0"/>
              </a:rPr>
              <a:t>loff_t</a:t>
            </a:r>
            <a:r>
              <a:rPr lang="en-US" dirty="0" smtClean="0">
                <a:latin typeface="Consolas" panose="020B0609020204030204" pitchFamily="49" charset="0"/>
              </a:rPr>
              <a:t> *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(!(file-&gt;</a:t>
            </a:r>
            <a:r>
              <a:rPr lang="en-US" dirty="0" err="1" smtClean="0">
                <a:latin typeface="Consolas" panose="020B0609020204030204" pitchFamily="49" charset="0"/>
              </a:rPr>
              <a:t>f_mode</a:t>
            </a:r>
            <a:r>
              <a:rPr lang="en-US" dirty="0" smtClean="0">
                <a:latin typeface="Consolas" panose="020B0609020204030204" pitchFamily="49" charset="0"/>
              </a:rPr>
              <a:t> &amp; FMODE_READ)) return -EBADF;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 ||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</a:t>
            </a:r>
            <a:r>
              <a:rPr lang="en-US" dirty="0" err="1" smtClean="0">
                <a:latin typeface="Consolas" panose="020B0609020204030204" pitchFamily="49" charset="0"/>
              </a:rPr>
              <a:t>aio_read</a:t>
            </a:r>
            <a:r>
              <a:rPr lang="en-US" dirty="0" smtClean="0">
                <a:latin typeface="Consolas" panose="020B0609020204030204" pitchFamily="49" charset="0"/>
              </a:rPr>
              <a:t>))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return -EINVAL;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(unlikely(!</a:t>
            </a:r>
            <a:r>
              <a:rPr lang="en-US" dirty="0" err="1" smtClean="0">
                <a:latin typeface="Consolas" panose="020B0609020204030204" pitchFamily="49" charset="0"/>
              </a:rPr>
              <a:t>access_ok</a:t>
            </a:r>
            <a:r>
              <a:rPr lang="en-US" dirty="0" smtClean="0">
                <a:latin typeface="Consolas" panose="020B0609020204030204" pitchFamily="49" charset="0"/>
              </a:rPr>
              <a:t>(VERIFY_WRITE,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count))) return -EFAULT;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 = </a:t>
            </a:r>
            <a:r>
              <a:rPr lang="en-US" dirty="0" err="1" smtClean="0">
                <a:latin typeface="Consolas" panose="020B0609020204030204" pitchFamily="49" charset="0"/>
              </a:rPr>
              <a:t>rw_verify_area</a:t>
            </a:r>
            <a:r>
              <a:rPr lang="en-US" dirty="0" smtClean="0">
                <a:latin typeface="Consolas" panose="020B0609020204030204" pitchFamily="49" charset="0"/>
              </a:rPr>
              <a:t>(READ, file,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, count);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(ret &gt;=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count =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else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</a:t>
            </a:r>
            <a:r>
              <a:rPr lang="en-US" dirty="0" err="1" smtClean="0">
                <a:latin typeface="Consolas" panose="020B0609020204030204" pitchFamily="49" charset="0"/>
              </a:rPr>
              <a:t>do_sync_read</a:t>
            </a:r>
            <a:r>
              <a:rPr lang="en-US" dirty="0" smtClean="0">
                <a:latin typeface="Consolas" panose="020B0609020204030204" pitchFamily="49" charset="0"/>
              </a:rPr>
              <a:t>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(ret &gt;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fsnotify_access</a:t>
            </a:r>
            <a:r>
              <a:rPr lang="en-US" dirty="0" smtClean="0">
                <a:latin typeface="Consolas" panose="020B0609020204030204" pitchFamily="49" charset="0"/>
              </a:rPr>
              <a:t>(file-&gt;</a:t>
            </a:r>
            <a:r>
              <a:rPr lang="en-US" dirty="0" err="1" smtClean="0">
                <a:latin typeface="Consolas" panose="020B0609020204030204" pitchFamily="49" charset="0"/>
              </a:rPr>
              <a:t>f_path.dentry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add_rchar</a:t>
            </a:r>
            <a:r>
              <a:rPr lang="en-US" dirty="0" smtClean="0">
                <a:latin typeface="Consolas" panose="020B0609020204030204" pitchFamily="49" charset="0"/>
              </a:rPr>
              <a:t>(current, ret);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inc_syscr</a:t>
            </a:r>
            <a:r>
              <a:rPr lang="en-US" dirty="0" smtClean="0">
                <a:latin typeface="Consolas" panose="020B0609020204030204" pitchFamily="49" charset="0"/>
              </a:rPr>
              <a:t>(current);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return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C074-6C94-4A96-8101-1DBDC636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84D8-AE31-44F8-890C-AB115797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F4DE1-80B9-46A4-AF62-FB49C19A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74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333F49-3BE9-41F2-9463-1818B1A6FE64}"/>
              </a:ext>
            </a:extLst>
          </p:cNvPr>
          <p:cNvGrpSpPr/>
          <p:nvPr/>
        </p:nvGrpSpPr>
        <p:grpSpPr>
          <a:xfrm>
            <a:off x="1315270" y="2374392"/>
            <a:ext cx="8857430" cy="1365504"/>
            <a:chOff x="228600" y="2057400"/>
            <a:chExt cx="8857430" cy="13655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A6C540-545E-4E5F-A981-2B47882F42AB}"/>
                </a:ext>
              </a:extLst>
            </p:cNvPr>
            <p:cNvSpPr/>
            <p:nvPr/>
          </p:nvSpPr>
          <p:spPr bwMode="auto">
            <a:xfrm>
              <a:off x="228600" y="2057400"/>
              <a:ext cx="7219130" cy="25146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F76A96C3-411D-4DB8-8D18-77C68EB4321E}"/>
                </a:ext>
              </a:extLst>
            </p:cNvPr>
            <p:cNvSpPr/>
            <p:nvPr/>
          </p:nvSpPr>
          <p:spPr bwMode="auto">
            <a:xfrm>
              <a:off x="6248400" y="2667000"/>
              <a:ext cx="2837630" cy="755904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Make sure we are allowed to read this file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823B17-2AC3-4218-9EF3-6E30AAA7157F}"/>
                </a:ext>
              </a:extLst>
            </p:cNvPr>
            <p:cNvCxnSpPr>
              <a:stCxn id="14" idx="0"/>
            </p:cNvCxnSpPr>
            <p:nvPr/>
          </p:nvCxnSpPr>
          <p:spPr bwMode="auto">
            <a:xfrm flipH="1" flipV="1">
              <a:off x="6172201" y="2308860"/>
              <a:ext cx="1495014" cy="3581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6931944" y="6365815"/>
            <a:ext cx="3145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Linux: 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fs/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0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F794-7FAD-4079-AF99-68F47A1C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System: From Syscall to Driver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vfs_read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file *file, char __user *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count, </a:t>
            </a:r>
            <a:r>
              <a:rPr lang="en-US" dirty="0" err="1" smtClean="0">
                <a:latin typeface="Consolas" panose="020B0609020204030204" pitchFamily="49" charset="0"/>
              </a:rPr>
              <a:t>loff_t</a:t>
            </a:r>
            <a:r>
              <a:rPr lang="en-US" dirty="0" smtClean="0">
                <a:latin typeface="Consolas" panose="020B0609020204030204" pitchFamily="49" charset="0"/>
              </a:rPr>
              <a:t> *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(!(file-&gt;</a:t>
            </a:r>
            <a:r>
              <a:rPr lang="en-US" dirty="0" err="1" smtClean="0">
                <a:latin typeface="Consolas" panose="020B0609020204030204" pitchFamily="49" charset="0"/>
              </a:rPr>
              <a:t>f_mode</a:t>
            </a:r>
            <a:r>
              <a:rPr lang="en-US" dirty="0" smtClean="0">
                <a:latin typeface="Consolas" panose="020B0609020204030204" pitchFamily="49" charset="0"/>
              </a:rPr>
              <a:t> &amp; FMODE_READ)) return -EBADF;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 ||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</a:t>
            </a:r>
            <a:r>
              <a:rPr lang="en-US" dirty="0" err="1" smtClean="0">
                <a:latin typeface="Consolas" panose="020B0609020204030204" pitchFamily="49" charset="0"/>
              </a:rPr>
              <a:t>aio_read</a:t>
            </a:r>
            <a:r>
              <a:rPr lang="en-US" dirty="0" smtClean="0">
                <a:latin typeface="Consolas" panose="020B0609020204030204" pitchFamily="49" charset="0"/>
              </a:rPr>
              <a:t>))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return -EINVAL;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(unlikely(!</a:t>
            </a:r>
            <a:r>
              <a:rPr lang="en-US" dirty="0" err="1" smtClean="0">
                <a:latin typeface="Consolas" panose="020B0609020204030204" pitchFamily="49" charset="0"/>
              </a:rPr>
              <a:t>access_ok</a:t>
            </a:r>
            <a:r>
              <a:rPr lang="en-US" dirty="0" smtClean="0">
                <a:latin typeface="Consolas" panose="020B0609020204030204" pitchFamily="49" charset="0"/>
              </a:rPr>
              <a:t>(VERIFY_WRITE,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count))) return -EFAULT;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 = </a:t>
            </a:r>
            <a:r>
              <a:rPr lang="en-US" dirty="0" err="1" smtClean="0">
                <a:latin typeface="Consolas" panose="020B0609020204030204" pitchFamily="49" charset="0"/>
              </a:rPr>
              <a:t>rw_verify_area</a:t>
            </a:r>
            <a:r>
              <a:rPr lang="en-US" dirty="0" smtClean="0">
                <a:latin typeface="Consolas" panose="020B0609020204030204" pitchFamily="49" charset="0"/>
              </a:rPr>
              <a:t>(READ, file,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, count);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(ret &gt;=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count =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else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</a:t>
            </a:r>
            <a:r>
              <a:rPr lang="en-US" dirty="0" err="1" smtClean="0">
                <a:latin typeface="Consolas" panose="020B0609020204030204" pitchFamily="49" charset="0"/>
              </a:rPr>
              <a:t>do_sync_read</a:t>
            </a:r>
            <a:r>
              <a:rPr lang="en-US" dirty="0" smtClean="0">
                <a:latin typeface="Consolas" panose="020B0609020204030204" pitchFamily="49" charset="0"/>
              </a:rPr>
              <a:t>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(ret &gt;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fsnotify_access</a:t>
            </a:r>
            <a:r>
              <a:rPr lang="en-US" dirty="0" smtClean="0">
                <a:latin typeface="Consolas" panose="020B0609020204030204" pitchFamily="49" charset="0"/>
              </a:rPr>
              <a:t>(file-&gt;</a:t>
            </a:r>
            <a:r>
              <a:rPr lang="en-US" dirty="0" err="1" smtClean="0">
                <a:latin typeface="Consolas" panose="020B0609020204030204" pitchFamily="49" charset="0"/>
              </a:rPr>
              <a:t>f_path.dentry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add_rchar</a:t>
            </a:r>
            <a:r>
              <a:rPr lang="en-US" dirty="0" smtClean="0">
                <a:latin typeface="Consolas" panose="020B0609020204030204" pitchFamily="49" charset="0"/>
              </a:rPr>
              <a:t>(current, ret);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inc_syscr</a:t>
            </a:r>
            <a:r>
              <a:rPr lang="en-US" dirty="0" smtClean="0">
                <a:latin typeface="Consolas" panose="020B0609020204030204" pitchFamily="49" charset="0"/>
              </a:rPr>
              <a:t>(current);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return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C074-6C94-4A96-8101-1DBDC636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84D8-AE31-44F8-890C-AB115797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F4DE1-80B9-46A4-AF62-FB49C19A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75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756D04-446F-447B-B7F3-D305A088AE9D}"/>
              </a:ext>
            </a:extLst>
          </p:cNvPr>
          <p:cNvGrpSpPr/>
          <p:nvPr/>
        </p:nvGrpSpPr>
        <p:grpSpPr>
          <a:xfrm>
            <a:off x="1288327" y="2561832"/>
            <a:ext cx="8884373" cy="1571256"/>
            <a:chOff x="228600" y="2057400"/>
            <a:chExt cx="8884373" cy="157125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1D1E7D3-C9E1-4E5B-968F-304C60AD4AD1}"/>
                </a:ext>
              </a:extLst>
            </p:cNvPr>
            <p:cNvSpPr/>
            <p:nvPr/>
          </p:nvSpPr>
          <p:spPr bwMode="auto">
            <a:xfrm>
              <a:off x="228600" y="2057400"/>
              <a:ext cx="7246073" cy="4572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AD99410F-6BF7-4A25-91E8-6030600B42C2}"/>
                </a:ext>
              </a:extLst>
            </p:cNvPr>
            <p:cNvSpPr/>
            <p:nvPr/>
          </p:nvSpPr>
          <p:spPr bwMode="auto">
            <a:xfrm>
              <a:off x="6292049" y="2866632"/>
              <a:ext cx="2820924" cy="762024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>
                  <a:ea typeface="Gill Sans" charset="0"/>
                  <a:cs typeface="Gill Sans" charset="0"/>
                </a:rPr>
                <a:t>Check if file has read methods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E07B78-C583-4A50-81E9-3F04C60AADE2}"/>
                </a:ext>
              </a:extLst>
            </p:cNvPr>
            <p:cNvCxnSpPr>
              <a:stCxn id="18" idx="0"/>
            </p:cNvCxnSpPr>
            <p:nvPr/>
          </p:nvCxnSpPr>
          <p:spPr bwMode="auto">
            <a:xfrm flipH="1" flipV="1">
              <a:off x="6215849" y="2508492"/>
              <a:ext cx="1486662" cy="3581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6931944" y="6365815"/>
            <a:ext cx="3145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Linux: 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fs/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F794-7FAD-4079-AF99-68F47A1C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System: From Syscall to Driver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vfs_read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file *file, char __user *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count, </a:t>
            </a:r>
            <a:r>
              <a:rPr lang="en-US" dirty="0" err="1" smtClean="0">
                <a:latin typeface="Consolas" panose="020B0609020204030204" pitchFamily="49" charset="0"/>
              </a:rPr>
              <a:t>loff_t</a:t>
            </a:r>
            <a:r>
              <a:rPr lang="en-US" dirty="0" smtClean="0">
                <a:latin typeface="Consolas" panose="020B0609020204030204" pitchFamily="49" charset="0"/>
              </a:rPr>
              <a:t> *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(!(file-&gt;</a:t>
            </a:r>
            <a:r>
              <a:rPr lang="en-US" dirty="0" err="1" smtClean="0">
                <a:latin typeface="Consolas" panose="020B0609020204030204" pitchFamily="49" charset="0"/>
              </a:rPr>
              <a:t>f_mode</a:t>
            </a:r>
            <a:r>
              <a:rPr lang="en-US" dirty="0" smtClean="0">
                <a:latin typeface="Consolas" panose="020B0609020204030204" pitchFamily="49" charset="0"/>
              </a:rPr>
              <a:t> &amp; FMODE_READ)) return -EBADF;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 ||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</a:t>
            </a:r>
            <a:r>
              <a:rPr lang="en-US" dirty="0" err="1" smtClean="0">
                <a:latin typeface="Consolas" panose="020B0609020204030204" pitchFamily="49" charset="0"/>
              </a:rPr>
              <a:t>aio_read</a:t>
            </a:r>
            <a:r>
              <a:rPr lang="en-US" dirty="0" smtClean="0">
                <a:latin typeface="Consolas" panose="020B0609020204030204" pitchFamily="49" charset="0"/>
              </a:rPr>
              <a:t>))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return -EINVAL;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(unlikely(!</a:t>
            </a:r>
            <a:r>
              <a:rPr lang="en-US" dirty="0" err="1" smtClean="0">
                <a:latin typeface="Consolas" panose="020B0609020204030204" pitchFamily="49" charset="0"/>
              </a:rPr>
              <a:t>access_ok</a:t>
            </a:r>
            <a:r>
              <a:rPr lang="en-US" dirty="0" smtClean="0">
                <a:latin typeface="Consolas" panose="020B0609020204030204" pitchFamily="49" charset="0"/>
              </a:rPr>
              <a:t>(VERIFY_WRITE,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count))) return -EFAULT;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 = </a:t>
            </a:r>
            <a:r>
              <a:rPr lang="en-US" dirty="0" err="1" smtClean="0">
                <a:latin typeface="Consolas" panose="020B0609020204030204" pitchFamily="49" charset="0"/>
              </a:rPr>
              <a:t>rw_verify_area</a:t>
            </a:r>
            <a:r>
              <a:rPr lang="en-US" dirty="0" smtClean="0">
                <a:latin typeface="Consolas" panose="020B0609020204030204" pitchFamily="49" charset="0"/>
              </a:rPr>
              <a:t>(READ, file,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, count);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(ret &gt;=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count =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else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</a:t>
            </a:r>
            <a:r>
              <a:rPr lang="en-US" dirty="0" err="1" smtClean="0">
                <a:latin typeface="Consolas" panose="020B0609020204030204" pitchFamily="49" charset="0"/>
              </a:rPr>
              <a:t>do_sync_read</a:t>
            </a:r>
            <a:r>
              <a:rPr lang="en-US" dirty="0" smtClean="0">
                <a:latin typeface="Consolas" panose="020B0609020204030204" pitchFamily="49" charset="0"/>
              </a:rPr>
              <a:t>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(ret &gt;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fsnotify_access</a:t>
            </a:r>
            <a:r>
              <a:rPr lang="en-US" dirty="0" smtClean="0">
                <a:latin typeface="Consolas" panose="020B0609020204030204" pitchFamily="49" charset="0"/>
              </a:rPr>
              <a:t>(file-&gt;</a:t>
            </a:r>
            <a:r>
              <a:rPr lang="en-US" dirty="0" err="1" smtClean="0">
                <a:latin typeface="Consolas" panose="020B0609020204030204" pitchFamily="49" charset="0"/>
              </a:rPr>
              <a:t>f_path.dentry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add_rchar</a:t>
            </a:r>
            <a:r>
              <a:rPr lang="en-US" dirty="0" smtClean="0">
                <a:latin typeface="Consolas" panose="020B0609020204030204" pitchFamily="49" charset="0"/>
              </a:rPr>
              <a:t>(current, ret);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inc_syscr</a:t>
            </a:r>
            <a:r>
              <a:rPr lang="en-US" dirty="0" smtClean="0">
                <a:latin typeface="Consolas" panose="020B0609020204030204" pitchFamily="49" charset="0"/>
              </a:rPr>
              <a:t>(current);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return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C074-6C94-4A96-8101-1DBDC636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84D8-AE31-44F8-890C-AB115797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F4DE1-80B9-46A4-AF62-FB49C19A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6931944" y="6365815"/>
            <a:ext cx="3145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Linux: 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fs/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DF6AEC-C7C3-4524-80BC-29B401565600}"/>
              </a:ext>
            </a:extLst>
          </p:cNvPr>
          <p:cNvGrpSpPr/>
          <p:nvPr/>
        </p:nvGrpSpPr>
        <p:grpSpPr>
          <a:xfrm>
            <a:off x="1293143" y="2925521"/>
            <a:ext cx="8879556" cy="3254616"/>
            <a:chOff x="228600" y="2209800"/>
            <a:chExt cx="8879556" cy="32546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25FFB6-B357-4174-91C9-0CAA7FDC781A}"/>
                </a:ext>
              </a:extLst>
            </p:cNvPr>
            <p:cNvSpPr/>
            <p:nvPr/>
          </p:nvSpPr>
          <p:spPr bwMode="auto">
            <a:xfrm>
              <a:off x="228600" y="2209800"/>
              <a:ext cx="7241257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CA88C570-2040-4BA3-8532-BC4FDB2DC711}"/>
                </a:ext>
              </a:extLst>
            </p:cNvPr>
            <p:cNvSpPr/>
            <p:nvPr/>
          </p:nvSpPr>
          <p:spPr bwMode="auto">
            <a:xfrm>
              <a:off x="6288757" y="2895599"/>
              <a:ext cx="2819399" cy="2568817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857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Check whether we can write to </a:t>
              </a: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Gill Sans" charset="0"/>
                  <a:cs typeface="Gill Sans" charset="0"/>
                </a:rPr>
                <a:t>buf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 (e.g.,</a:t>
              </a:r>
              <a:r>
                <a:rPr kumimoji="0" lang="en-US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 </a:t>
              </a:r>
              <a:r>
                <a:rPr kumimoji="0" lang="en-US" sz="1800" b="0" i="0" u="none" strike="noStrike" cap="none" normalizeH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  <a:ea typeface="Gill Sans" charset="0"/>
                  <a:cs typeface="Gill Sans" charset="0"/>
                </a:rPr>
                <a:t>buf</a:t>
              </a:r>
              <a:r>
                <a:rPr kumimoji="0" lang="en-US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 is in the user space range)  </a:t>
              </a:r>
            </a:p>
            <a:p>
              <a:pPr marL="2857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b="0" dirty="0">
                  <a:latin typeface="Consolas" panose="020B0609020204030204" pitchFamily="49" charset="0"/>
                  <a:ea typeface="Gill Sans" charset="0"/>
                  <a:cs typeface="Gill Sans" charset="0"/>
                </a:rPr>
                <a:t>unlikely()</a:t>
              </a:r>
              <a:r>
                <a:rPr lang="en-US" b="0" dirty="0">
                  <a:ea typeface="Gill Sans" charset="0"/>
                  <a:cs typeface="Gill Sans" charset="0"/>
                </a:rPr>
                <a:t>: hint to branch prediction this condition is unlikely</a:t>
              </a:r>
              <a:endPara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  <a:p>
              <a:pPr marR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F223C0-7A6A-461B-A6BC-7C45ED739E54}"/>
                </a:ext>
              </a:extLst>
            </p:cNvPr>
            <p:cNvCxnSpPr>
              <a:stCxn id="14" idx="0"/>
            </p:cNvCxnSpPr>
            <p:nvPr/>
          </p:nvCxnSpPr>
          <p:spPr bwMode="auto">
            <a:xfrm flipH="1" flipV="1">
              <a:off x="5867401" y="2537461"/>
              <a:ext cx="1831056" cy="358138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506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F794-7FAD-4079-AF99-68F47A1C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System: From Syscall to Driver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vfs_read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file *file, char __user *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count, </a:t>
            </a:r>
            <a:r>
              <a:rPr lang="en-US" dirty="0" err="1" smtClean="0">
                <a:latin typeface="Consolas" panose="020B0609020204030204" pitchFamily="49" charset="0"/>
              </a:rPr>
              <a:t>loff_t</a:t>
            </a:r>
            <a:r>
              <a:rPr lang="en-US" dirty="0" smtClean="0">
                <a:latin typeface="Consolas" panose="020B0609020204030204" pitchFamily="49" charset="0"/>
              </a:rPr>
              <a:t> *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(!(file-&gt;</a:t>
            </a:r>
            <a:r>
              <a:rPr lang="en-US" dirty="0" err="1" smtClean="0">
                <a:latin typeface="Consolas" panose="020B0609020204030204" pitchFamily="49" charset="0"/>
              </a:rPr>
              <a:t>f_mode</a:t>
            </a:r>
            <a:r>
              <a:rPr lang="en-US" dirty="0" smtClean="0">
                <a:latin typeface="Consolas" panose="020B0609020204030204" pitchFamily="49" charset="0"/>
              </a:rPr>
              <a:t> &amp; FMODE_READ)) return -EBADF;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 ||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</a:t>
            </a:r>
            <a:r>
              <a:rPr lang="en-US" dirty="0" err="1" smtClean="0">
                <a:latin typeface="Consolas" panose="020B0609020204030204" pitchFamily="49" charset="0"/>
              </a:rPr>
              <a:t>aio_read</a:t>
            </a:r>
            <a:r>
              <a:rPr lang="en-US" dirty="0" smtClean="0">
                <a:latin typeface="Consolas" panose="020B0609020204030204" pitchFamily="49" charset="0"/>
              </a:rPr>
              <a:t>))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return -EINVAL;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(unlikely(!</a:t>
            </a:r>
            <a:r>
              <a:rPr lang="en-US" dirty="0" err="1" smtClean="0">
                <a:latin typeface="Consolas" panose="020B0609020204030204" pitchFamily="49" charset="0"/>
              </a:rPr>
              <a:t>access_ok</a:t>
            </a:r>
            <a:r>
              <a:rPr lang="en-US" dirty="0" smtClean="0">
                <a:latin typeface="Consolas" panose="020B0609020204030204" pitchFamily="49" charset="0"/>
              </a:rPr>
              <a:t>(VERIFY_WRITE,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count))) return -EFAULT;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 = </a:t>
            </a:r>
            <a:r>
              <a:rPr lang="en-US" dirty="0" err="1" smtClean="0">
                <a:latin typeface="Consolas" panose="020B0609020204030204" pitchFamily="49" charset="0"/>
              </a:rPr>
              <a:t>rw_verify_area</a:t>
            </a:r>
            <a:r>
              <a:rPr lang="en-US" dirty="0" smtClean="0">
                <a:latin typeface="Consolas" panose="020B0609020204030204" pitchFamily="49" charset="0"/>
              </a:rPr>
              <a:t>(READ, file,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, count);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(ret &gt;=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count =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else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</a:t>
            </a:r>
            <a:r>
              <a:rPr lang="en-US" dirty="0" err="1" smtClean="0">
                <a:latin typeface="Consolas" panose="020B0609020204030204" pitchFamily="49" charset="0"/>
              </a:rPr>
              <a:t>do_sync_read</a:t>
            </a:r>
            <a:r>
              <a:rPr lang="en-US" dirty="0" smtClean="0">
                <a:latin typeface="Consolas" panose="020B0609020204030204" pitchFamily="49" charset="0"/>
              </a:rPr>
              <a:t>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(ret &gt;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fsnotify_access</a:t>
            </a:r>
            <a:r>
              <a:rPr lang="en-US" dirty="0" smtClean="0">
                <a:latin typeface="Consolas" panose="020B0609020204030204" pitchFamily="49" charset="0"/>
              </a:rPr>
              <a:t>(file-&gt;</a:t>
            </a:r>
            <a:r>
              <a:rPr lang="en-US" dirty="0" err="1" smtClean="0">
                <a:latin typeface="Consolas" panose="020B0609020204030204" pitchFamily="49" charset="0"/>
              </a:rPr>
              <a:t>f_path.dentry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add_rchar</a:t>
            </a:r>
            <a:r>
              <a:rPr lang="en-US" dirty="0" smtClean="0">
                <a:latin typeface="Consolas" panose="020B0609020204030204" pitchFamily="49" charset="0"/>
              </a:rPr>
              <a:t>(current, ret);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inc_syscr</a:t>
            </a:r>
            <a:r>
              <a:rPr lang="en-US" dirty="0" smtClean="0">
                <a:latin typeface="Consolas" panose="020B0609020204030204" pitchFamily="49" charset="0"/>
              </a:rPr>
              <a:t>(current);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return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C074-6C94-4A96-8101-1DBDC636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84D8-AE31-44F8-890C-AB115797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F4DE1-80B9-46A4-AF62-FB49C19A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77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0EFECD-9A82-4BD8-817A-7328907D896B}"/>
              </a:ext>
            </a:extLst>
          </p:cNvPr>
          <p:cNvGrpSpPr/>
          <p:nvPr/>
        </p:nvGrpSpPr>
        <p:grpSpPr>
          <a:xfrm>
            <a:off x="1330452" y="3128327"/>
            <a:ext cx="8842248" cy="1754570"/>
            <a:chOff x="228600" y="2209800"/>
            <a:chExt cx="8842248" cy="17545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80489-A01E-45D7-BB4B-C1C031EA81AE}"/>
                </a:ext>
              </a:extLst>
            </p:cNvPr>
            <p:cNvSpPr/>
            <p:nvPr/>
          </p:nvSpPr>
          <p:spPr bwMode="auto">
            <a:xfrm>
              <a:off x="228600" y="2209800"/>
              <a:ext cx="7203948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5BB96F5E-E861-41FE-8570-E97CFC2F8585}"/>
                </a:ext>
              </a:extLst>
            </p:cNvPr>
            <p:cNvSpPr/>
            <p:nvPr/>
          </p:nvSpPr>
          <p:spPr bwMode="auto">
            <a:xfrm>
              <a:off x="6251448" y="2895600"/>
              <a:ext cx="2819400" cy="106877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Check whether</a:t>
              </a:r>
              <a:r>
                <a:rPr kumimoji="0" lang="en-US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 we read from a valid range in the file.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91B1D1D-F022-4345-BD02-F6EC99A41771}"/>
                </a:ext>
              </a:extLst>
            </p:cNvPr>
            <p:cNvCxnSpPr>
              <a:stCxn id="10" idx="0"/>
            </p:cNvCxnSpPr>
            <p:nvPr/>
          </p:nvCxnSpPr>
          <p:spPr bwMode="auto">
            <a:xfrm flipH="1" flipV="1">
              <a:off x="5867400" y="2537462"/>
              <a:ext cx="1793748" cy="358138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6931944" y="6365815"/>
            <a:ext cx="3145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Linux: 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fs/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4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F794-7FAD-4079-AF99-68F47A1C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System: From Syscall to Driver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vfs_read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file *file, char __user *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count, </a:t>
            </a:r>
            <a:r>
              <a:rPr lang="en-US" dirty="0" err="1" smtClean="0">
                <a:latin typeface="Consolas" panose="020B0609020204030204" pitchFamily="49" charset="0"/>
              </a:rPr>
              <a:t>loff_t</a:t>
            </a:r>
            <a:r>
              <a:rPr lang="en-US" dirty="0" smtClean="0">
                <a:latin typeface="Consolas" panose="020B0609020204030204" pitchFamily="49" charset="0"/>
              </a:rPr>
              <a:t> *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(!(file-&gt;</a:t>
            </a:r>
            <a:r>
              <a:rPr lang="en-US" dirty="0" err="1" smtClean="0">
                <a:latin typeface="Consolas" panose="020B0609020204030204" pitchFamily="49" charset="0"/>
              </a:rPr>
              <a:t>f_mode</a:t>
            </a:r>
            <a:r>
              <a:rPr lang="en-US" dirty="0" smtClean="0">
                <a:latin typeface="Consolas" panose="020B0609020204030204" pitchFamily="49" charset="0"/>
              </a:rPr>
              <a:t> &amp; FMODE_READ)) return -EBADF;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 ||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</a:t>
            </a:r>
            <a:r>
              <a:rPr lang="en-US" dirty="0" err="1" smtClean="0">
                <a:latin typeface="Consolas" panose="020B0609020204030204" pitchFamily="49" charset="0"/>
              </a:rPr>
              <a:t>aio_read</a:t>
            </a:r>
            <a:r>
              <a:rPr lang="en-US" dirty="0" smtClean="0">
                <a:latin typeface="Consolas" panose="020B0609020204030204" pitchFamily="49" charset="0"/>
              </a:rPr>
              <a:t>))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return -EINVAL;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(unlikely(!</a:t>
            </a:r>
            <a:r>
              <a:rPr lang="en-US" dirty="0" err="1" smtClean="0">
                <a:latin typeface="Consolas" panose="020B0609020204030204" pitchFamily="49" charset="0"/>
              </a:rPr>
              <a:t>access_ok</a:t>
            </a:r>
            <a:r>
              <a:rPr lang="en-US" dirty="0" smtClean="0">
                <a:latin typeface="Consolas" panose="020B0609020204030204" pitchFamily="49" charset="0"/>
              </a:rPr>
              <a:t>(VERIFY_WRITE,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count))) return -EFAULT;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 = </a:t>
            </a:r>
            <a:r>
              <a:rPr lang="en-US" dirty="0" err="1" smtClean="0">
                <a:latin typeface="Consolas" panose="020B0609020204030204" pitchFamily="49" charset="0"/>
              </a:rPr>
              <a:t>rw_verify_area</a:t>
            </a:r>
            <a:r>
              <a:rPr lang="en-US" dirty="0" smtClean="0">
                <a:latin typeface="Consolas" panose="020B0609020204030204" pitchFamily="49" charset="0"/>
              </a:rPr>
              <a:t>(READ, file,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, count);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(ret &gt;=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count =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else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</a:t>
            </a:r>
            <a:r>
              <a:rPr lang="en-US" dirty="0" err="1" smtClean="0">
                <a:latin typeface="Consolas" panose="020B0609020204030204" pitchFamily="49" charset="0"/>
              </a:rPr>
              <a:t>do_sync_read</a:t>
            </a:r>
            <a:r>
              <a:rPr lang="en-US" dirty="0" smtClean="0">
                <a:latin typeface="Consolas" panose="020B0609020204030204" pitchFamily="49" charset="0"/>
              </a:rPr>
              <a:t>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(ret &gt;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fsnotify_access</a:t>
            </a:r>
            <a:r>
              <a:rPr lang="en-US" dirty="0" smtClean="0">
                <a:latin typeface="Consolas" panose="020B0609020204030204" pitchFamily="49" charset="0"/>
              </a:rPr>
              <a:t>(file-&gt;</a:t>
            </a:r>
            <a:r>
              <a:rPr lang="en-US" dirty="0" err="1" smtClean="0">
                <a:latin typeface="Consolas" panose="020B0609020204030204" pitchFamily="49" charset="0"/>
              </a:rPr>
              <a:t>f_path.dentry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add_rchar</a:t>
            </a:r>
            <a:r>
              <a:rPr lang="en-US" dirty="0" smtClean="0">
                <a:latin typeface="Consolas" panose="020B0609020204030204" pitchFamily="49" charset="0"/>
              </a:rPr>
              <a:t>(current, ret);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inc_syscr</a:t>
            </a:r>
            <a:r>
              <a:rPr lang="en-US" dirty="0" smtClean="0">
                <a:latin typeface="Consolas" panose="020B0609020204030204" pitchFamily="49" charset="0"/>
              </a:rPr>
              <a:t>(current);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return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C074-6C94-4A96-8101-1DBDC636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84D8-AE31-44F8-890C-AB115797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F4DE1-80B9-46A4-AF62-FB49C19A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78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83B42A-1B83-4D3C-8A7A-6E93437A268F}"/>
              </a:ext>
            </a:extLst>
          </p:cNvPr>
          <p:cNvGrpSpPr/>
          <p:nvPr/>
        </p:nvGrpSpPr>
        <p:grpSpPr>
          <a:xfrm>
            <a:off x="1295400" y="2194560"/>
            <a:ext cx="8877300" cy="2430272"/>
            <a:chOff x="228600" y="719328"/>
            <a:chExt cx="8877300" cy="243027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3BAB16-1C42-4A96-B1BF-A453785CFF7D}"/>
                </a:ext>
              </a:extLst>
            </p:cNvPr>
            <p:cNvSpPr/>
            <p:nvPr/>
          </p:nvSpPr>
          <p:spPr bwMode="auto">
            <a:xfrm>
              <a:off x="228600" y="2209800"/>
              <a:ext cx="7239000" cy="939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6FA89455-18DF-4E92-B4C3-94AB8B4B4918}"/>
                </a:ext>
              </a:extLst>
            </p:cNvPr>
            <p:cNvSpPr/>
            <p:nvPr/>
          </p:nvSpPr>
          <p:spPr bwMode="auto">
            <a:xfrm>
              <a:off x="6286499" y="719328"/>
              <a:ext cx="2819401" cy="1352994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dirty="0">
                  <a:ea typeface="Gill Sans" charset="0"/>
                  <a:cs typeface="Gill Sans" charset="0"/>
                </a:rPr>
                <a:t>If driver provide a read function (</a:t>
              </a:r>
              <a:r>
                <a:rPr lang="en-US" dirty="0" err="1">
                  <a:latin typeface="Consolas" panose="020B0609020204030204" pitchFamily="49" charset="0"/>
                  <a:ea typeface="Gill Sans" charset="0"/>
                  <a:cs typeface="Gill Sans" charset="0"/>
                </a:rPr>
                <a:t>f_op</a:t>
              </a:r>
              <a:r>
                <a:rPr lang="en-US" dirty="0">
                  <a:latin typeface="Consolas" panose="020B0609020204030204" pitchFamily="49" charset="0"/>
                  <a:ea typeface="Gill Sans" charset="0"/>
                  <a:cs typeface="Gill Sans" charset="0"/>
                </a:rPr>
                <a:t>-&gt;read</a:t>
              </a:r>
              <a:r>
                <a:rPr lang="en-US" dirty="0">
                  <a:ea typeface="Gill Sans" charset="0"/>
                  <a:cs typeface="Gill Sans" charset="0"/>
                </a:rPr>
                <a:t>) use it; otherwise use </a:t>
              </a:r>
              <a:r>
                <a:rPr lang="en-US" dirty="0" err="1">
                  <a:latin typeface="Consolas" panose="020B0609020204030204" pitchFamily="49" charset="0"/>
                  <a:ea typeface="Gill Sans" charset="0"/>
                  <a:cs typeface="Gill Sans" charset="0"/>
                </a:rPr>
                <a:t>do_sync_read</a:t>
              </a:r>
              <a:r>
                <a:rPr lang="en-US" dirty="0">
                  <a:latin typeface="Consolas" panose="020B0609020204030204" pitchFamily="49" charset="0"/>
                  <a:ea typeface="Gill Sans" charset="0"/>
                  <a:cs typeface="Gill Sans" charset="0"/>
                </a:rPr>
                <a:t>()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C501B7E-5437-47ED-99FB-DA892BEFB19D}"/>
                </a:ext>
              </a:extLst>
            </p:cNvPr>
            <p:cNvCxnSpPr>
              <a:stCxn id="10" idx="2"/>
            </p:cNvCxnSpPr>
            <p:nvPr/>
          </p:nvCxnSpPr>
          <p:spPr bwMode="auto">
            <a:xfrm flipH="1">
              <a:off x="6531866" y="2072322"/>
              <a:ext cx="1164334" cy="137478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6931944" y="6365815"/>
            <a:ext cx="3145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Linux: 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fs/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2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F794-7FAD-4079-AF99-68F47A1C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System: From Syscall to Driver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vfs_read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file *file, char __user *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count, </a:t>
            </a:r>
            <a:r>
              <a:rPr lang="en-US" dirty="0" err="1" smtClean="0">
                <a:latin typeface="Consolas" panose="020B0609020204030204" pitchFamily="49" charset="0"/>
              </a:rPr>
              <a:t>loff_t</a:t>
            </a:r>
            <a:r>
              <a:rPr lang="en-US" dirty="0" smtClean="0">
                <a:latin typeface="Consolas" panose="020B0609020204030204" pitchFamily="49" charset="0"/>
              </a:rPr>
              <a:t> *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(!(file-&gt;</a:t>
            </a:r>
            <a:r>
              <a:rPr lang="en-US" dirty="0" err="1" smtClean="0">
                <a:latin typeface="Consolas" panose="020B0609020204030204" pitchFamily="49" charset="0"/>
              </a:rPr>
              <a:t>f_mode</a:t>
            </a:r>
            <a:r>
              <a:rPr lang="en-US" dirty="0" smtClean="0">
                <a:latin typeface="Consolas" panose="020B0609020204030204" pitchFamily="49" charset="0"/>
              </a:rPr>
              <a:t> &amp; FMODE_READ)) return -EBADF;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 ||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</a:t>
            </a:r>
            <a:r>
              <a:rPr lang="en-US" dirty="0" err="1" smtClean="0">
                <a:latin typeface="Consolas" panose="020B0609020204030204" pitchFamily="49" charset="0"/>
              </a:rPr>
              <a:t>aio_read</a:t>
            </a:r>
            <a:r>
              <a:rPr lang="en-US" dirty="0" smtClean="0">
                <a:latin typeface="Consolas" panose="020B0609020204030204" pitchFamily="49" charset="0"/>
              </a:rPr>
              <a:t>))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return -EINVAL;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(unlikely(!</a:t>
            </a:r>
            <a:r>
              <a:rPr lang="en-US" dirty="0" err="1" smtClean="0">
                <a:latin typeface="Consolas" panose="020B0609020204030204" pitchFamily="49" charset="0"/>
              </a:rPr>
              <a:t>access_ok</a:t>
            </a:r>
            <a:r>
              <a:rPr lang="en-US" dirty="0" smtClean="0">
                <a:latin typeface="Consolas" panose="020B0609020204030204" pitchFamily="49" charset="0"/>
              </a:rPr>
              <a:t>(VERIFY_WRITE,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count))) return -EFAULT;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 = </a:t>
            </a:r>
            <a:r>
              <a:rPr lang="en-US" dirty="0" err="1" smtClean="0">
                <a:latin typeface="Consolas" panose="020B0609020204030204" pitchFamily="49" charset="0"/>
              </a:rPr>
              <a:t>rw_verify_area</a:t>
            </a:r>
            <a:r>
              <a:rPr lang="en-US" dirty="0" smtClean="0">
                <a:latin typeface="Consolas" panose="020B0609020204030204" pitchFamily="49" charset="0"/>
              </a:rPr>
              <a:t>(READ, file,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, count);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(ret &gt;=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count =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else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</a:t>
            </a:r>
            <a:r>
              <a:rPr lang="en-US" dirty="0" err="1" smtClean="0">
                <a:latin typeface="Consolas" panose="020B0609020204030204" pitchFamily="49" charset="0"/>
              </a:rPr>
              <a:t>do_sync_read</a:t>
            </a:r>
            <a:r>
              <a:rPr lang="en-US" dirty="0" smtClean="0">
                <a:latin typeface="Consolas" panose="020B0609020204030204" pitchFamily="49" charset="0"/>
              </a:rPr>
              <a:t>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(ret &gt;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fsnotify_access</a:t>
            </a:r>
            <a:r>
              <a:rPr lang="en-US" dirty="0" smtClean="0">
                <a:latin typeface="Consolas" panose="020B0609020204030204" pitchFamily="49" charset="0"/>
              </a:rPr>
              <a:t>(file-&gt;</a:t>
            </a:r>
            <a:r>
              <a:rPr lang="en-US" dirty="0" err="1" smtClean="0">
                <a:latin typeface="Consolas" panose="020B0609020204030204" pitchFamily="49" charset="0"/>
              </a:rPr>
              <a:t>f_path.dentry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add_rchar</a:t>
            </a:r>
            <a:r>
              <a:rPr lang="en-US" dirty="0" smtClean="0">
                <a:latin typeface="Consolas" panose="020B0609020204030204" pitchFamily="49" charset="0"/>
              </a:rPr>
              <a:t>(current, ret);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inc_syscr</a:t>
            </a:r>
            <a:r>
              <a:rPr lang="en-US" dirty="0" smtClean="0">
                <a:latin typeface="Consolas" panose="020B0609020204030204" pitchFamily="49" charset="0"/>
              </a:rPr>
              <a:t>(current);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return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C074-6C94-4A96-8101-1DBDC636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84D8-AE31-44F8-890C-AB115797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F4DE1-80B9-46A4-AF62-FB49C19A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79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35138F-D386-4763-8DB2-63E0E54E0446}"/>
              </a:ext>
            </a:extLst>
          </p:cNvPr>
          <p:cNvGrpSpPr/>
          <p:nvPr/>
        </p:nvGrpSpPr>
        <p:grpSpPr>
          <a:xfrm>
            <a:off x="1304544" y="3556644"/>
            <a:ext cx="8868156" cy="1441704"/>
            <a:chOff x="237744" y="1143000"/>
            <a:chExt cx="8868156" cy="144170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853D43-8206-4483-B898-C1BE79AE2D35}"/>
                </a:ext>
              </a:extLst>
            </p:cNvPr>
            <p:cNvSpPr/>
            <p:nvPr/>
          </p:nvSpPr>
          <p:spPr bwMode="auto">
            <a:xfrm>
              <a:off x="237744" y="2264982"/>
              <a:ext cx="7229856" cy="319722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26175AF4-1DF4-4BB1-A5EC-4F8395CCF2A8}"/>
                </a:ext>
              </a:extLst>
            </p:cNvPr>
            <p:cNvSpPr/>
            <p:nvPr/>
          </p:nvSpPr>
          <p:spPr bwMode="auto">
            <a:xfrm>
              <a:off x="3240024" y="1143000"/>
              <a:ext cx="5865876" cy="7620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Notify the parent of this file that the file was read (see </a:t>
              </a:r>
              <a:r>
                <a:rPr lang="en-US" b="0" dirty="0">
                  <a:ea typeface="Gill Sans" charset="0"/>
                  <a:cs typeface="Gill Sans" charset="0"/>
                  <a:hlinkClick r:id="rId2"/>
                </a:rPr>
                <a:t>http://www.fieldses.org/~bfields/kernel/vfs.txt</a:t>
              </a:r>
              <a:r>
                <a:rPr lang="en-US" b="0" dirty="0">
                  <a:ea typeface="Gill Sans" charset="0"/>
                  <a:cs typeface="Gill Sans" charset="0"/>
                </a:rPr>
                <a:t>)	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4D8CD2E-7F33-4C10-922C-06075AAEF448}"/>
                </a:ext>
              </a:extLst>
            </p:cNvPr>
            <p:cNvCxnSpPr>
              <a:stCxn id="10" idx="2"/>
            </p:cNvCxnSpPr>
            <p:nvPr/>
          </p:nvCxnSpPr>
          <p:spPr bwMode="auto">
            <a:xfrm flipH="1">
              <a:off x="5763768" y="1905000"/>
              <a:ext cx="409194" cy="359982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6931944" y="6365815"/>
            <a:ext cx="3145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Linux: 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fs/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A1D8-2D8D-43D3-A82F-BBCD9847C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Dealing with Endianness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D980B-7C4D-471B-AC61-229EC0B92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Decide on an “on-wire” endianness</a:t>
            </a:r>
          </a:p>
          <a:p>
            <a:r>
              <a:rPr lang="en-US" dirty="0" smtClean="0"/>
              <a:t>Convert from native endianness to “on-wire” endianness before sending out data (serialization/marshalling)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uint32_t </a:t>
            </a:r>
            <a:r>
              <a:rPr lang="en-US" dirty="0" err="1" smtClean="0">
                <a:latin typeface="Consolas" panose="020B0609020204030204" pitchFamily="49" charset="0"/>
              </a:rPr>
              <a:t>htonl</a:t>
            </a:r>
            <a:r>
              <a:rPr lang="en-US" dirty="0" smtClean="0">
                <a:latin typeface="Consolas" panose="020B0609020204030204" pitchFamily="49" charset="0"/>
              </a:rPr>
              <a:t>(uint32_t)</a:t>
            </a:r>
            <a:r>
              <a:rPr lang="en-US" dirty="0" smtClean="0"/>
              <a:t> and </a:t>
            </a:r>
            <a:r>
              <a:rPr lang="en-US" dirty="0" smtClean="0">
                <a:latin typeface="Consolas" panose="020B0609020204030204" pitchFamily="49" charset="0"/>
              </a:rPr>
              <a:t>uint16_t </a:t>
            </a:r>
            <a:r>
              <a:rPr lang="en-US" dirty="0" err="1" smtClean="0">
                <a:latin typeface="Consolas" panose="020B0609020204030204" pitchFamily="49" charset="0"/>
              </a:rPr>
              <a:t>htons</a:t>
            </a:r>
            <a:r>
              <a:rPr lang="en-US" dirty="0" smtClean="0">
                <a:latin typeface="Consolas" panose="020B0609020204030204" pitchFamily="49" charset="0"/>
              </a:rPr>
              <a:t>(uint16_t)</a:t>
            </a:r>
            <a:r>
              <a:rPr lang="en-US" dirty="0" smtClean="0"/>
              <a:t> convert from native endianness to network endianness (big endian)</a:t>
            </a:r>
          </a:p>
          <a:p>
            <a:r>
              <a:rPr lang="en-US" dirty="0" smtClean="0"/>
              <a:t>Convert from “on-wire” endianness to native endianness when receiving data (deserialization/</a:t>
            </a:r>
            <a:r>
              <a:rPr lang="en-US" dirty="0" err="1" smtClean="0"/>
              <a:t>unmarshalling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uint32_t </a:t>
            </a:r>
            <a:r>
              <a:rPr lang="en-US" dirty="0" err="1" smtClean="0">
                <a:latin typeface="Consolas" panose="020B0609020204030204" pitchFamily="49" charset="0"/>
              </a:rPr>
              <a:t>ntohl</a:t>
            </a:r>
            <a:r>
              <a:rPr lang="en-US" dirty="0" smtClean="0">
                <a:latin typeface="Consolas" panose="020B0609020204030204" pitchFamily="49" charset="0"/>
              </a:rPr>
              <a:t>(uint32_t)</a:t>
            </a:r>
            <a:r>
              <a:rPr lang="en-US" dirty="0" smtClean="0"/>
              <a:t> and </a:t>
            </a:r>
            <a:r>
              <a:rPr lang="en-US" dirty="0" smtClean="0">
                <a:latin typeface="Consolas" panose="020B0609020204030204" pitchFamily="49" charset="0"/>
              </a:rPr>
              <a:t>uint16_t </a:t>
            </a:r>
            <a:r>
              <a:rPr lang="en-US" dirty="0" err="1" smtClean="0">
                <a:latin typeface="Consolas" panose="020B0609020204030204" pitchFamily="49" charset="0"/>
              </a:rPr>
              <a:t>ntohs</a:t>
            </a:r>
            <a:r>
              <a:rPr lang="en-US" dirty="0" smtClean="0">
                <a:latin typeface="Consolas" panose="020B0609020204030204" pitchFamily="49" charset="0"/>
              </a:rPr>
              <a:t>(uint16_t)</a:t>
            </a:r>
            <a:r>
              <a:rPr lang="en-US" dirty="0" smtClean="0"/>
              <a:t> convert from network endianness to native endianness (big endian)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A1A3D-AAEF-4709-AAFB-2E7202621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1FE84-B7CD-43C1-B83D-510F2A01D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412A5-5CE4-4892-B704-5EB2BAAA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0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F794-7FAD-4079-AF99-68F47A1C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System: From Syscall to Driver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vfs_read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file *file, char __user *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count, </a:t>
            </a:r>
            <a:r>
              <a:rPr lang="en-US" dirty="0" err="1" smtClean="0">
                <a:latin typeface="Consolas" panose="020B0609020204030204" pitchFamily="49" charset="0"/>
              </a:rPr>
              <a:t>loff_t</a:t>
            </a:r>
            <a:r>
              <a:rPr lang="en-US" dirty="0" smtClean="0">
                <a:latin typeface="Consolas" panose="020B0609020204030204" pitchFamily="49" charset="0"/>
              </a:rPr>
              <a:t> *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(!(file-&gt;</a:t>
            </a:r>
            <a:r>
              <a:rPr lang="en-US" dirty="0" err="1" smtClean="0">
                <a:latin typeface="Consolas" panose="020B0609020204030204" pitchFamily="49" charset="0"/>
              </a:rPr>
              <a:t>f_mode</a:t>
            </a:r>
            <a:r>
              <a:rPr lang="en-US" dirty="0" smtClean="0">
                <a:latin typeface="Consolas" panose="020B0609020204030204" pitchFamily="49" charset="0"/>
              </a:rPr>
              <a:t> &amp; FMODE_READ)) return -EBADF;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 ||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</a:t>
            </a:r>
            <a:r>
              <a:rPr lang="en-US" dirty="0" err="1" smtClean="0">
                <a:latin typeface="Consolas" panose="020B0609020204030204" pitchFamily="49" charset="0"/>
              </a:rPr>
              <a:t>aio_read</a:t>
            </a:r>
            <a:r>
              <a:rPr lang="en-US" dirty="0" smtClean="0">
                <a:latin typeface="Consolas" panose="020B0609020204030204" pitchFamily="49" charset="0"/>
              </a:rPr>
              <a:t>))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return -EINVAL;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(unlikely(!</a:t>
            </a:r>
            <a:r>
              <a:rPr lang="en-US" dirty="0" err="1" smtClean="0">
                <a:latin typeface="Consolas" panose="020B0609020204030204" pitchFamily="49" charset="0"/>
              </a:rPr>
              <a:t>access_ok</a:t>
            </a:r>
            <a:r>
              <a:rPr lang="en-US" dirty="0" smtClean="0">
                <a:latin typeface="Consolas" panose="020B0609020204030204" pitchFamily="49" charset="0"/>
              </a:rPr>
              <a:t>(VERIFY_WRITE,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count))) return -EFAULT;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 = </a:t>
            </a:r>
            <a:r>
              <a:rPr lang="en-US" dirty="0" err="1" smtClean="0">
                <a:latin typeface="Consolas" panose="020B0609020204030204" pitchFamily="49" charset="0"/>
              </a:rPr>
              <a:t>rw_verify_area</a:t>
            </a:r>
            <a:r>
              <a:rPr lang="en-US" dirty="0" smtClean="0">
                <a:latin typeface="Consolas" panose="020B0609020204030204" pitchFamily="49" charset="0"/>
              </a:rPr>
              <a:t>(READ, file,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, count);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(ret &gt;=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count =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else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</a:t>
            </a:r>
            <a:r>
              <a:rPr lang="en-US" dirty="0" err="1" smtClean="0">
                <a:latin typeface="Consolas" panose="020B0609020204030204" pitchFamily="49" charset="0"/>
              </a:rPr>
              <a:t>do_sync_read</a:t>
            </a:r>
            <a:r>
              <a:rPr lang="en-US" dirty="0" smtClean="0">
                <a:latin typeface="Consolas" panose="020B0609020204030204" pitchFamily="49" charset="0"/>
              </a:rPr>
              <a:t>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(ret &gt;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fsnotify_access</a:t>
            </a:r>
            <a:r>
              <a:rPr lang="en-US" dirty="0" smtClean="0">
                <a:latin typeface="Consolas" panose="020B0609020204030204" pitchFamily="49" charset="0"/>
              </a:rPr>
              <a:t>(file-&gt;</a:t>
            </a:r>
            <a:r>
              <a:rPr lang="en-US" dirty="0" err="1" smtClean="0">
                <a:latin typeface="Consolas" panose="020B0609020204030204" pitchFamily="49" charset="0"/>
              </a:rPr>
              <a:t>f_path.dentry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add_rchar</a:t>
            </a:r>
            <a:r>
              <a:rPr lang="en-US" dirty="0" smtClean="0">
                <a:latin typeface="Consolas" panose="020B0609020204030204" pitchFamily="49" charset="0"/>
              </a:rPr>
              <a:t>(current, ret);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inc_syscr</a:t>
            </a:r>
            <a:r>
              <a:rPr lang="en-US" dirty="0" smtClean="0">
                <a:latin typeface="Consolas" panose="020B0609020204030204" pitchFamily="49" charset="0"/>
              </a:rPr>
              <a:t>(current);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return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C074-6C94-4A96-8101-1DBDC636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84D8-AE31-44F8-890C-AB115797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F4DE1-80B9-46A4-AF62-FB49C19A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80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3114B0-8809-4E74-8B1D-6AC4AF6BF490}"/>
              </a:ext>
            </a:extLst>
          </p:cNvPr>
          <p:cNvGrpSpPr/>
          <p:nvPr/>
        </p:nvGrpSpPr>
        <p:grpSpPr>
          <a:xfrm>
            <a:off x="1295400" y="2807208"/>
            <a:ext cx="8863584" cy="2380488"/>
            <a:chOff x="228600" y="134112"/>
            <a:chExt cx="8863584" cy="238048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169EB5-664A-4F9A-B0FA-9EBBC6A84671}"/>
                </a:ext>
              </a:extLst>
            </p:cNvPr>
            <p:cNvSpPr/>
            <p:nvPr/>
          </p:nvSpPr>
          <p:spPr bwMode="auto">
            <a:xfrm>
              <a:off x="228600" y="2209800"/>
              <a:ext cx="7239000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FE8FEFFD-45CE-4D33-9B59-AEB1F2AE4FB4}"/>
                </a:ext>
              </a:extLst>
            </p:cNvPr>
            <p:cNvSpPr/>
            <p:nvPr/>
          </p:nvSpPr>
          <p:spPr bwMode="auto">
            <a:xfrm>
              <a:off x="6286500" y="134112"/>
              <a:ext cx="2805684" cy="143348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Update the number of bytes read by “current” task (for scheduling purposes)	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FDB38E5-DFBE-4180-9B11-C9E3F4F82D5F}"/>
                </a:ext>
              </a:extLst>
            </p:cNvPr>
            <p:cNvCxnSpPr>
              <a:stCxn id="10" idx="2"/>
            </p:cNvCxnSpPr>
            <p:nvPr/>
          </p:nvCxnSpPr>
          <p:spPr bwMode="auto">
            <a:xfrm flipH="1">
              <a:off x="5791200" y="1567592"/>
              <a:ext cx="1898142" cy="642208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6931944" y="6365815"/>
            <a:ext cx="3145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Linux: 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fs/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F794-7FAD-4079-AF99-68F47A1C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System: From Syscall to Driver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02F9-42F6-4258-B0EF-59D5A0A78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vfs_read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file *file, char __user *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size_t</a:t>
            </a:r>
            <a:r>
              <a:rPr lang="en-US" dirty="0" smtClean="0">
                <a:latin typeface="Consolas" panose="020B0609020204030204" pitchFamily="49" charset="0"/>
              </a:rPr>
              <a:t> count, </a:t>
            </a:r>
            <a:r>
              <a:rPr lang="en-US" dirty="0" err="1" smtClean="0">
                <a:latin typeface="Consolas" panose="020B0609020204030204" pitchFamily="49" charset="0"/>
              </a:rPr>
              <a:t>loff_t</a:t>
            </a:r>
            <a:r>
              <a:rPr lang="en-US" dirty="0" smtClean="0">
                <a:latin typeface="Consolas" panose="020B0609020204030204" pitchFamily="49" charset="0"/>
              </a:rPr>
              <a:t> *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(!(file-&gt;</a:t>
            </a:r>
            <a:r>
              <a:rPr lang="en-US" dirty="0" err="1" smtClean="0">
                <a:latin typeface="Consolas" panose="020B0609020204030204" pitchFamily="49" charset="0"/>
              </a:rPr>
              <a:t>f_mode</a:t>
            </a:r>
            <a:r>
              <a:rPr lang="en-US" dirty="0" smtClean="0">
                <a:latin typeface="Consolas" panose="020B0609020204030204" pitchFamily="49" charset="0"/>
              </a:rPr>
              <a:t> &amp; FMODE_READ)) return -EBADF;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 || (!file-&gt;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 &amp;&amp; !file-&gt;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</a:t>
            </a:r>
            <a:r>
              <a:rPr lang="en-US" dirty="0" err="1" smtClean="0">
                <a:latin typeface="Consolas" panose="020B0609020204030204" pitchFamily="49" charset="0"/>
              </a:rPr>
              <a:t>aio_read</a:t>
            </a:r>
            <a:r>
              <a:rPr lang="en-US" dirty="0" smtClean="0">
                <a:latin typeface="Consolas" panose="020B0609020204030204" pitchFamily="49" charset="0"/>
              </a:rPr>
              <a:t>))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return -EINVAL;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(unlikely(!</a:t>
            </a:r>
            <a:r>
              <a:rPr lang="en-US" dirty="0" err="1" smtClean="0">
                <a:latin typeface="Consolas" panose="020B0609020204030204" pitchFamily="49" charset="0"/>
              </a:rPr>
              <a:t>access_ok</a:t>
            </a:r>
            <a:r>
              <a:rPr lang="en-US" dirty="0" smtClean="0">
                <a:latin typeface="Consolas" panose="020B0609020204030204" pitchFamily="49" charset="0"/>
              </a:rPr>
              <a:t>(VERIFY_WRITE,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count))) return -EFAULT;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 = </a:t>
            </a:r>
            <a:r>
              <a:rPr lang="en-US" dirty="0" err="1" smtClean="0">
                <a:latin typeface="Consolas" panose="020B0609020204030204" pitchFamily="49" charset="0"/>
              </a:rPr>
              <a:t>rw_verify_area</a:t>
            </a:r>
            <a:r>
              <a:rPr lang="en-US" dirty="0" smtClean="0">
                <a:latin typeface="Consolas" panose="020B0609020204030204" pitchFamily="49" charset="0"/>
              </a:rPr>
              <a:t>(READ, file,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, count);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(ret &gt;=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count =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-&gt;read)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file-&gt;</a:t>
            </a:r>
            <a:r>
              <a:rPr lang="en-US" dirty="0" err="1" smtClean="0">
                <a:latin typeface="Consolas" panose="020B0609020204030204" pitchFamily="49" charset="0"/>
              </a:rPr>
              <a:t>f_op</a:t>
            </a:r>
            <a:r>
              <a:rPr lang="en-US" dirty="0" smtClean="0">
                <a:latin typeface="Consolas" panose="020B0609020204030204" pitchFamily="49" charset="0"/>
              </a:rPr>
              <a:t>-&gt;read(file,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else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ret = </a:t>
            </a:r>
            <a:r>
              <a:rPr lang="en-US" dirty="0" err="1" smtClean="0">
                <a:latin typeface="Consolas" panose="020B0609020204030204" pitchFamily="49" charset="0"/>
              </a:rPr>
              <a:t>do_sync_read</a:t>
            </a:r>
            <a:r>
              <a:rPr lang="en-US" dirty="0" smtClean="0">
                <a:latin typeface="Consolas" panose="020B0609020204030204" pitchFamily="49" charset="0"/>
              </a:rPr>
              <a:t>(file,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count, </a:t>
            </a:r>
            <a:r>
              <a:rPr lang="en-US" dirty="0" err="1" smtClean="0">
                <a:latin typeface="Consolas" panose="020B0609020204030204" pitchFamily="49" charset="0"/>
              </a:rPr>
              <a:t>pos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if (ret &gt;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fsnotify_access</a:t>
            </a:r>
            <a:r>
              <a:rPr lang="en-US" dirty="0" smtClean="0">
                <a:latin typeface="Consolas" panose="020B0609020204030204" pitchFamily="49" charset="0"/>
              </a:rPr>
              <a:t>(file-&gt;</a:t>
            </a:r>
            <a:r>
              <a:rPr lang="en-US" dirty="0" err="1" smtClean="0">
                <a:latin typeface="Consolas" panose="020B0609020204030204" pitchFamily="49" charset="0"/>
              </a:rPr>
              <a:t>f_path.dentry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err="1" smtClean="0">
                <a:latin typeface="Consolas" panose="020B0609020204030204" pitchFamily="49" charset="0"/>
              </a:rPr>
              <a:t>add_rchar</a:t>
            </a:r>
            <a:r>
              <a:rPr lang="en-US" dirty="0" smtClean="0">
                <a:latin typeface="Consolas" panose="020B0609020204030204" pitchFamily="49" charset="0"/>
              </a:rPr>
              <a:t>(current, ret);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inc_syscr</a:t>
            </a:r>
            <a:r>
              <a:rPr lang="en-US" dirty="0" smtClean="0">
                <a:latin typeface="Consolas" panose="020B0609020204030204" pitchFamily="49" charset="0"/>
              </a:rPr>
              <a:t>(current);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return ret;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C074-6C94-4A96-8101-1DBDC636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84D8-AE31-44F8-890C-AB115797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F4DE1-80B9-46A4-AF62-FB49C19A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81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0B54AD-125A-41D0-9DEE-89972D25BE79}"/>
              </a:ext>
            </a:extLst>
          </p:cNvPr>
          <p:cNvGrpSpPr/>
          <p:nvPr/>
        </p:nvGrpSpPr>
        <p:grpSpPr>
          <a:xfrm>
            <a:off x="1295400" y="2944368"/>
            <a:ext cx="8877300" cy="2631518"/>
            <a:chOff x="228600" y="-116918"/>
            <a:chExt cx="8877300" cy="26315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EAD-4C69-4E9C-A4DE-43AFF24CB932}"/>
                </a:ext>
              </a:extLst>
            </p:cNvPr>
            <p:cNvSpPr/>
            <p:nvPr/>
          </p:nvSpPr>
          <p:spPr bwMode="auto">
            <a:xfrm>
              <a:off x="228600" y="2209800"/>
              <a:ext cx="7239000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10F119F0-7242-429F-B762-10BD4B53A416}"/>
                </a:ext>
              </a:extLst>
            </p:cNvPr>
            <p:cNvSpPr/>
            <p:nvPr/>
          </p:nvSpPr>
          <p:spPr bwMode="auto">
            <a:xfrm>
              <a:off x="6286500" y="-116918"/>
              <a:ext cx="2819400" cy="1402813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>
                  <a:ea typeface="Gill Sans" charset="0"/>
                  <a:cs typeface="Gill Sans" charset="0"/>
                </a:rPr>
                <a:t>Update the number of read </a:t>
              </a:r>
              <a:r>
                <a:rPr lang="en-US" dirty="0" err="1">
                  <a:ea typeface="Gill Sans" charset="0"/>
                  <a:cs typeface="Gill Sans" charset="0"/>
                </a:rPr>
                <a:t>syscalls</a:t>
              </a:r>
              <a:r>
                <a:rPr lang="en-US" dirty="0">
                  <a:ea typeface="Gill Sans" charset="0"/>
                  <a:cs typeface="Gill Sans" charset="0"/>
                </a:rPr>
                <a:t> by “current” task (for scheduling purposes)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	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613ED74-CF69-4913-A082-776395B740C0}"/>
                </a:ext>
              </a:extLst>
            </p:cNvPr>
            <p:cNvCxnSpPr>
              <a:stCxn id="10" idx="2"/>
            </p:cNvCxnSpPr>
            <p:nvPr/>
          </p:nvCxnSpPr>
          <p:spPr bwMode="auto">
            <a:xfrm flipH="1">
              <a:off x="5791200" y="1285895"/>
              <a:ext cx="1905000" cy="923905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94C565C-E980-4BD5-B6BF-19C4832A057C}"/>
              </a:ext>
            </a:extLst>
          </p:cNvPr>
          <p:cNvSpPr txBox="1"/>
          <p:nvPr/>
        </p:nvSpPr>
        <p:spPr>
          <a:xfrm>
            <a:off x="6931944" y="6365815"/>
            <a:ext cx="3145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Linux: 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fs/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1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BF5A8-5CB8-4A36-B67A-4D8BE8EE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Device Drivers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AD219-F0AF-4371-98B8-F7A8E6513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Device-specific code in the kernel that interacts directly with the device hardware</a:t>
            </a:r>
          </a:p>
          <a:p>
            <a:pPr lvl="1"/>
            <a:r>
              <a:rPr lang="en-US" dirty="0" smtClean="0"/>
              <a:t>Supports a standard, internal interface</a:t>
            </a:r>
          </a:p>
          <a:p>
            <a:pPr lvl="1"/>
            <a:r>
              <a:rPr lang="en-US" dirty="0" smtClean="0"/>
              <a:t>Same kernel I/O system can interact easily with different device drivers</a:t>
            </a:r>
          </a:p>
          <a:p>
            <a:pPr lvl="1"/>
            <a:r>
              <a:rPr lang="en-US" dirty="0" smtClean="0"/>
              <a:t>Special device-specific configuration supported with the </a:t>
            </a:r>
            <a:r>
              <a:rPr lang="en-US" dirty="0" err="1" smtClean="0">
                <a:latin typeface="Consolas" panose="020B0609020204030204" pitchFamily="49" charset="0"/>
              </a:rPr>
              <a:t>ioctl</a:t>
            </a:r>
            <a:r>
              <a:rPr lang="en-US" dirty="0" smtClean="0">
                <a:latin typeface="Consolas" panose="020B0609020204030204" pitchFamily="49" charset="0"/>
              </a:rPr>
              <a:t>()</a:t>
            </a:r>
            <a:r>
              <a:rPr lang="en-US" dirty="0" smtClean="0"/>
              <a:t> system call</a:t>
            </a:r>
          </a:p>
          <a:p>
            <a:r>
              <a:rPr lang="en-US" dirty="0" smtClean="0"/>
              <a:t>Device Drivers typically divided into two pieces:</a:t>
            </a:r>
          </a:p>
          <a:p>
            <a:pPr lvl="1"/>
            <a:r>
              <a:rPr lang="en-US" dirty="0" smtClean="0"/>
              <a:t>Top half: accessed in call path from system calls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mplements a set of standard, cross-device calls like open(), close(), read(), write(), </a:t>
            </a:r>
            <a:r>
              <a:rPr lang="en-US" dirty="0" err="1" smtClean="0"/>
              <a:t>ioctl</a:t>
            </a:r>
            <a:r>
              <a:rPr lang="en-US" dirty="0" smtClean="0"/>
              <a:t>(), strategy()</a:t>
            </a:r>
          </a:p>
          <a:p>
            <a:pPr lvl="2"/>
            <a:r>
              <a:rPr lang="en-US" dirty="0" smtClean="0"/>
              <a:t>This is the kernel’s interface to the device driver</a:t>
            </a:r>
          </a:p>
          <a:p>
            <a:pPr lvl="2"/>
            <a:r>
              <a:rPr lang="en-US" dirty="0" smtClean="0"/>
              <a:t>Top half will start I/O to device, may put thread to sleep until finished</a:t>
            </a:r>
          </a:p>
          <a:p>
            <a:pPr lvl="1"/>
            <a:r>
              <a:rPr lang="en-US" dirty="0" smtClean="0"/>
              <a:t>Bottom half: run as interrupt routine</a:t>
            </a:r>
          </a:p>
          <a:p>
            <a:pPr lvl="2"/>
            <a:r>
              <a:rPr lang="en-US" dirty="0" smtClean="0"/>
              <a:t>Gets input or transfers next block of output</a:t>
            </a:r>
          </a:p>
          <a:p>
            <a:pPr lvl="2"/>
            <a:r>
              <a:rPr lang="en-US" dirty="0" smtClean="0"/>
              <a:t>May wake sleeping threads if I/O now complete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F04EF-F588-4D0E-9FE3-BF93163B8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F652C-CC26-48E6-9A6A-CE517331F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368E5-B49F-48A0-A36A-57A408E67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4DEBF-B9FC-424D-AC0B-35CACCC5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22410-46DE-4714-B9BE-5E95F958C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4061A-A5E1-407F-8198-418FD91D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83</a:t>
            </a:fld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D499EA4-FEB5-4187-B2CC-19B297C99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t="562" r="24442" b="562"/>
          <a:stretch>
            <a:fillRect/>
          </a:stretch>
        </p:blipFill>
        <p:spPr bwMode="auto">
          <a:xfrm>
            <a:off x="4883538" y="415538"/>
            <a:ext cx="4006850" cy="58134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4">
            <a:extLst>
              <a:ext uri="{FF2B5EF4-FFF2-40B4-BE49-F238E27FC236}">
                <a16:creationId xmlns:a16="http://schemas.microsoft.com/office/drawing/2014/main" id="{AB197939-A045-46EC-AC3A-5D3ED7BA7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4788" y="3073013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cs typeface="Gill Sans Light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B621CF1-9D5B-4FFB-8909-CEF1264E5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7188" y="3142863"/>
            <a:ext cx="1707884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Top Half</a:t>
            </a: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F4F6F8F8-59E5-4F8F-93D8-7ECCCFBDFA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4788" y="3987413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cs typeface="Gill Sans Light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2954E70-147B-417F-9E8F-89B66A34A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7188" y="4063613"/>
            <a:ext cx="1707884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Bottom Half</a:t>
            </a: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BB3D890C-7244-427D-A386-756AFC7752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4788" y="4978013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cs typeface="Gill Sans Light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589A2831-7A5B-43C2-BEA7-479127DCC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713" y="5130413"/>
            <a:ext cx="132540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Device</a:t>
            </a:r>
          </a:p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4E6020DF-D088-4BCA-AF69-D376F8A78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4788" y="1396613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cs typeface="Gill Sans Light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6E156B81-B119-4302-9D86-BBF8DBD7A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401" y="1853813"/>
            <a:ext cx="1395299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Kernel I/O</a:t>
            </a:r>
          </a:p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Subsystem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112279F0-F272-4812-A2B5-25D7EFB05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0251" y="482213"/>
            <a:ext cx="115856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User</a:t>
            </a:r>
          </a:p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Program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905B30-8086-443E-A279-F20F76F1DA09}"/>
              </a:ext>
            </a:extLst>
          </p:cNvPr>
          <p:cNvSpPr/>
          <p:nvPr/>
        </p:nvSpPr>
        <p:spPr bwMode="auto">
          <a:xfrm>
            <a:off x="4883538" y="415538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D445CE-9E95-4BD3-B503-D70F63AF4BBC}"/>
              </a:ext>
            </a:extLst>
          </p:cNvPr>
          <p:cNvSpPr/>
          <p:nvPr/>
        </p:nvSpPr>
        <p:spPr bwMode="auto">
          <a:xfrm>
            <a:off x="4883538" y="2377689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B24980-9053-4D5D-9BC1-F991CE2FFF34}"/>
              </a:ext>
            </a:extLst>
          </p:cNvPr>
          <p:cNvSpPr/>
          <p:nvPr/>
        </p:nvSpPr>
        <p:spPr bwMode="auto">
          <a:xfrm>
            <a:off x="4883538" y="3187314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E630EF-1DFE-4666-A452-86824098E6BF}"/>
              </a:ext>
            </a:extLst>
          </p:cNvPr>
          <p:cNvSpPr/>
          <p:nvPr/>
        </p:nvSpPr>
        <p:spPr bwMode="auto">
          <a:xfrm>
            <a:off x="4883538" y="5125548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91F2F4-63C0-4C88-9E0C-C44EE0F04A3F}"/>
              </a:ext>
            </a:extLst>
          </p:cNvPr>
          <p:cNvSpPr/>
          <p:nvPr/>
        </p:nvSpPr>
        <p:spPr bwMode="auto">
          <a:xfrm>
            <a:off x="7366388" y="5130413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C2FBC8-DCA5-479A-B9D4-64D7B1D1FCB0}"/>
              </a:ext>
            </a:extLst>
          </p:cNvPr>
          <p:cNvSpPr/>
          <p:nvPr/>
        </p:nvSpPr>
        <p:spPr bwMode="auto">
          <a:xfrm>
            <a:off x="7366388" y="4063613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E652B5-72C4-4DEE-8DD4-94B2835AC3FA}"/>
              </a:ext>
            </a:extLst>
          </p:cNvPr>
          <p:cNvSpPr/>
          <p:nvPr/>
        </p:nvSpPr>
        <p:spPr bwMode="auto">
          <a:xfrm>
            <a:off x="7366388" y="3149213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5ECE76-4707-42EF-9267-26EE9AE7D1F8}"/>
              </a:ext>
            </a:extLst>
          </p:cNvPr>
          <p:cNvSpPr/>
          <p:nvPr/>
        </p:nvSpPr>
        <p:spPr bwMode="auto">
          <a:xfrm>
            <a:off x="7366388" y="1472813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E3BB88-91ED-4E96-9245-6DEDC314B762}"/>
              </a:ext>
            </a:extLst>
          </p:cNvPr>
          <p:cNvSpPr/>
          <p:nvPr/>
        </p:nvSpPr>
        <p:spPr bwMode="auto">
          <a:xfrm>
            <a:off x="7398138" y="406013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C8AB474E-45BC-4FD1-B735-8F09478AA013}"/>
              </a:ext>
            </a:extLst>
          </p:cNvPr>
          <p:cNvSpPr/>
          <p:nvPr/>
        </p:nvSpPr>
        <p:spPr bwMode="auto">
          <a:xfrm>
            <a:off x="4958468" y="1472813"/>
            <a:ext cx="1341120" cy="685801"/>
          </a:xfrm>
          <a:prstGeom prst="diamond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474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4" grpId="1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806A-BDE2-4E60-8CDC-64DC6760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02362"/>
            <a:ext cx="9692640" cy="1397124"/>
          </a:xfrm>
        </p:spPr>
        <p:txBody>
          <a:bodyPr/>
          <a:lstStyle/>
          <a:p>
            <a:r>
              <a:rPr lang="en-US" smtClean="0"/>
              <a:t>Today: How Does the OS Support the Process Abstraction?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0CE6-2ADD-4BF5-94F0-DA5BA59CF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Support for threads and kernel structure</a:t>
            </a:r>
          </a:p>
          <a:p>
            <a:r>
              <a:rPr lang="en-US" smtClean="0"/>
              <a:t>Memory layout</a:t>
            </a:r>
          </a:p>
          <a:p>
            <a:r>
              <a:rPr lang="en-US" smtClean="0"/>
              <a:t>Support for process operations</a:t>
            </a:r>
          </a:p>
          <a:p>
            <a:r>
              <a:rPr lang="en-US" smtClean="0"/>
              <a:t>Support for I/O</a:t>
            </a:r>
          </a:p>
          <a:p>
            <a:r>
              <a:rPr lang="en-US" smtClean="0"/>
              <a:t>Influence of IPC/RPC on kernel structure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A4039-9DB4-4F03-BED2-494F6C52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AE43C-4D11-467E-A1A5-D380360D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D2C79-D4AF-499F-BECD-C6787405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53708" y="3763736"/>
            <a:ext cx="5465499" cy="4816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4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1D72B-17BC-4537-9C19-B231F15B8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IPC to Simplify 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18F48-520D-4E3E-A7C0-CAE041ADD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What if the file system is not local to the machine, but on the network?</a:t>
            </a:r>
          </a:p>
          <a:p>
            <a:r>
              <a:rPr lang="en-US" dirty="0" smtClean="0"/>
              <a:t>Is there a general mechanism for providing services to other processes?</a:t>
            </a:r>
          </a:p>
          <a:p>
            <a:pPr lvl="1"/>
            <a:r>
              <a:rPr lang="en-US" dirty="0" smtClean="0"/>
              <a:t>Do the protocols we run on top of IPC generalize as well?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1FAB5-3B2B-44BB-9593-F8E8BE5C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669FC-40C0-4779-B269-4CC1871BA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89DEF-943D-442C-8A3A-F237947D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85</a:t>
            </a:fld>
            <a:endParaRPr lang="en-US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74B8239F-6D13-4ABE-862E-A25D41C735C7}"/>
              </a:ext>
            </a:extLst>
          </p:cNvPr>
          <p:cNvGrpSpPr>
            <a:grpSpLocks/>
          </p:cNvGrpSpPr>
          <p:nvPr/>
        </p:nvGrpSpPr>
        <p:grpSpPr bwMode="auto">
          <a:xfrm>
            <a:off x="2718582" y="2069581"/>
            <a:ext cx="2927350" cy="2309813"/>
            <a:chOff x="826" y="2703"/>
            <a:chExt cx="1844" cy="1455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17921C1E-35ED-44A7-B913-F93A71E017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6" y="2703"/>
              <a:ext cx="1824" cy="1195"/>
              <a:chOff x="200" y="2847"/>
              <a:chExt cx="1824" cy="1195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77C09D36-2BCD-4928-85C0-CE47D969A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" y="2847"/>
                <a:ext cx="432" cy="432"/>
              </a:xfrm>
              <a:prstGeom prst="rect">
                <a:avLst/>
              </a:prstGeom>
              <a:solidFill>
                <a:schemeClr val="accent2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dirty="0">
                    <a:latin typeface="+mn-lt"/>
                  </a:rPr>
                  <a:t>App</a:t>
                </a:r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CAC708F4-690C-44FC-B8BA-5CBABEC71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2847"/>
                <a:ext cx="432" cy="432"/>
              </a:xfrm>
              <a:prstGeom prst="rect">
                <a:avLst/>
              </a:prstGeom>
              <a:solidFill>
                <a:schemeClr val="accent2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>
                    <a:latin typeface="+mn-lt"/>
                  </a:rPr>
                  <a:t>App</a:t>
                </a:r>
              </a:p>
            </p:txBody>
          </p:sp>
          <p:grpSp>
            <p:nvGrpSpPr>
              <p:cNvPr id="12" name="Group 9">
                <a:extLst>
                  <a:ext uri="{FF2B5EF4-FFF2-40B4-BE49-F238E27FC236}">
                    <a16:creationId xmlns:a16="http://schemas.microsoft.com/office/drawing/2014/main" id="{C8C7820C-4444-44F4-B0F3-D683557942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0" y="3312"/>
                <a:ext cx="1824" cy="730"/>
                <a:chOff x="200" y="3312"/>
                <a:chExt cx="1824" cy="730"/>
              </a:xfrm>
            </p:grpSpPr>
            <p:sp>
              <p:nvSpPr>
                <p:cNvPr id="14" name="Rectangle 10">
                  <a:extLst>
                    <a:ext uri="{FF2B5EF4-FFF2-40B4-BE49-F238E27FC236}">
                      <a16:creationId xmlns:a16="http://schemas.microsoft.com/office/drawing/2014/main" id="{FAF0F821-11C8-4124-85F3-4C7858F57D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" y="3327"/>
                  <a:ext cx="1824" cy="715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dirty="0">
                    <a:latin typeface="+mn-lt"/>
                  </a:endParaRPr>
                </a:p>
              </p:txBody>
            </p:sp>
            <p:sp>
              <p:nvSpPr>
                <p:cNvPr id="15" name="Text Box 11">
                  <a:extLst>
                    <a:ext uri="{FF2B5EF4-FFF2-40B4-BE49-F238E27FC236}">
                      <a16:creationId xmlns:a16="http://schemas.microsoft.com/office/drawing/2014/main" id="{F494B8A5-E879-41BF-A6D8-CD930F120B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0" y="3312"/>
                  <a:ext cx="839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+mn-lt"/>
                    </a:rPr>
                    <a:t>file system</a:t>
                  </a:r>
                </a:p>
              </p:txBody>
            </p:sp>
            <p:sp>
              <p:nvSpPr>
                <p:cNvPr id="16" name="Text Box 12">
                  <a:extLst>
                    <a:ext uri="{FF2B5EF4-FFF2-40B4-BE49-F238E27FC236}">
                      <a16:creationId xmlns:a16="http://schemas.microsoft.com/office/drawing/2014/main" id="{B7A0954E-1E2E-43CF-8A77-E4AFFE52EA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3" y="3360"/>
                  <a:ext cx="86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+mn-lt"/>
                    </a:rPr>
                    <a:t>Windowing</a:t>
                  </a:r>
                </a:p>
              </p:txBody>
            </p:sp>
            <p:sp>
              <p:nvSpPr>
                <p:cNvPr id="17" name="Text Box 13">
                  <a:extLst>
                    <a:ext uri="{FF2B5EF4-FFF2-40B4-BE49-F238E27FC236}">
                      <a16:creationId xmlns:a16="http://schemas.microsoft.com/office/drawing/2014/main" id="{ED8A4773-E0E3-4725-8BB8-3437AD5A34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57" y="3600"/>
                  <a:ext cx="911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+mn-lt"/>
                    </a:rPr>
                    <a:t>Networking</a:t>
                  </a:r>
                </a:p>
              </p:txBody>
            </p:sp>
            <p:sp>
              <p:nvSpPr>
                <p:cNvPr id="18" name="Text Box 14">
                  <a:extLst>
                    <a:ext uri="{FF2B5EF4-FFF2-40B4-BE49-F238E27FC236}">
                      <a16:creationId xmlns:a16="http://schemas.microsoft.com/office/drawing/2014/main" id="{884E7134-D18E-4DB3-AE76-2238CE19A9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1" y="3552"/>
                  <a:ext cx="35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+mn-lt"/>
                    </a:rPr>
                    <a:t>VM</a:t>
                  </a:r>
                </a:p>
              </p:txBody>
            </p:sp>
            <p:sp>
              <p:nvSpPr>
                <p:cNvPr id="19" name="Text Box 15">
                  <a:extLst>
                    <a:ext uri="{FF2B5EF4-FFF2-40B4-BE49-F238E27FC236}">
                      <a16:creationId xmlns:a16="http://schemas.microsoft.com/office/drawing/2014/main" id="{3B42EAC6-7C28-4616-BF75-AA621C76CE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2" y="3792"/>
                  <a:ext cx="67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+mn-lt"/>
                    </a:rPr>
                    <a:t>Threads</a:t>
                  </a:r>
                </a:p>
              </p:txBody>
            </p:sp>
          </p:grpSp>
          <p:sp>
            <p:nvSpPr>
              <p:cNvPr id="13" name="Rectangle 16">
                <a:extLst>
                  <a:ext uri="{FF2B5EF4-FFF2-40B4-BE49-F238E27FC236}">
                    <a16:creationId xmlns:a16="http://schemas.microsoft.com/office/drawing/2014/main" id="{5635F68D-FDF4-43AB-98E2-44821EAF7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" y="2847"/>
                <a:ext cx="432" cy="432"/>
              </a:xfrm>
              <a:prstGeom prst="rect">
                <a:avLst/>
              </a:prstGeom>
              <a:solidFill>
                <a:schemeClr val="accent2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>
                    <a:latin typeface="+mn-lt"/>
                  </a:rPr>
                  <a:t>App</a:t>
                </a:r>
              </a:p>
            </p:txBody>
          </p:sp>
        </p:grpSp>
        <p:sp>
          <p:nvSpPr>
            <p:cNvPr id="9" name="Text Box 17">
              <a:extLst>
                <a:ext uri="{FF2B5EF4-FFF2-40B4-BE49-F238E27FC236}">
                  <a16:creationId xmlns:a16="http://schemas.microsoft.com/office/drawing/2014/main" id="{D4612199-4382-4A48-8862-4A442747A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" y="3888"/>
              <a:ext cx="1835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 dirty="0">
                  <a:latin typeface="+mn-lt"/>
                </a:rPr>
                <a:t>Monolithic Structure</a:t>
              </a:r>
            </a:p>
          </p:txBody>
        </p:sp>
      </p:grpSp>
      <p:sp>
        <p:nvSpPr>
          <p:cNvPr id="20" name="Rectangle 20">
            <a:extLst>
              <a:ext uri="{FF2B5EF4-FFF2-40B4-BE49-F238E27FC236}">
                <a16:creationId xmlns:a16="http://schemas.microsoft.com/office/drawing/2014/main" id="{466E223A-D02A-44AD-B3A1-FA0129291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9182" y="2089186"/>
            <a:ext cx="685800" cy="685800"/>
          </a:xfrm>
          <a:prstGeom prst="rect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+mn-lt"/>
              </a:rPr>
              <a:t>App</a:t>
            </a: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A67C4894-C5A8-4068-9219-E7D9459D8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6980" y="2089186"/>
            <a:ext cx="1003774" cy="6858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b="0" dirty="0">
                <a:latin typeface="+mn-lt"/>
              </a:rPr>
              <a:t>File</a:t>
            </a:r>
          </a:p>
          <a:p>
            <a:pPr algn="ctr">
              <a:spcBef>
                <a:spcPct val="0"/>
              </a:spcBef>
            </a:pPr>
            <a:r>
              <a:rPr lang="en-US" altLang="en-US" b="0" dirty="0">
                <a:latin typeface="+mn-lt"/>
              </a:rPr>
              <a:t>Sys ???</a:t>
            </a: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DDE61CF1-A5A1-47C8-9483-29924EF78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982" y="2089186"/>
            <a:ext cx="1357313" cy="6858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+mn-lt"/>
              </a:rPr>
              <a:t>Window </a:t>
            </a:r>
          </a:p>
          <a:p>
            <a:pPr algn="ctr"/>
            <a:r>
              <a:rPr lang="en-US" altLang="en-US" b="0" dirty="0" err="1">
                <a:latin typeface="+mn-lt"/>
              </a:rPr>
              <a:t>Mgr</a:t>
            </a:r>
            <a:endParaRPr lang="en-US" altLang="en-US" b="0" dirty="0">
              <a:latin typeface="+mn-lt"/>
            </a:endParaRP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3C25D8C1-176C-4E86-865A-C7693BB67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782" y="2831582"/>
            <a:ext cx="2880114" cy="1134897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>
              <a:latin typeface="+mn-lt"/>
            </a:endParaRPr>
          </a:p>
        </p:txBody>
      </p:sp>
      <p:sp>
        <p:nvSpPr>
          <p:cNvPr id="24" name="Text Box 25">
            <a:extLst>
              <a:ext uri="{FF2B5EF4-FFF2-40B4-BE49-F238E27FC236}">
                <a16:creationId xmlns:a16="http://schemas.microsoft.com/office/drawing/2014/main" id="{D07EDA30-CB54-4448-AB61-0B79B0F61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807" y="3008031"/>
            <a:ext cx="920746" cy="64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latin typeface="+mn-lt"/>
              </a:rPr>
              <a:t>address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latin typeface="+mn-lt"/>
              </a:rPr>
              <a:t>spaces</a:t>
            </a: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4D46171B-0BE1-445F-9666-0B9ED3CC1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2708" y="3190034"/>
            <a:ext cx="909525" cy="36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800" dirty="0">
                <a:latin typeface="+mn-lt"/>
              </a:rPr>
              <a:t>threads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C781D25A-B5F4-4F56-A293-9438479F2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6107" y="3966479"/>
            <a:ext cx="2228155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+mn-lt"/>
              </a:rPr>
              <a:t>Partitioning ???</a:t>
            </a: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8370341-D6C9-4955-AD9F-5DF7F34C9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582" y="2089186"/>
            <a:ext cx="685800" cy="685800"/>
          </a:xfrm>
          <a:prstGeom prst="rect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+mn-lt"/>
              </a:rPr>
              <a:t>App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740734-A295-4302-90A6-3F13115F37AF}"/>
              </a:ext>
            </a:extLst>
          </p:cNvPr>
          <p:cNvGrpSpPr/>
          <p:nvPr/>
        </p:nvGrpSpPr>
        <p:grpSpPr>
          <a:xfrm>
            <a:off x="6610809" y="1578591"/>
            <a:ext cx="2172487" cy="480000"/>
            <a:chOff x="5144570" y="1765585"/>
            <a:chExt cx="2172487" cy="651828"/>
          </a:xfrm>
        </p:grpSpPr>
        <p:sp>
          <p:nvSpPr>
            <p:cNvPr id="29" name="Text Box 24">
              <a:extLst>
                <a:ext uri="{FF2B5EF4-FFF2-40B4-BE49-F238E27FC236}">
                  <a16:creationId xmlns:a16="http://schemas.microsoft.com/office/drawing/2014/main" id="{2BDB6781-57C2-46D5-80AE-9007EE43E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8160" y="1765585"/>
              <a:ext cx="488897" cy="366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dirty="0">
                  <a:solidFill>
                    <a:srgbClr val="FF0000"/>
                  </a:solidFill>
                  <a:latin typeface="+mn-lt"/>
                </a:rPr>
                <a:t>IPC</a:t>
              </a: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AF77935D-844C-41C7-8D52-743975F0800C}"/>
                </a:ext>
              </a:extLst>
            </p:cNvPr>
            <p:cNvSpPr/>
            <p:nvPr/>
          </p:nvSpPr>
          <p:spPr>
            <a:xfrm>
              <a:off x="5918886" y="1939884"/>
              <a:ext cx="939114" cy="469684"/>
            </a:xfrm>
            <a:custGeom>
              <a:avLst/>
              <a:gdLst>
                <a:gd name="connsiteX0" fmla="*/ 0 w 939114"/>
                <a:gd name="connsiteY0" fmla="*/ 469684 h 469684"/>
                <a:gd name="connsiteX1" fmla="*/ 506628 w 939114"/>
                <a:gd name="connsiteY1" fmla="*/ 127 h 469684"/>
                <a:gd name="connsiteX2" fmla="*/ 939114 w 939114"/>
                <a:gd name="connsiteY2" fmla="*/ 432613 h 46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9114" h="469684">
                  <a:moveTo>
                    <a:pt x="0" y="469684"/>
                  </a:moveTo>
                  <a:cubicBezTo>
                    <a:pt x="175054" y="237994"/>
                    <a:pt x="350109" y="6305"/>
                    <a:pt x="506628" y="127"/>
                  </a:cubicBezTo>
                  <a:cubicBezTo>
                    <a:pt x="663147" y="-6052"/>
                    <a:pt x="801130" y="213280"/>
                    <a:pt x="939114" y="432613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840226E4-80F9-4634-B1F2-115AFC86842E}"/>
                </a:ext>
              </a:extLst>
            </p:cNvPr>
            <p:cNvSpPr/>
            <p:nvPr/>
          </p:nvSpPr>
          <p:spPr>
            <a:xfrm>
              <a:off x="5144570" y="1896141"/>
              <a:ext cx="1612516" cy="521272"/>
            </a:xfrm>
            <a:custGeom>
              <a:avLst/>
              <a:gdLst>
                <a:gd name="connsiteX0" fmla="*/ 0 w 939114"/>
                <a:gd name="connsiteY0" fmla="*/ 469684 h 469684"/>
                <a:gd name="connsiteX1" fmla="*/ 506628 w 939114"/>
                <a:gd name="connsiteY1" fmla="*/ 127 h 469684"/>
                <a:gd name="connsiteX2" fmla="*/ 939114 w 939114"/>
                <a:gd name="connsiteY2" fmla="*/ 432613 h 46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9114" h="469684">
                  <a:moveTo>
                    <a:pt x="0" y="469684"/>
                  </a:moveTo>
                  <a:cubicBezTo>
                    <a:pt x="175054" y="237994"/>
                    <a:pt x="350109" y="6305"/>
                    <a:pt x="506628" y="127"/>
                  </a:cubicBezTo>
                  <a:cubicBezTo>
                    <a:pt x="663147" y="-6052"/>
                    <a:pt x="801130" y="213280"/>
                    <a:pt x="939114" y="432613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922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B43E-69E7-4ABF-B50A-DE520494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Microkernels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FF4C-A989-4B98-A434-24D4122CB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Split OS into separate processes</a:t>
            </a:r>
          </a:p>
          <a:p>
            <a:pPr lvl="1"/>
            <a:r>
              <a:rPr lang="en-US" smtClean="0"/>
              <a:t>Example: File System, Network Driver are processes outside of the kernel</a:t>
            </a:r>
          </a:p>
          <a:p>
            <a:r>
              <a:rPr lang="en-US" smtClean="0"/>
              <a:t>Pass messages among these components (e.g., via RPC) instead of system calls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91633-BB63-4103-85F4-118653ED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08D1A-CC5C-42DD-B201-791DAA2D4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54E8E-167F-4A50-BCDE-5CC3EA76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86</a:t>
            </a:fld>
            <a:endParaRPr lang="en-US"/>
          </a:p>
        </p:txBody>
      </p:sp>
      <p:grpSp>
        <p:nvGrpSpPr>
          <p:cNvPr id="31" name="Group 5">
            <a:extLst>
              <a:ext uri="{FF2B5EF4-FFF2-40B4-BE49-F238E27FC236}">
                <a16:creationId xmlns:a16="http://schemas.microsoft.com/office/drawing/2014/main" id="{74B8239F-6D13-4ABE-862E-A25D41C735C7}"/>
              </a:ext>
            </a:extLst>
          </p:cNvPr>
          <p:cNvGrpSpPr>
            <a:grpSpLocks/>
          </p:cNvGrpSpPr>
          <p:nvPr/>
        </p:nvGrpSpPr>
        <p:grpSpPr bwMode="auto">
          <a:xfrm>
            <a:off x="2718582" y="3962389"/>
            <a:ext cx="2927350" cy="2309813"/>
            <a:chOff x="826" y="2703"/>
            <a:chExt cx="1844" cy="1455"/>
          </a:xfrm>
        </p:grpSpPr>
        <p:grpSp>
          <p:nvGrpSpPr>
            <p:cNvPr id="32" name="Group 6">
              <a:extLst>
                <a:ext uri="{FF2B5EF4-FFF2-40B4-BE49-F238E27FC236}">
                  <a16:creationId xmlns:a16="http://schemas.microsoft.com/office/drawing/2014/main" id="{17921C1E-35ED-44A7-B913-F93A71E017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6" y="2703"/>
              <a:ext cx="1824" cy="1195"/>
              <a:chOff x="200" y="2847"/>
              <a:chExt cx="1824" cy="1195"/>
            </a:xfrm>
          </p:grpSpPr>
          <p:sp>
            <p:nvSpPr>
              <p:cNvPr id="34" name="Rectangle 7">
                <a:extLst>
                  <a:ext uri="{FF2B5EF4-FFF2-40B4-BE49-F238E27FC236}">
                    <a16:creationId xmlns:a16="http://schemas.microsoft.com/office/drawing/2014/main" id="{77C09D36-2BCD-4928-85C0-CE47D969A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" y="2847"/>
                <a:ext cx="432" cy="432"/>
              </a:xfrm>
              <a:prstGeom prst="rect">
                <a:avLst/>
              </a:prstGeom>
              <a:solidFill>
                <a:schemeClr val="accent2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dirty="0">
                    <a:latin typeface="+mn-lt"/>
                  </a:rPr>
                  <a:t>App</a:t>
                </a:r>
              </a:p>
            </p:txBody>
          </p:sp>
          <p:sp>
            <p:nvSpPr>
              <p:cNvPr id="35" name="Rectangle 8">
                <a:extLst>
                  <a:ext uri="{FF2B5EF4-FFF2-40B4-BE49-F238E27FC236}">
                    <a16:creationId xmlns:a16="http://schemas.microsoft.com/office/drawing/2014/main" id="{CAC708F4-690C-44FC-B8BA-5CBABEC71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2847"/>
                <a:ext cx="432" cy="432"/>
              </a:xfrm>
              <a:prstGeom prst="rect">
                <a:avLst/>
              </a:prstGeom>
              <a:solidFill>
                <a:schemeClr val="accent2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>
                    <a:latin typeface="+mn-lt"/>
                  </a:rPr>
                  <a:t>App</a:t>
                </a:r>
              </a:p>
            </p:txBody>
          </p:sp>
          <p:grpSp>
            <p:nvGrpSpPr>
              <p:cNvPr id="36" name="Group 9">
                <a:extLst>
                  <a:ext uri="{FF2B5EF4-FFF2-40B4-BE49-F238E27FC236}">
                    <a16:creationId xmlns:a16="http://schemas.microsoft.com/office/drawing/2014/main" id="{C8C7820C-4444-44F4-B0F3-D683557942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0" y="3312"/>
                <a:ext cx="1824" cy="730"/>
                <a:chOff x="200" y="3312"/>
                <a:chExt cx="1824" cy="730"/>
              </a:xfrm>
            </p:grpSpPr>
            <p:sp>
              <p:nvSpPr>
                <p:cNvPr id="38" name="Rectangle 10">
                  <a:extLst>
                    <a:ext uri="{FF2B5EF4-FFF2-40B4-BE49-F238E27FC236}">
                      <a16:creationId xmlns:a16="http://schemas.microsoft.com/office/drawing/2014/main" id="{FAF0F821-11C8-4124-85F3-4C7858F57D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" y="3327"/>
                  <a:ext cx="1824" cy="715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dirty="0">
                    <a:latin typeface="+mn-lt"/>
                  </a:endParaRPr>
                </a:p>
              </p:txBody>
            </p:sp>
            <p:sp>
              <p:nvSpPr>
                <p:cNvPr id="39" name="Text Box 11">
                  <a:extLst>
                    <a:ext uri="{FF2B5EF4-FFF2-40B4-BE49-F238E27FC236}">
                      <a16:creationId xmlns:a16="http://schemas.microsoft.com/office/drawing/2014/main" id="{F494B8A5-E879-41BF-A6D8-CD930F120B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0" y="3312"/>
                  <a:ext cx="839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+mn-lt"/>
                    </a:rPr>
                    <a:t>file system</a:t>
                  </a:r>
                </a:p>
              </p:txBody>
            </p:sp>
            <p:sp>
              <p:nvSpPr>
                <p:cNvPr id="40" name="Text Box 12">
                  <a:extLst>
                    <a:ext uri="{FF2B5EF4-FFF2-40B4-BE49-F238E27FC236}">
                      <a16:creationId xmlns:a16="http://schemas.microsoft.com/office/drawing/2014/main" id="{B7A0954E-1E2E-43CF-8A77-E4AFFE52EA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3" y="3360"/>
                  <a:ext cx="86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+mn-lt"/>
                    </a:rPr>
                    <a:t>Windowing</a:t>
                  </a:r>
                </a:p>
              </p:txBody>
            </p:sp>
            <p:sp>
              <p:nvSpPr>
                <p:cNvPr id="41" name="Text Box 13">
                  <a:extLst>
                    <a:ext uri="{FF2B5EF4-FFF2-40B4-BE49-F238E27FC236}">
                      <a16:creationId xmlns:a16="http://schemas.microsoft.com/office/drawing/2014/main" id="{ED8A4773-E0E3-4725-8BB8-3437AD5A34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57" y="3600"/>
                  <a:ext cx="911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+mn-lt"/>
                    </a:rPr>
                    <a:t>Networking</a:t>
                  </a:r>
                </a:p>
              </p:txBody>
            </p:sp>
            <p:sp>
              <p:nvSpPr>
                <p:cNvPr id="42" name="Text Box 14">
                  <a:extLst>
                    <a:ext uri="{FF2B5EF4-FFF2-40B4-BE49-F238E27FC236}">
                      <a16:creationId xmlns:a16="http://schemas.microsoft.com/office/drawing/2014/main" id="{884E7134-D18E-4DB3-AE76-2238CE19A9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1" y="3552"/>
                  <a:ext cx="35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+mn-lt"/>
                    </a:rPr>
                    <a:t>VM</a:t>
                  </a:r>
                </a:p>
              </p:txBody>
            </p:sp>
            <p:sp>
              <p:nvSpPr>
                <p:cNvPr id="43" name="Text Box 15">
                  <a:extLst>
                    <a:ext uri="{FF2B5EF4-FFF2-40B4-BE49-F238E27FC236}">
                      <a16:creationId xmlns:a16="http://schemas.microsoft.com/office/drawing/2014/main" id="{3B42EAC6-7C28-4616-BF75-AA621C76CE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2" y="3792"/>
                  <a:ext cx="67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+mn-lt"/>
                    </a:rPr>
                    <a:t>Threads</a:t>
                  </a:r>
                </a:p>
              </p:txBody>
            </p:sp>
          </p:grpSp>
          <p:sp>
            <p:nvSpPr>
              <p:cNvPr id="37" name="Rectangle 16">
                <a:extLst>
                  <a:ext uri="{FF2B5EF4-FFF2-40B4-BE49-F238E27FC236}">
                    <a16:creationId xmlns:a16="http://schemas.microsoft.com/office/drawing/2014/main" id="{5635F68D-FDF4-43AB-98E2-44821EAF7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" y="2847"/>
                <a:ext cx="432" cy="432"/>
              </a:xfrm>
              <a:prstGeom prst="rect">
                <a:avLst/>
              </a:prstGeom>
              <a:solidFill>
                <a:schemeClr val="accent2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>
                    <a:latin typeface="+mn-lt"/>
                  </a:rPr>
                  <a:t>App</a:t>
                </a:r>
              </a:p>
            </p:txBody>
          </p:sp>
        </p:grpSp>
        <p:sp>
          <p:nvSpPr>
            <p:cNvPr id="33" name="Text Box 17">
              <a:extLst>
                <a:ext uri="{FF2B5EF4-FFF2-40B4-BE49-F238E27FC236}">
                  <a16:creationId xmlns:a16="http://schemas.microsoft.com/office/drawing/2014/main" id="{D4612199-4382-4A48-8862-4A442747A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" y="3888"/>
              <a:ext cx="1835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 dirty="0">
                  <a:latin typeface="+mn-lt"/>
                </a:rPr>
                <a:t>Monolithic Structure</a:t>
              </a:r>
            </a:p>
          </p:txBody>
        </p:sp>
      </p:grpSp>
      <p:sp>
        <p:nvSpPr>
          <p:cNvPr id="44" name="Rectangle 20">
            <a:extLst>
              <a:ext uri="{FF2B5EF4-FFF2-40B4-BE49-F238E27FC236}">
                <a16:creationId xmlns:a16="http://schemas.microsoft.com/office/drawing/2014/main" id="{466E223A-D02A-44AD-B3A1-FA0129291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9182" y="3981994"/>
            <a:ext cx="685800" cy="685800"/>
          </a:xfrm>
          <a:prstGeom prst="rect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>
                <a:latin typeface="+mn-lt"/>
              </a:rPr>
              <a:t>App</a:t>
            </a:r>
          </a:p>
        </p:txBody>
      </p:sp>
      <p:sp>
        <p:nvSpPr>
          <p:cNvPr id="45" name="Rectangle 21">
            <a:extLst>
              <a:ext uri="{FF2B5EF4-FFF2-40B4-BE49-F238E27FC236}">
                <a16:creationId xmlns:a16="http://schemas.microsoft.com/office/drawing/2014/main" id="{A67C4894-C5A8-4068-9219-E7D9459D8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6980" y="3981994"/>
            <a:ext cx="1003774" cy="6858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000" b="0" dirty="0">
                <a:latin typeface="+mn-lt"/>
              </a:rPr>
              <a:t>File</a:t>
            </a:r>
          </a:p>
          <a:p>
            <a:pPr algn="ctr">
              <a:spcBef>
                <a:spcPct val="0"/>
              </a:spcBef>
            </a:pPr>
            <a:r>
              <a:rPr lang="en-US" altLang="en-US" sz="2000" b="0" dirty="0" smtClean="0">
                <a:latin typeface="+mn-lt"/>
              </a:rPr>
              <a:t>System</a:t>
            </a:r>
            <a:endParaRPr lang="en-US" altLang="en-US" sz="2000" b="0" dirty="0">
              <a:latin typeface="+mn-lt"/>
            </a:endParaRPr>
          </a:p>
        </p:txBody>
      </p:sp>
      <p:sp>
        <p:nvSpPr>
          <p:cNvPr id="46" name="Rectangle 22">
            <a:extLst>
              <a:ext uri="{FF2B5EF4-FFF2-40B4-BE49-F238E27FC236}">
                <a16:creationId xmlns:a16="http://schemas.microsoft.com/office/drawing/2014/main" id="{DDE61CF1-A5A1-47C8-9483-29924EF78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982" y="3981994"/>
            <a:ext cx="1357313" cy="6858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 dirty="0">
                <a:latin typeface="+mn-lt"/>
              </a:rPr>
              <a:t>Window </a:t>
            </a:r>
          </a:p>
          <a:p>
            <a:pPr algn="ctr"/>
            <a:r>
              <a:rPr lang="en-US" altLang="en-US" sz="2000" b="0" dirty="0" err="1">
                <a:latin typeface="+mn-lt"/>
              </a:rPr>
              <a:t>Mgr</a:t>
            </a:r>
            <a:endParaRPr lang="en-US" altLang="en-US" sz="2000" b="0" dirty="0">
              <a:latin typeface="+mn-lt"/>
            </a:endParaRPr>
          </a:p>
        </p:txBody>
      </p:sp>
      <p:sp>
        <p:nvSpPr>
          <p:cNvPr id="47" name="Rectangle 23">
            <a:extLst>
              <a:ext uri="{FF2B5EF4-FFF2-40B4-BE49-F238E27FC236}">
                <a16:creationId xmlns:a16="http://schemas.microsoft.com/office/drawing/2014/main" id="{3C25D8C1-176C-4E86-865A-C7693BB67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782" y="4724390"/>
            <a:ext cx="2880114" cy="1134897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>
              <a:latin typeface="+mn-lt"/>
            </a:endParaRPr>
          </a:p>
        </p:txBody>
      </p:sp>
      <p:sp>
        <p:nvSpPr>
          <p:cNvPr id="48" name="Text Box 25">
            <a:extLst>
              <a:ext uri="{FF2B5EF4-FFF2-40B4-BE49-F238E27FC236}">
                <a16:creationId xmlns:a16="http://schemas.microsoft.com/office/drawing/2014/main" id="{D07EDA30-CB54-4448-AB61-0B79B0F61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807" y="4900839"/>
            <a:ext cx="920746" cy="64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latin typeface="+mn-lt"/>
              </a:rPr>
              <a:t>address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latin typeface="+mn-lt"/>
              </a:rPr>
              <a:t>spaces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4D46171B-0BE1-445F-9666-0B9ED3CC1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2708" y="5082842"/>
            <a:ext cx="909525" cy="36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800" dirty="0">
                <a:latin typeface="+mn-lt"/>
              </a:rPr>
              <a:t>threads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C781D25A-B5F4-4F56-A293-9438479F2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745" y="5872085"/>
            <a:ext cx="3100188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 smtClean="0">
                <a:latin typeface="+mn-lt"/>
              </a:rPr>
              <a:t>Microkernel Structure</a:t>
            </a:r>
            <a:endParaRPr lang="en-US" altLang="en-US" b="0" dirty="0">
              <a:latin typeface="+mn-lt"/>
            </a:endParaRPr>
          </a:p>
        </p:txBody>
      </p:sp>
      <p:sp>
        <p:nvSpPr>
          <p:cNvPr id="51" name="Rectangle 20">
            <a:extLst>
              <a:ext uri="{FF2B5EF4-FFF2-40B4-BE49-F238E27FC236}">
                <a16:creationId xmlns:a16="http://schemas.microsoft.com/office/drawing/2014/main" id="{F8370341-D6C9-4955-AD9F-5DF7F34C9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582" y="3981994"/>
            <a:ext cx="685800" cy="685800"/>
          </a:xfrm>
          <a:prstGeom prst="rect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>
                <a:latin typeface="+mn-lt"/>
              </a:rPr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42584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B43E-69E7-4ABF-B50A-DE520494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Microkernels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FF4C-A989-4B98-A434-24D4122CB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Microkernel itself provides only essential services</a:t>
            </a:r>
          </a:p>
          <a:p>
            <a:pPr lvl="1"/>
            <a:r>
              <a:rPr lang="en-US" smtClean="0"/>
              <a:t>Communication</a:t>
            </a:r>
          </a:p>
          <a:p>
            <a:pPr lvl="1"/>
            <a:r>
              <a:rPr lang="en-US" smtClean="0"/>
              <a:t>Address space management</a:t>
            </a:r>
          </a:p>
          <a:p>
            <a:pPr lvl="1"/>
            <a:r>
              <a:rPr lang="en-US" smtClean="0"/>
              <a:t>Thread scheduling</a:t>
            </a:r>
          </a:p>
          <a:p>
            <a:pPr lvl="1"/>
            <a:r>
              <a:rPr lang="en-US" smtClean="0"/>
              <a:t>Almost-direct access to hardware devices (for driver processes)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91633-BB63-4103-85F4-118653ED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08D1A-CC5C-42DD-B201-791DAA2D4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54E8E-167F-4A50-BCDE-5CC3EA76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87</a:t>
            </a:fld>
            <a:endParaRPr lang="en-US"/>
          </a:p>
        </p:txBody>
      </p:sp>
      <p:grpSp>
        <p:nvGrpSpPr>
          <p:cNvPr id="31" name="Group 5">
            <a:extLst>
              <a:ext uri="{FF2B5EF4-FFF2-40B4-BE49-F238E27FC236}">
                <a16:creationId xmlns:a16="http://schemas.microsoft.com/office/drawing/2014/main" id="{74B8239F-6D13-4ABE-862E-A25D41C735C7}"/>
              </a:ext>
            </a:extLst>
          </p:cNvPr>
          <p:cNvGrpSpPr>
            <a:grpSpLocks/>
          </p:cNvGrpSpPr>
          <p:nvPr/>
        </p:nvGrpSpPr>
        <p:grpSpPr bwMode="auto">
          <a:xfrm>
            <a:off x="2718582" y="3962389"/>
            <a:ext cx="2927350" cy="2309813"/>
            <a:chOff x="826" y="2703"/>
            <a:chExt cx="1844" cy="1455"/>
          </a:xfrm>
        </p:grpSpPr>
        <p:grpSp>
          <p:nvGrpSpPr>
            <p:cNvPr id="32" name="Group 6">
              <a:extLst>
                <a:ext uri="{FF2B5EF4-FFF2-40B4-BE49-F238E27FC236}">
                  <a16:creationId xmlns:a16="http://schemas.microsoft.com/office/drawing/2014/main" id="{17921C1E-35ED-44A7-B913-F93A71E017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6" y="2703"/>
              <a:ext cx="1824" cy="1195"/>
              <a:chOff x="200" y="2847"/>
              <a:chExt cx="1824" cy="1195"/>
            </a:xfrm>
          </p:grpSpPr>
          <p:sp>
            <p:nvSpPr>
              <p:cNvPr id="34" name="Rectangle 7">
                <a:extLst>
                  <a:ext uri="{FF2B5EF4-FFF2-40B4-BE49-F238E27FC236}">
                    <a16:creationId xmlns:a16="http://schemas.microsoft.com/office/drawing/2014/main" id="{77C09D36-2BCD-4928-85C0-CE47D969A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" y="2847"/>
                <a:ext cx="432" cy="432"/>
              </a:xfrm>
              <a:prstGeom prst="rect">
                <a:avLst/>
              </a:prstGeom>
              <a:solidFill>
                <a:schemeClr val="accent2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dirty="0">
                    <a:latin typeface="+mn-lt"/>
                  </a:rPr>
                  <a:t>App</a:t>
                </a:r>
              </a:p>
            </p:txBody>
          </p:sp>
          <p:sp>
            <p:nvSpPr>
              <p:cNvPr id="35" name="Rectangle 8">
                <a:extLst>
                  <a:ext uri="{FF2B5EF4-FFF2-40B4-BE49-F238E27FC236}">
                    <a16:creationId xmlns:a16="http://schemas.microsoft.com/office/drawing/2014/main" id="{CAC708F4-690C-44FC-B8BA-5CBABEC71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2847"/>
                <a:ext cx="432" cy="432"/>
              </a:xfrm>
              <a:prstGeom prst="rect">
                <a:avLst/>
              </a:prstGeom>
              <a:solidFill>
                <a:schemeClr val="accent2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>
                    <a:latin typeface="+mn-lt"/>
                  </a:rPr>
                  <a:t>App</a:t>
                </a:r>
              </a:p>
            </p:txBody>
          </p:sp>
          <p:grpSp>
            <p:nvGrpSpPr>
              <p:cNvPr id="36" name="Group 9">
                <a:extLst>
                  <a:ext uri="{FF2B5EF4-FFF2-40B4-BE49-F238E27FC236}">
                    <a16:creationId xmlns:a16="http://schemas.microsoft.com/office/drawing/2014/main" id="{C8C7820C-4444-44F4-B0F3-D683557942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0" y="3312"/>
                <a:ext cx="1824" cy="730"/>
                <a:chOff x="200" y="3312"/>
                <a:chExt cx="1824" cy="730"/>
              </a:xfrm>
            </p:grpSpPr>
            <p:sp>
              <p:nvSpPr>
                <p:cNvPr id="38" name="Rectangle 10">
                  <a:extLst>
                    <a:ext uri="{FF2B5EF4-FFF2-40B4-BE49-F238E27FC236}">
                      <a16:creationId xmlns:a16="http://schemas.microsoft.com/office/drawing/2014/main" id="{FAF0F821-11C8-4124-85F3-4C7858F57D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" y="3327"/>
                  <a:ext cx="1824" cy="715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dirty="0">
                    <a:latin typeface="+mn-lt"/>
                  </a:endParaRPr>
                </a:p>
              </p:txBody>
            </p:sp>
            <p:sp>
              <p:nvSpPr>
                <p:cNvPr id="39" name="Text Box 11">
                  <a:extLst>
                    <a:ext uri="{FF2B5EF4-FFF2-40B4-BE49-F238E27FC236}">
                      <a16:creationId xmlns:a16="http://schemas.microsoft.com/office/drawing/2014/main" id="{F494B8A5-E879-41BF-A6D8-CD930F120B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0" y="3312"/>
                  <a:ext cx="839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+mn-lt"/>
                    </a:rPr>
                    <a:t>file system</a:t>
                  </a:r>
                </a:p>
              </p:txBody>
            </p:sp>
            <p:sp>
              <p:nvSpPr>
                <p:cNvPr id="40" name="Text Box 12">
                  <a:extLst>
                    <a:ext uri="{FF2B5EF4-FFF2-40B4-BE49-F238E27FC236}">
                      <a16:creationId xmlns:a16="http://schemas.microsoft.com/office/drawing/2014/main" id="{B7A0954E-1E2E-43CF-8A77-E4AFFE52EA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3" y="3360"/>
                  <a:ext cx="86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+mn-lt"/>
                    </a:rPr>
                    <a:t>Windowing</a:t>
                  </a:r>
                </a:p>
              </p:txBody>
            </p:sp>
            <p:sp>
              <p:nvSpPr>
                <p:cNvPr id="41" name="Text Box 13">
                  <a:extLst>
                    <a:ext uri="{FF2B5EF4-FFF2-40B4-BE49-F238E27FC236}">
                      <a16:creationId xmlns:a16="http://schemas.microsoft.com/office/drawing/2014/main" id="{ED8A4773-E0E3-4725-8BB8-3437AD5A34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57" y="3600"/>
                  <a:ext cx="911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+mn-lt"/>
                    </a:rPr>
                    <a:t>Networking</a:t>
                  </a:r>
                </a:p>
              </p:txBody>
            </p:sp>
            <p:sp>
              <p:nvSpPr>
                <p:cNvPr id="42" name="Text Box 14">
                  <a:extLst>
                    <a:ext uri="{FF2B5EF4-FFF2-40B4-BE49-F238E27FC236}">
                      <a16:creationId xmlns:a16="http://schemas.microsoft.com/office/drawing/2014/main" id="{884E7134-D18E-4DB3-AE76-2238CE19A9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1" y="3552"/>
                  <a:ext cx="35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+mn-lt"/>
                    </a:rPr>
                    <a:t>VM</a:t>
                  </a:r>
                </a:p>
              </p:txBody>
            </p:sp>
            <p:sp>
              <p:nvSpPr>
                <p:cNvPr id="43" name="Text Box 15">
                  <a:extLst>
                    <a:ext uri="{FF2B5EF4-FFF2-40B4-BE49-F238E27FC236}">
                      <a16:creationId xmlns:a16="http://schemas.microsoft.com/office/drawing/2014/main" id="{3B42EAC6-7C28-4616-BF75-AA621C76CE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2" y="3792"/>
                  <a:ext cx="67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 dirty="0">
                      <a:latin typeface="+mn-lt"/>
                    </a:rPr>
                    <a:t>Threads</a:t>
                  </a:r>
                </a:p>
              </p:txBody>
            </p:sp>
          </p:grpSp>
          <p:sp>
            <p:nvSpPr>
              <p:cNvPr id="37" name="Rectangle 16">
                <a:extLst>
                  <a:ext uri="{FF2B5EF4-FFF2-40B4-BE49-F238E27FC236}">
                    <a16:creationId xmlns:a16="http://schemas.microsoft.com/office/drawing/2014/main" id="{5635F68D-FDF4-43AB-98E2-44821EAF7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" y="2847"/>
                <a:ext cx="432" cy="432"/>
              </a:xfrm>
              <a:prstGeom prst="rect">
                <a:avLst/>
              </a:prstGeom>
              <a:solidFill>
                <a:schemeClr val="accent2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>
                    <a:latin typeface="+mn-lt"/>
                  </a:rPr>
                  <a:t>App</a:t>
                </a:r>
              </a:p>
            </p:txBody>
          </p:sp>
        </p:grpSp>
        <p:sp>
          <p:nvSpPr>
            <p:cNvPr id="33" name="Text Box 17">
              <a:extLst>
                <a:ext uri="{FF2B5EF4-FFF2-40B4-BE49-F238E27FC236}">
                  <a16:creationId xmlns:a16="http://schemas.microsoft.com/office/drawing/2014/main" id="{D4612199-4382-4A48-8862-4A442747A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" y="3888"/>
              <a:ext cx="1835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 dirty="0">
                  <a:latin typeface="+mn-lt"/>
                </a:rPr>
                <a:t>Monolithic Structure</a:t>
              </a:r>
            </a:p>
          </p:txBody>
        </p:sp>
      </p:grpSp>
      <p:sp>
        <p:nvSpPr>
          <p:cNvPr id="44" name="Rectangle 20">
            <a:extLst>
              <a:ext uri="{FF2B5EF4-FFF2-40B4-BE49-F238E27FC236}">
                <a16:creationId xmlns:a16="http://schemas.microsoft.com/office/drawing/2014/main" id="{466E223A-D02A-44AD-B3A1-FA0129291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9182" y="3981994"/>
            <a:ext cx="685800" cy="685800"/>
          </a:xfrm>
          <a:prstGeom prst="rect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>
                <a:latin typeface="+mn-lt"/>
              </a:rPr>
              <a:t>App</a:t>
            </a:r>
          </a:p>
        </p:txBody>
      </p:sp>
      <p:sp>
        <p:nvSpPr>
          <p:cNvPr id="45" name="Rectangle 21">
            <a:extLst>
              <a:ext uri="{FF2B5EF4-FFF2-40B4-BE49-F238E27FC236}">
                <a16:creationId xmlns:a16="http://schemas.microsoft.com/office/drawing/2014/main" id="{A67C4894-C5A8-4068-9219-E7D9459D8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6980" y="3981994"/>
            <a:ext cx="1003774" cy="6858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000" b="0" dirty="0">
                <a:latin typeface="+mn-lt"/>
              </a:rPr>
              <a:t>File</a:t>
            </a:r>
          </a:p>
          <a:p>
            <a:pPr algn="ctr">
              <a:spcBef>
                <a:spcPct val="0"/>
              </a:spcBef>
            </a:pPr>
            <a:r>
              <a:rPr lang="en-US" altLang="en-US" sz="2000" b="0" dirty="0" smtClean="0">
                <a:latin typeface="+mn-lt"/>
              </a:rPr>
              <a:t>System</a:t>
            </a:r>
            <a:endParaRPr lang="en-US" altLang="en-US" sz="2000" b="0" dirty="0">
              <a:latin typeface="+mn-lt"/>
            </a:endParaRPr>
          </a:p>
        </p:txBody>
      </p:sp>
      <p:sp>
        <p:nvSpPr>
          <p:cNvPr id="46" name="Rectangle 22">
            <a:extLst>
              <a:ext uri="{FF2B5EF4-FFF2-40B4-BE49-F238E27FC236}">
                <a16:creationId xmlns:a16="http://schemas.microsoft.com/office/drawing/2014/main" id="{DDE61CF1-A5A1-47C8-9483-29924EF78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982" y="3981994"/>
            <a:ext cx="1357313" cy="6858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 dirty="0">
                <a:latin typeface="+mn-lt"/>
              </a:rPr>
              <a:t>Window </a:t>
            </a:r>
          </a:p>
          <a:p>
            <a:pPr algn="ctr"/>
            <a:r>
              <a:rPr lang="en-US" altLang="en-US" sz="2000" b="0" dirty="0" err="1">
                <a:latin typeface="+mn-lt"/>
              </a:rPr>
              <a:t>Mgr</a:t>
            </a:r>
            <a:endParaRPr lang="en-US" altLang="en-US" sz="2000" b="0" dirty="0">
              <a:latin typeface="+mn-lt"/>
            </a:endParaRPr>
          </a:p>
        </p:txBody>
      </p:sp>
      <p:sp>
        <p:nvSpPr>
          <p:cNvPr id="47" name="Rectangle 23">
            <a:extLst>
              <a:ext uri="{FF2B5EF4-FFF2-40B4-BE49-F238E27FC236}">
                <a16:creationId xmlns:a16="http://schemas.microsoft.com/office/drawing/2014/main" id="{3C25D8C1-176C-4E86-865A-C7693BB67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782" y="4724390"/>
            <a:ext cx="2880114" cy="1134897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>
              <a:latin typeface="+mn-lt"/>
            </a:endParaRPr>
          </a:p>
        </p:txBody>
      </p:sp>
      <p:sp>
        <p:nvSpPr>
          <p:cNvPr id="48" name="Text Box 25">
            <a:extLst>
              <a:ext uri="{FF2B5EF4-FFF2-40B4-BE49-F238E27FC236}">
                <a16:creationId xmlns:a16="http://schemas.microsoft.com/office/drawing/2014/main" id="{D07EDA30-CB54-4448-AB61-0B79B0F61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807" y="4900839"/>
            <a:ext cx="920746" cy="64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latin typeface="+mn-lt"/>
              </a:rPr>
              <a:t>address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latin typeface="+mn-lt"/>
              </a:rPr>
              <a:t>spaces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4D46171B-0BE1-445F-9666-0B9ED3CC1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2708" y="5082842"/>
            <a:ext cx="909525" cy="36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800" dirty="0">
                <a:latin typeface="+mn-lt"/>
              </a:rPr>
              <a:t>threads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C781D25A-B5F4-4F56-A293-9438479F2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745" y="5872085"/>
            <a:ext cx="3100188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 smtClean="0">
                <a:latin typeface="+mn-lt"/>
              </a:rPr>
              <a:t>Microkernel Structure</a:t>
            </a:r>
            <a:endParaRPr lang="en-US" altLang="en-US" b="0" dirty="0">
              <a:latin typeface="+mn-lt"/>
            </a:endParaRPr>
          </a:p>
        </p:txBody>
      </p:sp>
      <p:sp>
        <p:nvSpPr>
          <p:cNvPr id="51" name="Rectangle 20">
            <a:extLst>
              <a:ext uri="{FF2B5EF4-FFF2-40B4-BE49-F238E27FC236}">
                <a16:creationId xmlns:a16="http://schemas.microsoft.com/office/drawing/2014/main" id="{F8370341-D6C9-4955-AD9F-5DF7F34C9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582" y="3981994"/>
            <a:ext cx="685800" cy="685800"/>
          </a:xfrm>
          <a:prstGeom prst="rect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>
                <a:latin typeface="+mn-lt"/>
              </a:rPr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405468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6A950-CD99-40E4-B907-6E3236D42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Microkernels?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255DF-35B8-4B5D-B8CA-4B678C8FC6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5BE09-4E23-441A-A883-E838FF3D70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Failure Isolation</a:t>
            </a:r>
          </a:p>
          <a:p>
            <a:r>
              <a:rPr lang="en-US" dirty="0" smtClean="0"/>
              <a:t>Easier to update/replace parts</a:t>
            </a:r>
          </a:p>
          <a:p>
            <a:r>
              <a:rPr lang="en-US" dirty="0" smtClean="0"/>
              <a:t>Easier to distribute – build one OS that encompasses multiple machines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346125-4218-4B6F-B672-952C95227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Cons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7F5202-C5EC-43F3-B39E-132671715DE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More communication overhead and context switching</a:t>
            </a:r>
          </a:p>
          <a:p>
            <a:r>
              <a:rPr lang="en-US" dirty="0" smtClean="0"/>
              <a:t>Harder to implement?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C95C7F-7168-4BC3-86F2-A45861EF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098FDA-209C-482F-9987-D854DC0EE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D0755D-732C-45FA-AAEF-705AF61B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0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B7FB5-FFBA-4B93-9A09-DCB23BDA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Flashback: What is an OS?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468D1-95F7-449D-BABE-F3D4C6E9D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Always:</a:t>
            </a:r>
          </a:p>
          <a:p>
            <a:pPr lvl="1"/>
            <a:r>
              <a:rPr lang="en-US" dirty="0" smtClean="0"/>
              <a:t>Memory Management</a:t>
            </a:r>
          </a:p>
          <a:p>
            <a:pPr lvl="1"/>
            <a:r>
              <a:rPr lang="en-US" dirty="0" smtClean="0"/>
              <a:t>I/O Management</a:t>
            </a:r>
          </a:p>
          <a:p>
            <a:pPr lvl="1"/>
            <a:r>
              <a:rPr lang="en-US" dirty="0" smtClean="0"/>
              <a:t>CPU Scheduling</a:t>
            </a:r>
          </a:p>
          <a:p>
            <a:pPr lvl="1"/>
            <a:r>
              <a:rPr lang="en-US" dirty="0" smtClean="0"/>
              <a:t>Communications</a:t>
            </a:r>
          </a:p>
          <a:p>
            <a:pPr lvl="1"/>
            <a:r>
              <a:rPr lang="en-US" dirty="0" smtClean="0"/>
              <a:t>Multitasking/multiprogramming</a:t>
            </a:r>
          </a:p>
          <a:p>
            <a:r>
              <a:rPr lang="en-US" dirty="0" smtClean="0"/>
              <a:t>Maybe:</a:t>
            </a:r>
          </a:p>
          <a:p>
            <a:pPr lvl="1"/>
            <a:r>
              <a:rPr lang="en-US" dirty="0" smtClean="0"/>
              <a:t>File System?</a:t>
            </a:r>
          </a:p>
          <a:p>
            <a:pPr lvl="1"/>
            <a:r>
              <a:rPr lang="en-US" dirty="0" smtClean="0"/>
              <a:t>Multimedia Support?</a:t>
            </a:r>
          </a:p>
          <a:p>
            <a:pPr lvl="1"/>
            <a:r>
              <a:rPr lang="en-US" dirty="0" smtClean="0"/>
              <a:t>User Interface?</a:t>
            </a:r>
          </a:p>
          <a:p>
            <a:pPr lvl="1"/>
            <a:r>
              <a:rPr lang="en-US" dirty="0" smtClean="0"/>
              <a:t>Web Browser?</a:t>
            </a:r>
            <a:endParaRPr lang="en-US" dirty="0">
              <a:sym typeface="Wingdings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67D2C-3433-4025-9884-9CCAD64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ACCC4-D50D-4882-84D0-4A8CFBB62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C1D7B-3E1B-4A38-B16D-527C5D40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89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3E766C-740A-4880-A16A-D6EEE34EDDDB}"/>
              </a:ext>
            </a:extLst>
          </p:cNvPr>
          <p:cNvCxnSpPr/>
          <p:nvPr/>
        </p:nvCxnSpPr>
        <p:spPr>
          <a:xfrm flipH="1">
            <a:off x="3890623" y="2742425"/>
            <a:ext cx="90011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F2B7C76-D765-456E-976A-26DCEE7E2A19}"/>
              </a:ext>
            </a:extLst>
          </p:cNvPr>
          <p:cNvSpPr txBox="1"/>
          <p:nvPr/>
        </p:nvSpPr>
        <p:spPr>
          <a:xfrm>
            <a:off x="4800940" y="2392381"/>
            <a:ext cx="259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 provided in a strict microkernel</a:t>
            </a:r>
          </a:p>
        </p:txBody>
      </p:sp>
    </p:spTree>
    <p:extLst>
      <p:ext uri="{BB962C8B-B14F-4D97-AF65-F5344CB8AC3E}">
        <p14:creationId xmlns:p14="http://schemas.microsoft.com/office/powerpoint/2010/main" val="196029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85EB-4F1E-4F21-95DC-4C97A29B6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</a:t>
            </a:r>
            <a:r>
              <a:rPr lang="en-US" dirty="0" smtClean="0"/>
              <a:t>About Richer Objects?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5432D-BF40-42EC-A406-CABF0332C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</a:t>
            </a:r>
            <a:r>
              <a:rPr lang="en-US" dirty="0" err="1" smtClean="0">
                <a:latin typeface="Consolas" panose="020B0609020204030204" pitchFamily="49" charset="0"/>
              </a:rPr>
              <a:t>word_count_t</a:t>
            </a:r>
            <a:r>
              <a:rPr lang="en-US" dirty="0" smtClean="0"/>
              <a:t> of Assignment 0 and 1 …</a:t>
            </a:r>
          </a:p>
          <a:p>
            <a:r>
              <a:rPr lang="en-US" dirty="0" smtClean="0"/>
              <a:t>Each element contains:</a:t>
            </a:r>
          </a:p>
          <a:p>
            <a:pPr lvl="1"/>
            <a:r>
              <a:rPr lang="en-US" dirty="0" smtClean="0"/>
              <a:t>An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endParaRPr lang="en-US" dirty="0" smtClean="0">
              <a:latin typeface="Consolas" panose="020B0609020204030204" pitchFamily="49" charset="0"/>
            </a:endParaRPr>
          </a:p>
          <a:p>
            <a:pPr lvl="1"/>
            <a:r>
              <a:rPr lang="en-US" dirty="0" smtClean="0"/>
              <a:t>A pointer to a string (of some length)</a:t>
            </a:r>
          </a:p>
          <a:p>
            <a:pPr lvl="1"/>
            <a:r>
              <a:rPr lang="en-US" dirty="0" smtClean="0"/>
              <a:t>A pointer to the next element</a:t>
            </a:r>
          </a:p>
          <a:p>
            <a:r>
              <a:rPr lang="en-US" dirty="0" err="1" smtClean="0">
                <a:latin typeface="Consolas" panose="020B0609020204030204" pitchFamily="49" charset="0"/>
              </a:rPr>
              <a:t>fprintf_words</a:t>
            </a:r>
            <a:r>
              <a:rPr lang="en-US" dirty="0" smtClean="0"/>
              <a:t> writes these as a sequence of lines (character strings with </a:t>
            </a:r>
            <a:r>
              <a:rPr lang="en-US" dirty="0" smtClean="0">
                <a:latin typeface="Consolas" panose="020B0609020204030204" pitchFamily="49" charset="0"/>
              </a:rPr>
              <a:t>\n</a:t>
            </a:r>
            <a:r>
              <a:rPr lang="en-US" dirty="0" smtClean="0"/>
              <a:t>) to a file stream</a:t>
            </a:r>
          </a:p>
          <a:p>
            <a:r>
              <a:rPr lang="en-US" dirty="0" smtClean="0"/>
              <a:t>What if you wanted to write the whole list as a binary object (and read it back as one)?</a:t>
            </a:r>
          </a:p>
          <a:p>
            <a:pPr lvl="1"/>
            <a:r>
              <a:rPr lang="en-US" dirty="0" smtClean="0"/>
              <a:t>How do you represent the string?</a:t>
            </a:r>
          </a:p>
          <a:p>
            <a:pPr lvl="1"/>
            <a:r>
              <a:rPr lang="en-US" dirty="0" smtClean="0"/>
              <a:t>Does it make any sense to write the pointer?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03150-A35B-4D57-8CCE-451EA7FD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1B523-CCDA-41FE-BB1B-4E878EE0F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6EEAC-CEDF-49F9-B044-A377B237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A878B8-84CA-4E19-B0FA-8E3BB254C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363" y="1870075"/>
            <a:ext cx="3390743" cy="17827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6939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C3F0E-7138-46AE-9B01-670809B43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Influence of Microkernels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B5FB5-B745-4E73-9B38-D3B9B97DE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operating systems provide some services externally, similar to a microkernel</a:t>
            </a:r>
          </a:p>
          <a:p>
            <a:pPr lvl="1"/>
            <a:r>
              <a:rPr lang="en-US" dirty="0" smtClean="0"/>
              <a:t>OS X and Linux: Windowing (graphics and UI)</a:t>
            </a:r>
          </a:p>
          <a:p>
            <a:r>
              <a:rPr lang="en-US" dirty="0" smtClean="0"/>
              <a:t>Some currently monolithic OSes started as microkernels</a:t>
            </a:r>
          </a:p>
          <a:p>
            <a:pPr lvl="1"/>
            <a:r>
              <a:rPr lang="en-US" dirty="0" smtClean="0"/>
              <a:t>Windows family originally had microkernel design</a:t>
            </a:r>
          </a:p>
          <a:p>
            <a:pPr lvl="1"/>
            <a:r>
              <a:rPr lang="en-US" dirty="0" smtClean="0"/>
              <a:t>OS X: Hybrid of Mach microkernel and FreeBSD monolithic kernel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9FD48-64DB-4940-AD05-CD039104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68D79-CBB8-41BD-B73D-B0745E07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D31F5-5110-407F-9BDA-3BEB0909A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1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64DB2-E8E8-4F09-99AB-B8989D0BF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FC9ED-1671-4A75-8DC5-ABB6D93F7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studied the structure of the kernel</a:t>
            </a:r>
          </a:p>
          <a:p>
            <a:pPr lvl="1"/>
            <a:r>
              <a:rPr lang="en-US" dirty="0" smtClean="0"/>
              <a:t>Kernel thread backing every user thread</a:t>
            </a:r>
          </a:p>
          <a:p>
            <a:r>
              <a:rPr lang="en-US" dirty="0" smtClean="0"/>
              <a:t>We saw how the kernel organizes a process’ memory</a:t>
            </a:r>
          </a:p>
          <a:p>
            <a:pPr lvl="1"/>
            <a:r>
              <a:rPr lang="en-US" dirty="0" smtClean="0"/>
              <a:t>Kernel memory mapped into each process’ virtual address space</a:t>
            </a:r>
          </a:p>
          <a:p>
            <a:r>
              <a:rPr lang="en-US" dirty="0" smtClean="0"/>
              <a:t>We saw how the kernel supports operations on processes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fork</a:t>
            </a:r>
            <a:r>
              <a:rPr lang="en-US" dirty="0" smtClean="0"/>
              <a:t>, </a:t>
            </a:r>
            <a:r>
              <a:rPr lang="en-US" dirty="0">
                <a:latin typeface="Consolas" panose="020B0609020204030204" pitchFamily="49" charset="0"/>
              </a:rPr>
              <a:t>wait</a:t>
            </a:r>
            <a:r>
              <a:rPr lang="en-US" dirty="0" smtClean="0"/>
              <a:t>, </a:t>
            </a:r>
            <a:r>
              <a:rPr lang="en-US" dirty="0">
                <a:latin typeface="Consolas" panose="020B0609020204030204" pitchFamily="49" charset="0"/>
              </a:rPr>
              <a:t>exec</a:t>
            </a:r>
            <a:r>
              <a:rPr lang="en-US" dirty="0" smtClean="0"/>
              <a:t>, </a:t>
            </a:r>
            <a:r>
              <a:rPr lang="en-US" dirty="0">
                <a:latin typeface="Consolas" panose="020B0609020204030204" pitchFamily="49" charset="0"/>
              </a:rPr>
              <a:t>open</a:t>
            </a:r>
            <a:r>
              <a:rPr lang="en-US" dirty="0" smtClean="0"/>
              <a:t> file descriptions…</a:t>
            </a:r>
          </a:p>
          <a:p>
            <a:r>
              <a:rPr lang="en-US" dirty="0" smtClean="0"/>
              <a:t>We saw how the kernel  handles I/O</a:t>
            </a:r>
          </a:p>
          <a:p>
            <a:pPr lvl="1"/>
            <a:r>
              <a:rPr lang="en-US" dirty="0" smtClean="0"/>
              <a:t>Device drivers</a:t>
            </a:r>
          </a:p>
          <a:p>
            <a:r>
              <a:rPr lang="en-US" dirty="0" smtClean="0"/>
              <a:t>We saw how IPC influences the structure of the kernel</a:t>
            </a:r>
          </a:p>
          <a:p>
            <a:pPr lvl="1"/>
            <a:r>
              <a:rPr lang="en-US" dirty="0" smtClean="0"/>
              <a:t>Service provide by other processes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32846-16E0-49E8-83D7-F6F3565EE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368AF-EF07-4000-80AF-3AFE5145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3E0E0-4F03-4DED-AC42-C92F27BC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2/24/2025, Lecture 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Process Abstraction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745</TotalTime>
  <Words>7424</Words>
  <Application>Microsoft Office PowerPoint</Application>
  <PresentationFormat>Widescreen</PresentationFormat>
  <Paragraphs>1642</Paragraphs>
  <Slides>92</Slides>
  <Notes>1</Notes>
  <HiddenSlides>18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10" baseType="lpstr">
      <vt:lpstr>MS PGothic</vt:lpstr>
      <vt:lpstr>Arial</vt:lpstr>
      <vt:lpstr>Calibri</vt:lpstr>
      <vt:lpstr>Century Schoolbook</vt:lpstr>
      <vt:lpstr>Comic Sans MS</vt:lpstr>
      <vt:lpstr>Consolas</vt:lpstr>
      <vt:lpstr>Courier</vt:lpstr>
      <vt:lpstr>Courier New</vt:lpstr>
      <vt:lpstr>Gill Sans</vt:lpstr>
      <vt:lpstr>Gill Sans Light</vt:lpstr>
      <vt:lpstr>Gill Sans MT</vt:lpstr>
      <vt:lpstr>굴림</vt:lpstr>
      <vt:lpstr>Helvetica</vt:lpstr>
      <vt:lpstr>Symbol</vt:lpstr>
      <vt:lpstr>Wingdings</vt:lpstr>
      <vt:lpstr>Wingdings 2</vt:lpstr>
      <vt:lpstr>View</vt:lpstr>
      <vt:lpstr>Clip</vt:lpstr>
      <vt:lpstr>Creating the Process Abstraction</vt:lpstr>
      <vt:lpstr>Data Representation</vt:lpstr>
      <vt:lpstr>Data Representation</vt:lpstr>
      <vt:lpstr>Simple Data Types</vt:lpstr>
      <vt:lpstr>Machine Representation</vt:lpstr>
      <vt:lpstr>Endianness</vt:lpstr>
      <vt:lpstr>What Endianness is the Internet?</vt:lpstr>
      <vt:lpstr>Dealing with Endianness</vt:lpstr>
      <vt:lpstr>What About Richer Objects?</vt:lpstr>
      <vt:lpstr>Recall: Remote Procedure Calls</vt:lpstr>
      <vt:lpstr>Recall: DNS</vt:lpstr>
      <vt:lpstr>HTTP</vt:lpstr>
      <vt:lpstr>HTTP “RPC”</vt:lpstr>
      <vt:lpstr>HTTP “RPC”</vt:lpstr>
      <vt:lpstr>Recall: HTTP Messages</vt:lpstr>
      <vt:lpstr>Recall: HTTP Messages</vt:lpstr>
      <vt:lpstr>HTTP and State</vt:lpstr>
      <vt:lpstr>HTTP and State</vt:lpstr>
      <vt:lpstr>RPC Locally</vt:lpstr>
      <vt:lpstr>Recall: Process</vt:lpstr>
      <vt:lpstr>Today: How Does the OS Support the Process Abstraction?</vt:lpstr>
      <vt:lpstr>Today: How Does the OS Support the Process Abstraction?</vt:lpstr>
      <vt:lpstr>Recall: Kernel Stacks</vt:lpstr>
      <vt:lpstr>Recall: Single and Multithreaded Processes</vt:lpstr>
      <vt:lpstr>User/Kernel Threading Models</vt:lpstr>
      <vt:lpstr>Thread State in the Kernel</vt:lpstr>
      <vt:lpstr>PintOS Thread</vt:lpstr>
      <vt:lpstr>In PintOS, Processes are Single-Threaded (for now)</vt:lpstr>
      <vt:lpstr>PintOS Thread</vt:lpstr>
      <vt:lpstr>Linux “Task”</vt:lpstr>
      <vt:lpstr>Multithreaded Processes</vt:lpstr>
      <vt:lpstr>Process Creation (Projects 0 and 1)</vt:lpstr>
      <vt:lpstr>Aside: Polymorphic Linked Lists in C</vt:lpstr>
      <vt:lpstr>Kernel Structure So Far (1/3)</vt:lpstr>
      <vt:lpstr>Kernel Structure So Far (2/3)</vt:lpstr>
      <vt:lpstr>Kernel Structure So Far (3/3)</vt:lpstr>
      <vt:lpstr>Today: How Does the OS Support the Process Abstraction?</vt:lpstr>
      <vt:lpstr>Recall: Process Control Block (PCB)</vt:lpstr>
      <vt:lpstr>Recall: Address Space</vt:lpstr>
      <vt:lpstr>Understanding “Address Space”</vt:lpstr>
      <vt:lpstr>Aside: x86 (32-bit) Page Table Entry</vt:lpstr>
      <vt:lpstr>Page Table Mapping (Rough Idea)</vt:lpstr>
      <vt:lpstr>User Process View of Memory</vt:lpstr>
      <vt:lpstr>Processor Mode (Privilege Level)</vt:lpstr>
      <vt:lpstr>User → Kernel</vt:lpstr>
      <vt:lpstr>User → Kernel</vt:lpstr>
      <vt:lpstr>Page Table Resides in Memory*</vt:lpstr>
      <vt:lpstr>Kernel Portion of Address Space</vt:lpstr>
      <vt:lpstr>1 Kernel Code, Many Kernel Stacks</vt:lpstr>
      <vt:lpstr>How to Get to the Correct Kernel Stack?</vt:lpstr>
      <vt:lpstr>Recall: Where do User → Kernel Mode Transfers Go?</vt:lpstr>
      <vt:lpstr>Hardware Support for Switching Stacks</vt:lpstr>
      <vt:lpstr>Recall: The Process</vt:lpstr>
      <vt:lpstr>Context Switch</vt:lpstr>
      <vt:lpstr>Recall: Scheduling</vt:lpstr>
      <vt:lpstr>Scheduling: All About Queues</vt:lpstr>
      <vt:lpstr>Announcements</vt:lpstr>
      <vt:lpstr>Today: How Does the OS Support the Process Abstraction?</vt:lpstr>
      <vt:lpstr>Operations on Process State</vt:lpstr>
      <vt:lpstr>Recall: Run Programs</vt:lpstr>
      <vt:lpstr>Recall: Run Programs</vt:lpstr>
      <vt:lpstr>How to fork() efficiently?</vt:lpstr>
      <vt:lpstr>Recall: Open File Description is Aliased</vt:lpstr>
      <vt:lpstr>Solution: Reference Counting</vt:lpstr>
      <vt:lpstr>Solution: Reference Counting</vt:lpstr>
      <vt:lpstr>Solution: Reference Counting</vt:lpstr>
      <vt:lpstr>Solution: Reference Counting</vt:lpstr>
      <vt:lpstr>What about wait()?</vt:lpstr>
      <vt:lpstr>Today: How Does the OS Support the Process Abstraction?</vt:lpstr>
      <vt:lpstr>Recall: I/O and Storage Layers</vt:lpstr>
      <vt:lpstr>Layers…</vt:lpstr>
      <vt:lpstr>Low-Level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Device Drivers</vt:lpstr>
      <vt:lpstr>PowerPoint Presentation</vt:lpstr>
      <vt:lpstr>Today: How Does the OS Support the Process Abstraction?</vt:lpstr>
      <vt:lpstr>Recall: IPC to Simplify OS</vt:lpstr>
      <vt:lpstr>Microkernels</vt:lpstr>
      <vt:lpstr>Microkernels</vt:lpstr>
      <vt:lpstr>Why Microkernels?</vt:lpstr>
      <vt:lpstr>Flashback: What is an OS?</vt:lpstr>
      <vt:lpstr>Influence of Microkernels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 Kaiser</dc:creator>
  <cp:lastModifiedBy>Hartmut Kaiser</cp:lastModifiedBy>
  <cp:revision>169</cp:revision>
  <dcterms:created xsi:type="dcterms:W3CDTF">2024-06-27T20:10:03Z</dcterms:created>
  <dcterms:modified xsi:type="dcterms:W3CDTF">2025-02-24T22:26:30Z</dcterms:modified>
</cp:coreProperties>
</file>