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5"/>
  </p:notesMasterIdLst>
  <p:sldIdLst>
    <p:sldId id="256" r:id="rId2"/>
    <p:sldId id="318" r:id="rId3"/>
    <p:sldId id="389" r:id="rId4"/>
    <p:sldId id="390" r:id="rId5"/>
    <p:sldId id="391" r:id="rId6"/>
    <p:sldId id="392" r:id="rId7"/>
    <p:sldId id="394" r:id="rId8"/>
    <p:sldId id="393" r:id="rId9"/>
    <p:sldId id="395" r:id="rId10"/>
    <p:sldId id="396" r:id="rId11"/>
    <p:sldId id="327" r:id="rId12"/>
    <p:sldId id="397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344" r:id="rId29"/>
    <p:sldId id="345" r:id="rId30"/>
    <p:sldId id="346" r:id="rId31"/>
    <p:sldId id="347" r:id="rId32"/>
    <p:sldId id="399" r:id="rId33"/>
    <p:sldId id="349" r:id="rId34"/>
    <p:sldId id="350" r:id="rId35"/>
    <p:sldId id="351" r:id="rId36"/>
    <p:sldId id="352" r:id="rId37"/>
    <p:sldId id="353" r:id="rId38"/>
    <p:sldId id="355" r:id="rId39"/>
    <p:sldId id="356" r:id="rId40"/>
    <p:sldId id="357" r:id="rId41"/>
    <p:sldId id="358" r:id="rId42"/>
    <p:sldId id="398" r:id="rId43"/>
    <p:sldId id="359" r:id="rId44"/>
    <p:sldId id="360" r:id="rId45"/>
    <p:sldId id="361" r:id="rId46"/>
    <p:sldId id="362" r:id="rId47"/>
    <p:sldId id="363" r:id="rId48"/>
    <p:sldId id="364" r:id="rId49"/>
    <p:sldId id="365" r:id="rId50"/>
    <p:sldId id="366" r:id="rId51"/>
    <p:sldId id="367" r:id="rId52"/>
    <p:sldId id="368" r:id="rId53"/>
    <p:sldId id="369" r:id="rId54"/>
    <p:sldId id="370" r:id="rId55"/>
    <p:sldId id="371" r:id="rId56"/>
    <p:sldId id="372" r:id="rId57"/>
    <p:sldId id="373" r:id="rId58"/>
    <p:sldId id="374" r:id="rId59"/>
    <p:sldId id="375" r:id="rId60"/>
    <p:sldId id="376" r:id="rId61"/>
    <p:sldId id="377" r:id="rId62"/>
    <p:sldId id="378" r:id="rId63"/>
    <p:sldId id="379" r:id="rId64"/>
    <p:sldId id="380" r:id="rId65"/>
    <p:sldId id="381" r:id="rId66"/>
    <p:sldId id="382" r:id="rId67"/>
    <p:sldId id="383" r:id="rId68"/>
    <p:sldId id="384" r:id="rId69"/>
    <p:sldId id="385" r:id="rId70"/>
    <p:sldId id="386" r:id="rId71"/>
    <p:sldId id="387" r:id="rId72"/>
    <p:sldId id="388" r:id="rId73"/>
    <p:sldId id="317" r:id="rId7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4" userDrawn="1">
          <p15:clr>
            <a:srgbClr val="A4A3A4"/>
          </p15:clr>
        </p15:guide>
        <p15:guide id="2" pos="2040" userDrawn="1">
          <p15:clr>
            <a:srgbClr val="A4A3A4"/>
          </p15:clr>
        </p15:guide>
        <p15:guide id="3" pos="4128" userDrawn="1">
          <p15:clr>
            <a:srgbClr val="A4A3A4"/>
          </p15:clr>
        </p15:guide>
        <p15:guide id="4" orient="horz" pos="6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26" y="360"/>
      </p:cViewPr>
      <p:guideLst>
        <p:guide orient="horz" pos="1224"/>
        <p:guide pos="2040"/>
        <p:guide pos="4128"/>
        <p:guide orient="horz" pos="6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DBD87-D45B-449A-A81D-96B908368C17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29B2D-53F2-4807-92B5-B5CECE2A0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66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96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57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282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2220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3139" y="2404364"/>
            <a:ext cx="7277734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D2533C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93139" y="3446779"/>
            <a:ext cx="3890010" cy="915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92934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99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737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6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33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11" y="5621939"/>
            <a:ext cx="1143986" cy="114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05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73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9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3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187D5CB2-48A7-425A-8CBB-1A520B67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1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etterembsw.blogspot.com/2014/09/a-case-study-of-toyota-unintended.html" TargetMode="External"/><Relationship Id="rId2" Type="http://schemas.openxmlformats.org/officeDocument/2006/relationships/hyperlink" Target="https://www.cs.unc.edu/~anderson/teach/comp790/papers/mars_pathfinder_long_versio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arkanis.de/weblog/2017-01-05-measurements-of-system-call-performance-and-overhea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dept-info.labri.fr/~denis/Enseignement/2008-IR/Articles/01-futex.pdf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g"/><Relationship Id="rId4" Type="http://schemas.openxmlformats.org/officeDocument/2006/relationships/image" Target="../media/image9.jp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Synchronization </a:t>
            </a:r>
            <a:r>
              <a:rPr lang="en-US" dirty="0" smtClean="0"/>
              <a:t>2: </a:t>
            </a:r>
            <a:r>
              <a:rPr lang="en-US" dirty="0"/>
              <a:t>Lock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8</a:t>
            </a:r>
          </a:p>
          <a:p>
            <a:r>
              <a:rPr lang="en-US" dirty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teaching.hkaiser.org/spring2025/csc4103/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3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60ACC-9461-4E37-939F-14640C23C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Lock Guards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E83D9-39B4-4CAF-BA03-DDACC486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#include &lt;</a:t>
            </a:r>
            <a:r>
              <a:rPr lang="en-US" dirty="0" err="1" smtClean="0">
                <a:latin typeface="Consolas" panose="020B0609020204030204" pitchFamily="49" charset="0"/>
              </a:rPr>
              <a:t>mutex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global_i</a:t>
            </a:r>
            <a:r>
              <a:rPr lang="en-US" dirty="0" smtClean="0">
                <a:latin typeface="Consolas" panose="020B0609020204030204" pitchFamily="49" charset="0"/>
              </a:rPr>
              <a:t> = 0;</a:t>
            </a: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mutex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global_mutex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safe_increment</a:t>
            </a:r>
            <a:r>
              <a:rPr lang="en-US" dirty="0" smtClean="0">
                <a:latin typeface="Consolas" panose="020B0609020204030204" pitchFamily="49" charset="0"/>
              </a:rPr>
              <a:t>()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lock_guard</a:t>
            </a:r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mutex</a:t>
            </a:r>
            <a:r>
              <a:rPr lang="en-US" dirty="0" smtClean="0">
                <a:latin typeface="Consolas" panose="020B0609020204030204" pitchFamily="49" charset="0"/>
              </a:rPr>
              <a:t>&gt; lock(</a:t>
            </a:r>
            <a:r>
              <a:rPr lang="en-US" dirty="0" err="1" smtClean="0">
                <a:latin typeface="Consolas" panose="020B0609020204030204" pitchFamily="49" charset="0"/>
              </a:rPr>
              <a:t>global_mutex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…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++</a:t>
            </a:r>
            <a:r>
              <a:rPr lang="en-US" dirty="0" err="1" smtClean="0">
                <a:latin typeface="Consolas" panose="020B0609020204030204" pitchFamily="49" charset="0"/>
              </a:rPr>
              <a:t>global_i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// </a:t>
            </a:r>
            <a:r>
              <a:rPr lang="en-US" dirty="0" err="1" smtClean="0">
                <a:latin typeface="Consolas" panose="020B0609020204030204" pitchFamily="49" charset="0"/>
              </a:rPr>
              <a:t>Mutex</a:t>
            </a:r>
            <a:r>
              <a:rPr lang="en-US" dirty="0" smtClean="0">
                <a:latin typeface="Consolas" panose="020B0609020204030204" pitchFamily="49" charset="0"/>
              </a:rPr>
              <a:t> released when ‘lock’ goes out of scope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13BFF-BF94-457C-BF1B-D6A9DDC4C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14284-CC06-4D37-99D5-C2CA2DCA6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73469-DEA0-4A1D-B57F-DBD35DCB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5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8A825-A3E4-4B5A-B114-29A4F4DCD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How to implement synchronization primitives?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D7534-E307-438E-89D0-D84576D077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 now, just consider locks inside the kernel.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089FD-A098-428B-86C3-7BF266F02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B1AA3-39A2-44CF-8CCB-2B68B7274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6B53A-0628-49F9-A941-F020AF9A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5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E12AE-76EB-450F-BD23-0A3D82A22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Race Conditions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0E394-4D66-4397-9E5A-2B08FDC3A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possible values of </a:t>
            </a:r>
            <a:r>
              <a:rPr lang="en-US" dirty="0" smtClean="0">
                <a:latin typeface="Consolas" panose="020B0609020204030204" pitchFamily="49" charset="0"/>
              </a:rPr>
              <a:t>x</a:t>
            </a:r>
            <a:r>
              <a:rPr lang="en-US" dirty="0" smtClean="0"/>
              <a:t> below?</a:t>
            </a:r>
          </a:p>
          <a:p>
            <a:r>
              <a:rPr lang="en-US" dirty="0" smtClean="0"/>
              <a:t>Initially </a:t>
            </a:r>
            <a:r>
              <a:rPr lang="en-US" dirty="0" smtClean="0">
                <a:latin typeface="Consolas" panose="020B0609020204030204" pitchFamily="49" charset="0"/>
              </a:rPr>
              <a:t>x == </a:t>
            </a:r>
            <a:r>
              <a:rPr lang="en-US" dirty="0" smtClean="0">
                <a:latin typeface="Consolas" panose="020B0609020204030204" pitchFamily="49" charset="0"/>
              </a:rPr>
              <a:t>0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endParaRPr lang="en-US" dirty="0" smtClean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endParaRPr lang="en-US" dirty="0" smtClean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</a:rPr>
              <a:t>1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smtClean="0">
                <a:latin typeface="Consolas" panose="020B0609020204030204" pitchFamily="49" charset="0"/>
              </a:rPr>
              <a:t>2</a:t>
            </a:r>
            <a:r>
              <a:rPr lang="en-US" dirty="0" smtClean="0"/>
              <a:t> </a:t>
            </a:r>
            <a:r>
              <a:rPr lang="en-US" dirty="0"/>
              <a:t>(non-deterministic)</a:t>
            </a:r>
          </a:p>
          <a:p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D5B31-4118-48B0-B6DA-51676B8F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C32D4-73C5-43B1-9AFE-23DD36EC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F863B-08C7-44EC-8197-5DBCBFB45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5A761A5-F0AC-40CD-866E-6D5E6CCF63F9}"/>
              </a:ext>
            </a:extLst>
          </p:cNvPr>
          <p:cNvSpPr txBox="1">
            <a:spLocks/>
          </p:cNvSpPr>
          <p:nvPr/>
        </p:nvSpPr>
        <p:spPr>
          <a:xfrm>
            <a:off x="1442465" y="2961417"/>
            <a:ext cx="2189532" cy="106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u="sng" dirty="0">
                <a:cs typeface="Consolas" panose="020B0609020204030204" pitchFamily="49" charset="0"/>
              </a:rPr>
              <a:t>Thread A</a:t>
            </a: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x += 1;</a:t>
            </a:r>
          </a:p>
          <a:p>
            <a:pPr marL="0" indent="0">
              <a:buNone/>
            </a:pPr>
            <a:endParaRPr 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7FA707-ED6D-432B-94B4-C4BCE92A1A84}"/>
              </a:ext>
            </a:extLst>
          </p:cNvPr>
          <p:cNvSpPr txBox="1">
            <a:spLocks/>
          </p:cNvSpPr>
          <p:nvPr/>
        </p:nvSpPr>
        <p:spPr>
          <a:xfrm>
            <a:off x="3657028" y="2961416"/>
            <a:ext cx="2189532" cy="1667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u="sng" dirty="0">
                <a:cs typeface="Consolas" panose="020B0609020204030204" pitchFamily="49" charset="0"/>
              </a:rPr>
              <a:t>Thread B</a:t>
            </a: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x += 1;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F86F3F1-C3E1-43F3-933D-F964D9A1FEB3}"/>
              </a:ext>
            </a:extLst>
          </p:cNvPr>
          <p:cNvSpPr txBox="1">
            <a:spLocks/>
          </p:cNvSpPr>
          <p:nvPr/>
        </p:nvSpPr>
        <p:spPr>
          <a:xfrm>
            <a:off x="5633869" y="2961593"/>
            <a:ext cx="3100837" cy="31478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u="sng" dirty="0">
                <a:solidFill>
                  <a:srgbClr val="FF0000"/>
                </a:solidFill>
                <a:cs typeface="Consolas" panose="020B0609020204030204" pitchFamily="49" charset="0"/>
              </a:rPr>
              <a:t>Thread A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r1, &amp;x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r1, r1, 1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r1, &amp;x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9F4A4EF-2CD8-48C2-A646-5A82AF60691C}"/>
              </a:ext>
            </a:extLst>
          </p:cNvPr>
          <p:cNvSpPr txBox="1">
            <a:spLocks/>
          </p:cNvSpPr>
          <p:nvPr/>
        </p:nvSpPr>
        <p:spPr>
          <a:xfrm>
            <a:off x="8204354" y="2971585"/>
            <a:ext cx="2986697" cy="3147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u="sng" dirty="0">
                <a:solidFill>
                  <a:srgbClr val="FF0000"/>
                </a:solidFill>
                <a:cs typeface="Consolas" panose="020B0609020204030204" pitchFamily="49" charset="0"/>
              </a:rPr>
              <a:t>Thread B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r1, &amp;x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r1, r1, 1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r1, &amp;x</a:t>
            </a:r>
          </a:p>
        </p:txBody>
      </p:sp>
    </p:spTree>
    <p:extLst>
      <p:ext uri="{BB962C8B-B14F-4D97-AF65-F5344CB8AC3E}">
        <p14:creationId xmlns:p14="http://schemas.microsoft.com/office/powerpoint/2010/main" val="232244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uiExpand="1" build="p"/>
      <p:bldP spid="1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E12AE-76EB-450F-BD23-0A3D82A22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Race Conditions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0E394-4D66-4397-9E5A-2B08FDC3A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possible values of x below?</a:t>
            </a:r>
          </a:p>
          <a:p>
            <a:r>
              <a:rPr lang="en-US" dirty="0" smtClean="0"/>
              <a:t>Initially x == 0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latin typeface="Consolas" panose="020B0609020204030204" pitchFamily="49" charset="0"/>
              </a:rPr>
              <a:t>0x1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smtClean="0">
                <a:latin typeface="Consolas" panose="020B0609020204030204" pitchFamily="49" charset="0"/>
              </a:rPr>
              <a:t>0x400</a:t>
            </a:r>
            <a:r>
              <a:rPr lang="en-US" dirty="0" smtClean="0"/>
              <a:t> </a:t>
            </a:r>
            <a:r>
              <a:rPr lang="en-US" dirty="0"/>
              <a:t>(non-deterministic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Note: on some architectures (ARM) we could see 0x401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D5B31-4118-48B0-B6DA-51676B8F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C32D4-73C5-43B1-9AFE-23DD36EC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F863B-08C7-44EC-8197-5DBCBFB45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5A761A5-F0AC-40CD-866E-6D5E6CCF63F9}"/>
              </a:ext>
            </a:extLst>
          </p:cNvPr>
          <p:cNvSpPr txBox="1">
            <a:spLocks/>
          </p:cNvSpPr>
          <p:nvPr/>
        </p:nvSpPr>
        <p:spPr>
          <a:xfrm>
            <a:off x="1447800" y="2966146"/>
            <a:ext cx="2189532" cy="106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u="sng" dirty="0">
                <a:cs typeface="Consolas" panose="020B0609020204030204" pitchFamily="49" charset="0"/>
              </a:rPr>
              <a:t>Thread A</a:t>
            </a: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x = 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0x1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7FA707-ED6D-432B-94B4-C4BCE92A1A84}"/>
              </a:ext>
            </a:extLst>
          </p:cNvPr>
          <p:cNvSpPr txBox="1">
            <a:spLocks/>
          </p:cNvSpPr>
          <p:nvPr/>
        </p:nvSpPr>
        <p:spPr>
          <a:xfrm>
            <a:off x="3637332" y="2952272"/>
            <a:ext cx="2189532" cy="1667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u="sng" dirty="0">
                <a:cs typeface="Consolas" panose="020B0609020204030204" pitchFamily="49" charset="0"/>
              </a:rPr>
              <a:t>Thread B</a:t>
            </a: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x = 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0x400;</a:t>
            </a:r>
            <a:endParaRPr 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92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8BA67-8A36-483D-9C92-A4082FF0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C760B-C455-4A16-8D11-CA94F3CB8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understand a concurrent program, we need to know what the underlying indivisible operations are!</a:t>
            </a:r>
          </a:p>
          <a:p>
            <a:r>
              <a:rPr lang="en-US" altLang="ko-KR" dirty="0" smtClean="0"/>
              <a:t>Atomic Operation: an operation that always runs to completion or not at all</a:t>
            </a:r>
          </a:p>
          <a:p>
            <a:pPr lvl="1"/>
            <a:r>
              <a:rPr lang="en-US" altLang="ko-KR" dirty="0" smtClean="0"/>
              <a:t>It is indivisible: it cannot be stopped in the middle and state cannot be modified by someone else in the middle</a:t>
            </a:r>
          </a:p>
          <a:p>
            <a:pPr lvl="1"/>
            <a:r>
              <a:rPr lang="en-US" altLang="ko-KR" dirty="0" smtClean="0"/>
              <a:t>It is thread-safe by design</a:t>
            </a:r>
          </a:p>
          <a:p>
            <a:r>
              <a:rPr lang="en-US" altLang="ko-KR" dirty="0" smtClean="0"/>
              <a:t>On most machines, memory references and assignments (i.e. loads and stores) of words are atomic</a:t>
            </a:r>
          </a:p>
          <a:p>
            <a:r>
              <a:rPr lang="en-US" altLang="ko-KR" dirty="0" smtClean="0"/>
              <a:t>On </a:t>
            </a:r>
            <a:r>
              <a:rPr lang="en-US" altLang="ko-KR" dirty="0" smtClean="0"/>
              <a:t>other architectures (ARM!) load/store of a byte is atomic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6B127-552F-4982-8119-3C6A3377F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30CE9-7B31-4B30-BEDE-BE5339907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25ABD-E1CF-47B4-94B2-E8D312010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8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C0D7-9A22-4ADE-8F35-FEBD241A6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Concurrency is Hard!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4C9B1-721F-4636-8E78-464CC9D7D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for practicing engineers trying to write mission-critical, bulletproof code!</a:t>
            </a:r>
          </a:p>
          <a:p>
            <a:pPr lvl="1"/>
            <a:r>
              <a:rPr lang="en-US" altLang="ko-KR" dirty="0" smtClean="0"/>
              <a:t>Threaded programs must work for all inter-leavings of thread instruction sequences</a:t>
            </a:r>
          </a:p>
          <a:p>
            <a:pPr lvl="1"/>
            <a:r>
              <a:rPr lang="en-US" altLang="ko-KR" dirty="0" smtClean="0"/>
              <a:t>Cooperating threads inherently non-deterministic and non-reproducible</a:t>
            </a:r>
          </a:p>
          <a:p>
            <a:pPr lvl="1"/>
            <a:r>
              <a:rPr lang="en-US" altLang="ko-KR" dirty="0" smtClean="0"/>
              <a:t>Really hard to debug unless carefully designed!</a:t>
            </a:r>
            <a:endParaRPr lang="en-US" dirty="0" smtClean="0"/>
          </a:p>
          <a:p>
            <a:r>
              <a:rPr lang="en-US" dirty="0" smtClean="0"/>
              <a:t>Therac-25: Radiation Therapy Machine with Unintended Overdoses</a:t>
            </a:r>
          </a:p>
          <a:p>
            <a:r>
              <a:rPr lang="en-US" dirty="0" smtClean="0"/>
              <a:t>Mars Pathfinder Priority Inversion (</a:t>
            </a:r>
            <a:r>
              <a:rPr lang="en-US" dirty="0" smtClean="0">
                <a:hlinkClick r:id="rId2"/>
              </a:rPr>
              <a:t>JPL Account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Toyota Uncontrolled Acceleration (</a:t>
            </a:r>
            <a:r>
              <a:rPr lang="en-US" dirty="0" smtClean="0">
                <a:hlinkClick r:id="rId3"/>
              </a:rPr>
              <a:t>CMU Talk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256.6K Lines of C Code, ~9-11K global variables</a:t>
            </a:r>
          </a:p>
          <a:p>
            <a:pPr lvl="1"/>
            <a:r>
              <a:rPr lang="en-US" dirty="0" smtClean="0"/>
              <a:t>Inconsistent mutual exclusion on reads/writes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73677-E49C-4527-8E98-07925A1A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2F27B-4400-45B6-8304-5144F7CC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9AA03-F11F-4D92-98BD-76382AA24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45A357-16AF-4E8C-BAE9-05197273E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783" y="4294582"/>
            <a:ext cx="3257519" cy="2390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56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94ADF-7380-4A1F-9EA9-D030CC3FA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Motivating Example: “Too Much Milk”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ABCC2-48F0-4234-8168-EDA977C15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Analogy between problems in OS and problems in real life</a:t>
            </a:r>
          </a:p>
          <a:p>
            <a:r>
              <a:rPr lang="en-US" altLang="ko-KR" smtClean="0"/>
              <a:t>Example: People need to coordinate: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6D229-A154-40FF-B62A-59795CF98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1EA10-6BEA-4D81-91D3-DDBF05729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6572F-8954-4384-94E5-B64C9320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23" name="Group 72">
            <a:extLst>
              <a:ext uri="{FF2B5EF4-FFF2-40B4-BE49-F238E27FC236}">
                <a16:creationId xmlns:a16="http://schemas.microsoft.com/office/drawing/2014/main" id="{D67EF12E-653A-4BD0-BC60-05FC7F62C863}"/>
              </a:ext>
            </a:extLst>
          </p:cNvPr>
          <p:cNvGrpSpPr>
            <a:grpSpLocks/>
          </p:cNvGrpSpPr>
          <p:nvPr/>
        </p:nvGrpSpPr>
        <p:grpSpPr bwMode="auto">
          <a:xfrm>
            <a:off x="1815812" y="5527675"/>
            <a:ext cx="8610600" cy="365125"/>
            <a:chOff x="192" y="3484"/>
            <a:chExt cx="5424" cy="230"/>
          </a:xfrm>
          <a:solidFill>
            <a:schemeClr val="bg1"/>
          </a:solidFill>
        </p:grpSpPr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2160EDC8-E41E-4BC4-AD9E-C88F6BF9F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484"/>
              <a:ext cx="235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Arrive home, put milk away</a:t>
              </a:r>
            </a:p>
          </p:txBody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ED0A823C-291E-4205-977C-8827F2584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484"/>
              <a:ext cx="22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20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6" name="Rectangle 26">
              <a:extLst>
                <a:ext uri="{FF2B5EF4-FFF2-40B4-BE49-F238E27FC236}">
                  <a16:creationId xmlns:a16="http://schemas.microsoft.com/office/drawing/2014/main" id="{FE7904F6-9420-4C54-AD67-BC267E29C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484"/>
              <a:ext cx="81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3:30</a:t>
              </a:r>
            </a:p>
          </p:txBody>
        </p:sp>
      </p:grpSp>
      <p:grpSp>
        <p:nvGrpSpPr>
          <p:cNvPr id="27" name="Group 71">
            <a:extLst>
              <a:ext uri="{FF2B5EF4-FFF2-40B4-BE49-F238E27FC236}">
                <a16:creationId xmlns:a16="http://schemas.microsoft.com/office/drawing/2014/main" id="{33579796-B605-4952-90B4-4819A67294FA}"/>
              </a:ext>
            </a:extLst>
          </p:cNvPr>
          <p:cNvGrpSpPr>
            <a:grpSpLocks/>
          </p:cNvGrpSpPr>
          <p:nvPr/>
        </p:nvGrpSpPr>
        <p:grpSpPr bwMode="auto">
          <a:xfrm>
            <a:off x="1815812" y="5162550"/>
            <a:ext cx="8610600" cy="365125"/>
            <a:chOff x="192" y="3254"/>
            <a:chExt cx="5424" cy="230"/>
          </a:xfrm>
          <a:solidFill>
            <a:schemeClr val="bg1"/>
          </a:solidFill>
        </p:grpSpPr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422B3794-249D-4904-BBCB-54E46CA2C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254"/>
              <a:ext cx="235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Buy milk</a:t>
              </a:r>
            </a:p>
          </p:txBody>
        </p:sp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52A85F2E-6F3E-4A94-A3D0-44151D02C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254"/>
              <a:ext cx="22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20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0EEFA5ED-5E87-487A-8BA8-A9EEE827E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254"/>
              <a:ext cx="81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3:25</a:t>
              </a:r>
            </a:p>
          </p:txBody>
        </p:sp>
      </p:grpSp>
      <p:grpSp>
        <p:nvGrpSpPr>
          <p:cNvPr id="31" name="Group 70">
            <a:extLst>
              <a:ext uri="{FF2B5EF4-FFF2-40B4-BE49-F238E27FC236}">
                <a16:creationId xmlns:a16="http://schemas.microsoft.com/office/drawing/2014/main" id="{B2EC9C7B-2EDF-4F54-AB31-7FB32BF55638}"/>
              </a:ext>
            </a:extLst>
          </p:cNvPr>
          <p:cNvGrpSpPr>
            <a:grpSpLocks/>
          </p:cNvGrpSpPr>
          <p:nvPr/>
        </p:nvGrpSpPr>
        <p:grpSpPr bwMode="auto">
          <a:xfrm>
            <a:off x="1815812" y="4797425"/>
            <a:ext cx="8610600" cy="365125"/>
            <a:chOff x="192" y="3024"/>
            <a:chExt cx="5424" cy="230"/>
          </a:xfrm>
          <a:solidFill>
            <a:schemeClr val="bg1"/>
          </a:solidFill>
        </p:grpSpPr>
        <p:sp>
          <p:nvSpPr>
            <p:cNvPr id="32" name="Rectangle 22">
              <a:extLst>
                <a:ext uri="{FF2B5EF4-FFF2-40B4-BE49-F238E27FC236}">
                  <a16:creationId xmlns:a16="http://schemas.microsoft.com/office/drawing/2014/main" id="{A69D543F-A2A7-4157-907B-4DD9469D0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024"/>
              <a:ext cx="235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Arrive at store</a:t>
              </a:r>
            </a:p>
          </p:txBody>
        </p:sp>
        <p:sp>
          <p:nvSpPr>
            <p:cNvPr id="33" name="Rectangle 21">
              <a:extLst>
                <a:ext uri="{FF2B5EF4-FFF2-40B4-BE49-F238E27FC236}">
                  <a16:creationId xmlns:a16="http://schemas.microsoft.com/office/drawing/2014/main" id="{0339A85F-DD38-40DE-97CC-99645A70E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024"/>
              <a:ext cx="22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Arrive home, put milk away</a:t>
              </a:r>
            </a:p>
          </p:txBody>
        </p:sp>
        <p:sp>
          <p:nvSpPr>
            <p:cNvPr id="34" name="Rectangle 20">
              <a:extLst>
                <a:ext uri="{FF2B5EF4-FFF2-40B4-BE49-F238E27FC236}">
                  <a16:creationId xmlns:a16="http://schemas.microsoft.com/office/drawing/2014/main" id="{B8720FBE-A63B-414C-B6ED-8CE7F368D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024"/>
              <a:ext cx="81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3:20</a:t>
              </a:r>
            </a:p>
          </p:txBody>
        </p:sp>
      </p:grpSp>
      <p:grpSp>
        <p:nvGrpSpPr>
          <p:cNvPr id="35" name="Group 69">
            <a:extLst>
              <a:ext uri="{FF2B5EF4-FFF2-40B4-BE49-F238E27FC236}">
                <a16:creationId xmlns:a16="http://schemas.microsoft.com/office/drawing/2014/main" id="{E5BD2751-7BE8-4E9A-8B17-F4CE61D9CF38}"/>
              </a:ext>
            </a:extLst>
          </p:cNvPr>
          <p:cNvGrpSpPr>
            <a:grpSpLocks/>
          </p:cNvGrpSpPr>
          <p:nvPr/>
        </p:nvGrpSpPr>
        <p:grpSpPr bwMode="auto">
          <a:xfrm>
            <a:off x="1815812" y="4432300"/>
            <a:ext cx="8610600" cy="365125"/>
            <a:chOff x="192" y="2794"/>
            <a:chExt cx="5424" cy="230"/>
          </a:xfrm>
          <a:solidFill>
            <a:schemeClr val="bg1"/>
          </a:solidFill>
        </p:grpSpPr>
        <p:sp>
          <p:nvSpPr>
            <p:cNvPr id="36" name="Rectangle 19">
              <a:extLst>
                <a:ext uri="{FF2B5EF4-FFF2-40B4-BE49-F238E27FC236}">
                  <a16:creationId xmlns:a16="http://schemas.microsoft.com/office/drawing/2014/main" id="{ED6C1FBB-E533-4572-94BC-13A8894F6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794"/>
              <a:ext cx="235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Leave for store</a:t>
              </a:r>
            </a:p>
          </p:txBody>
        </p:sp>
        <p:sp>
          <p:nvSpPr>
            <p:cNvPr id="37" name="Rectangle 18">
              <a:extLst>
                <a:ext uri="{FF2B5EF4-FFF2-40B4-BE49-F238E27FC236}">
                  <a16:creationId xmlns:a16="http://schemas.microsoft.com/office/drawing/2014/main" id="{57D428D1-33C3-46BC-983C-7EA0A67EF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94"/>
              <a:ext cx="22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Buy milk</a:t>
              </a:r>
            </a:p>
          </p:txBody>
        </p:sp>
        <p:sp>
          <p:nvSpPr>
            <p:cNvPr id="38" name="Rectangle 17">
              <a:extLst>
                <a:ext uri="{FF2B5EF4-FFF2-40B4-BE49-F238E27FC236}">
                  <a16:creationId xmlns:a16="http://schemas.microsoft.com/office/drawing/2014/main" id="{6D68D67A-1F01-4190-9E53-E5F31ECE6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794"/>
              <a:ext cx="81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3:15</a:t>
              </a:r>
            </a:p>
          </p:txBody>
        </p:sp>
      </p:grpSp>
      <p:grpSp>
        <p:nvGrpSpPr>
          <p:cNvPr id="39" name="Group 74">
            <a:extLst>
              <a:ext uri="{FF2B5EF4-FFF2-40B4-BE49-F238E27FC236}">
                <a16:creationId xmlns:a16="http://schemas.microsoft.com/office/drawing/2014/main" id="{8C0C0A94-B515-43F9-AA4A-312B4F1F43B8}"/>
              </a:ext>
            </a:extLst>
          </p:cNvPr>
          <p:cNvGrpSpPr>
            <a:grpSpLocks/>
          </p:cNvGrpSpPr>
          <p:nvPr/>
        </p:nvGrpSpPr>
        <p:grpSpPr bwMode="auto">
          <a:xfrm>
            <a:off x="1815812" y="3702050"/>
            <a:ext cx="8610600" cy="365125"/>
            <a:chOff x="192" y="2334"/>
            <a:chExt cx="5424" cy="230"/>
          </a:xfrm>
          <a:solidFill>
            <a:schemeClr val="bg1"/>
          </a:solidFill>
        </p:grpSpPr>
        <p:sp>
          <p:nvSpPr>
            <p:cNvPr id="40" name="Rectangle 13">
              <a:extLst>
                <a:ext uri="{FF2B5EF4-FFF2-40B4-BE49-F238E27FC236}">
                  <a16:creationId xmlns:a16="http://schemas.microsoft.com/office/drawing/2014/main" id="{D75B8661-2B04-4B82-8612-CE958E0A9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334"/>
              <a:ext cx="235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20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1" name="Rectangle 12">
              <a:extLst>
                <a:ext uri="{FF2B5EF4-FFF2-40B4-BE49-F238E27FC236}">
                  <a16:creationId xmlns:a16="http://schemas.microsoft.com/office/drawing/2014/main" id="{AC0CF2D8-F00A-4435-9EE3-7CD0A8FB9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334"/>
              <a:ext cx="22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Leave for store</a:t>
              </a:r>
            </a:p>
          </p:txBody>
        </p:sp>
        <p:sp>
          <p:nvSpPr>
            <p:cNvPr id="42" name="Rectangle 11">
              <a:extLst>
                <a:ext uri="{FF2B5EF4-FFF2-40B4-BE49-F238E27FC236}">
                  <a16:creationId xmlns:a16="http://schemas.microsoft.com/office/drawing/2014/main" id="{0970454A-94AD-4ACA-B9A1-2306BD472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334"/>
              <a:ext cx="81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3:05</a:t>
              </a:r>
            </a:p>
          </p:txBody>
        </p:sp>
      </p:grpSp>
      <p:grpSp>
        <p:nvGrpSpPr>
          <p:cNvPr id="43" name="Group 73">
            <a:extLst>
              <a:ext uri="{FF2B5EF4-FFF2-40B4-BE49-F238E27FC236}">
                <a16:creationId xmlns:a16="http://schemas.microsoft.com/office/drawing/2014/main" id="{A03E92CD-6EA3-49F2-8315-A475362F4D15}"/>
              </a:ext>
            </a:extLst>
          </p:cNvPr>
          <p:cNvGrpSpPr>
            <a:grpSpLocks/>
          </p:cNvGrpSpPr>
          <p:nvPr/>
        </p:nvGrpSpPr>
        <p:grpSpPr bwMode="auto">
          <a:xfrm>
            <a:off x="1815812" y="3336925"/>
            <a:ext cx="8610600" cy="365125"/>
            <a:chOff x="192" y="2104"/>
            <a:chExt cx="5424" cy="230"/>
          </a:xfrm>
          <a:solidFill>
            <a:schemeClr val="bg1"/>
          </a:solidFill>
        </p:grpSpPr>
        <p:sp>
          <p:nvSpPr>
            <p:cNvPr id="44" name="Rectangle 10">
              <a:extLst>
                <a:ext uri="{FF2B5EF4-FFF2-40B4-BE49-F238E27FC236}">
                  <a16:creationId xmlns:a16="http://schemas.microsoft.com/office/drawing/2014/main" id="{7D92968F-3E52-4DC3-95A7-D12DD0C32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104"/>
              <a:ext cx="235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20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5" name="Rectangle 9">
              <a:extLst>
                <a:ext uri="{FF2B5EF4-FFF2-40B4-BE49-F238E27FC236}">
                  <a16:creationId xmlns:a16="http://schemas.microsoft.com/office/drawing/2014/main" id="{6F7585AB-A51D-4284-99E8-4998545AA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104"/>
              <a:ext cx="22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Look in Fridge. Out of milk</a:t>
              </a:r>
            </a:p>
          </p:txBody>
        </p:sp>
        <p:sp>
          <p:nvSpPr>
            <p:cNvPr id="46" name="Rectangle 8">
              <a:extLst>
                <a:ext uri="{FF2B5EF4-FFF2-40B4-BE49-F238E27FC236}">
                  <a16:creationId xmlns:a16="http://schemas.microsoft.com/office/drawing/2014/main" id="{202F9C4B-378E-412C-AAFC-AB5ADDA7B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104"/>
              <a:ext cx="81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3:00</a:t>
              </a:r>
            </a:p>
          </p:txBody>
        </p:sp>
      </p:grpSp>
      <p:sp>
        <p:nvSpPr>
          <p:cNvPr id="48" name="Rectangle 16">
            <a:extLst>
              <a:ext uri="{FF2B5EF4-FFF2-40B4-BE49-F238E27FC236}">
                <a16:creationId xmlns:a16="http://schemas.microsoft.com/office/drawing/2014/main" id="{C5F89C4A-300D-45EA-B22B-A5A3CD64A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2612" y="4067175"/>
            <a:ext cx="3733800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en-US" sz="2000" b="0">
                <a:latin typeface="Gill Sans" charset="0"/>
                <a:ea typeface="Gill Sans" charset="0"/>
                <a:cs typeface="Gill Sans" charset="0"/>
              </a:rPr>
              <a:t>Look in Fridge. Out of milk</a:t>
            </a:r>
          </a:p>
        </p:txBody>
      </p:sp>
      <p:sp>
        <p:nvSpPr>
          <p:cNvPr id="49" name="Rectangle 15">
            <a:extLst>
              <a:ext uri="{FF2B5EF4-FFF2-40B4-BE49-F238E27FC236}">
                <a16:creationId xmlns:a16="http://schemas.microsoft.com/office/drawing/2014/main" id="{BAB4F4D3-5F15-4E07-BBAA-AF09E99D3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212" y="4067175"/>
            <a:ext cx="3581400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Arrive at store</a:t>
            </a:r>
          </a:p>
        </p:txBody>
      </p:sp>
      <p:sp>
        <p:nvSpPr>
          <p:cNvPr id="50" name="Rectangle 14">
            <a:extLst>
              <a:ext uri="{FF2B5EF4-FFF2-40B4-BE49-F238E27FC236}">
                <a16:creationId xmlns:a16="http://schemas.microsoft.com/office/drawing/2014/main" id="{96637823-B432-41A7-844C-195A96585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812" y="4067175"/>
            <a:ext cx="1295400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3:10</a:t>
            </a:r>
          </a:p>
        </p:txBody>
      </p:sp>
      <p:sp>
        <p:nvSpPr>
          <p:cNvPr id="51" name="Line 33">
            <a:extLst>
              <a:ext uri="{FF2B5EF4-FFF2-40B4-BE49-F238E27FC236}">
                <a16:creationId xmlns:a16="http://schemas.microsoft.com/office/drawing/2014/main" id="{44E787A2-3794-492A-90A7-B4D14DBECB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5812" y="4432300"/>
            <a:ext cx="861060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 b="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52" name="Group 75">
            <a:extLst>
              <a:ext uri="{FF2B5EF4-FFF2-40B4-BE49-F238E27FC236}">
                <a16:creationId xmlns:a16="http://schemas.microsoft.com/office/drawing/2014/main" id="{31523B3F-AC31-4455-9360-DDF8FE81AB57}"/>
              </a:ext>
            </a:extLst>
          </p:cNvPr>
          <p:cNvGrpSpPr>
            <a:grpSpLocks/>
          </p:cNvGrpSpPr>
          <p:nvPr/>
        </p:nvGrpSpPr>
        <p:grpSpPr bwMode="auto">
          <a:xfrm>
            <a:off x="1815812" y="2971800"/>
            <a:ext cx="8610600" cy="2921000"/>
            <a:chOff x="192" y="1874"/>
            <a:chExt cx="5424" cy="1840"/>
          </a:xfrm>
          <a:solidFill>
            <a:schemeClr val="bg1"/>
          </a:solidFill>
        </p:grpSpPr>
        <p:sp>
          <p:nvSpPr>
            <p:cNvPr id="53" name="Rectangle 7">
              <a:extLst>
                <a:ext uri="{FF2B5EF4-FFF2-40B4-BE49-F238E27FC236}">
                  <a16:creationId xmlns:a16="http://schemas.microsoft.com/office/drawing/2014/main" id="{286A9414-B316-4CCA-9E5F-03E1BE030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874"/>
              <a:ext cx="235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Person B</a:t>
              </a:r>
            </a:p>
          </p:txBody>
        </p:sp>
        <p:sp>
          <p:nvSpPr>
            <p:cNvPr id="54" name="Rectangle 6">
              <a:extLst>
                <a:ext uri="{FF2B5EF4-FFF2-40B4-BE49-F238E27FC236}">
                  <a16:creationId xmlns:a16="http://schemas.microsoft.com/office/drawing/2014/main" id="{DA19EA3D-722F-4F8C-AE66-9C6670EB2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874"/>
              <a:ext cx="22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Person A</a:t>
              </a:r>
            </a:p>
          </p:txBody>
        </p:sp>
        <p:sp>
          <p:nvSpPr>
            <p:cNvPr id="55" name="Rectangle 5">
              <a:extLst>
                <a:ext uri="{FF2B5EF4-FFF2-40B4-BE49-F238E27FC236}">
                  <a16:creationId xmlns:a16="http://schemas.microsoft.com/office/drawing/2014/main" id="{E38E963A-850B-4AA8-975C-BB71464C1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874"/>
              <a:ext cx="81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Time</a:t>
              </a:r>
            </a:p>
          </p:txBody>
        </p:sp>
        <p:sp>
          <p:nvSpPr>
            <p:cNvPr id="56" name="Line 29">
              <a:extLst>
                <a:ext uri="{FF2B5EF4-FFF2-40B4-BE49-F238E27FC236}">
                  <a16:creationId xmlns:a16="http://schemas.microsoft.com/office/drawing/2014/main" id="{C667557F-9B5B-4708-93DD-8A6BA9ABF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1874"/>
              <a:ext cx="5424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7" name="Line 30">
              <a:extLst>
                <a:ext uri="{FF2B5EF4-FFF2-40B4-BE49-F238E27FC236}">
                  <a16:creationId xmlns:a16="http://schemas.microsoft.com/office/drawing/2014/main" id="{290AB639-3FAF-480A-A85D-B8B661AC49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104"/>
              <a:ext cx="5424" cy="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8" name="Line 31">
              <a:extLst>
                <a:ext uri="{FF2B5EF4-FFF2-40B4-BE49-F238E27FC236}">
                  <a16:creationId xmlns:a16="http://schemas.microsoft.com/office/drawing/2014/main" id="{6254ED44-C22F-4A1A-A52F-F882B6DD46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334"/>
              <a:ext cx="542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9" name="Line 32">
              <a:extLst>
                <a:ext uri="{FF2B5EF4-FFF2-40B4-BE49-F238E27FC236}">
                  <a16:creationId xmlns:a16="http://schemas.microsoft.com/office/drawing/2014/main" id="{AA0559AA-3057-4370-9ECD-7825E5BC14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564"/>
              <a:ext cx="542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0" name="Line 34">
              <a:extLst>
                <a:ext uri="{FF2B5EF4-FFF2-40B4-BE49-F238E27FC236}">
                  <a16:creationId xmlns:a16="http://schemas.microsoft.com/office/drawing/2014/main" id="{7E4A8299-BD9C-4EE1-8988-AC831B02D2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024"/>
              <a:ext cx="542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1" name="Line 35">
              <a:extLst>
                <a:ext uri="{FF2B5EF4-FFF2-40B4-BE49-F238E27FC236}">
                  <a16:creationId xmlns:a16="http://schemas.microsoft.com/office/drawing/2014/main" id="{4C07E252-FE37-4057-A049-C340C3D02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254"/>
              <a:ext cx="542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2" name="Line 36">
              <a:extLst>
                <a:ext uri="{FF2B5EF4-FFF2-40B4-BE49-F238E27FC236}">
                  <a16:creationId xmlns:a16="http://schemas.microsoft.com/office/drawing/2014/main" id="{60670908-FCCF-4D33-9B1D-3C07084A09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484"/>
              <a:ext cx="542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3" name="Line 37">
              <a:extLst>
                <a:ext uri="{FF2B5EF4-FFF2-40B4-BE49-F238E27FC236}">
                  <a16:creationId xmlns:a16="http://schemas.microsoft.com/office/drawing/2014/main" id="{1B67FFE8-9368-48FE-984D-4FA19D1329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714"/>
              <a:ext cx="5424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4" name="Line 38">
              <a:extLst>
                <a:ext uri="{FF2B5EF4-FFF2-40B4-BE49-F238E27FC236}">
                  <a16:creationId xmlns:a16="http://schemas.microsoft.com/office/drawing/2014/main" id="{4DD36A41-D87E-425B-B335-36AD35F924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1874"/>
              <a:ext cx="0" cy="184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Line 39">
              <a:extLst>
                <a:ext uri="{FF2B5EF4-FFF2-40B4-BE49-F238E27FC236}">
                  <a16:creationId xmlns:a16="http://schemas.microsoft.com/office/drawing/2014/main" id="{CDA20073-71ED-49F3-AD99-16F3BA643F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1874"/>
              <a:ext cx="0" cy="184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6" name="Line 40">
              <a:extLst>
                <a:ext uri="{FF2B5EF4-FFF2-40B4-BE49-F238E27FC236}">
                  <a16:creationId xmlns:a16="http://schemas.microsoft.com/office/drawing/2014/main" id="{BFF7DD9C-975F-4D83-92B2-D6FA44228B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1874"/>
              <a:ext cx="0" cy="184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7" name="Line 41">
              <a:extLst>
                <a:ext uri="{FF2B5EF4-FFF2-40B4-BE49-F238E27FC236}">
                  <a16:creationId xmlns:a16="http://schemas.microsoft.com/office/drawing/2014/main" id="{5C23CEFF-2B4E-41AD-99D9-12E4152C2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16" y="1874"/>
              <a:ext cx="0" cy="184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b="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423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F0724-D71D-4F1E-AD39-902168067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Too Much Milk: Correctness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A7C6B-EF20-4DAB-B4C0-5E7750092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Safety: At most one person buys milk.</a:t>
            </a:r>
          </a:p>
          <a:p>
            <a:r>
              <a:rPr lang="en-US" dirty="0" smtClean="0"/>
              <a:t>Liveness: If milk is needed, at least one person buys it.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8450F-E520-4D1C-9795-047E5B731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62E07-506B-4D6E-80E8-ACA9FA7D5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609AD-6C7D-41BF-8632-96FF61E40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FBF6C-CBE2-4CF5-9A05-8949AD774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Attempt #1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E1390-1569-4E72-A14F-AB020D877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Leave a note</a:t>
            </a:r>
          </a:p>
          <a:p>
            <a:pPr lvl="1"/>
            <a:r>
              <a:rPr lang="en-US" dirty="0" smtClean="0"/>
              <a:t>Place on fridge before buying</a:t>
            </a:r>
          </a:p>
          <a:p>
            <a:pPr lvl="1"/>
            <a:r>
              <a:rPr lang="en-US" dirty="0" smtClean="0"/>
              <a:t>Remove after buying</a:t>
            </a:r>
          </a:p>
          <a:p>
            <a:pPr lvl="1"/>
            <a:r>
              <a:rPr lang="en-US" dirty="0" smtClean="0"/>
              <a:t>Don’t go to store if there’s already a note</a:t>
            </a:r>
          </a:p>
          <a:p>
            <a:r>
              <a:rPr lang="en-US" dirty="0" smtClean="0"/>
              <a:t>Leaving/checking a note is atomic (word load/store)</a:t>
            </a:r>
          </a:p>
          <a:p>
            <a:pPr marL="548640" lvl="2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noMilk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if (</a:t>
            </a:r>
            <a:r>
              <a:rPr lang="en-US" dirty="0" err="1" smtClean="0">
                <a:latin typeface="Consolas" panose="020B0609020204030204" pitchFamily="49" charset="0"/>
              </a:rPr>
              <a:t>noNote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leave Note;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buy milk;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remove Note;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C73E6-2EFA-4557-859E-25769B8EE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5FBEB-934E-4A0B-A5C9-B2B6FD5AE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74D1C-6284-4F70-A2C4-905F4A328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6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9326B-4965-408F-AFFC-0BD8F73D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Attempt #1 in Action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682028D-1D27-4335-8828-662335888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Thread A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BC2462A-254F-4FEC-B5B0-2B96427AE4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noMilk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if (</a:t>
            </a:r>
            <a:r>
              <a:rPr lang="en-US" dirty="0" err="1" smtClean="0">
                <a:latin typeface="Consolas" panose="020B0609020204030204" pitchFamily="49" charset="0"/>
              </a:rPr>
              <a:t>noNote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leave Note;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buy milk;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remove Note;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60ED376-90B7-4370-9FE7-586D64D88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Thread B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EAFA90C-6D91-4652-A3DB-D3C49A658E1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noMilk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if (</a:t>
            </a:r>
            <a:r>
              <a:rPr lang="en-US" dirty="0" err="1" smtClean="0">
                <a:latin typeface="Consolas" panose="020B0609020204030204" pitchFamily="49" charset="0"/>
              </a:rPr>
              <a:t>noNote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leave Note;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buy milk;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remove note;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6054A-B76A-4566-B308-9E8C39D8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837E7-E5FB-4E04-BAB7-930D181BD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B9410-930C-47D7-843B-B6DC0E216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E0C094-9A54-4D14-AEB6-B64E1C866C8E}"/>
              </a:ext>
            </a:extLst>
          </p:cNvPr>
          <p:cNvSpPr txBox="1"/>
          <p:nvPr/>
        </p:nvSpPr>
        <p:spPr>
          <a:xfrm>
            <a:off x="8872421" y="2507550"/>
            <a:ext cx="22148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Achieves liveness but not safety</a:t>
            </a:r>
          </a:p>
        </p:txBody>
      </p:sp>
    </p:spTree>
    <p:extLst>
      <p:ext uri="{BB962C8B-B14F-4D97-AF65-F5344CB8AC3E}">
        <p14:creationId xmlns:p14="http://schemas.microsoft.com/office/powerpoint/2010/main" val="116847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0ACCE-CA90-480F-B5AE-77FA5DB5E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Producer-Consumer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E0FA4-E12C-4CFB-89D2-40B76DAE0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Problem Definition</a:t>
            </a:r>
          </a:p>
          <a:p>
            <a:pPr lvl="1"/>
            <a:r>
              <a:rPr lang="en-US" altLang="ko-KR" smtClean="0"/>
              <a:t>Producers puts things into a shared buffer</a:t>
            </a:r>
          </a:p>
          <a:p>
            <a:pPr lvl="1"/>
            <a:r>
              <a:rPr lang="en-US" altLang="ko-KR" smtClean="0"/>
              <a:t>Consumers takes them out</a:t>
            </a:r>
          </a:p>
          <a:p>
            <a:pPr lvl="1"/>
            <a:endParaRPr lang="en-US" altLang="ko-KR" smtClean="0"/>
          </a:p>
          <a:p>
            <a:r>
              <a:rPr lang="en-US" altLang="ko-KR" smtClean="0"/>
              <a:t>Don’t want producers and consumers to have to work in lockstep, so put a buffer (bounded) between them</a:t>
            </a:r>
          </a:p>
          <a:p>
            <a:pPr lvl="1"/>
            <a:r>
              <a:rPr lang="en-US" altLang="ko-KR" smtClean="0"/>
              <a:t>Need synchronization to maintain integrity of the data structure and coordinate producers/consumers</a:t>
            </a:r>
          </a:p>
          <a:p>
            <a:pPr lvl="1"/>
            <a:r>
              <a:rPr lang="en-US" altLang="ko-KR" smtClean="0"/>
              <a:t>Producer needs to wait if buffer is full</a:t>
            </a:r>
          </a:p>
          <a:p>
            <a:pPr lvl="1"/>
            <a:r>
              <a:rPr lang="en-US" altLang="ko-KR" smtClean="0"/>
              <a:t>Consumer needs to wait if buffer is empty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0C65B-0294-47A2-8B3D-02AA1AAC9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AC332-324E-4000-B61C-F89F795D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0BA2B-D23E-4AD7-A2FC-A263DD0C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909557" y="2270125"/>
            <a:ext cx="3870752" cy="904395"/>
            <a:chOff x="7399414" y="1870075"/>
            <a:chExt cx="3870752" cy="90439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8497CA3-96EE-AD43-9502-1CC1C466C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0834" y="2174875"/>
              <a:ext cx="1039332" cy="599595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 sz="1400" b="0" dirty="0">
                  <a:latin typeface="Gill Sans" charset="0"/>
                  <a:ea typeface="Gill Sans" charset="0"/>
                  <a:cs typeface="Gill Sans" charset="0"/>
                </a:rPr>
                <a:t>Consumer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84472BC-AD9C-CF47-942E-032A15DBF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8434" y="2022475"/>
              <a:ext cx="1039332" cy="599595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 sz="1400" b="0" dirty="0">
                  <a:latin typeface="Gill Sans" charset="0"/>
                  <a:ea typeface="Gill Sans" charset="0"/>
                  <a:cs typeface="Gill Sans" charset="0"/>
                </a:rPr>
                <a:t>Consumer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BEEFD83-40B6-49F3-92A2-E77773959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9414" y="1870075"/>
              <a:ext cx="984630" cy="599595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 sz="1400" b="0">
                  <a:latin typeface="Gill Sans" charset="0"/>
                  <a:ea typeface="Gill Sans" charset="0"/>
                  <a:cs typeface="Gill Sans" charset="0"/>
                </a:rPr>
                <a:t>Producer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5228552-474B-4F3F-874A-D970F34C9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6034" y="1870075"/>
              <a:ext cx="1039332" cy="599595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 sz="1400" b="0" dirty="0">
                  <a:latin typeface="Gill Sans" charset="0"/>
                  <a:ea typeface="Gill Sans" charset="0"/>
                  <a:cs typeface="Gill Sans" charset="0"/>
                </a:rPr>
                <a:t>Consumer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F4531C-DA4E-4F37-889D-FF8E82615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6702" y="1979092"/>
              <a:ext cx="656420" cy="381560"/>
            </a:xfrm>
            <a:prstGeom prst="rect">
              <a:avLst/>
            </a:prstGeom>
            <a:solidFill>
              <a:srgbClr val="00B0F0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 sz="1400" b="0" dirty="0">
                  <a:latin typeface="Gill Sans" charset="0"/>
                  <a:ea typeface="Gill Sans" charset="0"/>
                  <a:cs typeface="Gill Sans" charset="0"/>
                </a:rPr>
                <a:t>Buffer</a:t>
              </a:r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AF7672A3-DFEA-42D7-AEE4-1677A187DE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03790" y="2169873"/>
              <a:ext cx="38291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4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CD33E74E-4C1A-4A78-AD18-F5A85B9E39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43122" y="2169873"/>
              <a:ext cx="38291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4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017E023-D334-A04E-BEE4-D5372DC11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1814" y="2022475"/>
              <a:ext cx="984630" cy="599595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 sz="1400" b="0">
                  <a:latin typeface="Gill Sans" charset="0"/>
                  <a:ea typeface="Gill Sans" charset="0"/>
                  <a:cs typeface="Gill Sans" charset="0"/>
                </a:rPr>
                <a:t>Producer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7183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F8D38-F29B-4BCA-8BE9-54C4FC47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Attempt #1.5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74354CE-9779-4FC2-B0B0-6DE118B95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leave note, then check for milk</a:t>
            </a:r>
          </a:p>
          <a:p>
            <a:endParaRPr lang="en-US" dirty="0" smtClean="0"/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leave Note;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noMilk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if (</a:t>
            </a:r>
            <a:r>
              <a:rPr lang="en-US" dirty="0" err="1" smtClean="0">
                <a:latin typeface="Consolas" panose="020B0609020204030204" pitchFamily="49" charset="0"/>
              </a:rPr>
              <a:t>noNote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buy milk;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remove Note;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517928-10B5-45BC-ACD0-6061D077E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2A9510-3726-41B3-98B9-7576530EA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FBD97-AB80-490E-A6F0-3B9F98489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6DD5D2-78A9-415A-910F-DF5EA27B714E}"/>
              </a:ext>
            </a:extLst>
          </p:cNvPr>
          <p:cNvSpPr/>
          <p:nvPr/>
        </p:nvSpPr>
        <p:spPr>
          <a:xfrm>
            <a:off x="1701037" y="3198198"/>
            <a:ext cx="2488818" cy="46751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DC8EB2F-55FB-41BD-A760-AE6CB4179C8D}"/>
              </a:ext>
            </a:extLst>
          </p:cNvPr>
          <p:cNvCxnSpPr>
            <a:cxnSpLocks/>
            <a:endCxn id="11" idx="3"/>
          </p:cNvCxnSpPr>
          <p:nvPr/>
        </p:nvCxnSpPr>
        <p:spPr>
          <a:xfrm flipH="1" flipV="1">
            <a:off x="4189855" y="3431955"/>
            <a:ext cx="1588168" cy="30249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5E5EE44-74E4-4897-B983-E50EF93954CA}"/>
              </a:ext>
            </a:extLst>
          </p:cNvPr>
          <p:cNvSpPr txBox="1"/>
          <p:nvPr/>
        </p:nvSpPr>
        <p:spPr>
          <a:xfrm>
            <a:off x="5778023" y="3166941"/>
            <a:ext cx="28325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But there’s always a note – you just left one!</a:t>
            </a:r>
          </a:p>
        </p:txBody>
      </p:sp>
    </p:spTree>
    <p:extLst>
      <p:ext uri="{BB962C8B-B14F-4D97-AF65-F5344CB8AC3E}">
        <p14:creationId xmlns:p14="http://schemas.microsoft.com/office/powerpoint/2010/main" val="23830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9F034-8D7E-4109-8F64-EC6E6C8EA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Attempt #2: Use Named Notes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29E771-AC7E-4AE2-8C07-A3CB64527A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Thread A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F627FF-E802-423A-84A9-19B51E39C8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leave note A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noMilk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if (</a:t>
            </a:r>
            <a:r>
              <a:rPr lang="en-US" dirty="0" err="1" smtClean="0">
                <a:latin typeface="Consolas" panose="020B0609020204030204" pitchFamily="49" charset="0"/>
              </a:rPr>
              <a:t>noNote</a:t>
            </a:r>
            <a:r>
              <a:rPr lang="en-US" dirty="0" smtClean="0">
                <a:latin typeface="Consolas" panose="020B0609020204030204" pitchFamily="49" charset="0"/>
              </a:rPr>
              <a:t> B)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buy milk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remove note A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35AB25D-D786-44C4-8607-24D35E48C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Thread B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F1A1206-91ED-4DA7-9972-79A0CC008EC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leave note B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noMilk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if (</a:t>
            </a:r>
            <a:r>
              <a:rPr lang="en-US" dirty="0" err="1" smtClean="0">
                <a:latin typeface="Consolas" panose="020B0609020204030204" pitchFamily="49" charset="0"/>
              </a:rPr>
              <a:t>noNote</a:t>
            </a:r>
            <a:r>
              <a:rPr lang="en-US" dirty="0" smtClean="0">
                <a:latin typeface="Consolas" panose="020B0609020204030204" pitchFamily="49" charset="0"/>
              </a:rPr>
              <a:t> A)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buy milk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remove note B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CBDDB-E8D4-46DC-BCAE-4D560892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76AFB-64DF-484B-AFA3-541FC5425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072E0-F121-480E-9521-D861CF434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5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9326B-4965-408F-AFFC-0BD8F73D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Attempt #2 in Action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682028D-1D27-4335-8828-662335888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Thread A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BC2462A-254F-4FEC-B5B0-2B96427AE4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leave note A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noMilk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if (</a:t>
            </a:r>
            <a:r>
              <a:rPr lang="en-US" dirty="0" err="1" smtClean="0">
                <a:latin typeface="Consolas" panose="020B0609020204030204" pitchFamily="49" charset="0"/>
              </a:rPr>
              <a:t>noNote</a:t>
            </a:r>
            <a:r>
              <a:rPr lang="en-US" dirty="0" smtClean="0">
                <a:latin typeface="Consolas" panose="020B0609020204030204" pitchFamily="49" charset="0"/>
              </a:rPr>
              <a:t> B)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buy milk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remove note A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60ED376-90B7-4370-9FE7-586D64D88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Thread B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EAFA90C-6D91-4652-A3DB-D3C49A658E1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274320" lvl="1" indent="0">
              <a:buNone/>
            </a:pPr>
            <a:endParaRPr lang="en-US" sz="15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sz="15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sz="1500" dirty="0" smtClean="0">
                <a:latin typeface="Consolas" panose="020B0609020204030204" pitchFamily="49" charset="0"/>
              </a:rPr>
              <a:t>leave note B</a:t>
            </a:r>
          </a:p>
          <a:p>
            <a:pPr marL="274320" lvl="1" indent="0">
              <a:buNone/>
            </a:pPr>
            <a:endParaRPr lang="en-US" sz="15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sz="15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sz="15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sz="15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sz="1500" dirty="0" smtClean="0">
                <a:latin typeface="Consolas" panose="020B0609020204030204" pitchFamily="49" charset="0"/>
              </a:rPr>
              <a:t>if (</a:t>
            </a:r>
            <a:r>
              <a:rPr lang="en-US" sz="1500" dirty="0" err="1" smtClean="0">
                <a:latin typeface="Consolas" panose="020B0609020204030204" pitchFamily="49" charset="0"/>
              </a:rPr>
              <a:t>noMilk</a:t>
            </a:r>
            <a:r>
              <a:rPr lang="en-US" sz="1500" dirty="0" smtClean="0"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buNone/>
            </a:pPr>
            <a:r>
              <a:rPr lang="en-US" sz="1500" dirty="0" smtClean="0">
                <a:latin typeface="Consolas" panose="020B0609020204030204" pitchFamily="49" charset="0"/>
              </a:rPr>
              <a:t>  if (</a:t>
            </a:r>
            <a:r>
              <a:rPr lang="en-US" sz="1500" dirty="0" err="1" smtClean="0">
                <a:latin typeface="Consolas" panose="020B0609020204030204" pitchFamily="49" charset="0"/>
              </a:rPr>
              <a:t>noNote</a:t>
            </a:r>
            <a:r>
              <a:rPr lang="en-US" sz="1500" dirty="0" smtClean="0">
                <a:latin typeface="Consolas" panose="020B0609020204030204" pitchFamily="49" charset="0"/>
              </a:rPr>
              <a:t> A) {</a:t>
            </a:r>
          </a:p>
          <a:p>
            <a:pPr marL="274320" lvl="1" indent="0">
              <a:buNone/>
            </a:pPr>
            <a:r>
              <a:rPr lang="en-US" sz="1500" dirty="0" smtClean="0">
                <a:latin typeface="Consolas" panose="020B0609020204030204" pitchFamily="49" charset="0"/>
              </a:rPr>
              <a:t>    buy milk    </a:t>
            </a:r>
          </a:p>
          <a:p>
            <a:pPr marL="274320" lvl="1" indent="0">
              <a:buNone/>
            </a:pPr>
            <a:r>
              <a:rPr lang="en-US" sz="1500" dirty="0" smtClean="0">
                <a:latin typeface="Consolas" panose="020B0609020204030204" pitchFamily="49" charset="0"/>
              </a:rPr>
              <a:t>  }</a:t>
            </a:r>
          </a:p>
          <a:p>
            <a:pPr marL="274320" lvl="1" indent="0">
              <a:buNone/>
            </a:pPr>
            <a:r>
              <a:rPr lang="en-US" sz="1500" dirty="0">
                <a:latin typeface="Consolas" panose="020B0609020204030204" pitchFamily="49" charset="0"/>
              </a:rPr>
              <a:t>}</a:t>
            </a:r>
            <a:endParaRPr lang="en-US" sz="15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sz="1500" dirty="0" smtClean="0">
                <a:latin typeface="Consolas" panose="020B0609020204030204" pitchFamily="49" charset="0"/>
              </a:rPr>
              <a:t>remove note B</a:t>
            </a:r>
            <a:endParaRPr lang="en-US" sz="1500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6054A-B76A-4566-B308-9E8C39D8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837E7-E5FB-4E04-BAB7-930D181BD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B9410-930C-47D7-843B-B6DC0E216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E0C094-9A54-4D14-AEB6-B64E1C866C8E}"/>
              </a:ext>
            </a:extLst>
          </p:cNvPr>
          <p:cNvSpPr txBox="1"/>
          <p:nvPr/>
        </p:nvSpPr>
        <p:spPr>
          <a:xfrm>
            <a:off x="8872421" y="2639490"/>
            <a:ext cx="22148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Achieves safety but not liveness</a:t>
            </a:r>
          </a:p>
        </p:txBody>
      </p:sp>
    </p:spTree>
    <p:extLst>
      <p:ext uri="{BB962C8B-B14F-4D97-AF65-F5344CB8AC3E}">
        <p14:creationId xmlns:p14="http://schemas.microsoft.com/office/powerpoint/2010/main" val="103301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C2D4D-9DDD-4B18-9478-F780AC7B4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#3: Wait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A5894-6423-4B2A-A8CA-E1E2297E77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Thread A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17134-C228-43D3-AB83-D6C4CBBD2B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leave note A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while (note B)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do nothing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noMilk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buy milk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remove note A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AD2917-CD6E-40C2-A09F-2B4ED3CC6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Thread B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04D98-1D63-4902-9C25-F37976DFA7F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leave note B</a:t>
            </a: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while (note </a:t>
            </a:r>
            <a:r>
              <a:rPr lang="en-US" dirty="0" smtClean="0">
                <a:latin typeface="Consolas" panose="020B0609020204030204" pitchFamily="49" charset="0"/>
              </a:rPr>
              <a:t>A) </a:t>
            </a:r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do nothing</a:t>
            </a: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</a:t>
            </a:r>
            <a:r>
              <a:rPr lang="en-US" dirty="0" err="1" smtClean="0">
                <a:latin typeface="Consolas" panose="020B0609020204030204" pitchFamily="49" charset="0"/>
              </a:rPr>
              <a:t>noMilk</a:t>
            </a:r>
            <a:r>
              <a:rPr lang="en-US" dirty="0" smtClean="0"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buy milk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remove note B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6B1342-0ADF-4B22-B39B-2897B91C4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8247AA-51AE-4C08-BE35-54BEA3D4F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2867EE-BF77-43FC-A89F-1171B96FE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44597C-7D01-4218-BF4F-6473E0418443}"/>
              </a:ext>
            </a:extLst>
          </p:cNvPr>
          <p:cNvSpPr txBox="1"/>
          <p:nvPr/>
        </p:nvSpPr>
        <p:spPr>
          <a:xfrm>
            <a:off x="6324482" y="5065693"/>
            <a:ext cx="30836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6"/>
                </a:solidFill>
              </a:rPr>
              <a:t>This is a correct solution!</a:t>
            </a:r>
          </a:p>
        </p:txBody>
      </p:sp>
    </p:spTree>
    <p:extLst>
      <p:ext uri="{BB962C8B-B14F-4D97-AF65-F5344CB8AC3E}">
        <p14:creationId xmlns:p14="http://schemas.microsoft.com/office/powerpoint/2010/main" val="294895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49A2A10-8C73-4BF2-B0D8-1544BEC5C7C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This Generalizes to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Threads…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49A2A10-8C73-4BF2-B0D8-1544BEC5C7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2B072-D74D-43AF-9C32-F12610D09D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Leslie </a:t>
            </a:r>
            <a:r>
              <a:rPr lang="en-US" dirty="0" err="1" smtClean="0"/>
              <a:t>Lamport’s</a:t>
            </a:r>
            <a:r>
              <a:rPr lang="en-US" dirty="0" smtClean="0"/>
              <a:t> “Bakery Algorithm” (1974)</a:t>
            </a:r>
          </a:p>
          <a:p>
            <a:r>
              <a:rPr lang="en-US" dirty="0" smtClean="0"/>
              <a:t>Allows one to protect a critical section like:</a:t>
            </a:r>
          </a:p>
          <a:p>
            <a:pPr marL="274320" lvl="1" indent="0">
              <a:buNone/>
            </a:pPr>
            <a:endParaRPr lang="en-US" altLang="ko-KR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if (</a:t>
            </a:r>
            <a:r>
              <a:rPr lang="en-US" altLang="ko-KR" dirty="0" err="1" smtClean="0">
                <a:latin typeface="Consolas" panose="020B0609020204030204" pitchFamily="49" charset="0"/>
              </a:rPr>
              <a:t>noMilk</a:t>
            </a:r>
            <a:r>
              <a:rPr lang="en-US" altLang="ko-KR" dirty="0" smtClean="0">
                <a:latin typeface="Consolas" panose="020B0609020204030204" pitchFamily="49" charset="0"/>
              </a:rPr>
              <a:t>) {	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buy milk;	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C71138-681F-4C11-9A1F-0465AC18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1923D2-9CEE-4F70-9337-01AA239D7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54DE7-3D58-4EDF-BA89-0D0BE7BD5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0A279D2F-603E-4548-8F44-B114CE173E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2432" y="1820862"/>
            <a:ext cx="4834819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328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9DA29-07B0-41BD-BB9C-E40113903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 #3 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5A53C-03C1-45BD-AC2E-FFF092A5D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Solution #3 works, but it’s not great</a:t>
            </a:r>
          </a:p>
          <a:p>
            <a:pPr lvl="1"/>
            <a:r>
              <a:rPr lang="en-US" altLang="ko-KR" dirty="0" smtClean="0"/>
              <a:t>Really complex – even for this simple example</a:t>
            </a:r>
          </a:p>
          <a:p>
            <a:pPr lvl="2"/>
            <a:r>
              <a:rPr lang="en-US" altLang="ko-KR" dirty="0" smtClean="0"/>
              <a:t>Hard to convince yourself that this really works</a:t>
            </a:r>
          </a:p>
          <a:p>
            <a:pPr lvl="1"/>
            <a:r>
              <a:rPr lang="en-US" altLang="ko-KR" dirty="0" smtClean="0"/>
              <a:t>While a thread is waiting, it is consuming CPU time</a:t>
            </a:r>
          </a:p>
          <a:p>
            <a:pPr lvl="2"/>
            <a:r>
              <a:rPr lang="en-US" altLang="ko-KR" dirty="0" smtClean="0"/>
              <a:t>This is called “busy-waiting”</a:t>
            </a:r>
          </a:p>
          <a:p>
            <a:r>
              <a:rPr lang="en-US" altLang="ko-KR" dirty="0" smtClean="0"/>
              <a:t>There’s a better way</a:t>
            </a:r>
          </a:p>
          <a:p>
            <a:pPr lvl="1"/>
            <a:r>
              <a:rPr lang="en-US" altLang="ko-KR" dirty="0" smtClean="0"/>
              <a:t>Have hardware provide more primitives than simple atomic load &amp; store</a:t>
            </a:r>
          </a:p>
          <a:p>
            <a:pPr lvl="1"/>
            <a:r>
              <a:rPr lang="en-US" altLang="ko-KR" dirty="0" smtClean="0"/>
              <a:t>Build even higher-level programming abstractions on this hardware support</a:t>
            </a:r>
          </a:p>
          <a:p>
            <a:pPr lvl="2"/>
            <a:r>
              <a:rPr lang="en-US" altLang="ko-KR" dirty="0" smtClean="0"/>
              <a:t>Make sure the OS scheduler never allows another thread to enter the critical section</a:t>
            </a:r>
          </a:p>
          <a:p>
            <a:pPr lvl="2"/>
            <a:r>
              <a:rPr lang="en-US" altLang="ko-KR" dirty="0" smtClean="0"/>
              <a:t>The other thread becomes blocked if it tries to enter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E10BF-A20A-4247-B550-1B9540806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1CA0D-FEBD-4FE6-BA34-93F0EA852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51400-86C1-484D-9D92-7693743C8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5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CDFC3-C709-479E-B5D3-0F0612DD3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are we going with Synchronization?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B1989-3292-4844-B2AE-C5BB95C74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Building an efficient, easy-to-use API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A5B41-CC1D-401B-BE71-4BE392564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BBE04-7606-4BB3-ACD8-6E209E5E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E4FDA-6413-4DC1-918B-224CE2F1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7" name="Group 37">
            <a:extLst>
              <a:ext uri="{FF2B5EF4-FFF2-40B4-BE49-F238E27FC236}">
                <a16:creationId xmlns:a16="http://schemas.microsoft.com/office/drawing/2014/main" id="{2E5E9F7F-7F4D-4212-BFB3-E1B116273DB7}"/>
              </a:ext>
            </a:extLst>
          </p:cNvPr>
          <p:cNvGrpSpPr>
            <a:grpSpLocks/>
          </p:cNvGrpSpPr>
          <p:nvPr/>
        </p:nvGrpSpPr>
        <p:grpSpPr bwMode="auto">
          <a:xfrm>
            <a:off x="1761612" y="2438399"/>
            <a:ext cx="8686800" cy="2971800"/>
            <a:chOff x="144" y="480"/>
            <a:chExt cx="5472" cy="1872"/>
          </a:xfrm>
        </p:grpSpPr>
        <p:grpSp>
          <p:nvGrpSpPr>
            <p:cNvPr id="8" name="Group 35">
              <a:extLst>
                <a:ext uri="{FF2B5EF4-FFF2-40B4-BE49-F238E27FC236}">
                  <a16:creationId xmlns:a16="http://schemas.microsoft.com/office/drawing/2014/main" id="{EF5E68AA-E8AB-4595-93F2-51CDFADF52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480"/>
              <a:ext cx="960" cy="1872"/>
              <a:chOff x="144" y="768"/>
              <a:chExt cx="960" cy="1872"/>
            </a:xfrm>
          </p:grpSpPr>
          <p:sp>
            <p:nvSpPr>
              <p:cNvPr id="16" name="Rectangle 9">
                <a:extLst>
                  <a:ext uri="{FF2B5EF4-FFF2-40B4-BE49-F238E27FC236}">
                    <a16:creationId xmlns:a16="http://schemas.microsoft.com/office/drawing/2014/main" id="{CD01CC8A-9A26-4084-817A-41F88F59A4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2208"/>
                <a:ext cx="960" cy="432"/>
              </a:xfrm>
              <a:prstGeom prst="rect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30000"/>
                  </a:spcBef>
                  <a:buSzPct val="100000"/>
                </a:pPr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Hardware</a:t>
                </a:r>
              </a:p>
            </p:txBody>
          </p:sp>
          <p:sp>
            <p:nvSpPr>
              <p:cNvPr id="17" name="Rectangle 7">
                <a:extLst>
                  <a:ext uri="{FF2B5EF4-FFF2-40B4-BE49-F238E27FC236}">
                    <a16:creationId xmlns:a16="http://schemas.microsoft.com/office/drawing/2014/main" id="{644B0786-0117-46A5-9F94-699D613544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1296"/>
                <a:ext cx="960" cy="912"/>
              </a:xfrm>
              <a:prstGeom prst="rect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30000"/>
                  </a:spcBef>
                  <a:buSzPct val="100000"/>
                </a:pPr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Higher-level </a:t>
                </a:r>
                <a:b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</a:br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API</a:t>
                </a:r>
              </a:p>
            </p:txBody>
          </p:sp>
          <p:sp>
            <p:nvSpPr>
              <p:cNvPr id="18" name="Rectangle 5">
                <a:extLst>
                  <a:ext uri="{FF2B5EF4-FFF2-40B4-BE49-F238E27FC236}">
                    <a16:creationId xmlns:a16="http://schemas.microsoft.com/office/drawing/2014/main" id="{5FB86A10-2C4A-4172-85E9-03DB8FB821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768"/>
                <a:ext cx="960" cy="528"/>
              </a:xfrm>
              <a:prstGeom prst="rect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30000"/>
                  </a:spcBef>
                  <a:buSzPct val="100000"/>
                </a:pPr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Programs</a:t>
                </a:r>
              </a:p>
            </p:txBody>
          </p:sp>
        </p:grpSp>
        <p:sp>
          <p:nvSpPr>
            <p:cNvPr id="9" name="Line 11">
              <a:extLst>
                <a:ext uri="{FF2B5EF4-FFF2-40B4-BE49-F238E27FC236}">
                  <a16:creationId xmlns:a16="http://schemas.microsoft.com/office/drawing/2014/main" id="{B6DF39E5-CF12-4A3D-B101-ED5EA149B5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480"/>
              <a:ext cx="54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" name="Line 12">
              <a:extLst>
                <a:ext uri="{FF2B5EF4-FFF2-40B4-BE49-F238E27FC236}">
                  <a16:creationId xmlns:a16="http://schemas.microsoft.com/office/drawing/2014/main" id="{19DCF212-6193-4314-B55E-709CAC1F9C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1008"/>
              <a:ext cx="54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" name="Line 13">
              <a:extLst>
                <a:ext uri="{FF2B5EF4-FFF2-40B4-BE49-F238E27FC236}">
                  <a16:creationId xmlns:a16="http://schemas.microsoft.com/office/drawing/2014/main" id="{17CB1FBB-B27A-4985-827C-87636F30FF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1920"/>
              <a:ext cx="54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2" name="Line 14">
              <a:extLst>
                <a:ext uri="{FF2B5EF4-FFF2-40B4-BE49-F238E27FC236}">
                  <a16:creationId xmlns:a16="http://schemas.microsoft.com/office/drawing/2014/main" id="{7FBD4FB4-D2D9-49E7-A9BF-6E409383C1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2352"/>
              <a:ext cx="54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" name="Line 15">
              <a:extLst>
                <a:ext uri="{FF2B5EF4-FFF2-40B4-BE49-F238E27FC236}">
                  <a16:creationId xmlns:a16="http://schemas.microsoft.com/office/drawing/2014/main" id="{71451FEF-1356-45B0-BF2C-177C05DD62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480"/>
              <a:ext cx="0" cy="18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" name="Line 16">
              <a:extLst>
                <a:ext uri="{FF2B5EF4-FFF2-40B4-BE49-F238E27FC236}">
                  <a16:creationId xmlns:a16="http://schemas.microsoft.com/office/drawing/2014/main" id="{C0BDA6D9-7FD4-4F90-A228-9817A3FBDD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480"/>
              <a:ext cx="0" cy="18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5" name="Line 17">
              <a:extLst>
                <a:ext uri="{FF2B5EF4-FFF2-40B4-BE49-F238E27FC236}">
                  <a16:creationId xmlns:a16="http://schemas.microsoft.com/office/drawing/2014/main" id="{541DAEBE-E77D-446C-A151-BC402A39A0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16" y="480"/>
              <a:ext cx="0" cy="18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00" b="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19" name="Rectangle 10">
            <a:extLst>
              <a:ext uri="{FF2B5EF4-FFF2-40B4-BE49-F238E27FC236}">
                <a16:creationId xmlns:a16="http://schemas.microsoft.com/office/drawing/2014/main" id="{C0E90715-7936-425C-AB15-DAB88D0DD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5612" y="4724399"/>
            <a:ext cx="7162800" cy="6858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Load/Store    Disable </a:t>
            </a:r>
            <a:r>
              <a:rPr lang="en-US" altLang="en-US" sz="2000" b="0" dirty="0" err="1">
                <a:latin typeface="Gill Sans" charset="0"/>
                <a:ea typeface="Gill Sans" charset="0"/>
                <a:cs typeface="Gill Sans" charset="0"/>
              </a:rPr>
              <a:t>Ints</a:t>
            </a:r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   </a:t>
            </a:r>
            <a:r>
              <a:rPr lang="en-US" altLang="en-US" sz="2000" b="0" dirty="0" err="1">
                <a:latin typeface="Gill Sans" charset="0"/>
                <a:ea typeface="Gill Sans" charset="0"/>
                <a:cs typeface="Gill Sans" charset="0"/>
              </a:rPr>
              <a:t>Test&amp;Set</a:t>
            </a:r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   </a:t>
            </a:r>
            <a:r>
              <a:rPr lang="en-US" altLang="en-US" sz="2000" b="0" dirty="0" err="1">
                <a:latin typeface="Gill Sans" charset="0"/>
                <a:ea typeface="Gill Sans" charset="0"/>
                <a:cs typeface="Gill Sans" charset="0"/>
              </a:rPr>
              <a:t>Compare&amp;Swap</a:t>
            </a:r>
            <a:endParaRPr lang="en-US" altLang="en-US" sz="2000" b="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D62028F8-54B4-403F-BFBC-86B78935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5612" y="3276599"/>
            <a:ext cx="7162800" cy="14478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Locks   Semaphores   Monitors   Send/Receive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4780734A-D903-4772-AD80-77303AD4D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5612" y="2438399"/>
            <a:ext cx="7162800" cy="838200"/>
          </a:xfrm>
          <a:prstGeom prst="rect">
            <a:avLst/>
          </a:prstGeom>
          <a:solidFill>
            <a:srgbClr val="53FB2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Shared Programs</a:t>
            </a:r>
          </a:p>
        </p:txBody>
      </p:sp>
    </p:spTree>
    <p:extLst>
      <p:ext uri="{BB962C8B-B14F-4D97-AF65-F5344CB8AC3E}">
        <p14:creationId xmlns:p14="http://schemas.microsoft.com/office/powerpoint/2010/main" val="218316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2E821-9481-4FC4-8148-4B185DB95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2A7F5-C354-42FF-9FF2-4FC5D2EA2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1 design document due March 10</a:t>
            </a:r>
          </a:p>
          <a:p>
            <a:pPr lvl="1"/>
            <a:r>
              <a:rPr lang="en-US" dirty="0" smtClean="0"/>
              <a:t>You have started talking to the TA, hopefully</a:t>
            </a:r>
          </a:p>
          <a:p>
            <a:r>
              <a:rPr lang="en-US" dirty="0" smtClean="0"/>
              <a:t>Assignment 2 now published, due </a:t>
            </a:r>
            <a:r>
              <a:rPr lang="en-US" smtClean="0"/>
              <a:t>April 7</a:t>
            </a:r>
            <a:endParaRPr lang="en-US" dirty="0" smtClean="0"/>
          </a:p>
          <a:p>
            <a:r>
              <a:rPr lang="en-US" dirty="0" smtClean="0"/>
              <a:t>Project 1 due March 24</a:t>
            </a:r>
          </a:p>
          <a:p>
            <a:r>
              <a:rPr lang="en-US" dirty="0" smtClean="0"/>
              <a:t>Mid-term examination March 12, 5.00pm, 1200 PFT</a:t>
            </a:r>
          </a:p>
          <a:p>
            <a:pPr lvl="1"/>
            <a:r>
              <a:rPr lang="en-US" dirty="0" smtClean="0"/>
              <a:t>Mid-term review March 10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889AA-069B-4992-A423-168B0F1CB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5FD70-6762-458E-B656-35E75DE56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A8E33-29BA-4C2E-AAA6-3FC211952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4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658EC-35CB-4493-9C9B-A1A4126A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Implementing Locks: Single Core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89238-180F-40CE-A370-0B5CC5D67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we make </a:t>
            </a:r>
            <a:r>
              <a:rPr lang="en-US" dirty="0" err="1" smtClean="0">
                <a:latin typeface="Consolas" panose="020B0609020204030204" pitchFamily="49" charset="0"/>
              </a:rPr>
              <a:t>lock.Acquire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anose="020B0609020204030204" pitchFamily="49" charset="0"/>
              </a:rPr>
              <a:t>lock.Release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appear atomic to other threads?</a:t>
            </a:r>
          </a:p>
          <a:p>
            <a:r>
              <a:rPr lang="en-US" dirty="0" smtClean="0"/>
              <a:t>Idea: A context switch can only happen (assuming threads don’t yield) if there’s an interrupt</a:t>
            </a:r>
          </a:p>
          <a:p>
            <a:r>
              <a:rPr lang="en-US" dirty="0" smtClean="0"/>
              <a:t>“Solution”: Disable interrupts while holding lock</a:t>
            </a:r>
          </a:p>
          <a:p>
            <a:r>
              <a:rPr lang="en-US" dirty="0" smtClean="0"/>
              <a:t>x86 has cli and </a:t>
            </a:r>
            <a:r>
              <a:rPr lang="en-US" dirty="0" err="1" smtClean="0"/>
              <a:t>sti</a:t>
            </a:r>
            <a:r>
              <a:rPr lang="en-US" dirty="0" smtClean="0"/>
              <a:t> instructions that only operate in system mode (PL=0)</a:t>
            </a:r>
          </a:p>
          <a:p>
            <a:pPr lvl="1"/>
            <a:r>
              <a:rPr lang="en-US" dirty="0" smtClean="0"/>
              <a:t>Interrupts enabled bit in FLAGS register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FB7E9-1B36-466E-BE89-F7B5C2B94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5B864-4433-487D-B3AB-6E51A84B7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54B18-64E0-46A3-9333-24D10419F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7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CD35F-2CA1-42F6-8843-23EA1FE4B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Interrupt Enable/Disable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94295-4C50-4ABB-80FC-7EAF60FA0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Problem: can stall the entire system</a:t>
            </a:r>
          </a:p>
          <a:p>
            <a:pPr marL="548640" lvl="2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Lock.Acquire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While (1) {}</a:t>
            </a:r>
          </a:p>
          <a:p>
            <a:r>
              <a:rPr lang="en-US" dirty="0" smtClean="0"/>
              <a:t>Problem: What if we want to do I/O?</a:t>
            </a:r>
          </a:p>
          <a:p>
            <a:pPr marL="548640" lvl="2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Lock.Acquire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Read from disk</a:t>
            </a:r>
          </a:p>
          <a:p>
            <a:pPr marL="54864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/* OS waits for (disabled) interrupt! */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D2DC7-E118-475D-938C-58E26A1D7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7FE5A-CBBA-472D-9C4F-A9E1E33B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A4D23-A94B-470F-BFA0-3C9600DA8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2AA700-952C-403C-98F2-25DAB88AD1E2}"/>
              </a:ext>
            </a:extLst>
          </p:cNvPr>
          <p:cNvSpPr txBox="1"/>
          <p:nvPr/>
        </p:nvSpPr>
        <p:spPr>
          <a:xfrm>
            <a:off x="1664049" y="1976734"/>
            <a:ext cx="3943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Acquire() {</a:t>
            </a:r>
          </a:p>
          <a:p>
            <a:r>
              <a:rPr lang="en-US" dirty="0">
                <a:latin typeface="Consolas" panose="020B0609020204030204" pitchFamily="49" charset="0"/>
              </a:rPr>
              <a:t>  disable interrupts;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D8AEF3-3962-41DF-B811-819DDC2B11A4}"/>
              </a:ext>
            </a:extLst>
          </p:cNvPr>
          <p:cNvSpPr txBox="1"/>
          <p:nvPr/>
        </p:nvSpPr>
        <p:spPr>
          <a:xfrm>
            <a:off x="5913882" y="1951100"/>
            <a:ext cx="3943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Release() {</a:t>
            </a:r>
          </a:p>
          <a:p>
            <a:r>
              <a:rPr lang="en-US" dirty="0">
                <a:latin typeface="Consolas" panose="020B0609020204030204" pitchFamily="49" charset="0"/>
              </a:rPr>
              <a:t>  enable interrupts;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3672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90E22-C983-4A59-B12D-B890ED21A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Producer-Consumer (Semaphores)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F5AF8-B6DF-4B88-B19E-FA673A452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Semaphore </a:t>
            </a:r>
            <a:r>
              <a:rPr lang="en-US" dirty="0" err="1" smtClean="0">
                <a:latin typeface="Consolas" panose="020B0609020204030204" pitchFamily="49" charset="0"/>
              </a:rPr>
              <a:t>usedSlots</a:t>
            </a:r>
            <a:r>
              <a:rPr lang="en-US" dirty="0" smtClean="0">
                <a:latin typeface="Consolas" panose="020B0609020204030204" pitchFamily="49" charset="0"/>
              </a:rPr>
              <a:t> = 0;           // No slots used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Semaphore </a:t>
            </a:r>
            <a:r>
              <a:rPr lang="en-US" dirty="0" err="1" smtClean="0">
                <a:latin typeface="Consolas" panose="020B0609020204030204" pitchFamily="49" charset="0"/>
              </a:rPr>
              <a:t>freeSlots</a:t>
            </a:r>
            <a:r>
              <a:rPr lang="en-US" dirty="0" smtClean="0"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latin typeface="Consolas" panose="020B0609020204030204" pitchFamily="49" charset="0"/>
              </a:rPr>
              <a:t>bufSize</a:t>
            </a:r>
            <a:r>
              <a:rPr lang="en-US" dirty="0" smtClean="0">
                <a:latin typeface="Consolas" panose="020B0609020204030204" pitchFamily="49" charset="0"/>
              </a:rPr>
              <a:t>;     // All slots free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Lock </a:t>
            </a:r>
            <a:r>
              <a:rPr lang="en-US" dirty="0" err="1" smtClean="0">
                <a:latin typeface="Consolas" panose="020B0609020204030204" pitchFamily="49" charset="0"/>
              </a:rPr>
              <a:t>mutex</a:t>
            </a:r>
            <a:r>
              <a:rPr lang="en-US" dirty="0" smtClean="0">
                <a:latin typeface="Consolas" panose="020B0609020204030204" pitchFamily="49" charset="0"/>
              </a:rPr>
              <a:t> = &lt;initially unlocked&gt;; // Nobody in critical sec.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499BF-3C61-4E76-A17F-502C88DD9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46558-7BF9-4A7B-91B1-F56738961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6D407-ECEF-4A52-B159-F750F6A3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58AB84-AC45-4966-BEF2-C5F28E817250}"/>
              </a:ext>
            </a:extLst>
          </p:cNvPr>
          <p:cNvSpPr txBox="1"/>
          <p:nvPr/>
        </p:nvSpPr>
        <p:spPr>
          <a:xfrm>
            <a:off x="5633148" y="3089811"/>
            <a:ext cx="3386138" cy="2825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Consumer() {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altLang="ko-K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usedSlots.P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altLang="ko-K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mutex.acquire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hlink"/>
                </a:solidFill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item = Dequeue();</a:t>
            </a:r>
            <a:endParaRPr lang="en-US" altLang="ko-KR" dirty="0">
              <a:latin typeface="Consolas" panose="020B0609020204030204" pitchFamily="49" charset="0"/>
              <a:ea typeface="굴림" charset="0"/>
              <a:cs typeface="Consolas" panose="020B0609020204030204" pitchFamily="49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sz="2000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</a:t>
            </a:r>
            <a:r>
              <a:rPr lang="en-US" altLang="ko-K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mutex.release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altLang="ko-K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freeSlots.V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return item;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F0FB66-F6C4-4801-AF3B-35B97D3FC332}"/>
              </a:ext>
            </a:extLst>
          </p:cNvPr>
          <p:cNvSpPr txBox="1"/>
          <p:nvPr/>
        </p:nvSpPr>
        <p:spPr>
          <a:xfrm>
            <a:off x="2121651" y="3089811"/>
            <a:ext cx="2492990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Producer(item) {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altLang="ko-K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freeSlots.P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altLang="ko-K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mutex.acquire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</a:t>
            </a:r>
            <a:r>
              <a:rPr lang="en-US" altLang="ko-KR" dirty="0">
                <a:solidFill>
                  <a:schemeClr val="hlink"/>
                </a:solidFill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Enqueue(item);</a:t>
            </a:r>
            <a:r>
              <a:rPr lang="en-US" altLang="ko-KR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/>
            </a:r>
            <a:br>
              <a:rPr lang="en-US" altLang="ko-KR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sz="2000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</a:t>
            </a:r>
            <a:r>
              <a:rPr lang="en-US" altLang="ko-K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mutex.release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altLang="ko-K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usedSlots.V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();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801688" algn="l"/>
                <a:tab pos="1139825" algn="l"/>
                <a:tab pos="1541463" algn="l"/>
                <a:tab pos="4284663" algn="l"/>
              </a:tabLst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19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40EC3-3746-4ABD-8EEB-91F8E7B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Implementing Locks: Single Core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F89B8-99DC-4253-B16B-89070969CE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8997696" cy="4351337"/>
          </a:xfrm>
        </p:spPr>
        <p:txBody>
          <a:bodyPr>
            <a:normAutofit lnSpcReduction="10000"/>
          </a:bodyPr>
          <a:lstStyle/>
          <a:p>
            <a:pPr marL="274320" lvl="1" indent="0">
              <a:buNone/>
            </a:pPr>
            <a:r>
              <a:rPr lang="en-US" altLang="en-US" dirty="0" err="1" smtClean="0">
                <a:latin typeface="Consolas" panose="020B0609020204030204" pitchFamily="49" charset="0"/>
              </a:rPr>
              <a:t>int</a:t>
            </a:r>
            <a:r>
              <a:rPr lang="en-US" altLang="en-US" dirty="0" smtClean="0">
                <a:latin typeface="Consolas" panose="020B0609020204030204" pitchFamily="49" charset="0"/>
              </a:rPr>
              <a:t> value = FREE;</a:t>
            </a:r>
          </a:p>
          <a:p>
            <a:pPr marL="27432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Acquire() {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disable interrupts;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if (value == BUSY) {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put thread on wait queue;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</a:t>
            </a:r>
            <a:r>
              <a:rPr lang="en-US" altLang="en-US" dirty="0" err="1" smtClean="0">
                <a:latin typeface="Consolas" panose="020B0609020204030204" pitchFamily="49" charset="0"/>
              </a:rPr>
              <a:t>run_new_thread</a:t>
            </a:r>
            <a:r>
              <a:rPr lang="en-US" altLang="en-US" dirty="0" smtClean="0">
                <a:latin typeface="Consolas" panose="020B0609020204030204" pitchFamily="49" charset="0"/>
              </a:rPr>
              <a:t>();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// Enable interrupts?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} else {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value = BUSY;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}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enable interrupts;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}</a:t>
            </a:r>
          </a:p>
          <a:p>
            <a:endParaRPr lang="en-US" altLang="en-US" dirty="0" smtClean="0"/>
          </a:p>
          <a:p>
            <a:r>
              <a:rPr lang="en-US" altLang="ko-KR" dirty="0">
                <a:ea typeface="굴림" panose="020B0600000101010101" pitchFamily="34" charset="-127"/>
              </a:rPr>
              <a:t>Key idea: maintain a lock variable (</a:t>
            </a:r>
            <a:r>
              <a:rPr lang="en-US" altLang="ko-KR" b="1" dirty="0">
                <a:latin typeface="Consolas" panose="020B0609020204030204" pitchFamily="49" charset="0"/>
                <a:ea typeface="굴림" panose="020B0600000101010101" pitchFamily="34" charset="-127"/>
              </a:rPr>
              <a:t>value</a:t>
            </a:r>
            <a:r>
              <a:rPr lang="en-US" altLang="ko-KR" dirty="0">
                <a:ea typeface="굴림" panose="020B0600000101010101" pitchFamily="34" charset="-127"/>
              </a:rPr>
              <a:t>) and disable interrupts only during operations on that variable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24CEA-466B-4067-A83F-CB8984A9CD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altLang="en-US" dirty="0" smtClean="0"/>
          </a:p>
          <a:p>
            <a:pPr marL="27432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Release() {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disable interrupts;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if (anyone on wait queue) {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take thread off wait queue;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Place on ready queue;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}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</a:t>
            </a:r>
          </a:p>
          <a:p>
            <a:pPr marL="27432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value = FREE;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enable interrupts;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}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47D2E-1467-463F-8257-00CF9AC9F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6E2B5-262A-4304-BE76-1C9E9BAB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1CBD9-5150-4A4F-8564-8892C7EA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3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BFBB4-9D42-4B50-92A0-D84D6E438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A874F-ED15-4B88-AB61-95C1DEAA3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Why do we need to disable interrupts at all?</a:t>
            </a:r>
          </a:p>
          <a:p>
            <a:pPr lvl="1"/>
            <a:r>
              <a:rPr lang="en-US" altLang="ko-KR" dirty="0" smtClean="0"/>
              <a:t>Avoid interruption between checking and setting lock value</a:t>
            </a:r>
          </a:p>
          <a:p>
            <a:pPr lvl="1"/>
            <a:r>
              <a:rPr lang="en-US" altLang="ko-KR" dirty="0" smtClean="0"/>
              <a:t>Otherwise two threads could think that they both have lock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Unlike the naïve solution, interrupts are disabled for a short time only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21F06-D7D9-4B7D-A3AF-2938C3A3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F7486-DE09-49F5-AABD-0A30E9AD0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7DC3C-65F2-414B-9BB4-7C0F20963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5B96D515-ADE9-466E-9997-0B259223A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3999" y="2574924"/>
            <a:ext cx="4581527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/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Acquire() {</a:t>
            </a:r>
            <a:br>
              <a:rPr lang="en-US" altLang="en-US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disable interrupts;</a:t>
            </a:r>
            <a:br>
              <a:rPr lang="en-US" altLang="en-US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	if (value == BUSY) {</a:t>
            </a:r>
            <a:br>
              <a:rPr lang="en-US" altLang="en-US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		put thread on wait queue;</a:t>
            </a:r>
            <a:br>
              <a:rPr lang="en-US" altLang="en-US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altLang="en-US" b="0" dirty="0" err="1">
                <a:latin typeface="Consolas" charset="0"/>
                <a:ea typeface="Consolas" charset="0"/>
                <a:cs typeface="Consolas" charset="0"/>
              </a:rPr>
              <a:t>run_new_thread</a:t>
            </a:r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();</a:t>
            </a:r>
            <a:br>
              <a:rPr lang="en-US" altLang="en-US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		// Enable interrupts?</a:t>
            </a:r>
            <a:br>
              <a:rPr lang="en-US" altLang="en-US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	} else {</a:t>
            </a:r>
            <a:br>
              <a:rPr lang="en-US" altLang="en-US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		value = BUSY;</a:t>
            </a:r>
            <a:r>
              <a:rPr lang="en-US" altLang="en-US" b="0" dirty="0">
                <a:solidFill>
                  <a:srgbClr val="233AE1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b="0" dirty="0">
                <a:solidFill>
                  <a:srgbClr val="233AE1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b="0" dirty="0">
                <a:solidFill>
                  <a:srgbClr val="233AE1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}</a:t>
            </a:r>
            <a:br>
              <a:rPr lang="en-US" altLang="en-US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enable interrupts;</a:t>
            </a:r>
            <a:br>
              <a:rPr lang="en-US" altLang="en-US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b="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4D66AFC7-9049-47E8-8A8F-016E005E4C1B}"/>
              </a:ext>
            </a:extLst>
          </p:cNvPr>
          <p:cNvGrpSpPr>
            <a:grpSpLocks/>
          </p:cNvGrpSpPr>
          <p:nvPr/>
        </p:nvGrpSpPr>
        <p:grpSpPr bwMode="auto">
          <a:xfrm>
            <a:off x="5532125" y="3192462"/>
            <a:ext cx="1857376" cy="1905000"/>
            <a:chOff x="3673" y="2069"/>
            <a:chExt cx="1170" cy="1200"/>
          </a:xfrm>
        </p:grpSpPr>
        <p:sp>
          <p:nvSpPr>
            <p:cNvPr id="11" name="AutoShape 6">
              <a:extLst>
                <a:ext uri="{FF2B5EF4-FFF2-40B4-BE49-F238E27FC236}">
                  <a16:creationId xmlns:a16="http://schemas.microsoft.com/office/drawing/2014/main" id="{A14115CF-F752-4CA4-9ECE-A6138C4580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3" y="2069"/>
              <a:ext cx="336" cy="1200"/>
            </a:xfrm>
            <a:prstGeom prst="rightBrace">
              <a:avLst>
                <a:gd name="adj1" fmla="val 29762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" name="Text Box 7">
              <a:extLst>
                <a:ext uri="{FF2B5EF4-FFF2-40B4-BE49-F238E27FC236}">
                  <a16:creationId xmlns:a16="http://schemas.microsoft.com/office/drawing/2014/main" id="{90527029-369A-48D3-8804-902B41768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9" y="2407"/>
              <a:ext cx="76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400" b="0" dirty="0">
                  <a:solidFill>
                    <a:srgbClr val="FF0000"/>
                  </a:solidFill>
                  <a:latin typeface="Gill Sans" charset="0"/>
                  <a:ea typeface="Gill Sans" charset="0"/>
                  <a:cs typeface="Gill Sans" charset="0"/>
                </a:rPr>
                <a:t>Critical</a:t>
              </a:r>
            </a:p>
            <a:p>
              <a:r>
                <a:rPr lang="en-US" altLang="en-US" sz="2400" b="0" dirty="0">
                  <a:solidFill>
                    <a:srgbClr val="FF0000"/>
                  </a:solidFill>
                  <a:latin typeface="Gill Sans" charset="0"/>
                  <a:ea typeface="Gill Sans" charset="0"/>
                  <a:cs typeface="Gill Sans" charset="0"/>
                </a:rPr>
                <a:t>Section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F5C73728-7104-4BAF-B461-30FAF1924EE3}"/>
              </a:ext>
            </a:extLst>
          </p:cNvPr>
          <p:cNvSpPr txBox="1"/>
          <p:nvPr/>
        </p:nvSpPr>
        <p:spPr>
          <a:xfrm>
            <a:off x="7389501" y="3192462"/>
            <a:ext cx="39033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Disabling interrupts prevents preemption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Locks disable interrupts to provide </a:t>
            </a:r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another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critical section</a:t>
            </a:r>
            <a:endParaRPr lang="en-US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6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40EC3-3746-4ABD-8EEB-91F8E7B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Implementing Locks: Single Core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F89B8-99DC-4253-B16B-89070969CE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8997696" cy="4351337"/>
          </a:xfrm>
        </p:spPr>
        <p:txBody>
          <a:bodyPr>
            <a:normAutofit lnSpcReduction="10000"/>
          </a:bodyPr>
          <a:lstStyle/>
          <a:p>
            <a:pPr marL="274320" lvl="1" indent="0">
              <a:buNone/>
            </a:pPr>
            <a:r>
              <a:rPr lang="en-US" altLang="en-US" dirty="0" err="1" smtClean="0">
                <a:latin typeface="Consolas" panose="020B0609020204030204" pitchFamily="49" charset="0"/>
              </a:rPr>
              <a:t>int</a:t>
            </a:r>
            <a:r>
              <a:rPr lang="en-US" altLang="en-US" dirty="0" smtClean="0">
                <a:latin typeface="Consolas" panose="020B0609020204030204" pitchFamily="49" charset="0"/>
              </a:rPr>
              <a:t> value = FREE;</a:t>
            </a:r>
          </a:p>
          <a:p>
            <a:pPr marL="27432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Acquire() {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disable interrupts;</a:t>
            </a:r>
            <a:b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if (value == BUSY) {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put thread on wait queue;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</a:t>
            </a:r>
            <a:r>
              <a:rPr lang="en-US" altLang="en-US" dirty="0" err="1" smtClean="0">
                <a:latin typeface="Consolas" panose="020B0609020204030204" pitchFamily="49" charset="0"/>
              </a:rPr>
              <a:t>run_new_thread</a:t>
            </a:r>
            <a:r>
              <a:rPr lang="en-US" altLang="en-US" dirty="0" smtClean="0">
                <a:latin typeface="Consolas" panose="020B0609020204030204" pitchFamily="49" charset="0"/>
              </a:rPr>
              <a:t>();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// Enable interrupts?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} else {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value = BUSY;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}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  <a:b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}</a:t>
            </a:r>
          </a:p>
          <a:p>
            <a:endParaRPr lang="en-US" altLang="en-US" dirty="0" smtClean="0"/>
          </a:p>
          <a:p>
            <a:r>
              <a:rPr lang="en-US" altLang="ko-KR" dirty="0">
                <a:ea typeface="굴림" panose="020B0600000101010101" pitchFamily="34" charset="-127"/>
              </a:rPr>
              <a:t>Key idea: maintain a lock variable (</a:t>
            </a:r>
            <a:r>
              <a:rPr lang="en-US" altLang="ko-KR" b="1" dirty="0">
                <a:latin typeface="Consolas" panose="020B0609020204030204" pitchFamily="49" charset="0"/>
                <a:ea typeface="굴림" panose="020B0600000101010101" pitchFamily="34" charset="-127"/>
              </a:rPr>
              <a:t>value</a:t>
            </a:r>
            <a:r>
              <a:rPr lang="en-US" altLang="ko-KR" dirty="0">
                <a:ea typeface="굴림" panose="020B0600000101010101" pitchFamily="34" charset="-127"/>
              </a:rPr>
              <a:t>) and disable interrupts only during operations on that variable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24CEA-466B-4067-A83F-CB8984A9CD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altLang="en-US" dirty="0" smtClean="0"/>
          </a:p>
          <a:p>
            <a:pPr marL="27432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Release() {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disable interrupts;</a:t>
            </a:r>
            <a:b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if (anyone on wait queue) {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take thread off wait queue;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  Place on ready queue;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}</a:t>
            </a:r>
          </a:p>
          <a:p>
            <a:pPr marL="27432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/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value = FREE;</a:t>
            </a:r>
            <a:br>
              <a:rPr lang="en-US" altLang="en-US" dirty="0" smtClean="0"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 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  <a:b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altLang="en-US" dirty="0" smtClean="0">
                <a:latin typeface="Consolas" panose="020B0609020204030204" pitchFamily="49" charset="0"/>
              </a:rPr>
              <a:t>}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47D2E-1467-463F-8257-00CF9AC9F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6E2B5-262A-4304-BE76-1C9E9BAB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1CBD9-5150-4A4F-8564-8892C7EA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4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49C9-1EC2-46D5-A71B-B2EE409F4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Re-enabling Interrupts when Waiting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51FF3-F5EB-435E-8447-186C4C59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Before on the queue?</a:t>
            </a:r>
          </a:p>
          <a:p>
            <a:pPr lvl="1"/>
            <a:r>
              <a:rPr lang="en-US" dirty="0" smtClean="0"/>
              <a:t>Release might not wake up this thread!</a:t>
            </a:r>
          </a:p>
          <a:p>
            <a:r>
              <a:rPr lang="en-US" dirty="0" smtClean="0"/>
              <a:t>After putting the thread on the queue?</a:t>
            </a:r>
          </a:p>
          <a:p>
            <a:pPr lvl="1"/>
            <a:r>
              <a:rPr lang="en-US" dirty="0" smtClean="0"/>
              <a:t>Gets woken up, but immediately switches away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EB28A-993A-4B23-9F2D-2AB86B27A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CA580-1C2B-4406-AE44-82D0374DB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E773A-D29D-4E64-903E-0A1DF0B2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E69C6E7-66EC-40EB-BDF0-1550341CDDD4}"/>
              </a:ext>
            </a:extLst>
          </p:cNvPr>
          <p:cNvSpPr txBox="1">
            <a:spLocks/>
          </p:cNvSpPr>
          <p:nvPr/>
        </p:nvSpPr>
        <p:spPr>
          <a:xfrm>
            <a:off x="6577479" y="1943100"/>
            <a:ext cx="4212954" cy="34582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Acquire()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if (value == BUSY)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  put thread on wait queue;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  </a:t>
            </a:r>
            <a:r>
              <a:rPr lang="en-US" sz="2000" b="1" dirty="0" err="1">
                <a:latin typeface="Consolas" panose="020B0609020204030204" pitchFamily="49" charset="0"/>
              </a:rPr>
              <a:t>run_new_thread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>
                <a:latin typeface="Consolas" panose="020B0609020204030204" pitchFamily="49" charset="0"/>
              </a:rPr>
              <a:t>  } </a:t>
            </a:r>
            <a:r>
              <a:rPr lang="en-US" sz="2000" b="1" dirty="0">
                <a:latin typeface="Consolas" panose="020B0609020204030204" pitchFamily="49" charset="0"/>
              </a:rPr>
              <a:t>else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  value = BUSY;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b="1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382A8CD-A79C-4B59-8F13-00B5C29F318C}"/>
              </a:ext>
            </a:extLst>
          </p:cNvPr>
          <p:cNvCxnSpPr>
            <a:cxnSpLocks/>
          </p:cNvCxnSpPr>
          <p:nvPr/>
        </p:nvCxnSpPr>
        <p:spPr>
          <a:xfrm>
            <a:off x="5382410" y="2911689"/>
            <a:ext cx="162481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33E75DD-D798-4669-B3C0-36CFF9B8BDDE}"/>
              </a:ext>
            </a:extLst>
          </p:cNvPr>
          <p:cNvSpPr txBox="1"/>
          <p:nvPr/>
        </p:nvSpPr>
        <p:spPr>
          <a:xfrm>
            <a:off x="2916936" y="2688897"/>
            <a:ext cx="2543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enable interrupts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2814783-E3B8-438A-B9D5-915E7CC141BB}"/>
              </a:ext>
            </a:extLst>
          </p:cNvPr>
          <p:cNvCxnSpPr>
            <a:cxnSpLocks/>
          </p:cNvCxnSpPr>
          <p:nvPr/>
        </p:nvCxnSpPr>
        <p:spPr>
          <a:xfrm>
            <a:off x="5382410" y="3313665"/>
            <a:ext cx="162481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C729EDB-B6E9-42EA-8EA9-60D6549A3CBD}"/>
              </a:ext>
            </a:extLst>
          </p:cNvPr>
          <p:cNvSpPr txBox="1"/>
          <p:nvPr/>
        </p:nvSpPr>
        <p:spPr>
          <a:xfrm>
            <a:off x="2916936" y="3100017"/>
            <a:ext cx="2338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enable interrupts</a:t>
            </a:r>
          </a:p>
        </p:txBody>
      </p:sp>
    </p:spTree>
    <p:extLst>
      <p:ext uri="{BB962C8B-B14F-4D97-AF65-F5344CB8AC3E}">
        <p14:creationId xmlns:p14="http://schemas.microsoft.com/office/powerpoint/2010/main" val="197925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49C9-1EC2-46D5-A71B-B2EE409F4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Re-enabling Interrupts when Waiting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51FF3-F5EB-435E-8447-186C4C594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5291328" cy="4351337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Best solution: after the current thread suspends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run_new_thread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should do it!</a:t>
            </a:r>
          </a:p>
          <a:p>
            <a:pPr lvl="1"/>
            <a:r>
              <a:rPr lang="en-US" dirty="0" smtClean="0"/>
              <a:t>Part of returning from </a:t>
            </a:r>
            <a:r>
              <a:rPr lang="en-US" dirty="0" smtClean="0">
                <a:latin typeface="Consolas" panose="020B0609020204030204" pitchFamily="49" charset="0"/>
              </a:rPr>
              <a:t>switch()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EB28A-993A-4B23-9F2D-2AB86B27A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CA580-1C2B-4406-AE44-82D0374DB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E773A-D29D-4E64-903E-0A1DF0B2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E69C6E7-66EC-40EB-BDF0-1550341CDDD4}"/>
              </a:ext>
            </a:extLst>
          </p:cNvPr>
          <p:cNvSpPr txBox="1">
            <a:spLocks/>
          </p:cNvSpPr>
          <p:nvPr/>
        </p:nvSpPr>
        <p:spPr>
          <a:xfrm>
            <a:off x="6577479" y="1943100"/>
            <a:ext cx="4212954" cy="34582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Acquire()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if (value == BUSY)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  put thread on wait queue;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  </a:t>
            </a:r>
            <a:r>
              <a:rPr lang="en-US" sz="2000" b="1" dirty="0" err="1">
                <a:latin typeface="Consolas" panose="020B0609020204030204" pitchFamily="49" charset="0"/>
              </a:rPr>
              <a:t>run_new_thread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>
                <a:latin typeface="Consolas" panose="020B0609020204030204" pitchFamily="49" charset="0"/>
              </a:rPr>
              <a:t>  } </a:t>
            </a:r>
            <a:r>
              <a:rPr lang="en-US" sz="2000" b="1" dirty="0">
                <a:latin typeface="Consolas" panose="020B0609020204030204" pitchFamily="49" charset="0"/>
              </a:rPr>
              <a:t>else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  value = BUSY;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b="1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2814783-E3B8-438A-B9D5-915E7CC141BB}"/>
              </a:ext>
            </a:extLst>
          </p:cNvPr>
          <p:cNvCxnSpPr>
            <a:cxnSpLocks/>
          </p:cNvCxnSpPr>
          <p:nvPr/>
        </p:nvCxnSpPr>
        <p:spPr>
          <a:xfrm>
            <a:off x="5295787" y="3529543"/>
            <a:ext cx="162481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C729EDB-B6E9-42EA-8EA9-60D6549A3CBD}"/>
              </a:ext>
            </a:extLst>
          </p:cNvPr>
          <p:cNvSpPr txBox="1"/>
          <p:nvPr/>
        </p:nvSpPr>
        <p:spPr>
          <a:xfrm>
            <a:off x="3058114" y="3344877"/>
            <a:ext cx="223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enable interrupts</a:t>
            </a:r>
          </a:p>
        </p:txBody>
      </p:sp>
    </p:spTree>
    <p:extLst>
      <p:ext uri="{BB962C8B-B14F-4D97-AF65-F5344CB8AC3E}">
        <p14:creationId xmlns:p14="http://schemas.microsoft.com/office/powerpoint/2010/main" val="314987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E574F-CC0A-4D60-83BF-D5403A3E6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Re-enable Interrupts when Waiting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CFB5B-56B6-4C51-88D8-FE28AA8F1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1347107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In scheduler, since interrupts are disabled when switching threads:</a:t>
            </a:r>
          </a:p>
          <a:p>
            <a:pPr lvl="1"/>
            <a:r>
              <a:rPr lang="en-US" altLang="ko-KR" dirty="0" smtClean="0"/>
              <a:t>Responsibility of the next thread is to re-enable interrupts</a:t>
            </a:r>
          </a:p>
          <a:p>
            <a:pPr lvl="1"/>
            <a:r>
              <a:rPr lang="en-US" altLang="ko-KR" dirty="0" smtClean="0"/>
              <a:t>When the sleeping thread wakes up, returns and re-enables interrupts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B9C7B-7152-447B-9BA4-116F79F6A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A10C-7DB8-4ED3-8670-14A12943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0B8C4-3CC6-4C30-B578-52D9C89F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F63A0CFB-3B5E-44DB-8809-EB6DA1CACCC1}"/>
              </a:ext>
            </a:extLst>
          </p:cNvPr>
          <p:cNvGrpSpPr>
            <a:grpSpLocks/>
          </p:cNvGrpSpPr>
          <p:nvPr/>
        </p:nvGrpSpPr>
        <p:grpSpPr bwMode="auto">
          <a:xfrm>
            <a:off x="4715308" y="3966815"/>
            <a:ext cx="1447800" cy="830264"/>
            <a:chOff x="2160" y="2068"/>
            <a:chExt cx="912" cy="523"/>
          </a:xfrm>
        </p:grpSpPr>
        <p:sp>
          <p:nvSpPr>
            <p:cNvPr id="8" name="Line 5">
              <a:extLst>
                <a:ext uri="{FF2B5EF4-FFF2-40B4-BE49-F238E27FC236}">
                  <a16:creationId xmlns:a16="http://schemas.microsoft.com/office/drawing/2014/main" id="{3E333CFA-07CE-4BDC-835D-0FF603FFAE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256"/>
              <a:ext cx="91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2400">
                <a:latin typeface="Gill Sans Light"/>
                <a:cs typeface="Gill Sans Light"/>
              </a:endParaRP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29D2646C-8AA1-401B-9098-725184FEB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37817">
              <a:off x="2341" y="2068"/>
              <a:ext cx="72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400" b="0" dirty="0">
                  <a:solidFill>
                    <a:schemeClr val="hlink"/>
                  </a:solidFill>
                  <a:latin typeface="Gill Sans" charset="0"/>
                  <a:ea typeface="Gill Sans" charset="0"/>
                  <a:cs typeface="Gill Sans" charset="0"/>
                </a:rPr>
                <a:t>context</a:t>
              </a:r>
              <a:br>
                <a:rPr lang="en-US" altLang="en-US" sz="2400" b="0" dirty="0">
                  <a:solidFill>
                    <a:schemeClr val="hlink"/>
                  </a:solidFill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en-US" sz="2400" b="0" dirty="0">
                  <a:solidFill>
                    <a:schemeClr val="hlink"/>
                  </a:solidFill>
                  <a:latin typeface="Gill Sans" charset="0"/>
                  <a:ea typeface="Gill Sans" charset="0"/>
                  <a:cs typeface="Gill Sans" charset="0"/>
                </a:rPr>
                <a:t>switch</a:t>
              </a:r>
            </a:p>
          </p:txBody>
        </p:sp>
      </p:grpSp>
      <p:grpSp>
        <p:nvGrpSpPr>
          <p:cNvPr id="10" name="Group 10">
            <a:extLst>
              <a:ext uri="{FF2B5EF4-FFF2-40B4-BE49-F238E27FC236}">
                <a16:creationId xmlns:a16="http://schemas.microsoft.com/office/drawing/2014/main" id="{7B80BBE8-81D7-4A24-9030-D725E6AE8DB3}"/>
              </a:ext>
            </a:extLst>
          </p:cNvPr>
          <p:cNvGrpSpPr>
            <a:grpSpLocks/>
          </p:cNvGrpSpPr>
          <p:nvPr/>
        </p:nvGrpSpPr>
        <p:grpSpPr bwMode="auto">
          <a:xfrm>
            <a:off x="4853421" y="5388949"/>
            <a:ext cx="1447800" cy="830264"/>
            <a:chOff x="2400" y="3154"/>
            <a:chExt cx="912" cy="523"/>
          </a:xfrm>
        </p:grpSpPr>
        <p:sp>
          <p:nvSpPr>
            <p:cNvPr id="11" name="Line 6">
              <a:extLst>
                <a:ext uri="{FF2B5EF4-FFF2-40B4-BE49-F238E27FC236}">
                  <a16:creationId xmlns:a16="http://schemas.microsoft.com/office/drawing/2014/main" id="{5623D605-B739-489C-96D0-22CBC89C1D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0" y="3360"/>
              <a:ext cx="91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2400">
                <a:latin typeface="Gill Sans Light"/>
                <a:cs typeface="Gill Sans Light"/>
              </a:endParaRPr>
            </a:p>
          </p:txBody>
        </p:sp>
        <p:sp>
          <p:nvSpPr>
            <p:cNvPr id="12" name="Text Box 8">
              <a:extLst>
                <a:ext uri="{FF2B5EF4-FFF2-40B4-BE49-F238E27FC236}">
                  <a16:creationId xmlns:a16="http://schemas.microsoft.com/office/drawing/2014/main" id="{609AB162-5A53-44D1-831F-6E2F353240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085516">
              <a:off x="2415" y="3154"/>
              <a:ext cx="72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400" b="0" dirty="0">
                  <a:solidFill>
                    <a:schemeClr val="hlink"/>
                  </a:solidFill>
                  <a:latin typeface="Gill Sans" charset="0"/>
                  <a:ea typeface="Gill Sans" charset="0"/>
                  <a:cs typeface="Gill Sans" charset="0"/>
                </a:rPr>
                <a:t>context</a:t>
              </a:r>
              <a:br>
                <a:rPr lang="en-US" altLang="en-US" sz="2400" b="0" dirty="0">
                  <a:solidFill>
                    <a:schemeClr val="hlink"/>
                  </a:solidFill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en-US" sz="2400" b="0" dirty="0">
                  <a:solidFill>
                    <a:schemeClr val="hlink"/>
                  </a:solidFill>
                  <a:latin typeface="Gill Sans" charset="0"/>
                  <a:ea typeface="Gill Sans" charset="0"/>
                  <a:cs typeface="Gill Sans" charset="0"/>
                </a:rPr>
                <a:t>switch</a:t>
              </a:r>
            </a:p>
          </p:txBody>
        </p: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5CFB5B-56B6-4C51-88D8-FE28AA8F1573}"/>
              </a:ext>
            </a:extLst>
          </p:cNvPr>
          <p:cNvSpPr txBox="1">
            <a:spLocks/>
          </p:cNvSpPr>
          <p:nvPr/>
        </p:nvSpPr>
        <p:spPr>
          <a:xfrm>
            <a:off x="1261872" y="3313385"/>
            <a:ext cx="3840807" cy="303842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 algn="ctr">
              <a:buNone/>
            </a:pPr>
            <a:r>
              <a:rPr lang="en-US" altLang="ko-KR" u="sng" dirty="0"/>
              <a:t>Thread </a:t>
            </a:r>
            <a:r>
              <a:rPr lang="en-US" altLang="ko-KR" u="sng" dirty="0" smtClean="0"/>
              <a:t>A</a:t>
            </a:r>
          </a:p>
          <a:p>
            <a:pPr marL="274320" lvl="1" indent="0">
              <a:buNone/>
            </a:pPr>
            <a:r>
              <a:rPr lang="en-US" altLang="ko-KR" sz="1400" dirty="0" smtClean="0">
                <a:latin typeface="Consolas" panose="020B0609020204030204" pitchFamily="49" charset="0"/>
              </a:rPr>
              <a:t>...</a:t>
            </a:r>
          </a:p>
          <a:p>
            <a:pPr marL="274320" lvl="1" indent="0">
              <a:buNone/>
            </a:pPr>
            <a:r>
              <a:rPr lang="en-US" altLang="ko-KR" sz="1400" dirty="0" smtClean="0">
                <a:latin typeface="Consolas" panose="020B0609020204030204" pitchFamily="49" charset="0"/>
              </a:rPr>
              <a:t>disable </a:t>
            </a:r>
            <a:r>
              <a:rPr lang="en-US" altLang="ko-KR" sz="1400" dirty="0" err="1" smtClean="0">
                <a:latin typeface="Consolas" panose="020B0609020204030204" pitchFamily="49" charset="0"/>
              </a:rPr>
              <a:t>ints</a:t>
            </a:r>
            <a:endParaRPr lang="en-US" altLang="ko-KR" sz="14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sz="1400" dirty="0" smtClean="0">
                <a:latin typeface="Consolas" panose="020B0609020204030204" pitchFamily="49" charset="0"/>
              </a:rPr>
              <a:t>call </a:t>
            </a:r>
            <a:r>
              <a:rPr lang="en-US" altLang="ko-KR" sz="1400" dirty="0" err="1" smtClean="0">
                <a:latin typeface="Consolas" panose="020B0609020204030204" pitchFamily="49" charset="0"/>
              </a:rPr>
              <a:t>run_new_thread</a:t>
            </a:r>
            <a:endParaRPr lang="en-US" altLang="ko-KR" sz="14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altLang="ko-KR" sz="14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altLang="ko-KR" sz="1400" dirty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altLang="ko-KR" sz="14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altLang="ko-KR" sz="1400" dirty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altLang="ko-KR" sz="14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sz="1400" dirty="0" err="1" smtClean="0">
                <a:latin typeface="Consolas" panose="020B0609020204030204" pitchFamily="49" charset="0"/>
              </a:rPr>
              <a:t>run_new_thread</a:t>
            </a:r>
            <a:r>
              <a:rPr lang="en-US" altLang="ko-KR" sz="1400" dirty="0" smtClean="0">
                <a:latin typeface="Consolas" panose="020B0609020204030204" pitchFamily="49" charset="0"/>
              </a:rPr>
              <a:t> returns</a:t>
            </a:r>
          </a:p>
          <a:p>
            <a:pPr marL="274320" lvl="1" indent="0">
              <a:buNone/>
            </a:pPr>
            <a:r>
              <a:rPr lang="en-US" altLang="ko-KR" sz="1400" dirty="0" smtClean="0">
                <a:latin typeface="Consolas" panose="020B0609020204030204" pitchFamily="49" charset="0"/>
              </a:rPr>
              <a:t>enable </a:t>
            </a:r>
            <a:r>
              <a:rPr lang="en-US" altLang="ko-KR" sz="1400" dirty="0" err="1" smtClean="0">
                <a:latin typeface="Consolas" panose="020B0609020204030204" pitchFamily="49" charset="0"/>
              </a:rPr>
              <a:t>ints</a:t>
            </a:r>
            <a:endParaRPr lang="en-US" altLang="ko-KR" sz="14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sz="1400" dirty="0" smtClean="0">
                <a:latin typeface="Consolas" panose="020B0609020204030204" pitchFamily="49" charset="0"/>
              </a:rPr>
              <a:t>...</a:t>
            </a:r>
            <a:endParaRPr lang="en-US" altLang="ko-KR" sz="1400" dirty="0">
              <a:latin typeface="Consolas" panose="020B0609020204030204" pitchFamily="49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45CFB5B-56B6-4C51-88D8-FE28AA8F1573}"/>
              </a:ext>
            </a:extLst>
          </p:cNvPr>
          <p:cNvSpPr txBox="1">
            <a:spLocks/>
          </p:cNvSpPr>
          <p:nvPr/>
        </p:nvSpPr>
        <p:spPr>
          <a:xfrm>
            <a:off x="6553280" y="3303906"/>
            <a:ext cx="3840807" cy="3038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 algn="ctr">
              <a:buNone/>
            </a:pPr>
            <a:r>
              <a:rPr lang="en-US" altLang="ko-KR" u="sng" dirty="0" smtClean="0"/>
              <a:t>Thread B</a:t>
            </a:r>
          </a:p>
          <a:p>
            <a:pPr marL="548640" lvl="2" indent="0">
              <a:buNone/>
            </a:pPr>
            <a:endParaRPr lang="en-US" altLang="ko-KR" dirty="0" smtClean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endParaRPr lang="en-US" altLang="ko-KR" sz="1400" dirty="0" smtClean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endParaRPr lang="en-US" altLang="ko-KR" sz="1400" dirty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r>
              <a:rPr lang="en-US" altLang="ko-KR" sz="1400" dirty="0" err="1" smtClean="0">
                <a:latin typeface="Consolas" panose="020B0609020204030204" pitchFamily="49" charset="0"/>
              </a:rPr>
              <a:t>run_new_thread</a:t>
            </a:r>
            <a:r>
              <a:rPr lang="en-US" altLang="ko-KR" sz="1400" dirty="0" smtClean="0">
                <a:latin typeface="Consolas" panose="020B0609020204030204" pitchFamily="49" charset="0"/>
              </a:rPr>
              <a:t> returns</a:t>
            </a:r>
          </a:p>
          <a:p>
            <a:pPr marL="548640" lvl="2" indent="0">
              <a:buNone/>
            </a:pPr>
            <a:r>
              <a:rPr lang="en-US" altLang="ko-KR" sz="1400" dirty="0" smtClean="0">
                <a:latin typeface="Consolas" panose="020B0609020204030204" pitchFamily="49" charset="0"/>
              </a:rPr>
              <a:t>enable </a:t>
            </a:r>
            <a:r>
              <a:rPr lang="en-US" altLang="ko-KR" sz="1400" dirty="0" err="1">
                <a:latin typeface="Consolas" panose="020B0609020204030204" pitchFamily="49" charset="0"/>
              </a:rPr>
              <a:t>ints</a:t>
            </a:r>
            <a:endParaRPr lang="en-US" altLang="ko-KR" sz="1400" dirty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r>
              <a:rPr lang="en-US" altLang="ko-KR" sz="1400" dirty="0" smtClean="0">
                <a:latin typeface="Consolas" panose="020B0609020204030204" pitchFamily="49" charset="0"/>
              </a:rPr>
              <a:t>...</a:t>
            </a:r>
          </a:p>
          <a:p>
            <a:pPr marL="548640" lvl="2" indent="0">
              <a:buNone/>
            </a:pPr>
            <a:r>
              <a:rPr lang="en-US" altLang="ko-KR" sz="1400" dirty="0" smtClean="0">
                <a:latin typeface="Consolas" panose="020B0609020204030204" pitchFamily="49" charset="0"/>
              </a:rPr>
              <a:t>disable </a:t>
            </a:r>
            <a:r>
              <a:rPr lang="en-US" altLang="ko-KR" sz="1400" dirty="0" err="1" smtClean="0">
                <a:latin typeface="Consolas" panose="020B0609020204030204" pitchFamily="49" charset="0"/>
              </a:rPr>
              <a:t>ints</a:t>
            </a:r>
            <a:endParaRPr lang="en-US" altLang="ko-KR" sz="1400" dirty="0" smtClean="0">
              <a:latin typeface="Consolas" panose="020B0609020204030204" pitchFamily="49" charset="0"/>
            </a:endParaRPr>
          </a:p>
          <a:p>
            <a:pPr marL="548640" lvl="2" indent="0">
              <a:buNone/>
            </a:pPr>
            <a:r>
              <a:rPr lang="en-US" altLang="ko-KR" sz="1400" dirty="0" smtClean="0">
                <a:latin typeface="Consolas" panose="020B0609020204030204" pitchFamily="49" charset="0"/>
              </a:rPr>
              <a:t>call </a:t>
            </a:r>
            <a:r>
              <a:rPr lang="en-US" altLang="ko-KR" sz="1400" dirty="0" err="1" smtClean="0">
                <a:latin typeface="Consolas" panose="020B0609020204030204" pitchFamily="49" charset="0"/>
              </a:rPr>
              <a:t>run_new_thread</a:t>
            </a:r>
            <a:endParaRPr lang="en-US" altLang="ko-KR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82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uiExpand="1" build="p"/>
      <p:bldP spid="14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BA47B-A523-4DB3-9462-0E5F0193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Enabling Interrupts vs. Restoring Interrupts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7FDDD-489F-4A1F-8E1B-67237E38A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99% of the time, you want to restore interrupts, not enable them</a:t>
            </a:r>
          </a:p>
          <a:p>
            <a:r>
              <a:rPr lang="en-US" dirty="0" smtClean="0"/>
              <a:t>We used “enable interrupts” in this lecture since we were assuming interrupts are enabled when acquiring the lock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PintOS</a:t>
            </a:r>
            <a:r>
              <a:rPr lang="en-US" dirty="0" smtClean="0"/>
              <a:t>: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enum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intr_level</a:t>
            </a:r>
            <a:r>
              <a:rPr lang="en-US" dirty="0" smtClean="0">
                <a:latin typeface="Consolas" panose="020B0609020204030204" pitchFamily="49" charset="0"/>
              </a:rPr>
              <a:t> state = </a:t>
            </a:r>
            <a:r>
              <a:rPr lang="en-US" dirty="0" err="1" smtClean="0">
                <a:latin typeface="Consolas" panose="020B0609020204030204" pitchFamily="49" charset="0"/>
              </a:rPr>
              <a:t>intr_disable</a:t>
            </a:r>
            <a:r>
              <a:rPr lang="en-US" dirty="0" smtClean="0">
                <a:latin typeface="Consolas" panose="020B0609020204030204" pitchFamily="49" charset="0"/>
              </a:rPr>
              <a:t>();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&lt;code manipulating shared data&gt;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err="1" smtClean="0">
                <a:latin typeface="Consolas" panose="020B0609020204030204" pitchFamily="49" charset="0"/>
              </a:rPr>
              <a:t>intr_set_level</a:t>
            </a:r>
            <a:r>
              <a:rPr lang="en-US" dirty="0" smtClean="0">
                <a:latin typeface="Consolas" panose="020B0609020204030204" pitchFamily="49" charset="0"/>
              </a:rPr>
              <a:t>(state);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15967-80DF-4BF2-9DEF-E00ABDE8A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E378A-3072-420B-8582-8383A9E53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93A07-516E-434A-932B-B9892A5F7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2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8C2EC-93D1-433B-823E-975D6C2B7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When does this Lock Implementation Work?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262B1-A5C3-4D21-B66F-62C8A4426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For threads in the kernel on a single-core machine.</a:t>
            </a:r>
          </a:p>
          <a:p>
            <a:endParaRPr lang="en-US" dirty="0" smtClean="0"/>
          </a:p>
          <a:p>
            <a:r>
              <a:rPr lang="en-US" dirty="0" smtClean="0"/>
              <a:t>What about multi-core machines?</a:t>
            </a:r>
          </a:p>
          <a:p>
            <a:r>
              <a:rPr lang="en-US" dirty="0" smtClean="0"/>
              <a:t>What about user threads?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3E4A8-7CD9-4CD3-AB31-46F1A0719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1BE9C-A94B-4CA0-BDAC-1FB5E5C7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D633A-18BE-42AD-ADB8-F09B80289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7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E63CE-BD5B-469D-8018-C16B790A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Multi-Core Machines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F54D8-16C4-4B70-B417-94EA35546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synchronize with threads executing in parallel on other cores?</a:t>
            </a:r>
          </a:p>
          <a:p>
            <a:pPr lvl="1"/>
            <a:r>
              <a:rPr lang="en-US" dirty="0" smtClean="0"/>
              <a:t>Disable interrupts on all cores?</a:t>
            </a:r>
          </a:p>
          <a:p>
            <a:pPr lvl="1"/>
            <a:r>
              <a:rPr lang="en-US" dirty="0" smtClean="0"/>
              <a:t>Prevent other cores from making progress?</a:t>
            </a:r>
          </a:p>
          <a:p>
            <a:r>
              <a:rPr lang="en-US" dirty="0" smtClean="0"/>
              <a:t>Implement locks in hardware?</a:t>
            </a:r>
          </a:p>
          <a:p>
            <a:pPr lvl="1"/>
            <a:r>
              <a:rPr lang="en-US" dirty="0" smtClean="0"/>
              <a:t>What’s the interface between hardware lock and OS scheduler?</a:t>
            </a:r>
          </a:p>
          <a:p>
            <a:r>
              <a:rPr lang="en-US" dirty="0" smtClean="0"/>
              <a:t>Solution: Use hardware support for atomic operations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C7275-3D5A-410E-A4F2-D26BEA447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5C44D-6724-41FC-AEA8-CB543608A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3BEBF-5DEA-4053-8A83-DA91BF5AA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7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F9254-C1E6-4966-B01A-F61053C33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C411E-4D33-4A77-97FE-B3F14D0FB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An operation runs to completion or not at all</a:t>
            </a:r>
          </a:p>
          <a:p>
            <a:pPr lvl="1"/>
            <a:r>
              <a:rPr lang="en-US" dirty="0" smtClean="0"/>
              <a:t>Foundation for synchronization primitives</a:t>
            </a:r>
          </a:p>
          <a:p>
            <a:r>
              <a:rPr lang="en-US" dirty="0" smtClean="0"/>
              <a:t>Example: Loading or storing a word (on most modern architectures)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99BCC-1656-4391-9A12-437B2F4E9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1E435-0223-4C8C-B35D-3B7A6F5F8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69719-364C-4394-BAB2-641C8F10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2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A438A-BB30-4E3D-9BEA-397785AEA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Problems with Semaphores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D1ECF-0793-4809-B34A-5670978CA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powerful (and primitive) than locks</a:t>
            </a:r>
          </a:p>
          <a:p>
            <a:r>
              <a:rPr lang="en-US" dirty="0" smtClean="0"/>
              <a:t>Argument: Clearer to have separate constructs for</a:t>
            </a:r>
          </a:p>
          <a:p>
            <a:pPr lvl="1"/>
            <a:r>
              <a:rPr lang="en-US" dirty="0" smtClean="0"/>
              <a:t>Mutual Exclusion: One thread can do something at a time</a:t>
            </a:r>
          </a:p>
          <a:p>
            <a:pPr lvl="1"/>
            <a:r>
              <a:rPr lang="en-US" dirty="0" smtClean="0"/>
              <a:t>Waiting for a condition to become true</a:t>
            </a:r>
          </a:p>
          <a:p>
            <a:r>
              <a:rPr lang="en-US" dirty="0" smtClean="0"/>
              <a:t>Need to make sure a thread calls </a:t>
            </a:r>
            <a:r>
              <a:rPr lang="en-US" dirty="0" smtClean="0">
                <a:latin typeface="Consolas" panose="020B0609020204030204" pitchFamily="49" charset="0"/>
              </a:rPr>
              <a:t>P()</a:t>
            </a:r>
            <a:r>
              <a:rPr lang="en-US" dirty="0" smtClean="0"/>
              <a:t> for every </a:t>
            </a:r>
            <a:r>
              <a:rPr lang="en-US" dirty="0" smtClean="0">
                <a:latin typeface="Consolas" panose="020B0609020204030204" pitchFamily="49" charset="0"/>
              </a:rPr>
              <a:t>V()</a:t>
            </a:r>
          </a:p>
          <a:p>
            <a:pPr lvl="1"/>
            <a:r>
              <a:rPr lang="en-US" dirty="0" smtClean="0"/>
              <a:t>Other tools are more flexible than this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00A27-FF08-4127-AAD8-637F4B024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64AE5-44FF-4D9B-87A7-DE42273B8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54A83-2E4A-41F5-906F-6D43C6831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6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E2420-EE27-4045-9634-04FABAAA9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Read-Modify-Write Instructions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F61AD-126D-4147-A5DF-6AE362CAA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instructions read a value and write a new value atomically</a:t>
            </a:r>
          </a:p>
          <a:p>
            <a:r>
              <a:rPr lang="en-US" dirty="0" smtClean="0"/>
              <a:t>Hardware is responsible for implementing this correctly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 both uniprocessors (not too hard)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nd multiprocessors (requires help from cache coherence protocol)</a:t>
            </a:r>
          </a:p>
          <a:p>
            <a:r>
              <a:rPr lang="en-US" dirty="0" smtClean="0"/>
              <a:t>Unlike disabling interrupts, can be used on both uniprocessors and multiprocessors</a:t>
            </a:r>
          </a:p>
          <a:p>
            <a:r>
              <a:rPr lang="en-US" dirty="0" smtClean="0"/>
              <a:t>Natural extensions to user-level locking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9102F-5FA2-4E81-8FB0-DE5A15986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D260E-2152-48FF-B5AA-477E3EA72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B8B8E-6BB9-49F9-B2E9-DDF330CE0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223D8-F2B2-4F04-8077-66C1CB271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Read-Modify Write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B3BF0-0725-47C3-B04E-5B3E686F6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9381744" cy="4351337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altLang="ko-KR" dirty="0" err="1" smtClean="0">
                <a:latin typeface="Consolas" panose="020B0609020204030204" pitchFamily="49" charset="0"/>
              </a:rPr>
              <a:t>test&amp;set</a:t>
            </a:r>
            <a:r>
              <a:rPr lang="en-US" altLang="ko-KR" dirty="0" smtClean="0">
                <a:latin typeface="Consolas" panose="020B0609020204030204" pitchFamily="49" charset="0"/>
              </a:rPr>
              <a:t> (&amp;address) {           /* most architectures */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result = M[address];        // return result from “address” and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M[address] = 1;             // set value at “address” to 1 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return result;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endParaRPr lang="en-US" altLang="ko-KR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swap (&amp;address, register) {     /* x86 */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temp = M[address];          // swap register’s value to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M[address] = register;      // value at “address” 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register = temp;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3C35E-F88C-4002-B548-BC4652CDC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60A0B-8C55-4230-879C-9629EFB0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31FB9-DC9D-4EF9-9EAA-2A5CE5CE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6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223D8-F2B2-4F04-8077-66C1CB271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Read-Modify Write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B3BF0-0725-47C3-B04E-5B3E686F6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9381744" cy="4351337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altLang="ko-KR" dirty="0" err="1" smtClean="0">
                <a:latin typeface="Consolas" panose="020B0609020204030204" pitchFamily="49" charset="0"/>
              </a:rPr>
              <a:t>compare&amp;swap</a:t>
            </a:r>
            <a:r>
              <a:rPr lang="en-US" altLang="ko-KR" dirty="0" smtClean="0">
                <a:latin typeface="Consolas" panose="020B0609020204030204" pitchFamily="49" charset="0"/>
              </a:rPr>
              <a:t> (&amp;address, reg1, reg2) {     </a:t>
            </a:r>
            <a:r>
              <a:rPr lang="en-US" altLang="ko-KR" smtClean="0">
                <a:latin typeface="Consolas" panose="020B0609020204030204" pitchFamily="49" charset="0"/>
              </a:rPr>
              <a:t>/* 68000, x86 </a:t>
            </a:r>
            <a:r>
              <a:rPr lang="en-US" altLang="ko-KR" dirty="0" smtClean="0">
                <a:latin typeface="Consolas" panose="020B0609020204030204" pitchFamily="49" charset="0"/>
              </a:rPr>
              <a:t>*/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if (reg1 == M[address]) {   // If memory still == reg1,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    M[address] = reg2;      // then  put reg2 =&gt; memory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    return success;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} else {                    // Otherwise do not change memory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    return failure;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}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endParaRPr lang="en-US" altLang="ko-KR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dirty="0" err="1" smtClean="0">
                <a:latin typeface="Consolas" panose="020B0609020204030204" pitchFamily="49" charset="0"/>
              </a:rPr>
              <a:t>load-linked&amp;store-conditional</a:t>
            </a:r>
            <a:r>
              <a:rPr lang="en-US" altLang="ko-KR" dirty="0" smtClean="0">
                <a:latin typeface="Consolas" panose="020B0609020204030204" pitchFamily="49" charset="0"/>
              </a:rPr>
              <a:t>(&amp;address) { /* R4000, alpha */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loop: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  </a:t>
            </a:r>
            <a:r>
              <a:rPr lang="en-US" altLang="ko-KR" dirty="0" err="1" smtClean="0">
                <a:latin typeface="Consolas" panose="020B0609020204030204" pitchFamily="49" charset="0"/>
              </a:rPr>
              <a:t>ll</a:t>
            </a:r>
            <a:r>
              <a:rPr lang="en-US" altLang="ko-KR" dirty="0" smtClean="0">
                <a:latin typeface="Consolas" panose="020B0609020204030204" pitchFamily="49" charset="0"/>
              </a:rPr>
              <a:t> r1, M[address];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>
                <a:latin typeface="Consolas" panose="020B0609020204030204" pitchFamily="49" charset="0"/>
              </a:rPr>
              <a:t> </a:t>
            </a:r>
            <a:r>
              <a:rPr lang="en-US" altLang="ko-KR" dirty="0" smtClean="0">
                <a:latin typeface="Consolas" panose="020B0609020204030204" pitchFamily="49" charset="0"/>
              </a:rPr>
              <a:t>   </a:t>
            </a:r>
            <a:r>
              <a:rPr lang="en-US" altLang="ko-KR" dirty="0" err="1" smtClean="0">
                <a:latin typeface="Consolas" panose="020B0609020204030204" pitchFamily="49" charset="0"/>
              </a:rPr>
              <a:t>movi</a:t>
            </a:r>
            <a:r>
              <a:rPr lang="en-US" altLang="ko-KR" dirty="0" smtClean="0">
                <a:latin typeface="Consolas" panose="020B0609020204030204" pitchFamily="49" charset="0"/>
              </a:rPr>
              <a:t> r2, 1;	            // Can do arbitrary computation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>
                <a:latin typeface="Consolas" panose="020B0609020204030204" pitchFamily="49" charset="0"/>
              </a:rPr>
              <a:t> </a:t>
            </a:r>
            <a:r>
              <a:rPr lang="en-US" altLang="ko-KR" dirty="0" smtClean="0">
                <a:latin typeface="Consolas" panose="020B0609020204030204" pitchFamily="49" charset="0"/>
              </a:rPr>
              <a:t>   </a:t>
            </a:r>
            <a:r>
              <a:rPr lang="en-US" altLang="ko-KR" dirty="0" err="1" smtClean="0">
                <a:latin typeface="Consolas" panose="020B0609020204030204" pitchFamily="49" charset="0"/>
              </a:rPr>
              <a:t>sc</a:t>
            </a:r>
            <a:r>
              <a:rPr lang="en-US" altLang="ko-KR" dirty="0" smtClean="0">
                <a:latin typeface="Consolas" panose="020B0609020204030204" pitchFamily="49" charset="0"/>
              </a:rPr>
              <a:t> r2, M[address];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>
                <a:latin typeface="Consolas" panose="020B0609020204030204" pitchFamily="49" charset="0"/>
              </a:rPr>
              <a:t> </a:t>
            </a:r>
            <a:r>
              <a:rPr lang="en-US" altLang="ko-KR" dirty="0" smtClean="0">
                <a:latin typeface="Consolas" panose="020B0609020204030204" pitchFamily="49" charset="0"/>
              </a:rPr>
              <a:t>   </a:t>
            </a:r>
            <a:r>
              <a:rPr lang="en-US" altLang="ko-KR" dirty="0" err="1" smtClean="0">
                <a:latin typeface="Consolas" panose="020B0609020204030204" pitchFamily="49" charset="0"/>
              </a:rPr>
              <a:t>beqz</a:t>
            </a:r>
            <a:r>
              <a:rPr lang="en-US" altLang="ko-KR" dirty="0" smtClean="0">
                <a:latin typeface="Consolas" panose="020B0609020204030204" pitchFamily="49" charset="0"/>
              </a:rPr>
              <a:t> r2, loop;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  <a:endParaRPr lang="en-US" altLang="ko-KR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3C35E-F88C-4002-B548-BC4652CDC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60A0B-8C55-4230-879C-9629EFB0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31FB9-DC9D-4EF9-9EAA-2A5CE5CE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6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E8F80-B910-45FA-B535-D3B785B5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Implementing Locks with test&amp;set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C4A25-1BB0-40AB-B5B3-5F37098BB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9381744" cy="4351337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Simple, but flawed, solution:</a:t>
            </a:r>
          </a:p>
          <a:p>
            <a:pPr marL="274320" lvl="1" indent="0">
              <a:buNone/>
            </a:pPr>
            <a:r>
              <a:rPr lang="en-US" altLang="ko-KR" dirty="0" smtClean="0"/>
              <a:t>	</a:t>
            </a:r>
          </a:p>
          <a:p>
            <a:pPr marL="274320" lvl="1" indent="0">
              <a:buNone/>
            </a:pPr>
            <a:r>
              <a:rPr lang="en-US" altLang="ko-KR" dirty="0" err="1" smtClean="0">
                <a:latin typeface="Consolas" panose="020B0609020204030204" pitchFamily="49" charset="0"/>
              </a:rPr>
              <a:t>int</a:t>
            </a:r>
            <a:r>
              <a:rPr lang="en-US" altLang="ko-KR" dirty="0" smtClean="0">
                <a:latin typeface="Consolas" panose="020B0609020204030204" pitchFamily="49" charset="0"/>
              </a:rPr>
              <a:t> value = 0; // Free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Acquire() {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while (</a:t>
            </a:r>
            <a:r>
              <a:rPr lang="en-US" altLang="ko-KR" dirty="0" err="1" smtClean="0">
                <a:latin typeface="Consolas" panose="020B0609020204030204" pitchFamily="49" charset="0"/>
              </a:rPr>
              <a:t>test&amp;set</a:t>
            </a:r>
            <a:r>
              <a:rPr lang="en-US" altLang="ko-KR" dirty="0" smtClean="0">
                <a:latin typeface="Consolas" panose="020B0609020204030204" pitchFamily="49" charset="0"/>
              </a:rPr>
              <a:t>(value)) {}; // spin while busy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Release() {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value = 0;                  // atomic store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</a:p>
          <a:p>
            <a:r>
              <a:rPr lang="en-US" altLang="ko-KR" dirty="0" smtClean="0"/>
              <a:t>Explanation:</a:t>
            </a:r>
          </a:p>
          <a:p>
            <a:pPr lvl="1"/>
            <a:r>
              <a:rPr lang="en-US" altLang="ko-KR" dirty="0" smtClean="0"/>
              <a:t>If lock is free, </a:t>
            </a:r>
            <a:r>
              <a:rPr lang="en-US" altLang="ko-KR" dirty="0" err="1" smtClean="0"/>
              <a:t>test&amp;set</a:t>
            </a:r>
            <a:r>
              <a:rPr lang="en-US" altLang="ko-KR" dirty="0" smtClean="0"/>
              <a:t> reads 0 and sets value=1, so lock is now busy. It returns 0 so while exits.</a:t>
            </a:r>
          </a:p>
          <a:p>
            <a:pPr lvl="1"/>
            <a:r>
              <a:rPr lang="en-US" altLang="ko-KR" dirty="0" smtClean="0"/>
              <a:t>If lock is busy, </a:t>
            </a:r>
            <a:r>
              <a:rPr lang="en-US" altLang="ko-KR" dirty="0" err="1" smtClean="0"/>
              <a:t>test&amp;set</a:t>
            </a:r>
            <a:r>
              <a:rPr lang="en-US" altLang="ko-KR" dirty="0" smtClean="0"/>
              <a:t> reads 1 and sets value=1 (no change). It returns 1, so while loop continues.</a:t>
            </a:r>
          </a:p>
          <a:p>
            <a:pPr lvl="1"/>
            <a:r>
              <a:rPr lang="en-US" altLang="ko-KR" dirty="0" smtClean="0"/>
              <a:t>When we set value = 0, someone else can get lock.</a:t>
            </a:r>
          </a:p>
          <a:p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Busy-Waiting</a:t>
            </a:r>
            <a:r>
              <a:rPr lang="en-US" altLang="ko-KR" dirty="0" smtClean="0"/>
              <a:t>: thread consumes cycles while waiting</a:t>
            </a:r>
          </a:p>
          <a:p>
            <a:r>
              <a:rPr lang="en-US" altLang="ko-KR" dirty="0" smtClean="0"/>
              <a:t>For multiprocessor cache coherence: every </a:t>
            </a:r>
            <a:r>
              <a:rPr lang="en-US" altLang="ko-KR" dirty="0" err="1" smtClean="0"/>
              <a:t>test&amp;set</a:t>
            </a:r>
            <a:r>
              <a:rPr lang="en-US" altLang="ko-KR" dirty="0" smtClean="0"/>
              <a:t>() is a write, which makes value </a:t>
            </a:r>
            <a:br>
              <a:rPr lang="en-US" altLang="ko-KR" dirty="0" smtClean="0"/>
            </a:br>
            <a:r>
              <a:rPr lang="en-US" altLang="ko-KR" dirty="0" smtClean="0"/>
              <a:t>ping-pong around in cache (using lots of memory BW)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68E4D-58B9-460A-B51F-F83EBAF1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9FE5F-D120-4542-B713-5D06F0608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FB3F5-D6E1-4F25-9B88-060E9E007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2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E8F80-B910-45FA-B535-D3B785B5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This is Called a Spinlock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C4A25-1BB0-40AB-B5B3-5F37098BB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Spinlock implementation:</a:t>
            </a:r>
          </a:p>
          <a:p>
            <a:pPr marL="274320" lvl="1" indent="0">
              <a:buNone/>
            </a:pPr>
            <a:endParaRPr lang="en-US" altLang="ko-KR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dirty="0" err="1" smtClean="0">
                <a:latin typeface="Consolas" panose="020B0609020204030204" pitchFamily="49" charset="0"/>
              </a:rPr>
              <a:t>int</a:t>
            </a:r>
            <a:r>
              <a:rPr lang="en-US" altLang="ko-KR" dirty="0" smtClean="0">
                <a:latin typeface="Consolas" panose="020B0609020204030204" pitchFamily="49" charset="0"/>
              </a:rPr>
              <a:t> value = 0; // Free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Acquire() {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while (</a:t>
            </a:r>
            <a:r>
              <a:rPr lang="en-US" altLang="ko-KR" dirty="0" err="1" smtClean="0">
                <a:latin typeface="Consolas" panose="020B0609020204030204" pitchFamily="49" charset="0"/>
              </a:rPr>
              <a:t>test&amp;set</a:t>
            </a:r>
            <a:r>
              <a:rPr lang="en-US" altLang="ko-KR" dirty="0" smtClean="0">
                <a:latin typeface="Consolas" panose="020B0609020204030204" pitchFamily="49" charset="0"/>
              </a:rPr>
              <a:t>(value)) {}; // spin while busy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Release() {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value = 0;                  // atomic store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</a:p>
          <a:p>
            <a:r>
              <a:rPr lang="en-US" altLang="ko-KR" dirty="0" smtClean="0"/>
              <a:t>Spinlock doesn’t put the calling thread to sleep --- it just busy waits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68E4D-58B9-460A-B51F-F83EBAF1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9FE5F-D120-4542-B713-5D06F0608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FB3F5-D6E1-4F25-9B88-060E9E007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5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F2990-D7DB-4E80-ABF4-01B30E08C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Problem: Busy-Waiting for Lock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2D635-BCD8-4928-8F43-9DD922C90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Positives for this solution</a:t>
            </a:r>
          </a:p>
          <a:p>
            <a:pPr lvl="1"/>
            <a:r>
              <a:rPr lang="en-US" altLang="ko-KR" dirty="0" smtClean="0"/>
              <a:t>Machine can receive interrupts</a:t>
            </a:r>
          </a:p>
          <a:p>
            <a:pPr lvl="1"/>
            <a:r>
              <a:rPr lang="en-US" altLang="ko-KR" dirty="0" smtClean="0"/>
              <a:t>User code can use this lock (poorly)</a:t>
            </a:r>
          </a:p>
          <a:p>
            <a:pPr lvl="1"/>
            <a:r>
              <a:rPr lang="en-US" altLang="ko-KR" dirty="0" smtClean="0"/>
              <a:t>Works on a multiprocessor</a:t>
            </a:r>
          </a:p>
          <a:p>
            <a:r>
              <a:rPr lang="en-US" altLang="ko-KR" dirty="0" smtClean="0"/>
              <a:t>Negatives</a:t>
            </a:r>
          </a:p>
          <a:p>
            <a:pPr lvl="1"/>
            <a:r>
              <a:rPr lang="en-US" altLang="ko-KR" dirty="0" smtClean="0"/>
              <a:t>Very inefficient: thread will consume cycles waiting</a:t>
            </a:r>
          </a:p>
          <a:p>
            <a:pPr lvl="1"/>
            <a:r>
              <a:rPr lang="en-US" altLang="ko-KR" dirty="0" smtClean="0"/>
              <a:t>Waiting thread takes cycles away from thread holding lock (no one wins!)</a:t>
            </a:r>
          </a:p>
          <a:p>
            <a:pPr lvl="1"/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Priority Inversion</a:t>
            </a:r>
            <a:r>
              <a:rPr lang="en-US" altLang="ko-KR" dirty="0" smtClean="0"/>
              <a:t>: If busy-waiting thread has higher priority than thread holding lock </a:t>
            </a:r>
            <a:r>
              <a:rPr lang="en-US" altLang="ko-KR" dirty="0" smtClean="0">
                <a:sym typeface="Symbol" panose="05050102010706020507" pitchFamily="18" charset="2"/>
              </a:rPr>
              <a:t> no progress!</a:t>
            </a:r>
          </a:p>
          <a:p>
            <a:r>
              <a:rPr lang="en-US" altLang="ko-KR" dirty="0" smtClean="0"/>
              <a:t>For semaphores (and monitors), waiting thread may wait for an arbitrary long time!</a:t>
            </a:r>
          </a:p>
          <a:p>
            <a:pPr lvl="1"/>
            <a:r>
              <a:rPr lang="en-US" altLang="ko-KR" dirty="0" smtClean="0"/>
              <a:t>Thus even if busy-waiting was OK for locks, definitely not OK for other primitives</a:t>
            </a:r>
          </a:p>
          <a:p>
            <a:pPr lvl="1"/>
            <a:r>
              <a:rPr lang="en-US" altLang="ko-KR" dirty="0" smtClean="0"/>
              <a:t>Homework/exam solutions should avoid busy-waiting!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AD6B5-CCB3-49F3-B698-9D4537A5D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9B9F2-4576-470C-BBC5-CCD39855C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FCF77-9A2D-4B68-AE8A-38049F67F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7" name="Picture 9" descr="MCj02854320000[1]">
            <a:extLst>
              <a:ext uri="{FF2B5EF4-FFF2-40B4-BE49-F238E27FC236}">
                <a16:creationId xmlns:a16="http://schemas.microsoft.com/office/drawing/2014/main" id="{6A0FE402-A5FA-4FB1-8B97-7D83FCB66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1329" y="1828800"/>
            <a:ext cx="1851025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44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4E3C9-B7F6-4BE6-BC72-0E0A55B9B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Better Locks Using test&amp;set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019BE-0614-4A5D-A715-1547E8573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Can we build </a:t>
            </a:r>
            <a:r>
              <a:rPr lang="en-US" altLang="ko-KR" dirty="0" err="1" smtClean="0"/>
              <a:t>test&amp;set</a:t>
            </a:r>
            <a:r>
              <a:rPr lang="en-US" altLang="ko-KR" dirty="0" smtClean="0"/>
              <a:t> locks without busy-waiting?</a:t>
            </a:r>
          </a:p>
          <a:p>
            <a:pPr lvl="1"/>
            <a:r>
              <a:rPr lang="en-US" altLang="ko-KR" dirty="0" smtClean="0"/>
              <a:t>Can’t entirely, but can minimize!</a:t>
            </a:r>
          </a:p>
          <a:p>
            <a:pPr lvl="1"/>
            <a:r>
              <a:rPr lang="en-US" altLang="ko-KR" dirty="0" smtClean="0"/>
              <a:t>Idea: only busy-wait to atomically check lock value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Note: sleep has to be sure to reset the guard variable</a:t>
            </a:r>
          </a:p>
          <a:p>
            <a:pPr lvl="1"/>
            <a:r>
              <a:rPr lang="en-US" altLang="ko-KR" dirty="0" smtClean="0"/>
              <a:t>Why can’t we do it just before or just after the sleep?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0EB6F-04EA-433F-92BE-8EC09B47E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F290A-684C-4F34-A27B-DE6326334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AEDB3-DA17-4C67-8608-82CA2D37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D31D945-3296-45FA-9F38-10591FC65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767206"/>
            <a:ext cx="4662487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2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2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2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>Release() {</a:t>
            </a:r>
            <a:b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>	// Short busy-wait time</a:t>
            </a:r>
            <a:b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200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while (</a:t>
            </a:r>
            <a:r>
              <a:rPr lang="en-US" altLang="en-US" sz="1200" b="0" dirty="0" err="1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test&amp;set</a:t>
            </a:r>
            <a:r>
              <a:rPr lang="en-US" altLang="en-US" sz="1200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(guard</a:t>
            </a:r>
            <a:r>
              <a:rPr lang="en-US" altLang="en-US" sz="1200" b="0" dirty="0" smtClean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)) /**/;</a:t>
            </a:r>
            <a:r>
              <a:rPr lang="en-US" altLang="en-US" sz="1200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200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>	if anyone on wait queue {</a:t>
            </a:r>
            <a:b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>		take thread off wait queue</a:t>
            </a:r>
            <a:b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>		Place on ready queue;</a:t>
            </a:r>
            <a:b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>	} </a:t>
            </a:r>
            <a:endParaRPr lang="en-US" altLang="en-US" sz="1200" b="0" dirty="0" smtClean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200" b="0" dirty="0" smtClean="0">
                <a:solidFill>
                  <a:srgbClr val="2A40E2"/>
                </a:solidFill>
                <a:latin typeface="Consolas" charset="0"/>
                <a:ea typeface="Consolas" charset="0"/>
                <a:cs typeface="Consolas" charset="0"/>
              </a:rPr>
              <a:t>value </a:t>
            </a:r>
            <a:r>
              <a:rPr lang="en-US" altLang="en-US" sz="1200" b="0" dirty="0">
                <a:solidFill>
                  <a:srgbClr val="2A40E2"/>
                </a:solidFill>
                <a:latin typeface="Consolas" charset="0"/>
                <a:ea typeface="Consolas" charset="0"/>
                <a:cs typeface="Consolas" charset="0"/>
              </a:rPr>
              <a:t>= FREE</a:t>
            </a:r>
            <a:r>
              <a:rPr lang="en-US" altLang="en-US" sz="1200" b="0" dirty="0" smtClean="0">
                <a:solidFill>
                  <a:srgbClr val="2A40E2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200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guard = 0;</a:t>
            </a:r>
            <a:br>
              <a:rPr lang="en-US" altLang="en-US" sz="1200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200" b="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pSp>
        <p:nvGrpSpPr>
          <p:cNvPr id="8" name="Group 14">
            <a:extLst>
              <a:ext uri="{FF2B5EF4-FFF2-40B4-BE49-F238E27FC236}">
                <a16:creationId xmlns:a16="http://schemas.microsoft.com/office/drawing/2014/main" id="{10F605D2-C136-4AFE-B7DC-F7F971608D06}"/>
              </a:ext>
            </a:extLst>
          </p:cNvPr>
          <p:cNvGrpSpPr>
            <a:grpSpLocks/>
          </p:cNvGrpSpPr>
          <p:nvPr/>
        </p:nvGrpSpPr>
        <p:grpSpPr bwMode="auto">
          <a:xfrm>
            <a:off x="1410114" y="1857375"/>
            <a:ext cx="4833938" cy="3562351"/>
            <a:chOff x="258" y="1248"/>
            <a:chExt cx="3045" cy="2244"/>
          </a:xfrm>
        </p:grpSpPr>
        <p:sp>
          <p:nvSpPr>
            <p:cNvPr id="9" name="Text Box 4">
              <a:extLst>
                <a:ext uri="{FF2B5EF4-FFF2-40B4-BE49-F238E27FC236}">
                  <a16:creationId xmlns:a16="http://schemas.microsoft.com/office/drawing/2014/main" id="{1162A227-EC73-435D-9290-CF11F61DC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" y="1805"/>
              <a:ext cx="3045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/>
              <a:r>
                <a:rPr lang="en-US" altLang="en-US" sz="1200" b="0" dirty="0" err="1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2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 guard = 0;</a:t>
              </a:r>
            </a:p>
            <a:p>
              <a:pPr algn="l"/>
              <a:r>
                <a:rPr lang="en-US" altLang="en-US" sz="1200" b="0" dirty="0" err="1">
                  <a:solidFill>
                    <a:srgbClr val="233AE1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200" b="0" dirty="0">
                  <a:solidFill>
                    <a:srgbClr val="233AE1"/>
                  </a:solidFill>
                  <a:latin typeface="Consolas" charset="0"/>
                  <a:ea typeface="Consolas" charset="0"/>
                  <a:cs typeface="Consolas" charset="0"/>
                </a:rPr>
                <a:t> value = FREE;</a:t>
              </a:r>
            </a:p>
            <a:p>
              <a:pPr algn="l"/>
              <a:endParaRPr lang="en-US" altLang="en-US" sz="1200" b="0" dirty="0"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Acquire() {</a:t>
              </a:r>
            </a:p>
            <a:p>
              <a:pPr algn="l"/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	// Short busy-wait time</a:t>
              </a:r>
              <a:b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	</a:t>
              </a:r>
              <a:r>
                <a:rPr lang="en-US" altLang="en-US" sz="12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while (</a:t>
              </a:r>
              <a:r>
                <a:rPr lang="en-US" altLang="en-US" sz="1200" b="0" dirty="0" err="1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test&amp;set</a:t>
              </a:r>
              <a:r>
                <a:rPr lang="en-US" altLang="en-US" sz="12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(guard</a:t>
              </a:r>
              <a:r>
                <a:rPr lang="en-US" altLang="en-US" sz="1200" b="0" dirty="0" smtClean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)) /**/;</a:t>
              </a: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/>
              </a:r>
              <a:b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	if (</a:t>
              </a:r>
              <a:r>
                <a:rPr lang="en-US" altLang="en-US" sz="1200" b="0" dirty="0">
                  <a:solidFill>
                    <a:srgbClr val="2A40E2"/>
                  </a:solidFill>
                  <a:latin typeface="Consolas" charset="0"/>
                  <a:ea typeface="Consolas" charset="0"/>
                  <a:cs typeface="Consolas" charset="0"/>
                </a:rPr>
                <a:t>value == BUSY</a:t>
              </a: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) {</a:t>
              </a:r>
            </a:p>
            <a:p>
              <a:pPr algn="l"/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		put thread on wait queue;</a:t>
              </a:r>
            </a:p>
            <a:p>
              <a:pPr algn="l"/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200" b="0" dirty="0" err="1">
                  <a:latin typeface="Consolas" charset="0"/>
                  <a:ea typeface="Consolas" charset="0"/>
                  <a:cs typeface="Consolas" charset="0"/>
                </a:rPr>
                <a:t>run_new_thread</a:t>
              </a: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() &amp; </a:t>
              </a:r>
              <a:r>
                <a:rPr lang="en-US" altLang="en-US" sz="12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guard = 0</a:t>
              </a: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;</a:t>
              </a:r>
              <a:b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	} else {</a:t>
              </a:r>
              <a:b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200" b="0" dirty="0">
                  <a:solidFill>
                    <a:srgbClr val="2A40E2"/>
                  </a:solidFill>
                  <a:latin typeface="Consolas" charset="0"/>
                  <a:ea typeface="Consolas" charset="0"/>
                  <a:cs typeface="Consolas" charset="0"/>
                </a:rPr>
                <a:t>value = BUSY;</a:t>
              </a: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/>
              </a:r>
              <a:b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2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guard = 0;</a:t>
              </a:r>
              <a:br>
                <a:rPr lang="en-US" altLang="en-US" sz="12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	}</a:t>
              </a:r>
              <a:b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200" b="0" dirty="0"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sp>
          <p:nvSpPr>
            <p:cNvPr id="11" name="AutoShape 7">
              <a:extLst>
                <a:ext uri="{FF2B5EF4-FFF2-40B4-BE49-F238E27FC236}">
                  <a16:creationId xmlns:a16="http://schemas.microsoft.com/office/drawing/2014/main" id="{B61CD74D-455A-43A0-B4F1-02061711597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728" y="1248"/>
              <a:ext cx="3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54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4E3C9-B7F6-4BE6-BC72-0E0A55B9B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Alternative View: Bootstrapping a Spinlock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0EB6F-04EA-433F-92BE-8EC09B47E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F290A-684C-4F34-A27B-DE6326334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AEDB3-DA17-4C67-8608-82CA2D37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D31D945-3296-45FA-9F38-10591FC65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9701" y="2133599"/>
            <a:ext cx="4662487" cy="291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4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4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4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Release() {</a:t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// Short busy-wait time</a:t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400" b="0" dirty="0" err="1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guard.Acquire</a:t>
            </a:r>
            <a:r>
              <a:rPr lang="en-US" altLang="en-US" sz="1400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  <a:br>
              <a:rPr lang="en-US" altLang="en-US" sz="1400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if anyone on wait queue {</a:t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	take thread off wait queue</a:t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	Place on ready queue;</a:t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400" b="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400" b="0" dirty="0" smtClean="0">
                <a:solidFill>
                  <a:srgbClr val="2A40E2"/>
                </a:solidFill>
                <a:latin typeface="Consolas" charset="0"/>
                <a:ea typeface="Consolas" charset="0"/>
                <a:cs typeface="Consolas" charset="0"/>
              </a:rPr>
              <a:t>value </a:t>
            </a:r>
            <a:r>
              <a:rPr lang="en-US" altLang="en-US" sz="1400" b="0" dirty="0">
                <a:solidFill>
                  <a:srgbClr val="2A40E2"/>
                </a:solidFill>
                <a:latin typeface="Consolas" charset="0"/>
                <a:ea typeface="Consolas" charset="0"/>
                <a:cs typeface="Consolas" charset="0"/>
              </a:rPr>
              <a:t>= FREE</a:t>
            </a:r>
            <a:r>
              <a:rPr lang="en-US" altLang="en-US" sz="1400" b="0" dirty="0" smtClean="0">
                <a:solidFill>
                  <a:srgbClr val="2A40E2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400" b="0" dirty="0" err="1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guard.Release</a:t>
            </a:r>
            <a:r>
              <a:rPr lang="en-US" altLang="en-US" sz="1400" b="0" dirty="0" smtClean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1400" b="0" dirty="0">
              <a:solidFill>
                <a:schemeClr val="hlin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8" name="Group 14">
            <a:extLst>
              <a:ext uri="{FF2B5EF4-FFF2-40B4-BE49-F238E27FC236}">
                <a16:creationId xmlns:a16="http://schemas.microsoft.com/office/drawing/2014/main" id="{10F605D2-C136-4AFE-B7DC-F7F971608D06}"/>
              </a:ext>
            </a:extLst>
          </p:cNvPr>
          <p:cNvGrpSpPr>
            <a:grpSpLocks/>
          </p:cNvGrpSpPr>
          <p:nvPr/>
        </p:nvGrpSpPr>
        <p:grpSpPr bwMode="auto">
          <a:xfrm>
            <a:off x="1262477" y="1857375"/>
            <a:ext cx="4614257" cy="3386138"/>
            <a:chOff x="165" y="1248"/>
            <a:chExt cx="3531" cy="2133"/>
          </a:xfrm>
        </p:grpSpPr>
        <p:sp>
          <p:nvSpPr>
            <p:cNvPr id="9" name="Text Box 4">
              <a:extLst>
                <a:ext uri="{FF2B5EF4-FFF2-40B4-BE49-F238E27FC236}">
                  <a16:creationId xmlns:a16="http://schemas.microsoft.com/office/drawing/2014/main" id="{1162A227-EC73-435D-9290-CF11F61DC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" y="1423"/>
              <a:ext cx="3531" cy="1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/>
              <a:r>
                <a:rPr lang="en-US" altLang="en-US" sz="1400" b="0" dirty="0" err="1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SpinLock</a:t>
              </a:r>
              <a:r>
                <a:rPr lang="en-US" altLang="en-US" sz="14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 guard = FREE;</a:t>
              </a:r>
            </a:p>
            <a:p>
              <a:pPr algn="l"/>
              <a:r>
                <a:rPr lang="en-US" altLang="en-US" sz="1400" b="0" dirty="0" err="1">
                  <a:solidFill>
                    <a:srgbClr val="233AE1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400" b="0" dirty="0">
                  <a:solidFill>
                    <a:srgbClr val="233AE1"/>
                  </a:solidFill>
                  <a:latin typeface="Consolas" charset="0"/>
                  <a:ea typeface="Consolas" charset="0"/>
                  <a:cs typeface="Consolas" charset="0"/>
                </a:rPr>
                <a:t> value = FREE;</a:t>
              </a:r>
            </a:p>
            <a:p>
              <a:pPr algn="l"/>
              <a:endParaRPr lang="en-US" altLang="en-US" sz="1400" b="0" dirty="0"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Acquire() {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// Short busy-wait time</a:t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</a:t>
              </a:r>
              <a:r>
                <a:rPr lang="en-US" altLang="en-US" sz="1400" b="0" dirty="0" err="1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guard.Acquire</a:t>
              </a:r>
              <a:r>
                <a:rPr lang="en-US" altLang="en-US" sz="14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();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/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if (</a:t>
              </a:r>
              <a:r>
                <a:rPr lang="en-US" altLang="en-US" sz="1400" b="0" dirty="0">
                  <a:solidFill>
                    <a:srgbClr val="2A40E2"/>
                  </a:solidFill>
                  <a:latin typeface="Consolas" charset="0"/>
                  <a:ea typeface="Consolas" charset="0"/>
                  <a:cs typeface="Consolas" charset="0"/>
                </a:rPr>
                <a:t>value == BUSY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) {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	put thread on wait queue;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400" b="0" dirty="0" err="1">
                  <a:latin typeface="Consolas" charset="0"/>
                  <a:ea typeface="Consolas" charset="0"/>
                  <a:cs typeface="Consolas" charset="0"/>
                </a:rPr>
                <a:t>run_new_thread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() &amp; </a:t>
              </a:r>
              <a:r>
                <a:rPr lang="en-US" altLang="en-US" sz="1400" b="0" dirty="0" err="1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guard.Release</a:t>
              </a:r>
              <a:r>
                <a:rPr lang="en-US" altLang="en-US" sz="14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();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/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} else {</a:t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400" b="0" dirty="0">
                  <a:solidFill>
                    <a:srgbClr val="2A40E2"/>
                  </a:solidFill>
                  <a:latin typeface="Consolas" charset="0"/>
                  <a:ea typeface="Consolas" charset="0"/>
                  <a:cs typeface="Consolas" charset="0"/>
                </a:rPr>
                <a:t>value = BUSY;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/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400" b="0" dirty="0" err="1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guard.Release</a:t>
              </a:r>
              <a:r>
                <a:rPr lang="en-US" altLang="en-US" sz="14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();</a:t>
              </a:r>
              <a:br>
                <a:rPr lang="en-US" altLang="en-US" sz="14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}</a:t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sp>
          <p:nvSpPr>
            <p:cNvPr id="11" name="AutoShape 7">
              <a:extLst>
                <a:ext uri="{FF2B5EF4-FFF2-40B4-BE49-F238E27FC236}">
                  <a16:creationId xmlns:a16="http://schemas.microsoft.com/office/drawing/2014/main" id="{B61CD74D-455A-43A0-B4F1-02061711597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728" y="1248"/>
              <a:ext cx="3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7533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4E3C9-B7F6-4BE6-BC72-0E0A55B9B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to Disabling Interrupts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0EB6F-04EA-433F-92BE-8EC09B47E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F290A-684C-4F34-A27B-DE6326334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AEDB3-DA17-4C67-8608-82CA2D37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D31D945-3296-45FA-9F38-10591FC65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099" y="1691322"/>
            <a:ext cx="4662487" cy="2505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4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4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4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Release() {</a:t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400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disable interrupts;</a:t>
            </a:r>
            <a:br>
              <a:rPr lang="en-US" altLang="en-US" sz="1400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if anyone on wait queue {</a:t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	take thread off wait queue</a:t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	Place on ready queue;</a:t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400" b="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</a:t>
            </a:r>
            <a:endParaRPr lang="en-US" altLang="en-US" sz="1400" b="0" dirty="0" smtClean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400" b="0" dirty="0" smtClean="0">
                <a:solidFill>
                  <a:srgbClr val="2A40E2"/>
                </a:solidFill>
                <a:latin typeface="Consolas" charset="0"/>
                <a:ea typeface="Consolas" charset="0"/>
                <a:cs typeface="Consolas" charset="0"/>
              </a:rPr>
              <a:t>	value </a:t>
            </a:r>
            <a:r>
              <a:rPr lang="en-US" altLang="en-US" sz="1400" b="0" dirty="0">
                <a:solidFill>
                  <a:srgbClr val="2A40E2"/>
                </a:solidFill>
                <a:latin typeface="Consolas" charset="0"/>
                <a:ea typeface="Consolas" charset="0"/>
                <a:cs typeface="Consolas" charset="0"/>
              </a:rPr>
              <a:t>= FREE;</a:t>
            </a: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400" b="0" dirty="0" smtClean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enable </a:t>
            </a:r>
            <a:r>
              <a:rPr lang="en-US" altLang="en-US" sz="1400" b="0" dirty="0">
                <a:solidFill>
                  <a:schemeClr val="hlink"/>
                </a:solidFill>
                <a:latin typeface="Consolas" charset="0"/>
                <a:ea typeface="Consolas" charset="0"/>
                <a:cs typeface="Consolas" charset="0"/>
              </a:rPr>
              <a:t>interrupts;</a:t>
            </a:r>
          </a:p>
        </p:txBody>
      </p:sp>
      <p:grpSp>
        <p:nvGrpSpPr>
          <p:cNvPr id="8" name="Group 14">
            <a:extLst>
              <a:ext uri="{FF2B5EF4-FFF2-40B4-BE49-F238E27FC236}">
                <a16:creationId xmlns:a16="http://schemas.microsoft.com/office/drawing/2014/main" id="{10F605D2-C136-4AFE-B7DC-F7F971608D06}"/>
              </a:ext>
            </a:extLst>
          </p:cNvPr>
          <p:cNvGrpSpPr>
            <a:grpSpLocks/>
          </p:cNvGrpSpPr>
          <p:nvPr/>
        </p:nvGrpSpPr>
        <p:grpSpPr bwMode="auto">
          <a:xfrm>
            <a:off x="840804" y="1691322"/>
            <a:ext cx="5257800" cy="3324225"/>
            <a:chOff x="-136" y="1152"/>
            <a:chExt cx="3312" cy="2094"/>
          </a:xfrm>
        </p:grpSpPr>
        <p:sp>
          <p:nvSpPr>
            <p:cNvPr id="9" name="Text Box 4">
              <a:extLst>
                <a:ext uri="{FF2B5EF4-FFF2-40B4-BE49-F238E27FC236}">
                  <a16:creationId xmlns:a16="http://schemas.microsoft.com/office/drawing/2014/main" id="{1162A227-EC73-435D-9290-CF11F61DC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36" y="1152"/>
              <a:ext cx="3312" cy="2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/>
              <a:endParaRPr lang="en-US" altLang="en-US" sz="1400" b="0" dirty="0">
                <a:solidFill>
                  <a:srgbClr val="233AE1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en-US" sz="1400" b="0" dirty="0">
                  <a:solidFill>
                    <a:srgbClr val="233AE1"/>
                  </a:solidFill>
                  <a:latin typeface="Consolas" charset="0"/>
                  <a:ea typeface="Consolas" charset="0"/>
                  <a:cs typeface="Consolas" charset="0"/>
                </a:rPr>
                <a:t>int value = FREE;</a:t>
              </a:r>
            </a:p>
            <a:p>
              <a:pPr algn="l"/>
              <a:endParaRPr lang="en-US" altLang="en-US" sz="1400" b="0" dirty="0"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Acquire() {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// Short busy-wait time</a:t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</a:t>
              </a:r>
              <a:r>
                <a:rPr lang="en-US" altLang="en-US" sz="14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disable interrupts;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/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if (</a:t>
              </a:r>
              <a:r>
                <a:rPr lang="en-US" altLang="en-US" sz="1400" b="0" dirty="0">
                  <a:solidFill>
                    <a:srgbClr val="2A40E2"/>
                  </a:solidFill>
                  <a:latin typeface="Consolas" charset="0"/>
                  <a:ea typeface="Consolas" charset="0"/>
                  <a:cs typeface="Consolas" charset="0"/>
                </a:rPr>
                <a:t>value == BUSY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) {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	put thread on wait queue;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400" b="0" dirty="0" err="1">
                  <a:latin typeface="Consolas" charset="0"/>
                  <a:ea typeface="Consolas" charset="0"/>
                  <a:cs typeface="Consolas" charset="0"/>
                </a:rPr>
                <a:t>run_new_thread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();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     // scheduler </a:t>
              </a:r>
              <a:r>
                <a:rPr lang="en-US" altLang="en-US" sz="1400" b="0" dirty="0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enables interrupts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/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} else {</a:t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400" b="0" dirty="0">
                  <a:solidFill>
                    <a:srgbClr val="2A40E2"/>
                  </a:solidFill>
                  <a:latin typeface="Consolas" charset="0"/>
                  <a:ea typeface="Consolas" charset="0"/>
                  <a:cs typeface="Consolas" charset="0"/>
                </a:rPr>
                <a:t>value = BUSY;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/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4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  <a:t>enable interrupts;</a:t>
              </a:r>
              <a:br>
                <a:rPr lang="en-US" altLang="en-US" sz="1400" b="0" dirty="0">
                  <a:solidFill>
                    <a:schemeClr val="hlink"/>
                  </a:solidFill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}</a:t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sp>
          <p:nvSpPr>
            <p:cNvPr id="11" name="AutoShape 7">
              <a:extLst>
                <a:ext uri="{FF2B5EF4-FFF2-40B4-BE49-F238E27FC236}">
                  <a16:creationId xmlns:a16="http://schemas.microsoft.com/office/drawing/2014/main" id="{B61CD74D-455A-43A0-B4F1-02061711597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728" y="1248"/>
              <a:ext cx="3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00"/>
            </a:p>
          </p:txBody>
        </p:sp>
      </p:grp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1EC57E4A-8AEE-4C5F-8D96-49D19CB839F9}"/>
              </a:ext>
            </a:extLst>
          </p:cNvPr>
          <p:cNvSpPr txBox="1">
            <a:spLocks/>
          </p:cNvSpPr>
          <p:nvPr/>
        </p:nvSpPr>
        <p:spPr>
          <a:xfrm>
            <a:off x="583157" y="5229003"/>
            <a:ext cx="10515600" cy="87402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ea typeface="굴림" panose="020B0600000101010101" pitchFamily="34" charset="-127"/>
              </a:rPr>
              <a:t>We changed </a:t>
            </a:r>
            <a:r>
              <a:rPr lang="en-US" altLang="ko-KR" dirty="0">
                <a:solidFill>
                  <a:schemeClr val="accent5"/>
                </a:solidFill>
                <a:ea typeface="굴림" panose="020B0600000101010101" pitchFamily="34" charset="-127"/>
              </a:rPr>
              <a:t>disable interrupts</a:t>
            </a:r>
            <a:r>
              <a:rPr lang="en-US" altLang="ko-KR" dirty="0">
                <a:ea typeface="굴림" panose="020B0600000101010101" pitchFamily="34" charset="-127"/>
              </a:rPr>
              <a:t> → </a:t>
            </a:r>
            <a:r>
              <a:rPr lang="en-US" altLang="ko-KR" dirty="0" err="1">
                <a:solidFill>
                  <a:schemeClr val="accent5"/>
                </a:solidFill>
                <a:ea typeface="굴림" panose="020B0600000101010101" pitchFamily="34" charset="-127"/>
              </a:rPr>
              <a:t>spinlock.Acquire</a:t>
            </a:r>
            <a:r>
              <a:rPr lang="en-US" altLang="ko-KR" dirty="0">
                <a:solidFill>
                  <a:schemeClr val="accent5"/>
                </a:solidFill>
                <a:ea typeface="굴림" panose="020B0600000101010101" pitchFamily="34" charset="-127"/>
              </a:rPr>
              <a:t>() [while (</a:t>
            </a:r>
            <a:r>
              <a:rPr lang="en-US" altLang="ko-KR" dirty="0" err="1">
                <a:solidFill>
                  <a:schemeClr val="accent5"/>
                </a:solidFill>
                <a:ea typeface="굴림" panose="020B0600000101010101" pitchFamily="34" charset="-127"/>
              </a:rPr>
              <a:t>test&amp;set</a:t>
            </a:r>
            <a:r>
              <a:rPr lang="en-US" altLang="ko-KR" dirty="0">
                <a:solidFill>
                  <a:schemeClr val="accent5"/>
                </a:solidFill>
                <a:ea typeface="굴림" panose="020B0600000101010101" pitchFamily="34" charset="-127"/>
              </a:rPr>
              <a:t>(guard)]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ea typeface="굴림" panose="020B0600000101010101" pitchFamily="34" charset="-127"/>
              </a:rPr>
              <a:t>We changed </a:t>
            </a:r>
            <a:r>
              <a:rPr lang="en-US" altLang="ko-KR" dirty="0">
                <a:solidFill>
                  <a:schemeClr val="accent5"/>
                </a:solidFill>
                <a:ea typeface="굴림" panose="020B0600000101010101" pitchFamily="34" charset="-127"/>
              </a:rPr>
              <a:t>enable interrupts</a:t>
            </a:r>
            <a:r>
              <a:rPr lang="en-US" altLang="ko-KR" dirty="0">
                <a:ea typeface="굴림" panose="020B0600000101010101" pitchFamily="34" charset="-127"/>
              </a:rPr>
              <a:t> </a:t>
            </a:r>
            <a:r>
              <a:rPr lang="en-US" altLang="ko-KR" dirty="0">
                <a:ea typeface="굴림" panose="020B0600000101010101" pitchFamily="34" charset="-127"/>
                <a:sym typeface="Wingdings" panose="05000000000000000000" pitchFamily="2" charset="2"/>
              </a:rPr>
              <a:t>→ </a:t>
            </a:r>
            <a:r>
              <a:rPr lang="en-US" altLang="ko-KR" dirty="0" err="1">
                <a:solidFill>
                  <a:schemeClr val="accent5"/>
                </a:solidFill>
                <a:ea typeface="굴림" panose="020B0600000101010101" pitchFamily="34" charset="-127"/>
                <a:sym typeface="Wingdings" panose="05000000000000000000" pitchFamily="2" charset="2"/>
              </a:rPr>
              <a:t>spinlock.Release</a:t>
            </a:r>
            <a:r>
              <a:rPr lang="en-US" altLang="ko-KR" dirty="0">
                <a:solidFill>
                  <a:schemeClr val="accent5"/>
                </a:solidFill>
                <a:ea typeface="굴림" panose="020B0600000101010101" pitchFamily="34" charset="-127"/>
                <a:sym typeface="Wingdings" panose="05000000000000000000" pitchFamily="2" charset="2"/>
              </a:rPr>
              <a:t>() [guard = 0]</a:t>
            </a:r>
            <a:endParaRPr lang="en-US" altLang="ko-KR" dirty="0">
              <a:solidFill>
                <a:schemeClr val="accent5"/>
              </a:solidFill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65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C060-B762-42F1-BD6B-5FB0D3640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Locks Using Interrupts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25F74E-1F17-4292-9A08-A69BC593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CACA2-97D7-4AD9-985D-7CC848C61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530302-0340-4D4A-8FC1-FBB36A51B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F51378-9D7D-48C0-9D19-80421D93560D}"/>
              </a:ext>
            </a:extLst>
          </p:cNvPr>
          <p:cNvSpPr/>
          <p:nvPr/>
        </p:nvSpPr>
        <p:spPr bwMode="auto">
          <a:xfrm>
            <a:off x="3874915" y="1943100"/>
            <a:ext cx="3200400" cy="448089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noFill/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b="0" dirty="0">
              <a:latin typeface="Consolas" panose="020B0609020204030204" pitchFamily="49" charset="0"/>
              <a:cs typeface="Helvetica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8DCEA36-9B1A-40C3-BC05-68688B175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1514" y="1112438"/>
            <a:ext cx="4583285" cy="2973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endParaRPr lang="en-US" sz="1600" dirty="0">
              <a:solidFill>
                <a:srgbClr val="233AE1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int value = 0;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Acquire() {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  // Short busy-wait time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disable interrupts;</a:t>
            </a:r>
            <a:b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if (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value == 1</a:t>
            </a:r>
            <a:r>
              <a:rPr lang="en-US" sz="1600" dirty="0">
                <a:latin typeface="Consolas" panose="020B0609020204030204" pitchFamily="49" charset="0"/>
              </a:rPr>
              <a:t>) {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    put thread on wait-queue;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    go to sleep() &amp; 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disable interrupts;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  } </a:t>
            </a:r>
            <a:r>
              <a:rPr lang="en-US" sz="1600" dirty="0" smtClean="0">
                <a:latin typeface="Consolas" panose="020B0609020204030204" pitchFamily="49" charset="0"/>
              </a:rPr>
              <a:t>else {</a:t>
            </a:r>
            <a:r>
              <a:rPr lang="en-US" sz="1600" dirty="0">
                <a:latin typeface="Consolas" panose="020B0609020204030204" pitchFamily="49" charset="0"/>
              </a:rPr>
              <a:t/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smtClean="0">
                <a:latin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= 1;</a:t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smtClean="0">
                <a:latin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srgbClr val="233AE1"/>
                </a:solidFill>
                <a:latin typeface="Consolas" panose="020B0609020204030204" pitchFamily="49" charset="0"/>
              </a:rPr>
              <a:t>guard 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= 0;</a:t>
            </a:r>
            <a:b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}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13D3BC55-ECBE-41B0-BE18-567139FEE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5315" y="4193776"/>
            <a:ext cx="397668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sz="1600" dirty="0">
                <a:latin typeface="Consolas" panose="020B0609020204030204" pitchFamily="49" charset="0"/>
              </a:rPr>
              <a:t>Release()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// Short busy-wait time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disable interrupts;</a:t>
            </a:r>
            <a:b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if anyone on wait queue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  take thread off wait-queue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  Place on ready queue;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smtClean="0">
                <a:latin typeface="Consolas" panose="020B0609020204030204" pitchFamily="49" charset="0"/>
              </a:rPr>
              <a:t>}</a:t>
            </a:r>
            <a:r>
              <a:rPr lang="en-US" sz="1600" dirty="0">
                <a:latin typeface="Consolas" panose="020B0609020204030204" pitchFamily="49" charset="0"/>
              </a:rPr>
              <a:t/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= 0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latin typeface="Consolas" panose="020B0609020204030204" pitchFamily="49" charset="0"/>
              </a:rPr>
              <a:t/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enable interrupts;</a:t>
            </a:r>
            <a:b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CFC87DC-120D-40F0-A013-D406C94E1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702" y="2588590"/>
            <a:ext cx="2462213" cy="1625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>
            <a:lvl1pPr marL="2857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600">
                <a:latin typeface="Consolas" panose="020B0609020204030204" pitchFamily="49" charset="0"/>
                <a:ea typeface="굴림" charset="0"/>
                <a:cs typeface="굴림" charset="0"/>
              </a:rPr>
              <a:t>lock.Acquire();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600">
                <a:latin typeface="Consolas" panose="020B0609020204030204" pitchFamily="49" charset="0"/>
                <a:ea typeface="굴림" charset="0"/>
                <a:cs typeface="굴림" charset="0"/>
              </a:rPr>
              <a:t> …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600">
                <a:latin typeface="Consolas" panose="020B0609020204030204" pitchFamily="49" charset="0"/>
                <a:ea typeface="굴림" charset="0"/>
                <a:cs typeface="굴림" charset="0"/>
              </a:rPr>
              <a:t> critical section;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600">
                <a:latin typeface="Consolas" panose="020B0609020204030204" pitchFamily="49" charset="0"/>
                <a:ea typeface="굴림" charset="0"/>
                <a:cs typeface="굴림" charset="0"/>
              </a:rPr>
              <a:t> …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600">
                <a:latin typeface="Consolas" panose="020B0609020204030204" pitchFamily="49" charset="0"/>
                <a:ea typeface="굴림" charset="0"/>
                <a:cs typeface="굴림" charset="0"/>
              </a:rPr>
              <a:t>lock.Release();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EA694E67-E3EA-4946-9537-884358D73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115" y="1707528"/>
            <a:ext cx="34290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endParaRPr lang="en-US" sz="1600" dirty="0">
              <a:solidFill>
                <a:schemeClr val="hlink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Acquire() {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chemeClr val="hlink"/>
                </a:solidFill>
                <a:latin typeface="Consolas" panose="020B0609020204030204" pitchFamily="49" charset="0"/>
              </a:rPr>
              <a:t>disable interrupts;</a:t>
            </a:r>
            <a:r>
              <a:rPr lang="en-US" sz="1600" dirty="0">
                <a:latin typeface="Consolas" panose="020B0609020204030204" pitchFamily="49" charset="0"/>
              </a:rPr>
              <a:t/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6B7E51BA-71B7-4C76-A3C9-19C9A9B20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114" y="4061790"/>
            <a:ext cx="2608711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sz="1600" dirty="0">
                <a:latin typeface="Consolas" panose="020B0609020204030204" pitchFamily="49" charset="0"/>
              </a:rPr>
              <a:t>Release()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3227CE68-F1AB-4A83-9A48-B76CB6C05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315" y="5204790"/>
            <a:ext cx="2895600" cy="12192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r>
              <a:rPr lang="en-US" sz="2000" b="0">
                <a:latin typeface="Helvetica" charset="0"/>
                <a:cs typeface="Helvetica" charset="0"/>
              </a:rPr>
              <a:t>Threads waiting to enter critical section busy-wait</a:t>
            </a: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6DBC8067-4DB5-49E4-95FB-B0CAD90470E6}"/>
              </a:ext>
            </a:extLst>
          </p:cNvPr>
          <p:cNvSpPr>
            <a:spLocks/>
          </p:cNvSpPr>
          <p:nvPr/>
        </p:nvSpPr>
        <p:spPr bwMode="auto">
          <a:xfrm>
            <a:off x="3722515" y="3756990"/>
            <a:ext cx="3429000" cy="381000"/>
          </a:xfrm>
          <a:custGeom>
            <a:avLst/>
            <a:gdLst>
              <a:gd name="T0" fmla="*/ 0 w 1222375"/>
              <a:gd name="T1" fmla="*/ 0 h 333375"/>
              <a:gd name="T2" fmla="*/ 1670881437 w 1222375"/>
              <a:gd name="T3" fmla="*/ 848942 h 3333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2375" h="333375">
                <a:moveTo>
                  <a:pt x="0" y="0"/>
                </a:moveTo>
                <a:lnTo>
                  <a:pt x="1222375" y="333375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302132C2-80F0-474B-84BF-A89F6927BD85}"/>
              </a:ext>
            </a:extLst>
          </p:cNvPr>
          <p:cNvSpPr>
            <a:spLocks/>
          </p:cNvSpPr>
          <p:nvPr/>
        </p:nvSpPr>
        <p:spPr bwMode="auto">
          <a:xfrm>
            <a:off x="3722515" y="3833190"/>
            <a:ext cx="304800" cy="381000"/>
          </a:xfrm>
          <a:custGeom>
            <a:avLst/>
            <a:gdLst>
              <a:gd name="T0" fmla="*/ 0 w 1222375"/>
              <a:gd name="T1" fmla="*/ 0 h 333375"/>
              <a:gd name="T2" fmla="*/ 73 w 1222375"/>
              <a:gd name="T3" fmla="*/ 848939 h 3333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2375" h="333375">
                <a:moveTo>
                  <a:pt x="0" y="0"/>
                </a:moveTo>
                <a:lnTo>
                  <a:pt x="1222375" y="333375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755F7838-1E4E-4E99-B18C-B2262A3429A6}"/>
              </a:ext>
            </a:extLst>
          </p:cNvPr>
          <p:cNvSpPr>
            <a:spLocks/>
          </p:cNvSpPr>
          <p:nvPr/>
        </p:nvSpPr>
        <p:spPr bwMode="auto">
          <a:xfrm flipV="1">
            <a:off x="3646315" y="2156790"/>
            <a:ext cx="381000" cy="457200"/>
          </a:xfrm>
          <a:custGeom>
            <a:avLst/>
            <a:gdLst>
              <a:gd name="T0" fmla="*/ 0 w 1222375"/>
              <a:gd name="T1" fmla="*/ 0 h 333375"/>
              <a:gd name="T2" fmla="*/ 349 w 1222375"/>
              <a:gd name="T3" fmla="*/ 3041914 h 3333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2375" h="333375">
                <a:moveTo>
                  <a:pt x="0" y="0"/>
                </a:moveTo>
                <a:lnTo>
                  <a:pt x="1222375" y="333375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A8EB401D-852B-4330-A028-12F29C995B7B}"/>
              </a:ext>
            </a:extLst>
          </p:cNvPr>
          <p:cNvSpPr>
            <a:spLocks/>
          </p:cNvSpPr>
          <p:nvPr/>
        </p:nvSpPr>
        <p:spPr bwMode="auto">
          <a:xfrm>
            <a:off x="3493915" y="1358692"/>
            <a:ext cx="3657600" cy="1255297"/>
          </a:xfrm>
          <a:custGeom>
            <a:avLst/>
            <a:gdLst>
              <a:gd name="T0" fmla="*/ 0 w 3540125"/>
              <a:gd name="T1" fmla="*/ 2159956 h 1251057"/>
              <a:gd name="T2" fmla="*/ 1117235 w 3540125"/>
              <a:gd name="T3" fmla="*/ 241376 h 1251057"/>
              <a:gd name="T4" fmla="*/ 3331759 w 3540125"/>
              <a:gd name="T5" fmla="*/ 22110 h 1251057"/>
              <a:gd name="T6" fmla="*/ 4448995 w 3540125"/>
              <a:gd name="T7" fmla="*/ 186560 h 12510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40125" h="1251057">
                <a:moveTo>
                  <a:pt x="0" y="1251057"/>
                </a:moveTo>
                <a:cubicBezTo>
                  <a:pt x="223573" y="798619"/>
                  <a:pt x="447146" y="346182"/>
                  <a:pt x="889000" y="139807"/>
                </a:cubicBezTo>
                <a:cubicBezTo>
                  <a:pt x="1330854" y="-66568"/>
                  <a:pt x="2209271" y="18099"/>
                  <a:pt x="2651125" y="12807"/>
                </a:cubicBezTo>
                <a:cubicBezTo>
                  <a:pt x="3092979" y="7515"/>
                  <a:pt x="3540125" y="108057"/>
                  <a:pt x="3540125" y="108057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2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711B3-AB22-4EB7-938E-F5496A91E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Condition Variables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C877D-E79C-4140-BE50-090504C26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Queue of threads waiting inside a critical section</a:t>
            </a:r>
          </a:p>
          <a:p>
            <a:pPr lvl="1"/>
            <a:r>
              <a:rPr lang="en-US" dirty="0" smtClean="0"/>
              <a:t>Typically, waiting until a condition on some variables becomes true</a:t>
            </a:r>
          </a:p>
          <a:p>
            <a:pPr lvl="1"/>
            <a:r>
              <a:rPr lang="en-US" dirty="0" smtClean="0"/>
              <a:t>Variables typically are protected by a </a:t>
            </a:r>
            <a:r>
              <a:rPr lang="en-US" dirty="0" err="1" smtClean="0">
                <a:latin typeface="Consolas" panose="020B0609020204030204" pitchFamily="49" charset="0"/>
              </a:rPr>
              <a:t>mutex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Operations: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wait(&amp;lock)</a:t>
            </a:r>
            <a:r>
              <a:rPr lang="en-US" dirty="0" smtClean="0"/>
              <a:t>: Atomically release lock and go to sleep until condition variable is signaled. Re-acquire the lock before returning.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signal()</a:t>
            </a:r>
            <a:r>
              <a:rPr lang="en-US" dirty="0" smtClean="0"/>
              <a:t>: Wake up one waiting thread (if there is one)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broadcast()</a:t>
            </a:r>
            <a:r>
              <a:rPr lang="en-US" dirty="0" smtClean="0"/>
              <a:t>: Wake up all waiting threads</a:t>
            </a:r>
          </a:p>
          <a:p>
            <a:r>
              <a:rPr lang="en-US" dirty="0" smtClean="0"/>
              <a:t>Rule: Hold lock when using a condition variable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01913-C712-44BE-8E3A-B343E22A3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F25B3-30F8-4C4E-868A-BC916DF8A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BE855-1B6A-4762-B3E5-338354E61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7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C060-B762-42F1-BD6B-5FB0D3640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Locks Using </a:t>
            </a:r>
            <a:r>
              <a:rPr lang="en-US" dirty="0" err="1" smtClean="0"/>
              <a:t>test&amp;set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25F74E-1F17-4292-9A08-A69BC593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CACA2-97D7-4AD9-985D-7CC848C61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530302-0340-4D4A-8FC1-FBB36A51B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F51378-9D7D-48C0-9D19-80421D93560D}"/>
              </a:ext>
            </a:extLst>
          </p:cNvPr>
          <p:cNvSpPr/>
          <p:nvPr/>
        </p:nvSpPr>
        <p:spPr bwMode="auto">
          <a:xfrm>
            <a:off x="3874915" y="1691322"/>
            <a:ext cx="3200400" cy="47326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noFill/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b="0" dirty="0">
              <a:latin typeface="Consolas" panose="020B0609020204030204" pitchFamily="49" charset="0"/>
              <a:cs typeface="Helvetica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8DCEA36-9B1A-40C3-BC05-68688B175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1515" y="1104277"/>
            <a:ext cx="3810000" cy="297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int guard = 0;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int value = 0;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Acquire() {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  // Short busy-wait time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while(</a:t>
            </a:r>
            <a:r>
              <a:rPr lang="en-US" sz="1600" dirty="0" err="1">
                <a:solidFill>
                  <a:srgbClr val="233AE1"/>
                </a:solidFill>
                <a:latin typeface="Consolas" panose="020B0609020204030204" pitchFamily="49" charset="0"/>
              </a:rPr>
              <a:t>test&amp;set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(guard));</a:t>
            </a:r>
            <a:b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if (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value == 1</a:t>
            </a:r>
            <a:r>
              <a:rPr lang="en-US" sz="1600" dirty="0">
                <a:latin typeface="Consolas" panose="020B0609020204030204" pitchFamily="49" charset="0"/>
              </a:rPr>
              <a:t>) {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    put thread on wait-queue;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    go to sleep()&amp; 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guard = 0;</a:t>
            </a:r>
            <a:b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} else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value = 1;</a:t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guard = 0;</a:t>
            </a:r>
            <a:b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}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13D3BC55-ECBE-41B0-BE18-567139FEE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5315" y="4185615"/>
            <a:ext cx="397668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sz="1600" dirty="0">
                <a:latin typeface="Consolas" panose="020B0609020204030204" pitchFamily="49" charset="0"/>
              </a:rPr>
              <a:t>Release()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// Short busy-wait time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while (</a:t>
            </a:r>
            <a:r>
              <a:rPr lang="en-US" sz="1600" dirty="0" err="1">
                <a:solidFill>
                  <a:srgbClr val="233AE1"/>
                </a:solidFill>
                <a:latin typeface="Consolas" panose="020B0609020204030204" pitchFamily="49" charset="0"/>
              </a:rPr>
              <a:t>test&amp;set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(guard));</a:t>
            </a:r>
            <a:b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if anyone on wait queue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  take thread off wait-queue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  Place on ready queue;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} 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= 0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latin typeface="Consolas" panose="020B0609020204030204" pitchFamily="49" charset="0"/>
              </a:rPr>
              <a:t/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  <a:t>guard = 0;</a:t>
            </a:r>
            <a:br>
              <a:rPr lang="en-US" sz="1600" dirty="0">
                <a:solidFill>
                  <a:srgbClr val="233AE1"/>
                </a:solidFill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CFC87DC-120D-40F0-A013-D406C94E1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702" y="2588590"/>
            <a:ext cx="2462213" cy="1625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>
            <a:lvl1pPr marL="2857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600">
                <a:latin typeface="Consolas" panose="020B0609020204030204" pitchFamily="49" charset="0"/>
                <a:ea typeface="굴림" charset="0"/>
                <a:cs typeface="굴림" charset="0"/>
              </a:rPr>
              <a:t>lock.Acquire();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600">
                <a:latin typeface="Consolas" panose="020B0609020204030204" pitchFamily="49" charset="0"/>
                <a:ea typeface="굴림" charset="0"/>
                <a:cs typeface="굴림" charset="0"/>
              </a:rPr>
              <a:t> …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600">
                <a:latin typeface="Consolas" panose="020B0609020204030204" pitchFamily="49" charset="0"/>
                <a:ea typeface="굴림" charset="0"/>
                <a:cs typeface="굴림" charset="0"/>
              </a:rPr>
              <a:t> critical section;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600">
                <a:latin typeface="Consolas" panose="020B0609020204030204" pitchFamily="49" charset="0"/>
                <a:ea typeface="굴림" charset="0"/>
                <a:cs typeface="굴림" charset="0"/>
              </a:rPr>
              <a:t> …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600">
                <a:latin typeface="Consolas" panose="020B0609020204030204" pitchFamily="49" charset="0"/>
                <a:ea typeface="굴림" charset="0"/>
                <a:cs typeface="굴림" charset="0"/>
              </a:rPr>
              <a:t>lock.Release();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EA694E67-E3EA-4946-9537-884358D73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115" y="1707528"/>
            <a:ext cx="34290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hlink"/>
                </a:solidFill>
                <a:latin typeface="Consolas" panose="020B0609020204030204" pitchFamily="49" charset="0"/>
              </a:rPr>
              <a:t>int value = 0;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Acquire() {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chemeClr val="hlink"/>
                </a:solidFill>
                <a:latin typeface="Consolas" panose="020B0609020204030204" pitchFamily="49" charset="0"/>
              </a:rPr>
              <a:t>while(</a:t>
            </a:r>
            <a:r>
              <a:rPr lang="en-US" sz="1600" dirty="0" err="1">
                <a:solidFill>
                  <a:schemeClr val="hlink"/>
                </a:solidFill>
                <a:latin typeface="Consolas" panose="020B0609020204030204" pitchFamily="49" charset="0"/>
              </a:rPr>
              <a:t>test&amp;set</a:t>
            </a:r>
            <a:r>
              <a:rPr lang="en-US" sz="1600" dirty="0">
                <a:solidFill>
                  <a:schemeClr val="hlink"/>
                </a:solidFill>
                <a:latin typeface="Consolas" panose="020B0609020204030204" pitchFamily="49" charset="0"/>
              </a:rPr>
              <a:t>(value));</a:t>
            </a:r>
            <a:r>
              <a:rPr lang="en-US" sz="1600" dirty="0">
                <a:latin typeface="Consolas" panose="020B0609020204030204" pitchFamily="49" charset="0"/>
              </a:rPr>
              <a:t/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6B7E51BA-71B7-4C76-A3C9-19C9A9B20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115" y="4061790"/>
            <a:ext cx="1981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sz="1600">
                <a:latin typeface="Consolas" panose="020B0609020204030204" pitchFamily="49" charset="0"/>
              </a:rPr>
              <a:t>Release() {</a:t>
            </a:r>
            <a:br>
              <a:rPr lang="en-US" sz="1600">
                <a:latin typeface="Consolas" panose="020B0609020204030204" pitchFamily="49" charset="0"/>
              </a:rPr>
            </a:br>
            <a:r>
              <a:rPr lang="en-US" sz="1600">
                <a:latin typeface="Consolas" panose="020B0609020204030204" pitchFamily="49" charset="0"/>
              </a:rPr>
              <a:t>  </a:t>
            </a:r>
            <a:r>
              <a:rPr lang="en-US" sz="1600">
                <a:solidFill>
                  <a:srgbClr val="FF0000"/>
                </a:solidFill>
                <a:latin typeface="Consolas" panose="020B0609020204030204" pitchFamily="49" charset="0"/>
              </a:rPr>
              <a:t>value = 0;</a:t>
            </a:r>
            <a:br>
              <a:rPr lang="en-US" sz="160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3227CE68-F1AB-4A83-9A48-B76CB6C05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315" y="5204790"/>
            <a:ext cx="2895600" cy="12192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r>
              <a:rPr lang="en-US" sz="2000" b="0">
                <a:latin typeface="Helvetica" charset="0"/>
                <a:cs typeface="Helvetica" charset="0"/>
              </a:rPr>
              <a:t>Threads waiting to enter critical section busy-wait</a:t>
            </a: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6DBC8067-4DB5-49E4-95FB-B0CAD90470E6}"/>
              </a:ext>
            </a:extLst>
          </p:cNvPr>
          <p:cNvSpPr>
            <a:spLocks/>
          </p:cNvSpPr>
          <p:nvPr/>
        </p:nvSpPr>
        <p:spPr bwMode="auto">
          <a:xfrm>
            <a:off x="3722515" y="3756990"/>
            <a:ext cx="3429000" cy="381000"/>
          </a:xfrm>
          <a:custGeom>
            <a:avLst/>
            <a:gdLst>
              <a:gd name="T0" fmla="*/ 0 w 1222375"/>
              <a:gd name="T1" fmla="*/ 0 h 333375"/>
              <a:gd name="T2" fmla="*/ 1670881437 w 1222375"/>
              <a:gd name="T3" fmla="*/ 848942 h 3333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2375" h="333375">
                <a:moveTo>
                  <a:pt x="0" y="0"/>
                </a:moveTo>
                <a:lnTo>
                  <a:pt x="1222375" y="333375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302132C2-80F0-474B-84BF-A89F6927BD85}"/>
              </a:ext>
            </a:extLst>
          </p:cNvPr>
          <p:cNvSpPr>
            <a:spLocks/>
          </p:cNvSpPr>
          <p:nvPr/>
        </p:nvSpPr>
        <p:spPr bwMode="auto">
          <a:xfrm>
            <a:off x="3722515" y="3833190"/>
            <a:ext cx="304800" cy="381000"/>
          </a:xfrm>
          <a:custGeom>
            <a:avLst/>
            <a:gdLst>
              <a:gd name="T0" fmla="*/ 0 w 1222375"/>
              <a:gd name="T1" fmla="*/ 0 h 333375"/>
              <a:gd name="T2" fmla="*/ 73 w 1222375"/>
              <a:gd name="T3" fmla="*/ 848939 h 3333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2375" h="333375">
                <a:moveTo>
                  <a:pt x="0" y="0"/>
                </a:moveTo>
                <a:lnTo>
                  <a:pt x="1222375" y="333375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755F7838-1E4E-4E99-B18C-B2262A3429A6}"/>
              </a:ext>
            </a:extLst>
          </p:cNvPr>
          <p:cNvSpPr>
            <a:spLocks/>
          </p:cNvSpPr>
          <p:nvPr/>
        </p:nvSpPr>
        <p:spPr bwMode="auto">
          <a:xfrm flipV="1">
            <a:off x="3646315" y="2156790"/>
            <a:ext cx="381000" cy="457200"/>
          </a:xfrm>
          <a:custGeom>
            <a:avLst/>
            <a:gdLst>
              <a:gd name="T0" fmla="*/ 0 w 1222375"/>
              <a:gd name="T1" fmla="*/ 0 h 333375"/>
              <a:gd name="T2" fmla="*/ 349 w 1222375"/>
              <a:gd name="T3" fmla="*/ 3041914 h 3333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2375" h="333375">
                <a:moveTo>
                  <a:pt x="0" y="0"/>
                </a:moveTo>
                <a:lnTo>
                  <a:pt x="1222375" y="333375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A8EB401D-852B-4330-A028-12F29C995B7B}"/>
              </a:ext>
            </a:extLst>
          </p:cNvPr>
          <p:cNvSpPr>
            <a:spLocks/>
          </p:cNvSpPr>
          <p:nvPr/>
        </p:nvSpPr>
        <p:spPr bwMode="auto">
          <a:xfrm>
            <a:off x="3493915" y="1358692"/>
            <a:ext cx="3657600" cy="1255297"/>
          </a:xfrm>
          <a:custGeom>
            <a:avLst/>
            <a:gdLst>
              <a:gd name="T0" fmla="*/ 0 w 3540125"/>
              <a:gd name="T1" fmla="*/ 2159956 h 1251057"/>
              <a:gd name="T2" fmla="*/ 1117235 w 3540125"/>
              <a:gd name="T3" fmla="*/ 241376 h 1251057"/>
              <a:gd name="T4" fmla="*/ 3331759 w 3540125"/>
              <a:gd name="T5" fmla="*/ 22110 h 1251057"/>
              <a:gd name="T6" fmla="*/ 4448995 w 3540125"/>
              <a:gd name="T7" fmla="*/ 186560 h 12510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40125" h="1251057">
                <a:moveTo>
                  <a:pt x="0" y="1251057"/>
                </a:moveTo>
                <a:cubicBezTo>
                  <a:pt x="223573" y="798619"/>
                  <a:pt x="447146" y="346182"/>
                  <a:pt x="889000" y="139807"/>
                </a:cubicBezTo>
                <a:cubicBezTo>
                  <a:pt x="1330854" y="-66568"/>
                  <a:pt x="2209271" y="18099"/>
                  <a:pt x="2651125" y="12807"/>
                </a:cubicBezTo>
                <a:cubicBezTo>
                  <a:pt x="3092979" y="7515"/>
                  <a:pt x="3540125" y="108057"/>
                  <a:pt x="3540125" y="108057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E8F80-B910-45FA-B535-D3B785B5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Spinlock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C4A25-1BB0-40AB-B5B3-5F37098BB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Spinlock implementation:</a:t>
            </a:r>
          </a:p>
          <a:p>
            <a:pPr marL="274320" lvl="1" indent="0">
              <a:buNone/>
            </a:pPr>
            <a:endParaRPr lang="en-US" altLang="ko-KR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dirty="0" err="1" smtClean="0">
                <a:latin typeface="Consolas" panose="020B0609020204030204" pitchFamily="49" charset="0"/>
              </a:rPr>
              <a:t>int</a:t>
            </a:r>
            <a:r>
              <a:rPr lang="en-US" altLang="ko-KR" dirty="0" smtClean="0">
                <a:latin typeface="Consolas" panose="020B0609020204030204" pitchFamily="49" charset="0"/>
              </a:rPr>
              <a:t> value = 0; // Free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Acquire() {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while (</a:t>
            </a:r>
            <a:r>
              <a:rPr lang="en-US" altLang="ko-KR" dirty="0" err="1" smtClean="0">
                <a:latin typeface="Consolas" panose="020B0609020204030204" pitchFamily="49" charset="0"/>
              </a:rPr>
              <a:t>test&amp;set</a:t>
            </a:r>
            <a:r>
              <a:rPr lang="en-US" altLang="ko-KR" dirty="0" smtClean="0">
                <a:latin typeface="Consolas" panose="020B0609020204030204" pitchFamily="49" charset="0"/>
              </a:rPr>
              <a:t>(value)) {}; // spin while busy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Release() {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  value = 0;                  // atomic store</a:t>
            </a:r>
            <a:br>
              <a:rPr lang="en-US" altLang="ko-KR" dirty="0" smtClean="0">
                <a:latin typeface="Consolas" panose="020B0609020204030204" pitchFamily="49" charset="0"/>
              </a:rPr>
            </a:b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</a:p>
          <a:p>
            <a:r>
              <a:rPr lang="en-US" altLang="ko-KR" dirty="0" smtClean="0"/>
              <a:t>Spinlock doesn’t put the calling thread to sleep—it just busy waits</a:t>
            </a:r>
          </a:p>
          <a:p>
            <a:pPr lvl="1"/>
            <a:r>
              <a:rPr lang="en-US" altLang="ko-KR" dirty="0" smtClean="0"/>
              <a:t>When might this be preferable?</a:t>
            </a:r>
          </a:p>
          <a:p>
            <a:r>
              <a:rPr lang="en-US" altLang="ko-KR" dirty="0" smtClean="0"/>
              <a:t>For multiprocessor cache coherence: every </a:t>
            </a:r>
            <a:r>
              <a:rPr lang="en-US" altLang="ko-KR" dirty="0" err="1" smtClean="0"/>
              <a:t>test&amp;set</a:t>
            </a:r>
            <a:r>
              <a:rPr lang="en-US" altLang="ko-KR" dirty="0" smtClean="0"/>
              <a:t>() is a write, which makes value ping-pong around in cache (using lots of memory BW)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68E4D-58B9-460A-B51F-F83EBAF1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9FE5F-D120-4542-B713-5D06F0608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FB3F5-D6E1-4F25-9B88-060E9E007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1BD95-BA23-4E38-B158-1B388515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Better Spinlock: test&amp;test&amp;set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DA02C-1947-4E78-BC5F-3416958DE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A better spinlock solution:</a:t>
            </a:r>
          </a:p>
          <a:p>
            <a:pPr marL="274320" lvl="1" indent="0">
              <a:buNone/>
            </a:pPr>
            <a:endParaRPr lang="en-US" altLang="ko-KR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dirty="0" err="1" smtClean="0">
                <a:latin typeface="Consolas" panose="020B0609020204030204" pitchFamily="49" charset="0"/>
              </a:rPr>
              <a:t>int</a:t>
            </a:r>
            <a:r>
              <a:rPr lang="en-US" altLang="ko-KR" dirty="0" smtClean="0">
                <a:latin typeface="Consolas" panose="020B0609020204030204" pitchFamily="49" charset="0"/>
              </a:rPr>
              <a:t> </a:t>
            </a:r>
            <a:r>
              <a:rPr lang="en-US" altLang="ko-KR" dirty="0" err="1" smtClean="0">
                <a:latin typeface="Consolas" panose="020B0609020204030204" pitchFamily="49" charset="0"/>
              </a:rPr>
              <a:t>mylock</a:t>
            </a:r>
            <a:r>
              <a:rPr lang="en-US" altLang="ko-KR" dirty="0" smtClean="0">
                <a:latin typeface="Consolas" panose="020B0609020204030204" pitchFamily="49" charset="0"/>
              </a:rPr>
              <a:t> = 0; // Free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Acquire() {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  do {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    while(</a:t>
            </a:r>
            <a:r>
              <a:rPr lang="en-US" altLang="ko-KR" dirty="0" err="1" smtClean="0">
                <a:latin typeface="Consolas" panose="020B0609020204030204" pitchFamily="49" charset="0"/>
              </a:rPr>
              <a:t>mylock</a:t>
            </a:r>
            <a:r>
              <a:rPr lang="en-US" altLang="ko-KR" dirty="0" smtClean="0">
                <a:latin typeface="Consolas" panose="020B0609020204030204" pitchFamily="49" charset="0"/>
              </a:rPr>
              <a:t>) /**/;       // Wait until might be free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  } while(</a:t>
            </a:r>
            <a:r>
              <a:rPr lang="en-US" altLang="ko-KR" dirty="0" err="1" smtClean="0">
                <a:latin typeface="Consolas" panose="020B0609020204030204" pitchFamily="49" charset="0"/>
              </a:rPr>
              <a:t>test&amp;set</a:t>
            </a:r>
            <a:r>
              <a:rPr lang="en-US" altLang="ko-KR" dirty="0" smtClean="0">
                <a:latin typeface="Consolas" panose="020B0609020204030204" pitchFamily="49" charset="0"/>
              </a:rPr>
              <a:t>(&amp;</a:t>
            </a:r>
            <a:r>
              <a:rPr lang="en-US" altLang="ko-KR" dirty="0" err="1" smtClean="0">
                <a:latin typeface="Consolas" panose="020B0609020204030204" pitchFamily="49" charset="0"/>
              </a:rPr>
              <a:t>mylock</a:t>
            </a:r>
            <a:r>
              <a:rPr lang="en-US" altLang="ko-KR" dirty="0" smtClean="0">
                <a:latin typeface="Consolas" panose="020B0609020204030204" pitchFamily="49" charset="0"/>
              </a:rPr>
              <a:t>)); // exit if get lock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buNone/>
            </a:pPr>
            <a:endParaRPr lang="en-US" altLang="ko-KR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Release() {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  </a:t>
            </a:r>
            <a:r>
              <a:rPr lang="en-US" altLang="ko-KR" dirty="0" err="1" smtClean="0">
                <a:latin typeface="Consolas" panose="020B0609020204030204" pitchFamily="49" charset="0"/>
              </a:rPr>
              <a:t>mylock</a:t>
            </a:r>
            <a:r>
              <a:rPr lang="en-US" altLang="ko-KR" dirty="0" smtClean="0">
                <a:latin typeface="Consolas" panose="020B0609020204030204" pitchFamily="49" charset="0"/>
              </a:rPr>
              <a:t> = 0;</a:t>
            </a:r>
          </a:p>
          <a:p>
            <a:pPr marL="274320" lvl="1" indent="0">
              <a:buNone/>
            </a:pPr>
            <a:r>
              <a:rPr lang="en-US" altLang="ko-KR" dirty="0" smtClean="0">
                <a:latin typeface="Consolas" panose="020B0609020204030204" pitchFamily="49" charset="0"/>
              </a:rPr>
              <a:t>}</a:t>
            </a:r>
          </a:p>
          <a:p>
            <a:r>
              <a:rPr lang="en-US" altLang="ko-KR" dirty="0" smtClean="0"/>
              <a:t>Explanation:</a:t>
            </a:r>
          </a:p>
          <a:p>
            <a:pPr lvl="1"/>
            <a:r>
              <a:rPr lang="en-US" altLang="ko-KR" dirty="0" smtClean="0"/>
              <a:t>Wait until lock might be free (only reading – stays in cache)</a:t>
            </a:r>
          </a:p>
          <a:p>
            <a:pPr lvl="1"/>
            <a:r>
              <a:rPr lang="en-US" altLang="ko-KR" dirty="0" smtClean="0"/>
              <a:t>Then, try to grab lock with </a:t>
            </a:r>
            <a:r>
              <a:rPr lang="en-US" altLang="ko-KR" dirty="0" err="1" smtClean="0"/>
              <a:t>test&amp;set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Repeat if fail to actually get lock</a:t>
            </a:r>
          </a:p>
          <a:p>
            <a:r>
              <a:rPr lang="en-US" altLang="ko-KR" dirty="0" smtClean="0"/>
              <a:t>Busy-Waiting: no longer impacts other processors!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8A729-025A-4EBF-8C76-484EDDFE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93C92-D630-45E0-8CA0-1AE1B0AF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9B4EB-EED7-42C8-8B05-AA7A5A12B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8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192F3-ED71-4973-91F8-ACF645865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Locks in Userspace?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602CC-1970-4A75-999D-B321F7B2C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looked at locks in the kernel</a:t>
            </a:r>
          </a:p>
          <a:p>
            <a:pPr lvl="1"/>
            <a:r>
              <a:rPr lang="en-US" dirty="0" smtClean="0"/>
              <a:t>Uniprocessor case (disable interrupts)</a:t>
            </a:r>
          </a:p>
          <a:p>
            <a:pPr lvl="1"/>
            <a:r>
              <a:rPr lang="en-US" dirty="0" smtClean="0"/>
              <a:t>Multiprocessor case (</a:t>
            </a:r>
            <a:r>
              <a:rPr lang="en-US" dirty="0" err="1" smtClean="0"/>
              <a:t>test&amp;set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What about locks in </a:t>
            </a:r>
            <a:r>
              <a:rPr lang="en-US" dirty="0" err="1" smtClean="0"/>
              <a:t>userspace</a:t>
            </a:r>
            <a:r>
              <a:rPr lang="en-US" dirty="0" smtClean="0"/>
              <a:t>?</a:t>
            </a:r>
          </a:p>
          <a:p>
            <a:r>
              <a:rPr lang="en-US" dirty="0" smtClean="0"/>
              <a:t>Spinlocks just work</a:t>
            </a:r>
          </a:p>
          <a:p>
            <a:r>
              <a:rPr lang="en-US" dirty="0" smtClean="0"/>
              <a:t>Simple idea for non-busy-waiting lock:</a:t>
            </a:r>
          </a:p>
          <a:p>
            <a:pPr lvl="1"/>
            <a:r>
              <a:rPr lang="en-US" dirty="0" smtClean="0"/>
              <a:t>For each </a:t>
            </a:r>
            <a:r>
              <a:rPr lang="en-US" dirty="0" err="1" smtClean="0"/>
              <a:t>userspace</a:t>
            </a:r>
            <a:r>
              <a:rPr lang="en-US" dirty="0" smtClean="0"/>
              <a:t> lock, allocate a lock in the kernel</a:t>
            </a:r>
          </a:p>
          <a:p>
            <a:pPr lvl="1"/>
            <a:r>
              <a:rPr lang="en-US" dirty="0" smtClean="0"/>
              <a:t>Make a </a:t>
            </a:r>
            <a:r>
              <a:rPr lang="en-US" dirty="0" err="1" smtClean="0"/>
              <a:t>syscall</a:t>
            </a:r>
            <a:r>
              <a:rPr lang="en-US" dirty="0" smtClean="0"/>
              <a:t> for each acquire/release operation to acquire the lock in the kernel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40F6F-D010-4989-8954-E4B1C5E6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11482-748B-4EB5-A29E-3BDE51676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2CEF9-B304-4CA5-8E20-DD0463296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D22DE-66F2-4BF1-B4C0-DD85767B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Overhead of Syscalls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0768F-5A5C-4FC9-99E7-ED29489DC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Syscalls</a:t>
            </a:r>
            <a:r>
              <a:rPr lang="en-US" dirty="0" smtClean="0"/>
              <a:t> are 25x more expensive than function calls (~100 ns)</a:t>
            </a:r>
          </a:p>
          <a:p>
            <a:r>
              <a:rPr lang="en-US" dirty="0" smtClean="0"/>
              <a:t>read/write a file byte by byte? Max throughput of ~10MB/second</a:t>
            </a:r>
          </a:p>
          <a:p>
            <a:r>
              <a:rPr lang="en-US" dirty="0" smtClean="0"/>
              <a:t>With </a:t>
            </a:r>
            <a:r>
              <a:rPr lang="en-US" dirty="0" err="1" smtClean="0"/>
              <a:t>fgetc</a:t>
            </a:r>
            <a:r>
              <a:rPr lang="en-US" dirty="0" smtClean="0"/>
              <a:t>? Keeps up with your SSD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8A7B3-FD9A-4101-BAA2-A7D6324E8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8BAEC-4E44-4319-95AF-92B3B2250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AC03E-0FEB-48BA-9F37-713C4E6A0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8" name="Content Placeholder 4">
            <a:hlinkClick r:id="rId2"/>
            <a:extLst>
              <a:ext uri="{FF2B5EF4-FFF2-40B4-BE49-F238E27FC236}">
                <a16:creationId xmlns:a16="http://schemas.microsoft.com/office/drawing/2014/main" id="{3F835BE2-8323-CB46-AE8F-3CC86E4F07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80282" y="3599224"/>
            <a:ext cx="8136588" cy="230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31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F2C98-1ACD-42C8-83BE-8AA8DA882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Userspace Locks: Syscall Overhead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E627D-26B0-40B5-BBEA-376887555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avoid </a:t>
            </a:r>
            <a:r>
              <a:rPr lang="en-US" dirty="0" err="1" smtClean="0"/>
              <a:t>syscall</a:t>
            </a:r>
            <a:r>
              <a:rPr lang="en-US" dirty="0" smtClean="0"/>
              <a:t> overhead when acquiring a non-busy-waiting lock in </a:t>
            </a:r>
            <a:r>
              <a:rPr lang="en-US" dirty="0" err="1" smtClean="0"/>
              <a:t>userspace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No: can’t put a thread to sleep (i.e., block the thread) without entering the kernel</a:t>
            </a:r>
          </a:p>
          <a:p>
            <a:r>
              <a:rPr lang="en-US" dirty="0" smtClean="0"/>
              <a:t>What we can do: avoid system calls in the uncontended case (i.e., the case where we can acquire the lock without blocking)</a:t>
            </a:r>
          </a:p>
          <a:p>
            <a:pPr lvl="1"/>
            <a:r>
              <a:rPr lang="en-US" dirty="0" smtClean="0"/>
              <a:t>Helps both uniprocessor case and multiprocessor case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BEFD3-5601-4F89-A0F6-452485CDD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E49AA-37DE-4626-B0A5-F369C45BB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8A488-434B-4230-B207-C4F55730B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7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E1626-6CAF-4545-B750-C59A8494E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</a:t>
            </a:r>
            <a:r>
              <a:rPr lang="en-US" dirty="0" err="1" smtClean="0">
                <a:latin typeface="Consolas" panose="020B0609020204030204" pitchFamily="49" charset="0"/>
              </a:rPr>
              <a:t>futex</a:t>
            </a:r>
            <a:r>
              <a:rPr lang="en-US" dirty="0" smtClean="0"/>
              <a:t>: Fast </a:t>
            </a:r>
            <a:r>
              <a:rPr lang="en-US" dirty="0" err="1" smtClean="0"/>
              <a:t>Userspace</a:t>
            </a:r>
            <a:r>
              <a:rPr lang="en-US" dirty="0" smtClean="0"/>
              <a:t>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059F1-E5B6-48E1-987F-5DDF58163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>
                <a:latin typeface="Consolas" panose="020B0609020204030204" pitchFamily="49" charset="0"/>
              </a:rPr>
              <a:t>uaddr</a:t>
            </a:r>
            <a:r>
              <a:rPr lang="en-US" dirty="0" smtClean="0"/>
              <a:t> points to a 32-bit value in user space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futex_op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FUTEX_WAIT</a:t>
            </a:r>
            <a:r>
              <a:rPr lang="en-US" dirty="0" smtClean="0"/>
              <a:t> – if </a:t>
            </a:r>
            <a:r>
              <a:rPr lang="en-US" dirty="0" err="1" smtClean="0"/>
              <a:t>val</a:t>
            </a:r>
            <a:r>
              <a:rPr lang="en-US" dirty="0" smtClean="0"/>
              <a:t> == *</a:t>
            </a:r>
            <a:r>
              <a:rPr lang="en-US" dirty="0" err="1" smtClean="0"/>
              <a:t>uaddr</a:t>
            </a:r>
            <a:r>
              <a:rPr lang="en-US" dirty="0" smtClean="0"/>
              <a:t> sleep till </a:t>
            </a:r>
            <a:r>
              <a:rPr lang="en-US" dirty="0" smtClean="0">
                <a:latin typeface="Consolas" panose="020B0609020204030204" pitchFamily="49" charset="0"/>
              </a:rPr>
              <a:t>FUTEX_WAKE</a:t>
            </a:r>
            <a:endParaRPr lang="en-US" dirty="0">
              <a:latin typeface="Consolas" panose="020B0609020204030204" pitchFamily="49" charset="0"/>
            </a:endParaRPr>
          </a:p>
          <a:p>
            <a:pPr lvl="2"/>
            <a:r>
              <a:rPr lang="en-US" dirty="0" smtClean="0"/>
              <a:t>Atomic check that condition still holds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FUTEX_WAKE</a:t>
            </a:r>
            <a:r>
              <a:rPr lang="en-US" dirty="0" smtClean="0"/>
              <a:t> – wake up at most </a:t>
            </a:r>
            <a:r>
              <a:rPr lang="en-US" dirty="0" err="1">
                <a:latin typeface="Consolas" panose="020B0609020204030204" pitchFamily="49" charset="0"/>
              </a:rPr>
              <a:t>val</a:t>
            </a:r>
            <a:r>
              <a:rPr lang="en-US" dirty="0" smtClean="0"/>
              <a:t> waiting threads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FUTEX_FD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FUTEX_WAKE_OP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FUTEX_CMP_REQUEUE</a:t>
            </a:r>
          </a:p>
          <a:p>
            <a:r>
              <a:rPr lang="en-US" sz="1800" dirty="0">
                <a:latin typeface="Consolas" panose="020B0609020204030204" pitchFamily="49" charset="0"/>
              </a:rPr>
              <a:t>timeout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ptr</a:t>
            </a:r>
            <a:r>
              <a:rPr lang="en-US" dirty="0" smtClean="0"/>
              <a:t> to a </a:t>
            </a:r>
            <a:r>
              <a:rPr lang="en-US" dirty="0" err="1">
                <a:latin typeface="Consolas" panose="020B0609020204030204" pitchFamily="49" charset="0"/>
              </a:rPr>
              <a:t>timespec</a:t>
            </a:r>
            <a:r>
              <a:rPr lang="en-US" dirty="0" smtClean="0"/>
              <a:t> structure that specifies a timeout for the </a:t>
            </a:r>
            <a:r>
              <a:rPr lang="en-US" dirty="0" smtClean="0"/>
              <a:t>op </a:t>
            </a:r>
          </a:p>
          <a:p>
            <a:pPr lvl="2"/>
            <a:r>
              <a:rPr lang="en-US" dirty="0" smtClean="0"/>
              <a:t>NULL </a:t>
            </a:r>
            <a:r>
              <a:rPr lang="en-US" smtClean="0"/>
              <a:t>== wait forever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59A28-C4BA-4C57-8A8A-F6CBC4F4E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736E3-F857-434D-BFE3-2DAC65FF1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94B42-0AC7-449A-ABDF-EE56E3CFA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D02215-E8C6-4049-B3B2-D96C2751B9C0}"/>
              </a:ext>
            </a:extLst>
          </p:cNvPr>
          <p:cNvSpPr/>
          <p:nvPr/>
        </p:nvSpPr>
        <p:spPr>
          <a:xfrm>
            <a:off x="1387238" y="1828800"/>
            <a:ext cx="8153400" cy="16312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#include &lt;</a:t>
            </a:r>
            <a:r>
              <a:rPr lang="en-US" sz="2000" dirty="0" err="1">
                <a:solidFill>
                  <a:srgbClr val="502000"/>
                </a:solidFill>
                <a:latin typeface="Consolas" panose="020B0609020204030204" pitchFamily="49" charset="0"/>
              </a:rPr>
              <a:t>linux</a:t>
            </a:r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/</a:t>
            </a:r>
            <a:r>
              <a:rPr lang="en-US" sz="2000" dirty="0" err="1">
                <a:solidFill>
                  <a:srgbClr val="502000"/>
                </a:solidFill>
                <a:latin typeface="Consolas" panose="020B0609020204030204" pitchFamily="49" charset="0"/>
              </a:rPr>
              <a:t>futex.h</a:t>
            </a:r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&gt;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</a:p>
          <a:p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#include &lt;sys/</a:t>
            </a:r>
            <a:r>
              <a:rPr lang="en-US" sz="2000" dirty="0" err="1">
                <a:solidFill>
                  <a:srgbClr val="502000"/>
                </a:solidFill>
                <a:latin typeface="Consolas" panose="020B0609020204030204" pitchFamily="49" charset="0"/>
              </a:rPr>
              <a:t>time.h</a:t>
            </a:r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&gt;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</a:p>
          <a:p>
            <a:endParaRPr lang="en-US" sz="2000" dirty="0">
              <a:solidFill>
                <a:srgbClr val="502000"/>
              </a:solidFill>
              <a:latin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int </a:t>
            </a:r>
            <a:r>
              <a:rPr lang="en-US" sz="2000" dirty="0" err="1">
                <a:solidFill>
                  <a:srgbClr val="502000"/>
                </a:solidFill>
                <a:latin typeface="Consolas" panose="020B0609020204030204" pitchFamily="49" charset="0"/>
              </a:rPr>
              <a:t>futex</a:t>
            </a:r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(int *</a:t>
            </a:r>
            <a:r>
              <a:rPr lang="en-US" sz="2000" i="1" dirty="0" err="1">
                <a:solidFill>
                  <a:srgbClr val="006000"/>
                </a:solidFill>
                <a:latin typeface="Consolas" panose="020B0609020204030204" pitchFamily="49" charset="0"/>
              </a:rPr>
              <a:t>uaddr</a:t>
            </a:r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, int </a:t>
            </a:r>
            <a:r>
              <a:rPr lang="en-US" sz="2000" i="1" dirty="0" err="1">
                <a:solidFill>
                  <a:srgbClr val="006000"/>
                </a:solidFill>
                <a:latin typeface="Consolas" panose="020B0609020204030204" pitchFamily="49" charset="0"/>
              </a:rPr>
              <a:t>futex_op</a:t>
            </a:r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, int </a:t>
            </a:r>
            <a:r>
              <a:rPr lang="en-US" sz="2000" i="1" dirty="0" err="1">
                <a:solidFill>
                  <a:srgbClr val="006000"/>
                </a:solidFill>
                <a:latin typeface="Consolas" panose="020B0609020204030204" pitchFamily="49" charset="0"/>
              </a:rPr>
              <a:t>val</a:t>
            </a:r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,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</a:p>
          <a:p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	const struct </a:t>
            </a:r>
            <a:r>
              <a:rPr lang="en-US" sz="2000" dirty="0" err="1">
                <a:solidFill>
                  <a:srgbClr val="502000"/>
                </a:solidFill>
                <a:latin typeface="Consolas" panose="020B0609020204030204" pitchFamily="49" charset="0"/>
              </a:rPr>
              <a:t>timespec</a:t>
            </a:r>
            <a:r>
              <a:rPr lang="en-US" sz="2000" dirty="0">
                <a:solidFill>
                  <a:srgbClr val="502000"/>
                </a:solidFill>
                <a:latin typeface="Consolas" panose="020B0609020204030204" pitchFamily="49" charset="0"/>
              </a:rPr>
              <a:t> *</a:t>
            </a:r>
            <a:r>
              <a:rPr lang="en-US" sz="2000" i="1" dirty="0">
                <a:solidFill>
                  <a:srgbClr val="006000"/>
                </a:solidFill>
                <a:latin typeface="Consolas" panose="020B0609020204030204" pitchFamily="49" charset="0"/>
              </a:rPr>
              <a:t>timeout</a:t>
            </a:r>
            <a:r>
              <a:rPr lang="en-US" sz="2000" i="1" dirty="0">
                <a:solidFill>
                  <a:srgbClr val="502000"/>
                </a:solidFill>
                <a:latin typeface="Consolas" panose="020B0609020204030204" pitchFamily="49" charset="0"/>
              </a:rPr>
              <a:t> );</a:t>
            </a:r>
            <a:endParaRPr lang="en-US" sz="2000" dirty="0">
              <a:solidFill>
                <a:srgbClr val="502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95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9291-30D7-4D59-8190-708CDC783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Linux futex: Fast Userspace Mutex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8F283-9467-4DAF-945B-3AB965D94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</a:t>
            </a:r>
            <a:r>
              <a:rPr lang="en-US" dirty="0" err="1" smtClean="0"/>
              <a:t>Userspace</a:t>
            </a:r>
            <a:r>
              <a:rPr lang="en-US" dirty="0" smtClean="0"/>
              <a:t> lock is </a:t>
            </a:r>
            <a:r>
              <a:rPr lang="en-US" dirty="0" err="1" smtClean="0"/>
              <a:t>syscall</a:t>
            </a:r>
            <a:r>
              <a:rPr lang="en-US" dirty="0" smtClean="0"/>
              <a:t>-free in the uncontended case</a:t>
            </a:r>
          </a:p>
          <a:p>
            <a:r>
              <a:rPr lang="en-US" dirty="0" smtClean="0"/>
              <a:t>Lock has three states</a:t>
            </a:r>
          </a:p>
          <a:p>
            <a:pPr lvl="1"/>
            <a:r>
              <a:rPr lang="en-US" dirty="0" smtClean="0"/>
              <a:t>Free (no </a:t>
            </a:r>
            <a:r>
              <a:rPr lang="en-US" dirty="0" err="1" smtClean="0"/>
              <a:t>syscall</a:t>
            </a:r>
            <a:r>
              <a:rPr lang="en-US" dirty="0" smtClean="0"/>
              <a:t> when acquiring lock)</a:t>
            </a:r>
          </a:p>
          <a:p>
            <a:pPr lvl="1"/>
            <a:r>
              <a:rPr lang="en-US" dirty="0" smtClean="0"/>
              <a:t>Busy, no waiters (no </a:t>
            </a:r>
            <a:r>
              <a:rPr lang="en-US" dirty="0" err="1" smtClean="0"/>
              <a:t>syscall</a:t>
            </a:r>
            <a:r>
              <a:rPr lang="en-US" dirty="0" smtClean="0"/>
              <a:t> when releasing lock)</a:t>
            </a:r>
          </a:p>
          <a:p>
            <a:pPr lvl="1"/>
            <a:r>
              <a:rPr lang="en-US" dirty="0" smtClean="0"/>
              <a:t>Busy, possibly with some waiters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futex</a:t>
            </a:r>
            <a:r>
              <a:rPr lang="en-US" dirty="0" smtClean="0"/>
              <a:t> is not exposed in </a:t>
            </a:r>
            <a:r>
              <a:rPr lang="en-US" dirty="0" err="1" smtClean="0"/>
              <a:t>libc</a:t>
            </a:r>
            <a:r>
              <a:rPr lang="en-US" dirty="0" smtClean="0"/>
              <a:t>; it is used within the implementation of </a:t>
            </a:r>
            <a:r>
              <a:rPr lang="en-US" dirty="0" err="1" smtClean="0">
                <a:latin typeface="Consolas" panose="020B0609020204030204" pitchFamily="49" charset="0"/>
              </a:rPr>
              <a:t>pthreads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8DD21-8E33-4BC6-99F3-A30963E8A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1AC00-3A4A-4828-95C6-8C0726F5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A5027-0F95-43FA-B239-F87DA2C0F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9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4">
            <a:extLst>
              <a:ext uri="{FF2B5EF4-FFF2-40B4-BE49-F238E27FC236}">
                <a16:creationId xmlns:a16="http://schemas.microsoft.com/office/drawing/2014/main" id="{10F605D2-C136-4AFE-B7DC-F7F971608D06}"/>
              </a:ext>
            </a:extLst>
          </p:cNvPr>
          <p:cNvGrpSpPr>
            <a:grpSpLocks/>
          </p:cNvGrpSpPr>
          <p:nvPr/>
        </p:nvGrpSpPr>
        <p:grpSpPr bwMode="auto">
          <a:xfrm>
            <a:off x="1261872" y="1843722"/>
            <a:ext cx="5689601" cy="2462213"/>
            <a:chOff x="-136" y="1152"/>
            <a:chExt cx="3584" cy="1551"/>
          </a:xfrm>
        </p:grpSpPr>
        <p:sp>
          <p:nvSpPr>
            <p:cNvPr id="9" name="Text Box 4">
              <a:extLst>
                <a:ext uri="{FF2B5EF4-FFF2-40B4-BE49-F238E27FC236}">
                  <a16:creationId xmlns:a16="http://schemas.microsoft.com/office/drawing/2014/main" id="{1162A227-EC73-435D-9290-CF11F61DC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36" y="1152"/>
              <a:ext cx="3584" cy="1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8138" algn="l"/>
                  <a:tab pos="688975" algn="l"/>
                  <a:tab pos="1027113" algn="l"/>
                </a:tabLs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/>
              <a:r>
                <a:rPr lang="en-US" altLang="en-US" sz="1400" b="0" dirty="0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int value = 0; // free</a:t>
              </a:r>
            </a:p>
            <a:p>
              <a:pPr algn="l"/>
              <a:r>
                <a:rPr lang="en-US" altLang="en-US" sz="1400" b="0" dirty="0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bool </a:t>
              </a:r>
              <a:r>
                <a:rPr lang="en-US" altLang="en-US" sz="1400" b="0" dirty="0" err="1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maybe_waiters</a:t>
              </a:r>
              <a:r>
                <a:rPr lang="en-US" altLang="en-US" sz="1400" b="0" dirty="0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 = false;</a:t>
              </a:r>
            </a:p>
            <a:p>
              <a:pPr algn="l"/>
              <a:endParaRPr lang="en-US" altLang="en-US" sz="1400" b="0" dirty="0"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Acquire() {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while (</a:t>
              </a:r>
              <a:r>
                <a:rPr lang="en-US" altLang="en-US" sz="1400" b="0" dirty="0" err="1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test&amp;set</a:t>
              </a:r>
              <a:r>
                <a:rPr lang="en-US" altLang="en-US" sz="1400" b="0" dirty="0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(value)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) {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400" b="0" dirty="0" err="1">
                  <a:latin typeface="Consolas" charset="0"/>
                  <a:ea typeface="Consolas" charset="0"/>
                  <a:cs typeface="Consolas" charset="0"/>
                </a:rPr>
                <a:t>maybe_waiters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 = true;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400" b="0" dirty="0" err="1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futex</a:t>
              </a:r>
              <a:r>
                <a:rPr lang="en-US" altLang="en-US" sz="1400" b="0" dirty="0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(&amp;value, FUTEX_WAIT, 1);</a:t>
              </a:r>
            </a:p>
            <a:p>
              <a:pPr algn="l"/>
              <a:r>
                <a:rPr lang="en-US" altLang="en-US" sz="1400" b="0" dirty="0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		// </a:t>
              </a:r>
              <a:r>
                <a:rPr lang="en-US" altLang="en-US" sz="1400" b="0" dirty="0" err="1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futex</a:t>
              </a:r>
              <a:r>
                <a:rPr lang="en-US" altLang="en-US" sz="1400" b="0" dirty="0">
                  <a:solidFill>
                    <a:schemeClr val="accent5"/>
                  </a:solidFill>
                  <a:latin typeface="Consolas" charset="0"/>
                  <a:ea typeface="Consolas" charset="0"/>
                  <a:cs typeface="Consolas" charset="0"/>
                </a:rPr>
                <a:t>: sleep if lock is acquired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	</a:t>
              </a:r>
              <a:r>
                <a:rPr lang="en-US" altLang="en-US" sz="1400" b="0" dirty="0" err="1">
                  <a:latin typeface="Consolas" charset="0"/>
                  <a:ea typeface="Consolas" charset="0"/>
                  <a:cs typeface="Consolas" charset="0"/>
                </a:rPr>
                <a:t>maybe_waiters</a:t>
              </a: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 = true;</a:t>
              </a:r>
            </a:p>
            <a:p>
              <a:pPr algn="l"/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	}</a:t>
              </a:r>
              <a:b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en-US" sz="1400" b="0" dirty="0"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sp>
          <p:nvSpPr>
            <p:cNvPr id="11" name="AutoShape 7">
              <a:extLst>
                <a:ext uri="{FF2B5EF4-FFF2-40B4-BE49-F238E27FC236}">
                  <a16:creationId xmlns:a16="http://schemas.microsoft.com/office/drawing/2014/main" id="{B61CD74D-455A-43A0-B4F1-02061711597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728" y="1248"/>
              <a:ext cx="3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0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CF4E3C9-B7F6-4BE6-BC72-0E0A55B9B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Userspace Locks with futex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852B3-0CDC-454B-890D-1FD10A575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</a:t>
            </a:r>
            <a:r>
              <a:rPr lang="en-US" dirty="0" err="1" smtClean="0"/>
              <a:t>syscall</a:t>
            </a:r>
            <a:r>
              <a:rPr lang="en-US" dirty="0" smtClean="0"/>
              <a:t>-free in the uncontended case</a:t>
            </a:r>
          </a:p>
          <a:p>
            <a:pPr lvl="1"/>
            <a:r>
              <a:rPr lang="en-US" dirty="0" smtClean="0"/>
              <a:t>Temporarily falls back to </a:t>
            </a:r>
            <a:r>
              <a:rPr lang="en-US" dirty="0" err="1" smtClean="0"/>
              <a:t>syscalls</a:t>
            </a:r>
            <a:r>
              <a:rPr lang="en-US" dirty="0" smtClean="0"/>
              <a:t> if multiple waiters, or concurrent acquire/release</a:t>
            </a:r>
          </a:p>
          <a:p>
            <a:r>
              <a:rPr lang="en-US" dirty="0" smtClean="0"/>
              <a:t>But it can be considerably optimized!</a:t>
            </a:r>
          </a:p>
          <a:p>
            <a:pPr lvl="1"/>
            <a:r>
              <a:rPr lang="en-US" dirty="0" smtClean="0"/>
              <a:t>See “</a:t>
            </a:r>
            <a:r>
              <a:rPr lang="en-US" dirty="0" err="1" smtClean="0">
                <a:hlinkClick r:id="rId2"/>
              </a:rPr>
              <a:t>Futexes</a:t>
            </a:r>
            <a:r>
              <a:rPr lang="en-US" dirty="0" smtClean="0">
                <a:hlinkClick r:id="rId2"/>
              </a:rPr>
              <a:t> are Tricky</a:t>
            </a:r>
            <a:r>
              <a:rPr lang="en-US" dirty="0" smtClean="0"/>
              <a:t>” by Ulrich </a:t>
            </a:r>
            <a:r>
              <a:rPr lang="en-US" dirty="0" err="1" smtClean="0"/>
              <a:t>Drepper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0EB6F-04EA-433F-92BE-8EC09B47E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F290A-684C-4F34-A27B-DE6326334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AEDB3-DA17-4C67-8608-82CA2D37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D31D945-3296-45FA-9F38-10591FC65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6211" y="1870504"/>
            <a:ext cx="4733353" cy="2397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4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4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altLang="en-US" sz="1400" b="0" dirty="0">
              <a:latin typeface="Consolas" charset="0"/>
              <a:ea typeface="Consolas" charset="0"/>
              <a:cs typeface="Consolas" charset="0"/>
            </a:endParaRP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Release() {</a:t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400" b="0" dirty="0">
                <a:solidFill>
                  <a:schemeClr val="accent5"/>
                </a:solidFill>
                <a:latin typeface="Consolas" charset="0"/>
                <a:ea typeface="Consolas" charset="0"/>
                <a:cs typeface="Consolas" charset="0"/>
              </a:rPr>
              <a:t>value = 0;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400" b="0" dirty="0">
                <a:solidFill>
                  <a:srgbClr val="2A40E2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if (</a:t>
            </a:r>
            <a:r>
              <a:rPr lang="en-US" altLang="en-US" sz="1400" b="0" dirty="0" err="1">
                <a:latin typeface="Consolas" charset="0"/>
                <a:ea typeface="Consolas" charset="0"/>
                <a:cs typeface="Consolas" charset="0"/>
              </a:rPr>
              <a:t>maybe_waiters</a:t>
            </a: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altLang="en-US" sz="1400" b="0" dirty="0" err="1">
                <a:latin typeface="Consolas" charset="0"/>
                <a:ea typeface="Consolas" charset="0"/>
                <a:cs typeface="Consolas" charset="0"/>
              </a:rPr>
              <a:t>maybe_waiters</a:t>
            </a: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 = false;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altLang="en-US" sz="1400" b="0" dirty="0" err="1">
                <a:solidFill>
                  <a:schemeClr val="accent5"/>
                </a:solidFill>
                <a:latin typeface="Consolas" charset="0"/>
                <a:ea typeface="Consolas" charset="0"/>
                <a:cs typeface="Consolas" charset="0"/>
              </a:rPr>
              <a:t>futex</a:t>
            </a:r>
            <a:r>
              <a:rPr lang="en-US" altLang="en-US" sz="1400" b="0" dirty="0">
                <a:solidFill>
                  <a:schemeClr val="accent5"/>
                </a:solidFill>
                <a:latin typeface="Consolas" charset="0"/>
                <a:ea typeface="Consolas" charset="0"/>
                <a:cs typeface="Consolas" charset="0"/>
              </a:rPr>
              <a:t>(&amp;value, FUTEX_WAKE, 1);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400" b="0" dirty="0">
                <a:solidFill>
                  <a:schemeClr val="accent5"/>
                </a:solidFill>
                <a:latin typeface="Consolas" charset="0"/>
                <a:ea typeface="Consolas" charset="0"/>
                <a:cs typeface="Consolas" charset="0"/>
              </a:rPr>
              <a:t>		// </a:t>
            </a:r>
            <a:r>
              <a:rPr lang="en-US" altLang="en-US" sz="1400" b="0" dirty="0" err="1">
                <a:solidFill>
                  <a:schemeClr val="accent5"/>
                </a:solidFill>
                <a:latin typeface="Consolas" charset="0"/>
                <a:ea typeface="Consolas" charset="0"/>
                <a:cs typeface="Consolas" charset="0"/>
              </a:rPr>
              <a:t>futex</a:t>
            </a:r>
            <a:r>
              <a:rPr lang="en-US" altLang="en-US" sz="1400" b="0" dirty="0">
                <a:solidFill>
                  <a:schemeClr val="accent5"/>
                </a:solidFill>
                <a:latin typeface="Consolas" charset="0"/>
                <a:ea typeface="Consolas" charset="0"/>
                <a:cs typeface="Consolas" charset="0"/>
              </a:rPr>
              <a:t>: wake up a sleeping thread</a:t>
            </a:r>
          </a:p>
          <a:p>
            <a:pPr algn="l"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	}</a:t>
            </a:r>
            <a:b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400" b="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1400" b="0" dirty="0">
              <a:solidFill>
                <a:schemeClr val="hlin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EDA04-A91F-4E09-98E0-E0635F51C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51624-28AA-4B85-AE6C-06EF1AECA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Important concept: Atomic Operations</a:t>
            </a:r>
          </a:p>
          <a:p>
            <a:pPr lvl="1"/>
            <a:r>
              <a:rPr lang="en-US" altLang="ko-KR" smtClean="0"/>
              <a:t>An operation that runs to completion or not at all</a:t>
            </a:r>
          </a:p>
          <a:p>
            <a:pPr lvl="1"/>
            <a:r>
              <a:rPr lang="en-US" altLang="ko-KR" smtClean="0"/>
              <a:t>These are the primitives on which to construct various synchronization primitives</a:t>
            </a:r>
          </a:p>
          <a:p>
            <a:r>
              <a:rPr lang="en-US" altLang="ko-KR" smtClean="0"/>
              <a:t>Talked about hardware atomicity primitives:</a:t>
            </a:r>
          </a:p>
          <a:p>
            <a:pPr lvl="1"/>
            <a:r>
              <a:rPr lang="en-US" altLang="ko-KR" smtClean="0"/>
              <a:t>Disabling of Interrupts, test&amp;set, swap, compare&amp;swap, </a:t>
            </a:r>
            <a:br>
              <a:rPr lang="en-US" altLang="ko-KR" smtClean="0"/>
            </a:br>
            <a:r>
              <a:rPr lang="en-US" altLang="ko-KR" smtClean="0"/>
              <a:t>load-locked &amp; store-conditional</a:t>
            </a:r>
          </a:p>
          <a:p>
            <a:r>
              <a:rPr lang="en-US" altLang="ko-KR" smtClean="0"/>
              <a:t>Showed several constructions of Locks</a:t>
            </a:r>
          </a:p>
          <a:p>
            <a:pPr lvl="1"/>
            <a:r>
              <a:rPr lang="en-US" altLang="ko-KR" smtClean="0"/>
              <a:t>Must be very careful not to waste/tie up machine resources</a:t>
            </a:r>
          </a:p>
          <a:p>
            <a:pPr lvl="2"/>
            <a:r>
              <a:rPr lang="en-US" altLang="ko-KR" smtClean="0"/>
              <a:t>Shouldn’t disable interrupts for long</a:t>
            </a:r>
          </a:p>
          <a:p>
            <a:pPr lvl="2"/>
            <a:r>
              <a:rPr lang="en-US" altLang="ko-KR" smtClean="0"/>
              <a:t>Shouldn’t spin wait for long</a:t>
            </a:r>
          </a:p>
          <a:p>
            <a:pPr lvl="1"/>
            <a:r>
              <a:rPr lang="en-US" altLang="ko-KR" smtClean="0"/>
              <a:t>Key idea: Separate lock variable, use hardware mechanisms to protect modifications of that variable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47983-729B-4BD8-8831-2A00AC40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62A30-5C13-4B75-B36F-39136CEF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CE841-9D08-4F40-B26F-3F9C7E249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6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>
            <a:extLst>
              <a:ext uri="{FF2B5EF4-FFF2-40B4-BE49-F238E27FC236}">
                <a16:creationId xmlns:a16="http://schemas.microsoft.com/office/drawing/2014/main" id="{1C93D3ED-E716-4008-900D-EFF29F53B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" t="4802" r="1059" b="4802"/>
          <a:stretch>
            <a:fillRect/>
          </a:stretch>
        </p:blipFill>
        <p:spPr bwMode="auto">
          <a:xfrm>
            <a:off x="1016728" y="3036367"/>
            <a:ext cx="4960513" cy="328124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408D6C-65D7-469A-AF09-FD79B0B95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Monitors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8B228-68D0-44AB-93EF-DE020DA25E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8976142" cy="4351337"/>
          </a:xfrm>
        </p:spPr>
        <p:txBody>
          <a:bodyPr/>
          <a:lstStyle/>
          <a:p>
            <a:r>
              <a:rPr lang="en-US" dirty="0" smtClean="0"/>
              <a:t>A monitor consists of a lock and zero or more condition variables used for managing concurrent access to shared data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126480" y="3371850"/>
            <a:ext cx="4480560" cy="2808287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ko-KR" dirty="0">
                <a:solidFill>
                  <a:schemeClr val="hlink"/>
                </a:solidFill>
                <a:ea typeface="굴림" panose="020B0600000101010101" pitchFamily="34" charset="-127"/>
              </a:rPr>
              <a:t>Lock</a:t>
            </a:r>
            <a:r>
              <a:rPr lang="en-US" altLang="ko-KR" dirty="0">
                <a:ea typeface="굴림" panose="020B0600000101010101" pitchFamily="34" charset="-127"/>
              </a:rPr>
              <a:t>: the lock provides mutual exclusion to shared data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altLang="ko-KR" dirty="0">
                <a:solidFill>
                  <a:schemeClr val="hlink"/>
                </a:solidFill>
                <a:ea typeface="굴림" panose="020B0600000101010101" pitchFamily="34" charset="-127"/>
              </a:rPr>
              <a:t>Condition Variable</a:t>
            </a:r>
            <a:r>
              <a:rPr lang="en-US" altLang="ko-KR" dirty="0">
                <a:ea typeface="굴림" panose="020B0600000101010101" pitchFamily="34" charset="-127"/>
              </a:rPr>
              <a:t>: a queue of threads waiting for something </a:t>
            </a:r>
            <a:r>
              <a:rPr lang="en-US" altLang="ko-KR" i="1" dirty="0">
                <a:ea typeface="굴림" panose="020B0600000101010101" pitchFamily="34" charset="-127"/>
              </a:rPr>
              <a:t>inside</a:t>
            </a:r>
            <a:r>
              <a:rPr lang="en-US" altLang="ko-KR" dirty="0">
                <a:ea typeface="굴림" panose="020B0600000101010101" pitchFamily="34" charset="-127"/>
              </a:rPr>
              <a:t> a critical section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 altLang="ko-KR" dirty="0">
                <a:ea typeface="굴림" panose="020B0600000101010101" pitchFamily="34" charset="-127"/>
              </a:rPr>
              <a:t>Key idea: make it possible to go to sleep inside critical section by atomically releasing lock at time we go to sleep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872F2-0154-480C-A31C-82B1DEAA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0FBC2-E1D2-4416-8390-7CC659D50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15ACF-EC3E-4B95-A2D1-66D52431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86E74703-0C19-4FC6-AD83-F0D581B61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919" y="3707118"/>
            <a:ext cx="3057851" cy="638466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" name="Oval 6">
            <a:extLst>
              <a:ext uri="{FF2B5EF4-FFF2-40B4-BE49-F238E27FC236}">
                <a16:creationId xmlns:a16="http://schemas.microsoft.com/office/drawing/2014/main" id="{FFA88994-F3E6-4543-9E36-D3AF9858646E}"/>
              </a:ext>
            </a:extLst>
          </p:cNvPr>
          <p:cNvSpPr>
            <a:spLocks noChangeArrowheads="1"/>
          </p:cNvSpPr>
          <p:nvPr/>
        </p:nvSpPr>
        <p:spPr bwMode="auto">
          <a:xfrm rot="20167477">
            <a:off x="3785288" y="2949395"/>
            <a:ext cx="2322904" cy="964544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3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A1060-CD22-4C3B-9298-A61A86392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Bonus Slides (If Time)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105EA-00F8-46E1-9D46-4991F5D5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A54AB-26B6-42E9-9DC3-0AB3B6123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D0C73-EBC7-4D96-94DB-48CA6468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3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3E67A-61CF-4C72-B932-837EDC0EC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Further Reducing Overhead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C4D94-F31A-41D7-82E0-C95E0B147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locks less contended [how?]</a:t>
            </a:r>
          </a:p>
          <a:p>
            <a:r>
              <a:rPr lang="en-US" dirty="0" smtClean="0"/>
              <a:t>Move synchronization and scheduling into </a:t>
            </a:r>
            <a:r>
              <a:rPr lang="en-US" dirty="0" err="1" smtClean="0"/>
              <a:t>userspace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CE1CF-D57A-4E2D-879D-DFB052F9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1D7A7-3DE1-4499-8364-72197FEC3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C6661-96E5-4B4E-A518-BD254C9A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275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4D0E-903A-4C81-887B-08A0919BF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We’ve Looked At: Kernel-Supported Threads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BBE70-A376-40AB-A1B3-3442CCC35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Threads run and block (e.g., on I/O) independently</a:t>
            </a:r>
          </a:p>
          <a:p>
            <a:r>
              <a:rPr lang="en-US" smtClean="0"/>
              <a:t>One process may have multiple threads waiting on different things</a:t>
            </a:r>
          </a:p>
          <a:p>
            <a:r>
              <a:rPr lang="en-US" smtClean="0"/>
              <a:t>Two mode switches for every context switch (expensive)</a:t>
            </a:r>
          </a:p>
          <a:p>
            <a:r>
              <a:rPr lang="en-US" smtClean="0"/>
              <a:t>Create threads with syscalls</a:t>
            </a:r>
          </a:p>
          <a:p>
            <a:endParaRPr lang="en-US" smtClean="0"/>
          </a:p>
          <a:p>
            <a:r>
              <a:rPr lang="en-US" smtClean="0"/>
              <a:t>Alternative: multiplex several streams of execution (at user level) on top of a single OS thread</a:t>
            </a:r>
          </a:p>
          <a:p>
            <a:pPr lvl="1"/>
            <a:r>
              <a:rPr lang="en-US" smtClean="0"/>
              <a:t>E.g., Java, Go, … (and many many user-level threads libraries before it)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F4B71-5117-46DE-B592-1BD93335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C4B7-C408-4556-BFDD-9D29B4CE0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4CA0F-A689-42A2-A21F-C18A0913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019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1D99-62BF-4B95-9667-6F7920280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User-Mode Threads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325A6-663A-4D9A-9335-72299CE64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User program contains its own</a:t>
            </a:r>
            <a:br>
              <a:rPr lang="en-US" altLang="ko-KR" dirty="0" smtClean="0"/>
            </a:br>
            <a:r>
              <a:rPr lang="en-US" altLang="ko-KR" dirty="0" smtClean="0"/>
              <a:t>scheduler</a:t>
            </a:r>
          </a:p>
          <a:p>
            <a:r>
              <a:rPr lang="en-US" altLang="ko-KR" dirty="0" smtClean="0"/>
              <a:t>Several user threads per kernel thread</a:t>
            </a:r>
          </a:p>
          <a:p>
            <a:r>
              <a:rPr lang="en-US" altLang="ko-KR" dirty="0" smtClean="0"/>
              <a:t>User threads may be scheduled</a:t>
            </a:r>
            <a:br>
              <a:rPr lang="en-US" altLang="ko-KR" dirty="0" smtClean="0"/>
            </a:br>
            <a:r>
              <a:rPr lang="en-US" altLang="ko-KR" dirty="0" smtClean="0">
                <a:solidFill>
                  <a:srgbClr val="FF0000"/>
                </a:solidFill>
              </a:rPr>
              <a:t>non-preemptively</a:t>
            </a:r>
          </a:p>
          <a:p>
            <a:pPr lvl="1"/>
            <a:r>
              <a:rPr lang="en-US" altLang="ko-KR" dirty="0" smtClean="0"/>
              <a:t>Only switch on yield</a:t>
            </a:r>
          </a:p>
          <a:p>
            <a:r>
              <a:rPr lang="en-US" altLang="ko-KR" dirty="0" smtClean="0"/>
              <a:t>Context switches cheaper</a:t>
            </a:r>
          </a:p>
          <a:p>
            <a:pPr lvl="1"/>
            <a:r>
              <a:rPr lang="en-US" altLang="ko-KR" dirty="0" smtClean="0"/>
              <a:t>Copy registers and jump (switch in </a:t>
            </a:r>
            <a:r>
              <a:rPr lang="en-US" altLang="ko-KR" dirty="0" err="1" smtClean="0"/>
              <a:t>userspace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A47AE-85FA-4035-A0A8-76DD2EEFB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2FAFC-F1C3-433C-982A-283CCC976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04A06-B393-4225-840C-61084DDC3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63</a:t>
            </a:fld>
            <a:endParaRPr lang="en-U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109AFB09-72CB-4A0E-B5B1-1EBAED41E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82" t="1207" r="12682" b="1208"/>
          <a:stretch>
            <a:fillRect/>
          </a:stretch>
        </p:blipFill>
        <p:spPr bwMode="auto">
          <a:xfrm>
            <a:off x="7123140" y="1755321"/>
            <a:ext cx="3766058" cy="369172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31788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6B70588-5C0E-441A-BD34-5A16547BC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 Yield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4447E-BC79-4490-9F20-FB407F7C6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E9E0-CE43-40EA-A466-B5BEBBC7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09468-A4DC-41AF-8FA5-9F930D16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64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CA9EBE6-152B-4C5D-837F-41F83C46EED4}"/>
              </a:ext>
            </a:extLst>
          </p:cNvPr>
          <p:cNvGrpSpPr/>
          <p:nvPr/>
        </p:nvGrpSpPr>
        <p:grpSpPr>
          <a:xfrm>
            <a:off x="589354" y="2575053"/>
            <a:ext cx="4587770" cy="2769303"/>
            <a:chOff x="1800317" y="762000"/>
            <a:chExt cx="4587770" cy="2769303"/>
          </a:xfrm>
        </p:grpSpPr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9E1CAB43-6439-4D8B-90E9-4974C5A8577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810023" y="1219200"/>
              <a:ext cx="1974850" cy="484188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nsolas" charset="0"/>
                  <a:ea typeface="Consolas" charset="0"/>
                  <a:cs typeface="Consolas" charset="0"/>
                </a:rPr>
                <a:t>yield (</a:t>
              </a:r>
              <a:r>
                <a:rPr lang="en-US" altLang="ko-KR" b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onsolas" charset="0"/>
                  <a:ea typeface="Consolas" charset="0"/>
                  <a:cs typeface="Consolas" charset="0"/>
                </a:rPr>
                <a:t>syscall</a:t>
              </a:r>
              <a:r>
                <a:rPr lang="en-US" altLang="ko-KR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nsolas" charset="0"/>
                  <a:ea typeface="Consolas" charset="0"/>
                  <a:cs typeface="Consolas" charset="0"/>
                </a:rPr>
                <a:t>)</a:t>
              </a: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717923E8-8D59-44FA-BC4E-9EEED5D909F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810023" y="762000"/>
              <a:ext cx="1975104" cy="484188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b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onsolas" charset="0"/>
                  <a:ea typeface="Consolas" charset="0"/>
                  <a:cs typeface="Consolas" charset="0"/>
                </a:rPr>
                <a:t>ComputePI</a:t>
              </a:r>
              <a:endParaRPr lang="en-US" altLang="ko-KR" b="0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grpSp>
          <p:nvGrpSpPr>
            <p:cNvPr id="11" name="Group 15">
              <a:extLst>
                <a:ext uri="{FF2B5EF4-FFF2-40B4-BE49-F238E27FC236}">
                  <a16:creationId xmlns:a16="http://schemas.microsoft.com/office/drawing/2014/main" id="{3E8CC193-812E-4E8B-820A-E10FCA80F5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18213" y="1066218"/>
              <a:ext cx="369874" cy="1661108"/>
              <a:chOff x="4606" y="816"/>
              <a:chExt cx="234" cy="1152"/>
            </a:xfrm>
          </p:grpSpPr>
          <p:sp>
            <p:nvSpPr>
              <p:cNvPr id="18" name="Text Box 11">
                <a:extLst>
                  <a:ext uri="{FF2B5EF4-FFF2-40B4-BE49-F238E27FC236}">
                    <a16:creationId xmlns:a16="http://schemas.microsoft.com/office/drawing/2014/main" id="{7936069D-7D9B-4DA3-8FDC-812DD8CF9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4196" y="1273"/>
                <a:ext cx="1053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19" name="Line 10">
                <a:extLst>
                  <a:ext uri="{FF2B5EF4-FFF2-40B4-BE49-F238E27FC236}">
                    <a16:creationId xmlns:a16="http://schemas.microsoft.com/office/drawing/2014/main" id="{B2C14936-F2B5-4F0C-B80B-95E9F54806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8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/>
                  <a:cs typeface="Courier New"/>
                </a:endParaRPr>
              </a:p>
            </p:txBody>
          </p:sp>
        </p:grpSp>
        <p:grpSp>
          <p:nvGrpSpPr>
            <p:cNvPr id="12" name="Group 21">
              <a:extLst>
                <a:ext uri="{FF2B5EF4-FFF2-40B4-BE49-F238E27FC236}">
                  <a16:creationId xmlns:a16="http://schemas.microsoft.com/office/drawing/2014/main" id="{3960D9C5-C494-4396-B03B-573D218D13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0317" y="1357249"/>
              <a:ext cx="3984519" cy="2174054"/>
              <a:chOff x="1133" y="1002"/>
              <a:chExt cx="2518" cy="1508"/>
            </a:xfrm>
          </p:grpSpPr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826766B6-AE4D-4B1A-B963-8D9473FCC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2403" y="1694"/>
                <a:ext cx="1248" cy="528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charset="0"/>
                    <a:ea typeface="Consolas" charset="0"/>
                    <a:cs typeface="Consolas" charset="0"/>
                  </a:rPr>
                  <a:t>run_new_kernel</a:t>
                </a:r>
                <a:r>
                  <a:rPr lang="en-US" altLang="ko-KR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charset="0"/>
                    <a:ea typeface="Consolas" charset="0"/>
                    <a:cs typeface="Consolas" charset="0"/>
                  </a:rPr>
                  <a:t>_</a:t>
                </a:r>
                <a:br>
                  <a:rPr lang="en-US" altLang="ko-KR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charset="0"/>
                    <a:ea typeface="Consolas" charset="0"/>
                    <a:cs typeface="Consolas" charset="0"/>
                  </a:rPr>
                </a:br>
                <a:r>
                  <a:rPr lang="en-US" altLang="ko-KR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charset="0"/>
                    <a:ea typeface="Consolas" charset="0"/>
                    <a:cs typeface="Consolas" charset="0"/>
                  </a:rPr>
                  <a:t>thread</a:t>
                </a:r>
              </a:p>
            </p:txBody>
          </p:sp>
          <p:sp>
            <p:nvSpPr>
              <p:cNvPr id="14" name="Rectangle 6">
                <a:extLst>
                  <a:ext uri="{FF2B5EF4-FFF2-40B4-BE49-F238E27FC236}">
                    <a16:creationId xmlns:a16="http://schemas.microsoft.com/office/drawing/2014/main" id="{3D9AB77D-9531-42BF-B889-E6D2AC02FA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2403" y="1248"/>
                <a:ext cx="1248" cy="448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charset="0"/>
                    <a:ea typeface="Consolas" charset="0"/>
                    <a:cs typeface="Consolas" charset="0"/>
                  </a:rPr>
                  <a:t>kernel_yield</a:t>
                </a:r>
                <a:endParaRPr lang="en-US" altLang="ko-KR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15" name="Arc 13">
                <a:extLst>
                  <a:ext uri="{FF2B5EF4-FFF2-40B4-BE49-F238E27FC236}">
                    <a16:creationId xmlns:a16="http://schemas.microsoft.com/office/drawing/2014/main" id="{0450796E-4E02-41C3-96BB-4F7F5220F70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112" y="1056"/>
                <a:ext cx="288" cy="384"/>
              </a:xfrm>
              <a:custGeom>
                <a:avLst/>
                <a:gdLst>
                  <a:gd name="T0" fmla="*/ 0 w 21600"/>
                  <a:gd name="T1" fmla="*/ 0 h 43068"/>
                  <a:gd name="T2" fmla="*/ 0 w 21600"/>
                  <a:gd name="T3" fmla="*/ 3 h 43068"/>
                  <a:gd name="T4" fmla="*/ 0 w 21600"/>
                  <a:gd name="T5" fmla="*/ 2 h 43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16" name="Text Box 14">
                <a:extLst>
                  <a:ext uri="{FF2B5EF4-FFF2-40B4-BE49-F238E27FC236}">
                    <a16:creationId xmlns:a16="http://schemas.microsoft.com/office/drawing/2014/main" id="{9CE133CF-9A1F-4B4E-B146-A113B90E3E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33" y="1002"/>
                <a:ext cx="973" cy="4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2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" charset="0"/>
                    <a:ea typeface="Gill Sans" charset="0"/>
                    <a:cs typeface="Gill Sans" charset="0"/>
                  </a:rPr>
                  <a:t>Trap to OS</a:t>
                </a:r>
              </a:p>
              <a:p>
                <a:r>
                  <a:rPr lang="en-US" altLang="ko-KR" sz="2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" charset="0"/>
                    <a:ea typeface="Gill Sans" charset="0"/>
                    <a:cs typeface="Gill Sans" charset="0"/>
                  </a:rPr>
                  <a:t>(Expensive)</a:t>
                </a:r>
              </a:p>
            </p:txBody>
          </p:sp>
          <p:sp>
            <p:nvSpPr>
              <p:cNvPr id="17" name="Rectangle 19">
                <a:extLst>
                  <a:ext uri="{FF2B5EF4-FFF2-40B4-BE49-F238E27FC236}">
                    <a16:creationId xmlns:a16="http://schemas.microsoft.com/office/drawing/2014/main" id="{0B767C0A-FCEE-41AE-93A0-906202ED4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3" y="2222"/>
                <a:ext cx="1248" cy="288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charset="0"/>
                    <a:ea typeface="Consolas" charset="0"/>
                    <a:cs typeface="Consolas" charset="0"/>
                  </a:rPr>
                  <a:t>switch</a:t>
                </a:r>
              </a:p>
            </p:txBody>
          </p: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6B2B0BD3-E0DC-4150-9713-E2394AC8EE81}"/>
              </a:ext>
            </a:extLst>
          </p:cNvPr>
          <p:cNvSpPr txBox="1"/>
          <p:nvPr/>
        </p:nvSpPr>
        <p:spPr>
          <a:xfrm>
            <a:off x="1587104" y="1998923"/>
            <a:ext cx="3988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Kernel-Supported Threads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581AF7A-6CE2-4D6F-B7DD-DB8D4D9E5041}"/>
              </a:ext>
            </a:extLst>
          </p:cNvPr>
          <p:cNvGrpSpPr/>
          <p:nvPr/>
        </p:nvGrpSpPr>
        <p:grpSpPr>
          <a:xfrm>
            <a:off x="5861807" y="2586983"/>
            <a:ext cx="4989698" cy="1993682"/>
            <a:chOff x="1398389" y="762000"/>
            <a:chExt cx="4989698" cy="1993682"/>
          </a:xfrm>
        </p:grpSpPr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id="{8D59CDBA-B24B-4DB5-9F94-C138725F3A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810023" y="1219200"/>
              <a:ext cx="1974850" cy="484188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nsolas" charset="0"/>
                  <a:ea typeface="Consolas" charset="0"/>
                  <a:cs typeface="Consolas" charset="0"/>
                </a:rPr>
                <a:t>yield</a:t>
              </a:r>
            </a:p>
          </p:txBody>
        </p:sp>
        <p:sp>
          <p:nvSpPr>
            <p:cNvPr id="23" name="Rectangle 8">
              <a:extLst>
                <a:ext uri="{FF2B5EF4-FFF2-40B4-BE49-F238E27FC236}">
                  <a16:creationId xmlns:a16="http://schemas.microsoft.com/office/drawing/2014/main" id="{B3B9732D-D0F4-48AB-9751-2859F2063FF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810023" y="762000"/>
              <a:ext cx="1975104" cy="484188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b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onsolas" charset="0"/>
                  <a:ea typeface="Consolas" charset="0"/>
                  <a:cs typeface="Consolas" charset="0"/>
                </a:rPr>
                <a:t>ComputePI</a:t>
              </a:r>
              <a:endParaRPr lang="en-US" altLang="ko-KR" b="0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grpSp>
          <p:nvGrpSpPr>
            <p:cNvPr id="24" name="Group 15">
              <a:extLst>
                <a:ext uri="{FF2B5EF4-FFF2-40B4-BE49-F238E27FC236}">
                  <a16:creationId xmlns:a16="http://schemas.microsoft.com/office/drawing/2014/main" id="{F714DCB6-5E53-4245-9995-33EF36893F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18213" y="1066218"/>
              <a:ext cx="369874" cy="1661108"/>
              <a:chOff x="4606" y="816"/>
              <a:chExt cx="234" cy="1152"/>
            </a:xfrm>
          </p:grpSpPr>
          <p:sp>
            <p:nvSpPr>
              <p:cNvPr id="30" name="Text Box 11">
                <a:extLst>
                  <a:ext uri="{FF2B5EF4-FFF2-40B4-BE49-F238E27FC236}">
                    <a16:creationId xmlns:a16="http://schemas.microsoft.com/office/drawing/2014/main" id="{51DC0063-87FD-4864-BE8A-1C03491930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4196" y="1273"/>
                <a:ext cx="1053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31" name="Line 10">
                <a:extLst>
                  <a:ext uri="{FF2B5EF4-FFF2-40B4-BE49-F238E27FC236}">
                    <a16:creationId xmlns:a16="http://schemas.microsoft.com/office/drawing/2014/main" id="{707C6910-A2B6-4B31-934C-7474DC2145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8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/>
                  <a:cs typeface="Courier New"/>
                </a:endParaRPr>
              </a:p>
            </p:txBody>
          </p:sp>
        </p:grpSp>
        <p:grpSp>
          <p:nvGrpSpPr>
            <p:cNvPr id="25" name="Group 21">
              <a:extLst>
                <a:ext uri="{FF2B5EF4-FFF2-40B4-BE49-F238E27FC236}">
                  <a16:creationId xmlns:a16="http://schemas.microsoft.com/office/drawing/2014/main" id="{C2E08EC4-9C1B-407F-9918-1A30897FCA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8389" y="1342834"/>
              <a:ext cx="4386456" cy="1412848"/>
              <a:chOff x="879" y="992"/>
              <a:chExt cx="2772" cy="980"/>
            </a:xfrm>
          </p:grpSpPr>
          <p:sp>
            <p:nvSpPr>
              <p:cNvPr id="26" name="Rectangle 6">
                <a:extLst>
                  <a:ext uri="{FF2B5EF4-FFF2-40B4-BE49-F238E27FC236}">
                    <a16:creationId xmlns:a16="http://schemas.microsoft.com/office/drawing/2014/main" id="{9FE4162E-9211-41FF-8C2E-AAB86F36B3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2403" y="1248"/>
                <a:ext cx="1248" cy="448"/>
              </a:xfrm>
              <a:prstGeom prst="rect">
                <a:avLst/>
              </a:prstGeom>
              <a:solidFill>
                <a:srgbClr val="01FFFF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charset="0"/>
                    <a:ea typeface="Consolas" charset="0"/>
                    <a:cs typeface="Consolas" charset="0"/>
                  </a:rPr>
                  <a:t>run_new_user</a:t>
                </a:r>
                <a:r>
                  <a:rPr lang="en-US" altLang="ko-KR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charset="0"/>
                    <a:ea typeface="Consolas" charset="0"/>
                    <a:cs typeface="Consolas" charset="0"/>
                  </a:rPr>
                  <a:t>_</a:t>
                </a:r>
                <a:br>
                  <a:rPr lang="en-US" altLang="ko-KR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charset="0"/>
                    <a:ea typeface="Consolas" charset="0"/>
                    <a:cs typeface="Consolas" charset="0"/>
                  </a:rPr>
                </a:br>
                <a:r>
                  <a:rPr lang="en-US" altLang="ko-KR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charset="0"/>
                    <a:ea typeface="Consolas" charset="0"/>
                    <a:cs typeface="Consolas" charset="0"/>
                  </a:rPr>
                  <a:t>thread</a:t>
                </a:r>
              </a:p>
            </p:txBody>
          </p:sp>
          <p:sp>
            <p:nvSpPr>
              <p:cNvPr id="27" name="Arc 13">
                <a:extLst>
                  <a:ext uri="{FF2B5EF4-FFF2-40B4-BE49-F238E27FC236}">
                    <a16:creationId xmlns:a16="http://schemas.microsoft.com/office/drawing/2014/main" id="{8BF22F21-D42A-49A9-BA95-71158043F5E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112" y="1056"/>
                <a:ext cx="288" cy="384"/>
              </a:xfrm>
              <a:custGeom>
                <a:avLst/>
                <a:gdLst>
                  <a:gd name="T0" fmla="*/ 0 w 21600"/>
                  <a:gd name="T1" fmla="*/ 0 h 43068"/>
                  <a:gd name="T2" fmla="*/ 0 w 21600"/>
                  <a:gd name="T3" fmla="*/ 3 h 43068"/>
                  <a:gd name="T4" fmla="*/ 0 w 21600"/>
                  <a:gd name="T5" fmla="*/ 2 h 43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28" name="Text Box 14">
                <a:extLst>
                  <a:ext uri="{FF2B5EF4-FFF2-40B4-BE49-F238E27FC236}">
                    <a16:creationId xmlns:a16="http://schemas.microsoft.com/office/drawing/2014/main" id="{727BEFD6-B585-464F-8FE5-ED47CBF9CF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9" y="992"/>
                <a:ext cx="1279" cy="4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2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" charset="0"/>
                    <a:ea typeface="Gill Sans" charset="0"/>
                    <a:cs typeface="Gill Sans" charset="0"/>
                  </a:rPr>
                  <a:t>Library Function</a:t>
                </a:r>
              </a:p>
              <a:p>
                <a:r>
                  <a:rPr lang="en-US" altLang="ko-KR" sz="20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" charset="0"/>
                    <a:ea typeface="Gill Sans" charset="0"/>
                    <a:cs typeface="Gill Sans" charset="0"/>
                  </a:rPr>
                  <a:t>Call (Cheap)</a:t>
                </a:r>
              </a:p>
            </p:txBody>
          </p:sp>
          <p:sp>
            <p:nvSpPr>
              <p:cNvPr id="29" name="Rectangle 19">
                <a:extLst>
                  <a:ext uri="{FF2B5EF4-FFF2-40B4-BE49-F238E27FC236}">
                    <a16:creationId xmlns:a16="http://schemas.microsoft.com/office/drawing/2014/main" id="{65681A61-364C-4A2D-87D7-9792BFB35D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3" y="1684"/>
                <a:ext cx="1248" cy="288"/>
              </a:xfrm>
              <a:prstGeom prst="rect">
                <a:avLst/>
              </a:prstGeom>
              <a:solidFill>
                <a:srgbClr val="01FFFF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olas" charset="0"/>
                    <a:ea typeface="Consolas" charset="0"/>
                    <a:cs typeface="Consolas" charset="0"/>
                  </a:rPr>
                  <a:t>switch</a:t>
                </a:r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E25F0D9E-E0C7-410D-83F0-1C197F89B005}"/>
              </a:ext>
            </a:extLst>
          </p:cNvPr>
          <p:cNvSpPr txBox="1"/>
          <p:nvPr/>
        </p:nvSpPr>
        <p:spPr>
          <a:xfrm>
            <a:off x="7761450" y="2010853"/>
            <a:ext cx="2998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User-Mode Threads</a:t>
            </a:r>
          </a:p>
        </p:txBody>
      </p:sp>
    </p:spTree>
    <p:extLst>
      <p:ext uri="{BB962C8B-B14F-4D97-AF65-F5344CB8AC3E}">
        <p14:creationId xmlns:p14="http://schemas.microsoft.com/office/powerpoint/2010/main" val="234060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6B70588-5C0E-441A-BD34-5A16547BC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 I/O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4447E-BC79-4490-9F20-FB407F7C6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E9E0-CE43-40EA-A466-B5BEBBC7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09468-A4DC-41AF-8FA5-9F930D16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B2B0BD3-E0DC-4150-9713-E2394AC8EE81}"/>
              </a:ext>
            </a:extLst>
          </p:cNvPr>
          <p:cNvSpPr txBox="1"/>
          <p:nvPr/>
        </p:nvSpPr>
        <p:spPr>
          <a:xfrm>
            <a:off x="1587906" y="1998923"/>
            <a:ext cx="3986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Kernel-Supported Threads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5F0D9E-E0C7-410D-83F0-1C197F89B005}"/>
              </a:ext>
            </a:extLst>
          </p:cNvPr>
          <p:cNvSpPr txBox="1"/>
          <p:nvPr/>
        </p:nvSpPr>
        <p:spPr>
          <a:xfrm>
            <a:off x="7762252" y="2010853"/>
            <a:ext cx="2997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User-Mode Threads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495F8D2-D0E3-4303-AF11-BC7730FB1BD1}"/>
              </a:ext>
            </a:extLst>
          </p:cNvPr>
          <p:cNvGrpSpPr/>
          <p:nvPr/>
        </p:nvGrpSpPr>
        <p:grpSpPr>
          <a:xfrm>
            <a:off x="697971" y="2586401"/>
            <a:ext cx="4462515" cy="2386013"/>
            <a:chOff x="697971" y="2586401"/>
            <a:chExt cx="4462515" cy="2386013"/>
          </a:xfrm>
        </p:grpSpPr>
        <p:sp>
          <p:nvSpPr>
            <p:cNvPr id="33" name="Rectangle 6">
              <a:extLst>
                <a:ext uri="{FF2B5EF4-FFF2-40B4-BE49-F238E27FC236}">
                  <a16:creationId xmlns:a16="http://schemas.microsoft.com/office/drawing/2014/main" id="{0C651BF8-6433-4DE6-89A9-7FDF9CC6A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487" y="2586401"/>
              <a:ext cx="1981200" cy="609600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b="0">
                  <a:latin typeface="Consolas" charset="0"/>
                  <a:ea typeface="Consolas" charset="0"/>
                  <a:cs typeface="Consolas" charset="0"/>
                </a:rPr>
                <a:t>CopyFile</a:t>
              </a:r>
            </a:p>
          </p:txBody>
        </p:sp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B72E0473-812B-4AA6-B8A5-439FDE066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487" y="3196001"/>
              <a:ext cx="1981200" cy="533400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b="0">
                  <a:latin typeface="Consolas" charset="0"/>
                  <a:ea typeface="Consolas" charset="0"/>
                  <a:cs typeface="Consolas" charset="0"/>
                </a:rPr>
                <a:t>read</a:t>
              </a:r>
            </a:p>
          </p:txBody>
        </p:sp>
        <p:grpSp>
          <p:nvGrpSpPr>
            <p:cNvPr id="35" name="Group 11">
              <a:extLst>
                <a:ext uri="{FF2B5EF4-FFF2-40B4-BE49-F238E27FC236}">
                  <a16:creationId xmlns:a16="http://schemas.microsoft.com/office/drawing/2014/main" id="{68AD4309-F1E1-440A-BA09-47684D500C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7971" y="3450001"/>
              <a:ext cx="3930717" cy="1522413"/>
              <a:chOff x="1164" y="1056"/>
              <a:chExt cx="2484" cy="1056"/>
            </a:xfrm>
          </p:grpSpPr>
          <p:sp>
            <p:nvSpPr>
              <p:cNvPr id="36" name="Rectangle 12">
                <a:extLst>
                  <a:ext uri="{FF2B5EF4-FFF2-40B4-BE49-F238E27FC236}">
                    <a16:creationId xmlns:a16="http://schemas.microsoft.com/office/drawing/2014/main" id="{AAF3A8C7-FBAE-4CB7-AEA5-A0D0A7A882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2394" y="1584"/>
                <a:ext cx="1254" cy="240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 err="1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run_new_thread</a:t>
                </a:r>
                <a:endParaRPr lang="en-US" altLang="ko-KR" b="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37" name="Rectangle 13">
                <a:extLst>
                  <a:ext uri="{FF2B5EF4-FFF2-40B4-BE49-F238E27FC236}">
                    <a16:creationId xmlns:a16="http://schemas.microsoft.com/office/drawing/2014/main" id="{5E7EB089-8569-4AE6-BDF5-32871BAF08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2394" y="1248"/>
                <a:ext cx="1254" cy="336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 err="1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kernel_read</a:t>
                </a:r>
                <a:endParaRPr lang="en-US" altLang="ko-KR" b="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38" name="Arc 14">
                <a:extLst>
                  <a:ext uri="{FF2B5EF4-FFF2-40B4-BE49-F238E27FC236}">
                    <a16:creationId xmlns:a16="http://schemas.microsoft.com/office/drawing/2014/main" id="{B501D60B-B70E-4BE0-BD41-FC3E292C2A9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112" y="1056"/>
                <a:ext cx="288" cy="384"/>
              </a:xfrm>
              <a:custGeom>
                <a:avLst/>
                <a:gdLst>
                  <a:gd name="T0" fmla="*/ 0 w 21600"/>
                  <a:gd name="T1" fmla="*/ 0 h 43068"/>
                  <a:gd name="T2" fmla="*/ 0 w 21600"/>
                  <a:gd name="T3" fmla="*/ 3 h 43068"/>
                  <a:gd name="T4" fmla="*/ 0 w 21600"/>
                  <a:gd name="T5" fmla="*/ 2 h 43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39" name="Text Box 15">
                <a:extLst>
                  <a:ext uri="{FF2B5EF4-FFF2-40B4-BE49-F238E27FC236}">
                    <a16:creationId xmlns:a16="http://schemas.microsoft.com/office/drawing/2014/main" id="{DC0795AF-AC37-4A22-AFA9-E761F4DD2D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64" y="1103"/>
                <a:ext cx="902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2000" b="0" dirty="0">
                    <a:latin typeface="Gill Sans" charset="0"/>
                    <a:ea typeface="Gill Sans" charset="0"/>
                    <a:cs typeface="Gill Sans" charset="0"/>
                  </a:rPr>
                  <a:t>Trap to OS</a:t>
                </a:r>
              </a:p>
            </p:txBody>
          </p:sp>
          <p:sp>
            <p:nvSpPr>
              <p:cNvPr id="40" name="Rectangle 16">
                <a:extLst>
                  <a:ext uri="{FF2B5EF4-FFF2-40B4-BE49-F238E27FC236}">
                    <a16:creationId xmlns:a16="http://schemas.microsoft.com/office/drawing/2014/main" id="{60C467D0-8B55-4FCB-B81B-43F0D4B33F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4" y="1824"/>
                <a:ext cx="1254" cy="288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switch</a:t>
                </a:r>
              </a:p>
            </p:txBody>
          </p:sp>
        </p:grpSp>
        <p:grpSp>
          <p:nvGrpSpPr>
            <p:cNvPr id="41" name="Group 18">
              <a:extLst>
                <a:ext uri="{FF2B5EF4-FFF2-40B4-BE49-F238E27FC236}">
                  <a16:creationId xmlns:a16="http://schemas.microsoft.com/office/drawing/2014/main" id="{7C49CF04-5E1A-4D98-85D9-282E2BFDD8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90612" y="2998569"/>
              <a:ext cx="369874" cy="1661107"/>
              <a:chOff x="4606" y="816"/>
              <a:chExt cx="234" cy="1152"/>
            </a:xfrm>
          </p:grpSpPr>
          <p:sp>
            <p:nvSpPr>
              <p:cNvPr id="42" name="Text Box 19">
                <a:extLst>
                  <a:ext uri="{FF2B5EF4-FFF2-40B4-BE49-F238E27FC236}">
                    <a16:creationId xmlns:a16="http://schemas.microsoft.com/office/drawing/2014/main" id="{0681AFD8-BD9D-4512-B545-07FF0A431A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4196" y="1273"/>
                <a:ext cx="1053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43" name="Line 20">
                <a:extLst>
                  <a:ext uri="{FF2B5EF4-FFF2-40B4-BE49-F238E27FC236}">
                    <a16:creationId xmlns:a16="http://schemas.microsoft.com/office/drawing/2014/main" id="{5B63B31E-577A-4DE7-96D8-0E2E0D2CEE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8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2E544EB-D9A7-4214-847E-41B5F2D0A634}"/>
              </a:ext>
            </a:extLst>
          </p:cNvPr>
          <p:cNvGrpSpPr/>
          <p:nvPr/>
        </p:nvGrpSpPr>
        <p:grpSpPr>
          <a:xfrm>
            <a:off x="6444871" y="2575339"/>
            <a:ext cx="4399219" cy="2397075"/>
            <a:chOff x="6444871" y="2575339"/>
            <a:chExt cx="4399219" cy="2397075"/>
          </a:xfrm>
        </p:grpSpPr>
        <p:sp>
          <p:nvSpPr>
            <p:cNvPr id="44" name="Rectangle 6">
              <a:extLst>
                <a:ext uri="{FF2B5EF4-FFF2-40B4-BE49-F238E27FC236}">
                  <a16:creationId xmlns:a16="http://schemas.microsoft.com/office/drawing/2014/main" id="{C7D82B3B-7D8C-49E3-BA7C-BF779D2D43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7944" y="2575339"/>
              <a:ext cx="1984347" cy="609600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b="0">
                  <a:latin typeface="Consolas" charset="0"/>
                  <a:ea typeface="Consolas" charset="0"/>
                  <a:cs typeface="Consolas" charset="0"/>
                </a:rPr>
                <a:t>CopyFile</a:t>
              </a:r>
            </a:p>
          </p:txBody>
        </p:sp>
        <p:grpSp>
          <p:nvGrpSpPr>
            <p:cNvPr id="45" name="Group 11">
              <a:extLst>
                <a:ext uri="{FF2B5EF4-FFF2-40B4-BE49-F238E27FC236}">
                  <a16:creationId xmlns:a16="http://schemas.microsoft.com/office/drawing/2014/main" id="{E42C90BB-65AE-4143-9EE3-5147F1A417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44871" y="3450001"/>
              <a:ext cx="3867420" cy="1522413"/>
              <a:chOff x="1204" y="1056"/>
              <a:chExt cx="2444" cy="1056"/>
            </a:xfrm>
          </p:grpSpPr>
          <p:sp>
            <p:nvSpPr>
              <p:cNvPr id="46" name="Rectangle 12">
                <a:extLst>
                  <a:ext uri="{FF2B5EF4-FFF2-40B4-BE49-F238E27FC236}">
                    <a16:creationId xmlns:a16="http://schemas.microsoft.com/office/drawing/2014/main" id="{D469F30C-9B41-44C9-94B8-2494B3555D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2394" y="1584"/>
                <a:ext cx="1254" cy="240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 err="1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run_new_thread</a:t>
                </a:r>
                <a:endParaRPr lang="en-US" altLang="ko-KR" b="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47" name="Rectangle 13">
                <a:extLst>
                  <a:ext uri="{FF2B5EF4-FFF2-40B4-BE49-F238E27FC236}">
                    <a16:creationId xmlns:a16="http://schemas.microsoft.com/office/drawing/2014/main" id="{49D98E96-8660-4704-89F4-BF2ACDFE18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2394" y="1248"/>
                <a:ext cx="1254" cy="336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 err="1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kernel_read</a:t>
                </a:r>
                <a:endParaRPr lang="en-US" altLang="ko-KR" b="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48" name="Arc 14">
                <a:extLst>
                  <a:ext uri="{FF2B5EF4-FFF2-40B4-BE49-F238E27FC236}">
                    <a16:creationId xmlns:a16="http://schemas.microsoft.com/office/drawing/2014/main" id="{F4E260E9-DAA5-439C-B3B1-1926C96196D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112" y="1056"/>
                <a:ext cx="288" cy="384"/>
              </a:xfrm>
              <a:custGeom>
                <a:avLst/>
                <a:gdLst>
                  <a:gd name="T0" fmla="*/ 0 w 21600"/>
                  <a:gd name="T1" fmla="*/ 0 h 43068"/>
                  <a:gd name="T2" fmla="*/ 0 w 21600"/>
                  <a:gd name="T3" fmla="*/ 3 h 43068"/>
                  <a:gd name="T4" fmla="*/ 0 w 21600"/>
                  <a:gd name="T5" fmla="*/ 2 h 43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49" name="Text Box 15">
                <a:extLst>
                  <a:ext uri="{FF2B5EF4-FFF2-40B4-BE49-F238E27FC236}">
                    <a16:creationId xmlns:a16="http://schemas.microsoft.com/office/drawing/2014/main" id="{115820BC-A861-4F14-8136-340ED3B66E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4" y="1138"/>
                <a:ext cx="902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2000" b="0" dirty="0">
                    <a:latin typeface="Gill Sans" charset="0"/>
                    <a:ea typeface="Gill Sans" charset="0"/>
                    <a:cs typeface="Gill Sans" charset="0"/>
                  </a:rPr>
                  <a:t>Trap to OS</a:t>
                </a:r>
              </a:p>
            </p:txBody>
          </p:sp>
          <p:sp>
            <p:nvSpPr>
              <p:cNvPr id="50" name="Rectangle 16">
                <a:extLst>
                  <a:ext uri="{FF2B5EF4-FFF2-40B4-BE49-F238E27FC236}">
                    <a16:creationId xmlns:a16="http://schemas.microsoft.com/office/drawing/2014/main" id="{08B79231-A487-490A-80CB-783D861AE4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4" y="1824"/>
                <a:ext cx="1254" cy="288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switch</a:t>
                </a:r>
              </a:p>
            </p:txBody>
          </p:sp>
        </p:grpSp>
        <p:grpSp>
          <p:nvGrpSpPr>
            <p:cNvPr id="51" name="Group 18">
              <a:extLst>
                <a:ext uri="{FF2B5EF4-FFF2-40B4-BE49-F238E27FC236}">
                  <a16:creationId xmlns:a16="http://schemas.microsoft.com/office/drawing/2014/main" id="{B7868021-90BC-48EE-B688-B317652EBE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74216" y="2998569"/>
              <a:ext cx="369874" cy="1661107"/>
              <a:chOff x="4606" y="816"/>
              <a:chExt cx="234" cy="1152"/>
            </a:xfrm>
          </p:grpSpPr>
          <p:sp>
            <p:nvSpPr>
              <p:cNvPr id="52" name="Text Box 19">
                <a:extLst>
                  <a:ext uri="{FF2B5EF4-FFF2-40B4-BE49-F238E27FC236}">
                    <a16:creationId xmlns:a16="http://schemas.microsoft.com/office/drawing/2014/main" id="{ECC30F2D-A90D-4818-BA92-C85A7CF03A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4196" y="1273"/>
                <a:ext cx="1053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b="0" dirty="0"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53" name="Line 20">
                <a:extLst>
                  <a:ext uri="{FF2B5EF4-FFF2-40B4-BE49-F238E27FC236}">
                    <a16:creationId xmlns:a16="http://schemas.microsoft.com/office/drawing/2014/main" id="{294D9A91-60BD-4BFE-A2AB-B9DC78D114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8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" name="Rectangle 7">
              <a:extLst>
                <a:ext uri="{FF2B5EF4-FFF2-40B4-BE49-F238E27FC236}">
                  <a16:creationId xmlns:a16="http://schemas.microsoft.com/office/drawing/2014/main" id="{F632B2A6-1BD7-42C7-B84D-236F43AB8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8355" y="3180345"/>
              <a:ext cx="1984248" cy="533400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b="0">
                  <a:latin typeface="Consolas" charset="0"/>
                  <a:ea typeface="Consolas" charset="0"/>
                  <a:cs typeface="Consolas" charset="0"/>
                </a:rPr>
                <a:t>read</a:t>
              </a:r>
            </a:p>
          </p:txBody>
        </p:sp>
      </p:grpSp>
      <p:sp>
        <p:nvSpPr>
          <p:cNvPr id="55" name="Rectangular Callout 2">
            <a:extLst>
              <a:ext uri="{FF2B5EF4-FFF2-40B4-BE49-F238E27FC236}">
                <a16:creationId xmlns:a16="http://schemas.microsoft.com/office/drawing/2014/main" id="{E4061347-0913-46D1-A75D-DE593DD1B191}"/>
              </a:ext>
            </a:extLst>
          </p:cNvPr>
          <p:cNvSpPr/>
          <p:nvPr/>
        </p:nvSpPr>
        <p:spPr>
          <a:xfrm>
            <a:off x="3038177" y="5318417"/>
            <a:ext cx="4772021" cy="976420"/>
          </a:xfrm>
          <a:prstGeom prst="wedgeRectCallout">
            <a:avLst>
              <a:gd name="adj1" fmla="val 58086"/>
              <a:gd name="adj2" fmla="val -138225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Selects a new </a:t>
            </a:r>
            <a:r>
              <a:rPr lang="en-US" sz="2000" i="1" dirty="0">
                <a:solidFill>
                  <a:schemeClr val="tx1"/>
                </a:solidFill>
              </a:rPr>
              <a:t>kernel thread</a:t>
            </a:r>
            <a:r>
              <a:rPr lang="en-US" sz="2000" dirty="0">
                <a:solidFill>
                  <a:schemeClr val="tx1"/>
                </a:solidFill>
              </a:rPr>
              <a:t> to run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Bypassing user-level scheduler</a:t>
            </a:r>
          </a:p>
        </p:txBody>
      </p:sp>
    </p:spTree>
    <p:extLst>
      <p:ext uri="{BB962C8B-B14F-4D97-AF65-F5344CB8AC3E}">
        <p14:creationId xmlns:p14="http://schemas.microsoft.com/office/powerpoint/2010/main" val="83596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2" grpId="0"/>
      <p:bldP spid="5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64201-EE06-40C5-87F3-718E745A5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User-Mode Threads: Problems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33B1F-2ACB-49F5-9FFA-1D7E6B998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One user-level thread blocks on I/O: they all do</a:t>
            </a:r>
          </a:p>
          <a:p>
            <a:pPr lvl="1"/>
            <a:r>
              <a:rPr lang="en-US" altLang="ko-KR" smtClean="0"/>
              <a:t>Kernel cannot adjust scheduling among threads it doesn’t know about</a:t>
            </a:r>
          </a:p>
          <a:p>
            <a:r>
              <a:rPr lang="en-US" altLang="ko-KR" smtClean="0"/>
              <a:t>Multiple Cores?</a:t>
            </a:r>
          </a:p>
          <a:p>
            <a:r>
              <a:rPr lang="en-US" altLang="ko-KR" smtClean="0"/>
              <a:t>Can’t completely avoid blocking (syscalls, page fault)</a:t>
            </a:r>
          </a:p>
          <a:p>
            <a:r>
              <a:rPr lang="en-US" altLang="ko-KR" smtClean="0"/>
              <a:t>One Solution: Scheduler Activations</a:t>
            </a:r>
          </a:p>
          <a:p>
            <a:pPr lvl="1"/>
            <a:r>
              <a:rPr lang="en-US" altLang="ko-KR" smtClean="0"/>
              <a:t>Have kernel inform user-level scheduler when a thread blocks</a:t>
            </a:r>
          </a:p>
          <a:p>
            <a:pPr lvl="1"/>
            <a:r>
              <a:rPr lang="en-US" altLang="ko-KR" smtClean="0"/>
              <a:t>Evolving the contract between OS and application</a:t>
            </a:r>
          </a:p>
          <a:p>
            <a:pPr lvl="1"/>
            <a:endParaRPr lang="en-US" altLang="ko-KR" smtClean="0"/>
          </a:p>
          <a:p>
            <a:r>
              <a:rPr lang="en-US" altLang="ko-KR" smtClean="0"/>
              <a:t>Alternative Solution: Language Support?</a:t>
            </a:r>
          </a:p>
          <a:p>
            <a:pPr lvl="1"/>
            <a:r>
              <a:rPr lang="en-US" altLang="ko-KR" smtClean="0"/>
              <a:t>Make the scheduler aware of the blocking operation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496C2-D680-4E8C-911D-9A4903C6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76CA1-938E-4651-A406-B340FAB9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08CB8-40DB-4C43-9935-442954763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2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64CC4-98AF-48DC-B58A-DC94708D7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 Goroutines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623F3-C51B-4DD1-B406-041C5448D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Goroutines</a:t>
            </a:r>
            <a:r>
              <a:rPr lang="en-US" dirty="0" smtClean="0"/>
              <a:t> are lightweight, user-level threads</a:t>
            </a:r>
          </a:p>
          <a:p>
            <a:pPr lvl="1"/>
            <a:r>
              <a:rPr lang="en-US" dirty="0" smtClean="0"/>
              <a:t>Scheduling not preemptive (relies on </a:t>
            </a:r>
            <a:r>
              <a:rPr lang="en-US" dirty="0" err="1" smtClean="0"/>
              <a:t>goroutines</a:t>
            </a:r>
            <a:r>
              <a:rPr lang="en-US" dirty="0" smtClean="0"/>
              <a:t> to yield)</a:t>
            </a:r>
          </a:p>
          <a:p>
            <a:pPr lvl="1"/>
            <a:r>
              <a:rPr lang="en-US" dirty="0" smtClean="0"/>
              <a:t>Yield statements inserted by compiler</a:t>
            </a:r>
          </a:p>
          <a:p>
            <a:r>
              <a:rPr lang="en-US" dirty="0" smtClean="0"/>
              <a:t>Advantages relative to regular threads (e.g., </a:t>
            </a:r>
            <a:r>
              <a:rPr lang="en-US" dirty="0" err="1" smtClean="0"/>
              <a:t>pthreads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More lightweight</a:t>
            </a:r>
          </a:p>
          <a:p>
            <a:pPr lvl="1"/>
            <a:r>
              <a:rPr lang="en-US" dirty="0" smtClean="0"/>
              <a:t>Faster context-switch time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Less sophisticated scheduling at the user-level</a:t>
            </a:r>
          </a:p>
          <a:p>
            <a:pPr lvl="1"/>
            <a:r>
              <a:rPr lang="en-US" dirty="0" smtClean="0"/>
              <a:t>OS is not aware of user-level threads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6319C-9F2C-482C-9563-F6296D2D1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89CDE-8F9B-41B9-94BB-272556363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69792-910B-4A6A-877E-BD1ABC352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2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88984-41E8-4B48-AB5F-8F348C2A3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 User-Level Scheduler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56D0-A0D5-40DD-9A41-3C13D112B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this approach?</a:t>
            </a:r>
          </a:p>
          <a:p>
            <a:r>
              <a:rPr lang="en-US" dirty="0" smtClean="0"/>
              <a:t>1 OS (kernel-supported) thread per CPU core: allows go program to achieve parallelism not just concurrency</a:t>
            </a:r>
          </a:p>
          <a:p>
            <a:pPr lvl="1"/>
            <a:r>
              <a:rPr lang="en-US" dirty="0" smtClean="0"/>
              <a:t>Fewer OS threads? Not utilizing all CPUs</a:t>
            </a:r>
          </a:p>
          <a:p>
            <a:pPr lvl="1"/>
            <a:r>
              <a:rPr lang="en-US" dirty="0" smtClean="0"/>
              <a:t>More OS threads? No additional benefit</a:t>
            </a:r>
          </a:p>
          <a:p>
            <a:pPr lvl="2"/>
            <a:r>
              <a:rPr lang="en-US" dirty="0" smtClean="0"/>
              <a:t>We’ll see one exception to this involving </a:t>
            </a:r>
            <a:r>
              <a:rPr lang="en-US" dirty="0" err="1" smtClean="0"/>
              <a:t>syscalls</a:t>
            </a:r>
            <a:endParaRPr lang="en-US" dirty="0" smtClean="0"/>
          </a:p>
          <a:p>
            <a:r>
              <a:rPr lang="en-US" dirty="0" smtClean="0"/>
              <a:t>Keep </a:t>
            </a:r>
            <a:r>
              <a:rPr lang="en-US" dirty="0" err="1" smtClean="0"/>
              <a:t>goroutine</a:t>
            </a:r>
            <a:r>
              <a:rPr lang="en-US" dirty="0" smtClean="0"/>
              <a:t> on same OS thread: affinity, nice for caching and performance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8E788-7154-4BC0-8E10-41B99F02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E8D6-34AD-4B40-B97C-763071566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C1FD2-CCF1-4235-8584-580454F8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54F71-D949-419F-9DCD-043F63983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 User-Level Thread Scheduler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2955D-4D82-4550-9F48-69093E545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7463E-DFE7-4381-B415-7210D3FF2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CD022-997F-41AB-B506-17B7D7444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759985" y="5175077"/>
            <a:ext cx="1643063" cy="757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dirty="0"/>
              <a:t>CPU Core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A0E8FD-E16B-3741-A854-F03CEDA2CF4B}"/>
              </a:ext>
            </a:extLst>
          </p:cNvPr>
          <p:cNvSpPr/>
          <p:nvPr/>
        </p:nvSpPr>
        <p:spPr>
          <a:xfrm>
            <a:off x="4060272" y="5175075"/>
            <a:ext cx="1643063" cy="757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dirty="0"/>
              <a:t>CPU Core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AA0F21-C69C-EA4A-B81A-22E5DBDE14B9}"/>
              </a:ext>
            </a:extLst>
          </p:cNvPr>
          <p:cNvSpPr/>
          <p:nvPr/>
        </p:nvSpPr>
        <p:spPr>
          <a:xfrm>
            <a:off x="8003622" y="5175075"/>
            <a:ext cx="1643063" cy="757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dirty="0"/>
              <a:t>CPU Core</a:t>
            </a:r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0F41FF5A-28DF-C343-A8B0-ADDEE2FB9CE6}"/>
              </a:ext>
            </a:extLst>
          </p:cNvPr>
          <p:cNvSpPr txBox="1"/>
          <p:nvPr/>
        </p:nvSpPr>
        <p:spPr>
          <a:xfrm>
            <a:off x="6181966" y="5032201"/>
            <a:ext cx="1343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400" b="0" dirty="0">
                <a:latin typeface="+mn-lt"/>
              </a:rPr>
              <a:t>…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640328" y="4212181"/>
            <a:ext cx="1882379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0" dirty="0">
                <a:solidFill>
                  <a:srgbClr val="FFFFFF"/>
                </a:solidFill>
                <a:latin typeface="+mn-lt"/>
              </a:rPr>
              <a:t>OS Thread </a:t>
            </a:r>
            <a:r>
              <a:rPr lang="en-US" sz="2400" b="0" i="1" dirty="0">
                <a:solidFill>
                  <a:srgbClr val="FFFFFF"/>
                </a:solidFill>
                <a:latin typeface="+mn-lt"/>
              </a:rPr>
              <a:t>(M)</a:t>
            </a:r>
            <a:endParaRPr lang="en-US" sz="2400" b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id="{AB07A6A8-1DEB-AD41-8203-7FD4F92AD692}"/>
              </a:ext>
            </a:extLst>
          </p:cNvPr>
          <p:cNvSpPr txBox="1"/>
          <p:nvPr/>
        </p:nvSpPr>
        <p:spPr>
          <a:xfrm>
            <a:off x="3940613" y="4212181"/>
            <a:ext cx="1882379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0" dirty="0">
                <a:solidFill>
                  <a:srgbClr val="FFFFFF"/>
                </a:solidFill>
                <a:latin typeface="+mn-lt"/>
              </a:rPr>
              <a:t>OS Thread </a:t>
            </a:r>
            <a:r>
              <a:rPr lang="en-US" sz="2400" b="0" i="1" dirty="0">
                <a:solidFill>
                  <a:srgbClr val="FFFFFF"/>
                </a:solidFill>
                <a:latin typeface="+mn-lt"/>
              </a:rPr>
              <a:t>(M)</a:t>
            </a:r>
            <a:endParaRPr lang="en-US" sz="2400" b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D70FEE10-18DE-5242-8333-8AE5EF813EFC}"/>
              </a:ext>
            </a:extLst>
          </p:cNvPr>
          <p:cNvSpPr txBox="1"/>
          <p:nvPr/>
        </p:nvSpPr>
        <p:spPr>
          <a:xfrm>
            <a:off x="7883963" y="4212181"/>
            <a:ext cx="1882379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0" dirty="0">
                <a:solidFill>
                  <a:srgbClr val="FFFFFF"/>
                </a:solidFill>
                <a:latin typeface="+mn-lt"/>
              </a:rPr>
              <a:t>OS Thread </a:t>
            </a:r>
            <a:r>
              <a:rPr lang="en-US" sz="2400" b="0" i="1" dirty="0">
                <a:solidFill>
                  <a:srgbClr val="FFFFFF"/>
                </a:solidFill>
                <a:latin typeface="+mn-lt"/>
              </a:rPr>
              <a:t>(M)</a:t>
            </a:r>
            <a:endParaRPr lang="en-US" sz="2400" b="0" dirty="0">
              <a:solidFill>
                <a:srgbClr val="FFFFFF"/>
              </a:solidFill>
              <a:latin typeface="+mn-lt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9CD1688-EA3C-0640-8576-8FCC6A8BE9D0}"/>
              </a:ext>
            </a:extLst>
          </p:cNvPr>
          <p:cNvGrpSpPr/>
          <p:nvPr/>
        </p:nvGrpSpPr>
        <p:grpSpPr>
          <a:xfrm>
            <a:off x="1524241" y="3304485"/>
            <a:ext cx="2114550" cy="772487"/>
            <a:chOff x="392906" y="3258621"/>
            <a:chExt cx="2114550" cy="772487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2B3A2F9-77A1-B44C-9BFC-019214F33DB8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B7560C8-88E1-A746-AD6B-D416B15C58EA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7E5C691-44EE-D94A-A0C2-6141A298B3C4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7ADE9F2-26B2-984B-95F9-2427795D9F1F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39" name="TextBox 16">
              <a:extLst>
                <a:ext uri="{FF2B5EF4-FFF2-40B4-BE49-F238E27FC236}">
                  <a16:creationId xmlns:a16="http://schemas.microsoft.com/office/drawing/2014/main" id="{9C218FF1-5E30-8E40-B0F2-49941CE01669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b="0" dirty="0">
                  <a:latin typeface="+mn-lt"/>
                </a:rPr>
                <a:t>Local Run Queue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2D09847-1A2A-304E-9528-29C730CE2543}"/>
              </a:ext>
            </a:extLst>
          </p:cNvPr>
          <p:cNvGrpSpPr/>
          <p:nvPr/>
        </p:nvGrpSpPr>
        <p:grpSpPr>
          <a:xfrm>
            <a:off x="3920711" y="3298602"/>
            <a:ext cx="2114550" cy="772487"/>
            <a:chOff x="392906" y="3258621"/>
            <a:chExt cx="2114550" cy="772487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C0C8238-5AC1-EC43-ABFD-A236648A2F5C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C07703-E9C3-4A46-81F9-7C3F50FCEDD5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81001FE-3CB8-6749-867C-24D001D96A8C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2A1B4A1-F05F-1042-8405-907E60AE0470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34" name="TextBox 36">
              <a:extLst>
                <a:ext uri="{FF2B5EF4-FFF2-40B4-BE49-F238E27FC236}">
                  <a16:creationId xmlns:a16="http://schemas.microsoft.com/office/drawing/2014/main" id="{3D3A85DB-37F6-4845-9218-3CC1E5B03361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b="0" dirty="0">
                  <a:latin typeface="+mn-lt"/>
                </a:rPr>
                <a:t>Local Run Queue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C082B85-A7F7-5A45-99C1-86B04B1B82F5}"/>
              </a:ext>
            </a:extLst>
          </p:cNvPr>
          <p:cNvGrpSpPr/>
          <p:nvPr/>
        </p:nvGrpSpPr>
        <p:grpSpPr>
          <a:xfrm>
            <a:off x="7767881" y="3304483"/>
            <a:ext cx="2114550" cy="772487"/>
            <a:chOff x="392906" y="3258621"/>
            <a:chExt cx="2114550" cy="77248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9ECE717-8079-AF43-902A-DCBEAFD491C6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9C9838D-2A14-9448-9AD2-E9B74A369587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46C397A-2321-3145-BF04-96C7EE1FA96A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2764DC-ED49-0649-A0E7-F2DB17A3DE64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29" name="TextBox 42">
              <a:extLst>
                <a:ext uri="{FF2B5EF4-FFF2-40B4-BE49-F238E27FC236}">
                  <a16:creationId xmlns:a16="http://schemas.microsoft.com/office/drawing/2014/main" id="{69CF1570-FE3A-C44A-99E0-18B4988C2EF1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b="0" dirty="0">
                  <a:latin typeface="+mn-lt"/>
                </a:rPr>
                <a:t>Local Run Queue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7E89F8C-2B9B-434B-BFA7-CCAE3822B703}"/>
              </a:ext>
            </a:extLst>
          </p:cNvPr>
          <p:cNvGrpSpPr/>
          <p:nvPr/>
        </p:nvGrpSpPr>
        <p:grpSpPr>
          <a:xfrm>
            <a:off x="4618471" y="2005306"/>
            <a:ext cx="2303163" cy="751861"/>
            <a:chOff x="298599" y="3279247"/>
            <a:chExt cx="2303163" cy="75186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6006772-1727-824D-BB15-819D86E4921F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C92525F-8886-1347-908F-40629C0B4127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01D349C-0226-094C-AFC6-F58E03F118C5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3E5B1BD-414F-4042-AE73-BCF1B30A6066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24" name="TextBox 48">
              <a:extLst>
                <a:ext uri="{FF2B5EF4-FFF2-40B4-BE49-F238E27FC236}">
                  <a16:creationId xmlns:a16="http://schemas.microsoft.com/office/drawing/2014/main" id="{236EAF5A-95E1-F94E-8C59-FE0E21171812}"/>
                </a:ext>
              </a:extLst>
            </p:cNvPr>
            <p:cNvSpPr txBox="1"/>
            <p:nvPr/>
          </p:nvSpPr>
          <p:spPr>
            <a:xfrm>
              <a:off x="298599" y="3279247"/>
              <a:ext cx="2303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9pPr>
            </a:lstStyle>
            <a:p>
              <a:r>
                <a:rPr lang="en-US" b="0" dirty="0">
                  <a:latin typeface="+mn-lt"/>
                </a:rPr>
                <a:t>Global Run Queue</a:t>
              </a:r>
            </a:p>
          </p:txBody>
        </p: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54F05A9-5EEF-0E4F-A505-74A02A43E76D}"/>
              </a:ext>
            </a:extLst>
          </p:cNvPr>
          <p:cNvCxnSpPr>
            <a:endCxn id="23" idx="3"/>
          </p:cNvCxnSpPr>
          <p:nvPr/>
        </p:nvCxnSpPr>
        <p:spPr>
          <a:xfrm flipH="1">
            <a:off x="6579078" y="2544115"/>
            <a:ext cx="1424544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51">
            <a:extLst>
              <a:ext uri="{FF2B5EF4-FFF2-40B4-BE49-F238E27FC236}">
                <a16:creationId xmlns:a16="http://schemas.microsoft.com/office/drawing/2014/main" id="{28146077-04C9-424B-AF12-E6ED3FA88FBB}"/>
              </a:ext>
            </a:extLst>
          </p:cNvPr>
          <p:cNvSpPr txBox="1"/>
          <p:nvPr/>
        </p:nvSpPr>
        <p:spPr>
          <a:xfrm>
            <a:off x="8108104" y="2189972"/>
            <a:ext cx="1791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 b="0" dirty="0">
                <a:latin typeface="+mn-lt"/>
              </a:rPr>
              <a:t>Newly created goroutines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367AC0-4977-4A15-B630-9B74B7561277}"/>
              </a:ext>
            </a:extLst>
          </p:cNvPr>
          <p:cNvSpPr txBox="1"/>
          <p:nvPr/>
        </p:nvSpPr>
        <p:spPr>
          <a:xfrm>
            <a:off x="563218" y="1899596"/>
            <a:ext cx="3604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Why not just have a single global run queue?</a:t>
            </a:r>
          </a:p>
        </p:txBody>
      </p:sp>
    </p:spTree>
    <p:extLst>
      <p:ext uri="{BB962C8B-B14F-4D97-AF65-F5344CB8AC3E}">
        <p14:creationId xmlns:p14="http://schemas.microsoft.com/office/powerpoint/2010/main" val="408801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B2DB-AE95-4B87-A154-9107A57F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Mesa Monitors vs. Hoare Monitors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9CFCB-5DC7-4914-AA89-DB4A098282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Mesa Monitor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9316B8-8779-42F9-8267-C809B8E37C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while (buffer empty)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cond_wait</a:t>
            </a:r>
            <a:r>
              <a:rPr lang="en-US" dirty="0" smtClean="0">
                <a:latin typeface="Consolas" panose="020B0609020204030204" pitchFamily="49" charset="0"/>
              </a:rPr>
              <a:t>(&amp;</a:t>
            </a:r>
            <a:r>
              <a:rPr lang="en-US" dirty="0" err="1" smtClean="0">
                <a:latin typeface="Consolas" panose="020B0609020204030204" pitchFamily="49" charset="0"/>
              </a:rPr>
              <a:t>not_empty</a:t>
            </a:r>
            <a:r>
              <a:rPr lang="en-US" dirty="0" smtClean="0">
                <a:latin typeface="Consolas" panose="020B0609020204030204" pitchFamily="49" charset="0"/>
              </a:rPr>
              <a:t>, &amp;</a:t>
            </a:r>
            <a:r>
              <a:rPr lang="en-US" dirty="0" err="1" smtClean="0">
                <a:latin typeface="Consolas" panose="020B0609020204030204" pitchFamily="49" charset="0"/>
              </a:rPr>
              <a:t>buf_lock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F9847D-2E2E-4880-93D1-7FAF5F4D42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Hoare Monitor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DC31A-A417-433D-B17D-198917F1927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(buffer empty) {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</a:rPr>
              <a:t>cond_wait</a:t>
            </a:r>
            <a:r>
              <a:rPr lang="en-US" dirty="0" smtClean="0">
                <a:latin typeface="Consolas" panose="020B0609020204030204" pitchFamily="49" charset="0"/>
              </a:rPr>
              <a:t>(&amp;</a:t>
            </a:r>
            <a:r>
              <a:rPr lang="en-US" dirty="0" err="1" smtClean="0">
                <a:latin typeface="Consolas" panose="020B0609020204030204" pitchFamily="49" charset="0"/>
              </a:rPr>
              <a:t>not_empty</a:t>
            </a:r>
            <a:r>
              <a:rPr lang="en-US" dirty="0" smtClean="0">
                <a:latin typeface="Consolas" panose="020B0609020204030204" pitchFamily="49" charset="0"/>
              </a:rPr>
              <a:t>, &amp;</a:t>
            </a:r>
            <a:r>
              <a:rPr lang="en-US" dirty="0" err="1" smtClean="0">
                <a:latin typeface="Consolas" panose="020B0609020204030204" pitchFamily="49" charset="0"/>
              </a:rPr>
              <a:t>buf_lock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54233B-913F-4A74-AEBB-60F0398C3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A47F59-16D2-4B27-A497-25E1850DB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AF26DD-9C3E-442F-B195-2349EB4DC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41AB5B-C7C2-4734-84A4-943E8C53CA22}"/>
              </a:ext>
            </a:extLst>
          </p:cNvPr>
          <p:cNvSpPr txBox="1"/>
          <p:nvPr/>
        </p:nvSpPr>
        <p:spPr>
          <a:xfrm>
            <a:off x="1207936" y="4339875"/>
            <a:ext cx="10084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5"/>
                </a:solidFill>
              </a:rPr>
              <a:t>In practice, almost all OSes implement Mesa monitors</a:t>
            </a:r>
          </a:p>
        </p:txBody>
      </p:sp>
    </p:spTree>
    <p:extLst>
      <p:ext uri="{BB962C8B-B14F-4D97-AF65-F5344CB8AC3E}">
        <p14:creationId xmlns:p14="http://schemas.microsoft.com/office/powerpoint/2010/main" val="4045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90036-B7B4-4701-BE7C-7A59B665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Dealing with Blocking Syscalls</a:t>
            </a:r>
            <a:endParaRPr lang="en-US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6FE36E4E-F5EF-471E-946E-C4C340D46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0" y="1943100"/>
            <a:ext cx="4728708" cy="4237037"/>
          </a:xfrm>
        </p:spPr>
        <p:txBody>
          <a:bodyPr/>
          <a:lstStyle/>
          <a:p>
            <a:r>
              <a:rPr lang="en-US" dirty="0" smtClean="0"/>
              <a:t>What if a </a:t>
            </a:r>
            <a:r>
              <a:rPr lang="en-US" dirty="0" err="1" smtClean="0"/>
              <a:t>goroutine</a:t>
            </a:r>
            <a:r>
              <a:rPr lang="en-US" dirty="0" smtClean="0"/>
              <a:t> wants to make a blocking </a:t>
            </a:r>
            <a:r>
              <a:rPr lang="en-US" dirty="0" err="1" smtClean="0"/>
              <a:t>syscall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Example: File I/O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A71B6-D466-466A-A8E0-019FF924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736FE-1DA9-4DB4-9EE8-67D60E35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01BE1-2357-443C-8454-D24341C90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818678" y="4660925"/>
            <a:ext cx="1643063" cy="757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dirty="0"/>
              <a:t>CPU Core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699021" y="3698029"/>
            <a:ext cx="1882379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0" dirty="0">
                <a:solidFill>
                  <a:srgbClr val="FFFFFF"/>
                </a:solidFill>
                <a:latin typeface="+mn-lt"/>
              </a:rPr>
              <a:t>OS Thread </a:t>
            </a:r>
            <a:r>
              <a:rPr lang="en-US" sz="2400" b="0" i="1" dirty="0">
                <a:solidFill>
                  <a:srgbClr val="FFFFFF"/>
                </a:solidFill>
                <a:latin typeface="+mn-lt"/>
              </a:rPr>
              <a:t>(M1)</a:t>
            </a:r>
            <a:endParaRPr lang="en-US" sz="2400" b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F46DA0-3425-9A43-8B61-E64840A1801D}"/>
              </a:ext>
            </a:extLst>
          </p:cNvPr>
          <p:cNvSpPr/>
          <p:nvPr/>
        </p:nvSpPr>
        <p:spPr>
          <a:xfrm>
            <a:off x="1589473" y="3105815"/>
            <a:ext cx="2101471" cy="460315"/>
          </a:xfrm>
          <a:prstGeom prst="rect">
            <a:avLst/>
          </a:prstGeom>
          <a:solidFill>
            <a:srgbClr val="039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dirty="0"/>
              <a:t>Running </a:t>
            </a:r>
            <a:r>
              <a:rPr lang="en-US" sz="2000" b="0" dirty="0" err="1"/>
              <a:t>Grtn</a:t>
            </a:r>
            <a:r>
              <a:rPr lang="en-US" sz="2000" b="0" dirty="0"/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BF4B2F5-6397-0B45-8FD2-440CEE9FB964}"/>
              </a:ext>
            </a:extLst>
          </p:cNvPr>
          <p:cNvGrpSpPr/>
          <p:nvPr/>
        </p:nvGrpSpPr>
        <p:grpSpPr>
          <a:xfrm>
            <a:off x="1632761" y="2048174"/>
            <a:ext cx="2114550" cy="792365"/>
            <a:chOff x="392906" y="3238743"/>
            <a:chExt cx="2114550" cy="79236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826CA86-D398-AD4C-ABD5-CB5290D6552D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5AC684C-6E0F-194E-9AF9-9B453B0D0298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217AB21-6F5B-B74C-B6DF-237A1EC58C5D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375C5EA-19A3-1C40-9A58-39AC0C0DA40A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16" name="TextBox 57">
              <a:extLst>
                <a:ext uri="{FF2B5EF4-FFF2-40B4-BE49-F238E27FC236}">
                  <a16:creationId xmlns:a16="http://schemas.microsoft.com/office/drawing/2014/main" id="{17DBFE9D-F423-B64B-9094-A4EC80FD8515}"/>
                </a:ext>
              </a:extLst>
            </p:cNvPr>
            <p:cNvSpPr txBox="1"/>
            <p:nvPr/>
          </p:nvSpPr>
          <p:spPr>
            <a:xfrm>
              <a:off x="392906" y="3238743"/>
              <a:ext cx="2114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b="0" dirty="0">
                  <a:latin typeface="+mn-lt"/>
                </a:rPr>
                <a:t>Local Run Queue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617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90036-B7B4-4701-BE7C-7A59B665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Dealing with Blocking Syscalls</a:t>
            </a:r>
            <a:endParaRPr lang="en-US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6FE36E4E-F5EF-471E-946E-C4C340D46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0" y="1943100"/>
            <a:ext cx="4728708" cy="4237037"/>
          </a:xfrm>
        </p:spPr>
        <p:txBody>
          <a:bodyPr/>
          <a:lstStyle/>
          <a:p>
            <a:r>
              <a:rPr lang="en-US" dirty="0" smtClean="0"/>
              <a:t>What if a </a:t>
            </a:r>
            <a:r>
              <a:rPr lang="en-US" dirty="0" err="1" smtClean="0"/>
              <a:t>goroutine</a:t>
            </a:r>
            <a:r>
              <a:rPr lang="en-US" dirty="0" smtClean="0"/>
              <a:t> wants to make a blocking </a:t>
            </a:r>
            <a:r>
              <a:rPr lang="en-US" dirty="0" err="1" smtClean="0"/>
              <a:t>syscall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Example: File I/O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While </a:t>
            </a:r>
            <a:r>
              <a:rPr lang="en-US" dirty="0" err="1" smtClean="0"/>
              <a:t>syscall</a:t>
            </a:r>
            <a:r>
              <a:rPr lang="en-US" dirty="0" smtClean="0"/>
              <a:t> is blocking, allocate new OS thread (M2)</a:t>
            </a:r>
          </a:p>
          <a:p>
            <a:pPr lvl="1"/>
            <a:r>
              <a:rPr lang="en-US" dirty="0" smtClean="0"/>
              <a:t>M1 is blocked by kernel, M2 lets us continue using CPU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A71B6-D466-466A-A8E0-019FF924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736FE-1DA9-4DB4-9EE8-67D60E35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01BE1-2357-443C-8454-D24341C90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818678" y="4660925"/>
            <a:ext cx="1643063" cy="757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dirty="0"/>
              <a:t>CPU Core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699021" y="3698029"/>
            <a:ext cx="1882379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0" dirty="0">
                <a:solidFill>
                  <a:srgbClr val="FFFFFF"/>
                </a:solidFill>
                <a:latin typeface="+mn-lt"/>
              </a:rPr>
              <a:t>OS Thread </a:t>
            </a:r>
            <a:r>
              <a:rPr lang="en-US" sz="2400" b="0" i="1" dirty="0">
                <a:solidFill>
                  <a:srgbClr val="FFFFFF"/>
                </a:solidFill>
                <a:latin typeface="+mn-lt"/>
              </a:rPr>
              <a:t>(M2)</a:t>
            </a:r>
            <a:endParaRPr lang="en-US" sz="2400" b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F46DA0-3425-9A43-8B61-E64840A1801D}"/>
              </a:ext>
            </a:extLst>
          </p:cNvPr>
          <p:cNvSpPr/>
          <p:nvPr/>
        </p:nvSpPr>
        <p:spPr>
          <a:xfrm>
            <a:off x="4378952" y="4013791"/>
            <a:ext cx="2101471" cy="460315"/>
          </a:xfrm>
          <a:prstGeom prst="rect">
            <a:avLst/>
          </a:prstGeom>
          <a:solidFill>
            <a:srgbClr val="039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dirty="0"/>
              <a:t>Blocking </a:t>
            </a:r>
            <a:r>
              <a:rPr lang="en-US" sz="2000" b="0" dirty="0" err="1"/>
              <a:t>Grtn</a:t>
            </a:r>
            <a:r>
              <a:rPr lang="en-US" sz="2000" b="0" dirty="0"/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BF4B2F5-6397-0B45-8FD2-440CEE9FB964}"/>
              </a:ext>
            </a:extLst>
          </p:cNvPr>
          <p:cNvGrpSpPr/>
          <p:nvPr/>
        </p:nvGrpSpPr>
        <p:grpSpPr>
          <a:xfrm>
            <a:off x="1632761" y="2048174"/>
            <a:ext cx="2114550" cy="792365"/>
            <a:chOff x="392906" y="3238743"/>
            <a:chExt cx="2114550" cy="79236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826CA86-D398-AD4C-ABD5-CB5290D6552D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5AC684C-6E0F-194E-9AF9-9B453B0D0298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217AB21-6F5B-B74C-B6DF-237A1EC58C5D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375C5EA-19A3-1C40-9A58-39AC0C0DA40A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16" name="TextBox 57">
              <a:extLst>
                <a:ext uri="{FF2B5EF4-FFF2-40B4-BE49-F238E27FC236}">
                  <a16:creationId xmlns:a16="http://schemas.microsoft.com/office/drawing/2014/main" id="{17DBFE9D-F423-B64B-9094-A4EC80FD8515}"/>
                </a:ext>
              </a:extLst>
            </p:cNvPr>
            <p:cNvSpPr txBox="1"/>
            <p:nvPr/>
          </p:nvSpPr>
          <p:spPr>
            <a:xfrm>
              <a:off x="392906" y="3238743"/>
              <a:ext cx="2114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b="0" dirty="0">
                  <a:latin typeface="+mn-lt"/>
                </a:rPr>
                <a:t>Local Run Queue</a:t>
              </a:r>
            </a:p>
          </p:txBody>
        </p:sp>
      </p:grpSp>
      <p:sp>
        <p:nvSpPr>
          <p:cNvPr id="19" name="TextBox 12">
            <a:extLst>
              <a:ext uri="{FF2B5EF4-FFF2-40B4-BE49-F238E27FC236}">
                <a16:creationId xmlns:a16="http://schemas.microsoft.com/office/drawing/2014/main" id="{691AA347-497C-9F40-BF39-8D092445B11D}"/>
              </a:ext>
            </a:extLst>
          </p:cNvPr>
          <p:cNvSpPr txBox="1"/>
          <p:nvPr/>
        </p:nvSpPr>
        <p:spPr>
          <a:xfrm>
            <a:off x="4478949" y="4587165"/>
            <a:ext cx="1882379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0" dirty="0">
                <a:solidFill>
                  <a:srgbClr val="FFFFFF"/>
                </a:solidFill>
                <a:latin typeface="+mn-lt"/>
              </a:rPr>
              <a:t>OS Thread</a:t>
            </a:r>
            <a:br>
              <a:rPr lang="en-US" sz="2400" b="0" dirty="0">
                <a:solidFill>
                  <a:srgbClr val="FFFFFF"/>
                </a:solidFill>
                <a:latin typeface="+mn-lt"/>
              </a:rPr>
            </a:br>
            <a:r>
              <a:rPr lang="en-US" sz="2400" b="0" i="1" dirty="0">
                <a:solidFill>
                  <a:srgbClr val="FFFFFF"/>
                </a:solidFill>
                <a:latin typeface="+mn-lt"/>
              </a:rPr>
              <a:t>(M1)</a:t>
            </a:r>
            <a:endParaRPr lang="en-US" sz="2400" b="0" dirty="0">
              <a:solidFill>
                <a:srgbClr val="FFFFFF"/>
              </a:solidFill>
              <a:latin typeface="+mn-lt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64EB95C-A0A0-461F-A2CE-53604FFD8373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1972985" y="2840539"/>
            <a:ext cx="0" cy="75423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7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90036-B7B4-4701-BE7C-7A59B665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Dealing with Blocking Syscalls</a:t>
            </a:r>
            <a:endParaRPr lang="en-US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6FE36E4E-F5EF-471E-946E-C4C340D46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0" y="1943100"/>
            <a:ext cx="4728708" cy="4237037"/>
          </a:xfrm>
        </p:spPr>
        <p:txBody>
          <a:bodyPr/>
          <a:lstStyle/>
          <a:p>
            <a:r>
              <a:rPr lang="en-US" dirty="0" err="1" smtClean="0"/>
              <a:t>Syscall</a:t>
            </a:r>
            <a:r>
              <a:rPr lang="en-US" dirty="0" smtClean="0"/>
              <a:t> completes: Put invoking </a:t>
            </a:r>
            <a:r>
              <a:rPr lang="en-US" dirty="0" err="1" smtClean="0"/>
              <a:t>goroutine</a:t>
            </a:r>
            <a:r>
              <a:rPr lang="en-US" dirty="0" smtClean="0"/>
              <a:t> back on queue</a:t>
            </a:r>
          </a:p>
          <a:p>
            <a:r>
              <a:rPr lang="en-US" dirty="0" smtClean="0"/>
              <a:t>Keep M1 around in a spare pool</a:t>
            </a:r>
          </a:p>
          <a:p>
            <a:r>
              <a:rPr lang="en-US" dirty="0" smtClean="0"/>
              <a:t>Swap it with M2 upon next </a:t>
            </a:r>
            <a:r>
              <a:rPr lang="en-US" dirty="0" err="1" smtClean="0"/>
              <a:t>syscall</a:t>
            </a:r>
            <a:r>
              <a:rPr lang="en-US" dirty="0" smtClean="0"/>
              <a:t>, no need to pay thread creation cost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A71B6-D466-466A-A8E0-019FF924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736FE-1DA9-4DB4-9EE8-67D60E35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01BE1-2357-443C-8454-D24341C90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818678" y="4660925"/>
            <a:ext cx="1643063" cy="757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dirty="0"/>
              <a:t>CPU Core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699021" y="3698029"/>
            <a:ext cx="1882379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0" dirty="0">
                <a:solidFill>
                  <a:srgbClr val="FFFFFF"/>
                </a:solidFill>
                <a:latin typeface="+mn-lt"/>
              </a:rPr>
              <a:t>OS Thread </a:t>
            </a:r>
            <a:r>
              <a:rPr lang="en-US" sz="2400" b="0" i="1" dirty="0">
                <a:solidFill>
                  <a:srgbClr val="FFFFFF"/>
                </a:solidFill>
                <a:latin typeface="+mn-lt"/>
              </a:rPr>
              <a:t>(M2)</a:t>
            </a:r>
            <a:endParaRPr lang="en-US" sz="2400" b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F46DA0-3425-9A43-8B61-E64840A1801D}"/>
              </a:ext>
            </a:extLst>
          </p:cNvPr>
          <p:cNvSpPr/>
          <p:nvPr/>
        </p:nvSpPr>
        <p:spPr>
          <a:xfrm>
            <a:off x="4378952" y="3648977"/>
            <a:ext cx="2101471" cy="460315"/>
          </a:xfrm>
          <a:prstGeom prst="rect">
            <a:avLst/>
          </a:prstGeom>
          <a:solidFill>
            <a:srgbClr val="039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dirty="0"/>
              <a:t>Ready </a:t>
            </a:r>
            <a:r>
              <a:rPr lang="en-US" sz="2000" b="0" dirty="0" err="1"/>
              <a:t>Grtn</a:t>
            </a:r>
            <a:r>
              <a:rPr lang="en-US" sz="2000" b="0" dirty="0"/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BF4B2F5-6397-0B45-8FD2-440CEE9FB964}"/>
              </a:ext>
            </a:extLst>
          </p:cNvPr>
          <p:cNvGrpSpPr/>
          <p:nvPr/>
        </p:nvGrpSpPr>
        <p:grpSpPr>
          <a:xfrm>
            <a:off x="1632761" y="2048174"/>
            <a:ext cx="2114550" cy="792365"/>
            <a:chOff x="392906" y="3238743"/>
            <a:chExt cx="2114550" cy="79236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826CA86-D398-AD4C-ABD5-CB5290D6552D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5AC684C-6E0F-194E-9AF9-9B453B0D0298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217AB21-6F5B-B74C-B6DF-237A1EC58C5D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0"/>
            </a:p>
          </p:txBody>
        </p:sp>
        <p:sp>
          <p:nvSpPr>
            <p:cNvPr id="16" name="TextBox 57">
              <a:extLst>
                <a:ext uri="{FF2B5EF4-FFF2-40B4-BE49-F238E27FC236}">
                  <a16:creationId xmlns:a16="http://schemas.microsoft.com/office/drawing/2014/main" id="{17DBFE9D-F423-B64B-9094-A4EC80FD8515}"/>
                </a:ext>
              </a:extLst>
            </p:cNvPr>
            <p:cNvSpPr txBox="1"/>
            <p:nvPr/>
          </p:nvSpPr>
          <p:spPr>
            <a:xfrm>
              <a:off x="392906" y="3238743"/>
              <a:ext cx="2114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Comic Sans MS" panose="030F0702030302020204" pitchFamily="66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b="0" dirty="0">
                  <a:latin typeface="+mn-lt"/>
                </a:rPr>
                <a:t>Local Run Queue</a:t>
              </a:r>
            </a:p>
          </p:txBody>
        </p:sp>
      </p:grpSp>
      <p:sp>
        <p:nvSpPr>
          <p:cNvPr id="19" name="TextBox 12">
            <a:extLst>
              <a:ext uri="{FF2B5EF4-FFF2-40B4-BE49-F238E27FC236}">
                <a16:creationId xmlns:a16="http://schemas.microsoft.com/office/drawing/2014/main" id="{691AA347-497C-9F40-BF39-8D092445B11D}"/>
              </a:ext>
            </a:extLst>
          </p:cNvPr>
          <p:cNvSpPr txBox="1"/>
          <p:nvPr/>
        </p:nvSpPr>
        <p:spPr>
          <a:xfrm>
            <a:off x="4478949" y="4587165"/>
            <a:ext cx="1882379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0" dirty="0">
                <a:solidFill>
                  <a:srgbClr val="FFFFFF"/>
                </a:solidFill>
                <a:latin typeface="+mn-lt"/>
              </a:rPr>
              <a:t>OS Thread</a:t>
            </a:r>
            <a:br>
              <a:rPr lang="en-US" sz="2400" b="0" dirty="0">
                <a:solidFill>
                  <a:srgbClr val="FFFFFF"/>
                </a:solidFill>
                <a:latin typeface="+mn-lt"/>
              </a:rPr>
            </a:br>
            <a:r>
              <a:rPr lang="en-US" sz="2400" b="0" i="1" dirty="0">
                <a:solidFill>
                  <a:srgbClr val="FFFFFF"/>
                </a:solidFill>
                <a:latin typeface="+mn-lt"/>
              </a:rPr>
              <a:t>(M1)</a:t>
            </a:r>
            <a:endParaRPr lang="en-US" sz="2400" b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37478F1-BE0B-4E75-A5E0-231DD5D9FC1F}"/>
              </a:ext>
            </a:extLst>
          </p:cNvPr>
          <p:cNvSpPr/>
          <p:nvPr/>
        </p:nvSpPr>
        <p:spPr>
          <a:xfrm>
            <a:off x="1589473" y="3105815"/>
            <a:ext cx="2101471" cy="460315"/>
          </a:xfrm>
          <a:prstGeom prst="rect">
            <a:avLst/>
          </a:prstGeom>
          <a:solidFill>
            <a:srgbClr val="039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dirty="0"/>
              <a:t>Running </a:t>
            </a:r>
            <a:r>
              <a:rPr lang="en-US" sz="2000" b="0" dirty="0" err="1"/>
              <a:t>Grtn</a:t>
            </a:r>
            <a:r>
              <a:rPr lang="en-US" sz="2000" b="0" dirty="0"/>
              <a:t>.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6D6B508-85FB-451F-8F11-D9175C44C33D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3461741" y="2643809"/>
            <a:ext cx="1967947" cy="100516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2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6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8533D-41C3-4402-975D-9C72E0CA2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Why the while Loop?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3D6CD-54DD-4793-85AA-363F824B5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thread is woken up by </a:t>
            </a:r>
            <a:r>
              <a:rPr lang="en-US" dirty="0" smtClean="0">
                <a:latin typeface="Consolas" panose="020B0609020204030204" pitchFamily="49" charset="0"/>
              </a:rPr>
              <a:t>signal()</a:t>
            </a:r>
            <a:r>
              <a:rPr lang="en-US" dirty="0" smtClean="0"/>
              <a:t>, it is simply marked as eligible to run</a:t>
            </a:r>
          </a:p>
          <a:p>
            <a:r>
              <a:rPr lang="en-US" dirty="0" smtClean="0"/>
              <a:t>It may or may not reacquire the lock immediately!</a:t>
            </a:r>
          </a:p>
          <a:p>
            <a:pPr lvl="1"/>
            <a:r>
              <a:rPr lang="en-US" dirty="0" smtClean="0"/>
              <a:t>Another thread could be scheduled and “sneak in” make the condition it’s waiting for no longer true</a:t>
            </a:r>
          </a:p>
          <a:p>
            <a:pPr lvl="1"/>
            <a:r>
              <a:rPr lang="en-US" dirty="0" smtClean="0"/>
              <a:t>Need a loop to re-check condition on wakeup</a:t>
            </a:r>
          </a:p>
          <a:p>
            <a:r>
              <a:rPr lang="en-US" dirty="0" smtClean="0"/>
              <a:t>This is called Mesa Scheduling (Mesa-style Monitors)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Most operating systems use Mesa-style Monitors!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BA999-00D1-4E54-8410-486A66D3D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FA8F5-7C25-47D5-81EF-DE8B46CF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1A043-6C20-4BB0-9DD0-43FDEAF9E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9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EBAC8-71F6-486F-9694-933151F3F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294198"/>
            <a:ext cx="10030968" cy="1397124"/>
          </a:xfrm>
        </p:spPr>
        <p:txBody>
          <a:bodyPr/>
          <a:lstStyle/>
          <a:p>
            <a:r>
              <a:rPr lang="en-US" dirty="0" smtClean="0"/>
              <a:t>Concurrency and Synchronization in 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56E00-09D0-44AA-AD39-26213B39BB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5000" dirty="0" smtClean="0"/>
              <a:t>Harder with more locks</a:t>
            </a:r>
          </a:p>
          <a:p>
            <a:pPr marL="274320" lvl="1" indent="0">
              <a:buNone/>
            </a:pPr>
            <a:endParaRPr lang="en-US" altLang="ko-KR" sz="35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void </a:t>
            </a:r>
            <a:r>
              <a:rPr lang="en-US" altLang="ko-KR" sz="3500" dirty="0" err="1" smtClean="0">
                <a:latin typeface="Consolas" panose="020B0609020204030204" pitchFamily="49" charset="0"/>
              </a:rPr>
              <a:t>Rtn</a:t>
            </a:r>
            <a:r>
              <a:rPr lang="en-US" altLang="ko-KR" sz="3500" dirty="0" smtClean="0">
                <a:latin typeface="Consolas" panose="020B0609020204030204" pitchFamily="49" charset="0"/>
              </a:rPr>
              <a:t>() {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  lock1.acquire();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  …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  if (error) {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    lock1.release();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    return;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  }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…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lock2.acquire();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…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if (error) {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  lock2.release()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  lock1.release();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  return;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}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…  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lock2.release();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lock1.release();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}</a:t>
            </a:r>
            <a:endParaRPr lang="en-US" sz="35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5F595F-EBDE-4A73-8645-0D2427848B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5000" dirty="0" smtClean="0"/>
              <a:t>Is </a:t>
            </a:r>
            <a:r>
              <a:rPr lang="en-US" sz="5000" dirty="0" err="1" smtClean="0"/>
              <a:t>goto</a:t>
            </a:r>
            <a:r>
              <a:rPr lang="en-US" sz="5000" dirty="0" smtClean="0"/>
              <a:t> a solution???</a:t>
            </a:r>
          </a:p>
          <a:p>
            <a:pPr marL="274320" lvl="1" indent="0">
              <a:buNone/>
            </a:pPr>
            <a:endParaRPr lang="en-US" altLang="ko-KR" sz="3500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void </a:t>
            </a:r>
            <a:r>
              <a:rPr lang="en-US" altLang="ko-KR" sz="3500" dirty="0" err="1" smtClean="0">
                <a:latin typeface="Consolas" panose="020B0609020204030204" pitchFamily="49" charset="0"/>
              </a:rPr>
              <a:t>Rtn</a:t>
            </a:r>
            <a:r>
              <a:rPr lang="en-US" altLang="ko-KR" sz="3500" dirty="0" smtClean="0">
                <a:latin typeface="Consolas" panose="020B0609020204030204" pitchFamily="49" charset="0"/>
              </a:rPr>
              <a:t>() {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  lock1.acquire();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  …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  if (error) {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    </a:t>
            </a:r>
            <a:r>
              <a:rPr lang="en-US" altLang="ko-KR" sz="3500" dirty="0" err="1" smtClean="0">
                <a:latin typeface="Consolas" panose="020B0609020204030204" pitchFamily="49" charset="0"/>
              </a:rPr>
              <a:t>goto</a:t>
            </a:r>
            <a:r>
              <a:rPr lang="en-US" altLang="ko-KR" sz="3500" dirty="0" smtClean="0">
                <a:latin typeface="Consolas" panose="020B0609020204030204" pitchFamily="49" charset="0"/>
              </a:rPr>
              <a:t> release_lock1_and_return;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  }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…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lock2.acquire();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…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if (error) {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  </a:t>
            </a:r>
            <a:r>
              <a:rPr lang="en-US" altLang="ko-KR" sz="3500" dirty="0" err="1" smtClean="0">
                <a:latin typeface="Consolas" panose="020B0609020204030204" pitchFamily="49" charset="0"/>
              </a:rPr>
              <a:t>goto</a:t>
            </a:r>
            <a:r>
              <a:rPr lang="en-US" altLang="ko-KR" sz="3500" dirty="0" smtClean="0">
                <a:latin typeface="Consolas" panose="020B0609020204030204" pitchFamily="49" charset="0"/>
              </a:rPr>
              <a:t> </a:t>
            </a:r>
            <a:r>
              <a:rPr lang="en-US" altLang="ko-KR" sz="3500" dirty="0" err="1" smtClean="0">
                <a:latin typeface="Consolas" panose="020B0609020204030204" pitchFamily="49" charset="0"/>
              </a:rPr>
              <a:t>release_both_and_return</a:t>
            </a:r>
            <a:r>
              <a:rPr lang="en-US" altLang="ko-KR" sz="3500" dirty="0" smtClean="0"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}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…</a:t>
            </a:r>
          </a:p>
          <a:p>
            <a:pPr marL="274320" lvl="1" indent="0">
              <a:buNone/>
            </a:pPr>
            <a:r>
              <a:rPr lang="en-US" altLang="ko-KR" sz="3500" dirty="0" err="1" smtClean="0">
                <a:latin typeface="Consolas" panose="020B0609020204030204" pitchFamily="49" charset="0"/>
              </a:rPr>
              <a:t>release_both_and_return</a:t>
            </a:r>
            <a:r>
              <a:rPr lang="en-US" altLang="ko-KR" sz="3500" dirty="0" smtClean="0">
                <a:latin typeface="Consolas" panose="020B0609020204030204" pitchFamily="49" charset="0"/>
              </a:rPr>
              <a:t>: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lock2.release();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release_lock1_and_return:</a:t>
            </a:r>
          </a:p>
          <a:p>
            <a:pPr marL="274320" lvl="1" indent="0">
              <a:buNone/>
            </a:pPr>
            <a:r>
              <a:rPr lang="en-US" altLang="ko-KR" sz="3500" dirty="0" smtClean="0">
                <a:latin typeface="Consolas" panose="020B0609020204030204" pitchFamily="49" charset="0"/>
              </a:rPr>
              <a:t>  lock1.release();</a:t>
            </a:r>
            <a:br>
              <a:rPr lang="en-US" altLang="ko-KR" sz="3500" dirty="0" smtClean="0">
                <a:latin typeface="Consolas" panose="020B0609020204030204" pitchFamily="49" charset="0"/>
              </a:rPr>
            </a:br>
            <a:r>
              <a:rPr lang="en-US" altLang="ko-KR" sz="3500" dirty="0" smtClean="0">
                <a:latin typeface="Consolas" panose="020B0609020204030204" pitchFamily="49" charset="0"/>
              </a:rPr>
              <a:t>}</a:t>
            </a:r>
            <a:endParaRPr lang="en-US" sz="3500" dirty="0">
              <a:latin typeface="Consolas" panose="020B0609020204030204" pitchFamily="49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DD24B-74F8-428A-BFC4-DCFB88037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3/5/2025, Lecture 8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74E944-7CA3-4029-8FBC-3A7C61C32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CSC4103, Spring 2025, Lock Implementation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9736B-7B95-4296-BE66-74A7FFE0C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50B3728-42B5-46E1-8863-4BDB07D9EE1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7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534</TotalTime>
  <Words>6116</Words>
  <Application>Microsoft Office PowerPoint</Application>
  <PresentationFormat>Widescreen</PresentationFormat>
  <Paragraphs>1091</Paragraphs>
  <Slides>73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90" baseType="lpstr">
      <vt:lpstr>맑은 고딕</vt:lpstr>
      <vt:lpstr>ＭＳ Ｐゴシック</vt:lpstr>
      <vt:lpstr>Arial</vt:lpstr>
      <vt:lpstr>Calibri</vt:lpstr>
      <vt:lpstr>Cambria Math</vt:lpstr>
      <vt:lpstr>Century Schoolbook</vt:lpstr>
      <vt:lpstr>Comic Sans MS</vt:lpstr>
      <vt:lpstr>Consolas</vt:lpstr>
      <vt:lpstr>Courier New</vt:lpstr>
      <vt:lpstr>Gill Sans</vt:lpstr>
      <vt:lpstr>Gill Sans Light</vt:lpstr>
      <vt:lpstr>굴림</vt:lpstr>
      <vt:lpstr>Helvetica</vt:lpstr>
      <vt:lpstr>Symbol</vt:lpstr>
      <vt:lpstr>Wingdings</vt:lpstr>
      <vt:lpstr>Wingdings 2</vt:lpstr>
      <vt:lpstr>View</vt:lpstr>
      <vt:lpstr>Synchronization 2: Lock Implementation</vt:lpstr>
      <vt:lpstr>Recall: Producer-Consumer</vt:lpstr>
      <vt:lpstr>Recall: Producer-Consumer (Semaphores)</vt:lpstr>
      <vt:lpstr>Recall: Problems with Semaphores</vt:lpstr>
      <vt:lpstr>Recall: Condition Variables</vt:lpstr>
      <vt:lpstr>Recall: Monitors</vt:lpstr>
      <vt:lpstr>Recall: Mesa Monitors vs. Hoare Monitors</vt:lpstr>
      <vt:lpstr>Recall: Why the while Loop?</vt:lpstr>
      <vt:lpstr>Concurrency and Synchronization in C</vt:lpstr>
      <vt:lpstr>C++ Lock Guards</vt:lpstr>
      <vt:lpstr>Today: How to implement synchronization primitives?</vt:lpstr>
      <vt:lpstr>Recall: Race Conditions</vt:lpstr>
      <vt:lpstr>Recall: Race Conditions</vt:lpstr>
      <vt:lpstr>Atomic Operations</vt:lpstr>
      <vt:lpstr>Concurrency is Hard!</vt:lpstr>
      <vt:lpstr>Motivating Example: “Too Much Milk”</vt:lpstr>
      <vt:lpstr>Too Much Milk: Correctness</vt:lpstr>
      <vt:lpstr>Attempt #1</vt:lpstr>
      <vt:lpstr>Attempt #1 in Action</vt:lpstr>
      <vt:lpstr>Attempt #1.5</vt:lpstr>
      <vt:lpstr>Attempt #2: Use Named Notes</vt:lpstr>
      <vt:lpstr>Attempt #2 in Action</vt:lpstr>
      <vt:lpstr>Attempt #3: Wait</vt:lpstr>
      <vt:lpstr>This Generalizes to n Threads…</vt:lpstr>
      <vt:lpstr>Solution #3 Discussion</vt:lpstr>
      <vt:lpstr>Where are we going with Synchronization?</vt:lpstr>
      <vt:lpstr>Announcements</vt:lpstr>
      <vt:lpstr>Implementing Locks: Single Core</vt:lpstr>
      <vt:lpstr>Naïve Interrupt Enable/Disable</vt:lpstr>
      <vt:lpstr>Implementing Locks: Single Core</vt:lpstr>
      <vt:lpstr>Discussion</vt:lpstr>
      <vt:lpstr>Implementing Locks: Single Core</vt:lpstr>
      <vt:lpstr>Re-enabling Interrupts when Waiting</vt:lpstr>
      <vt:lpstr>Re-enabling Interrupts when Waiting</vt:lpstr>
      <vt:lpstr>How to Re-enable Interrupts when Waiting</vt:lpstr>
      <vt:lpstr>Enabling Interrupts vs. Restoring Interrupts</vt:lpstr>
      <vt:lpstr>When does this Lock Implementation Work?</vt:lpstr>
      <vt:lpstr>Multi-Core Machines</vt:lpstr>
      <vt:lpstr>Atomic Operations</vt:lpstr>
      <vt:lpstr>Atomic Read-Modify-Write Instructions</vt:lpstr>
      <vt:lpstr>Examples of Read-Modify Write</vt:lpstr>
      <vt:lpstr>Examples of Read-Modify Write</vt:lpstr>
      <vt:lpstr>Implementing Locks with test&amp;set</vt:lpstr>
      <vt:lpstr>This is Called a Spinlock</vt:lpstr>
      <vt:lpstr>Problem: Busy-Waiting for Lock</vt:lpstr>
      <vt:lpstr>Better Locks Using test&amp;set</vt:lpstr>
      <vt:lpstr>Alternative View: Bootstrapping a Spinlock</vt:lpstr>
      <vt:lpstr>Comparison to Disabling Interrupts</vt:lpstr>
      <vt:lpstr>Recap: Locks Using Interrupts </vt:lpstr>
      <vt:lpstr>Recap: Locks Using test&amp;set </vt:lpstr>
      <vt:lpstr>Recall: Spinlock</vt:lpstr>
      <vt:lpstr>Better Spinlock: test&amp;test&amp;set</vt:lpstr>
      <vt:lpstr>Locks in Userspace?</vt:lpstr>
      <vt:lpstr>Recall: Overhead of Syscalls</vt:lpstr>
      <vt:lpstr>Userspace Locks: Syscall Overhead</vt:lpstr>
      <vt:lpstr>Linux futex: Fast Userspace Mutex</vt:lpstr>
      <vt:lpstr>Linux futex: Fast Userspace Mutex</vt:lpstr>
      <vt:lpstr>Example: Userspace Locks with futex</vt:lpstr>
      <vt:lpstr>Conclusion</vt:lpstr>
      <vt:lpstr>Bonus Slides (If Time)</vt:lpstr>
      <vt:lpstr>Further Reducing Overhead</vt:lpstr>
      <vt:lpstr>We’ve Looked At: Kernel-Supported Threads</vt:lpstr>
      <vt:lpstr>User-Mode Threads</vt:lpstr>
      <vt:lpstr>Thread Yield</vt:lpstr>
      <vt:lpstr>Thread I/O</vt:lpstr>
      <vt:lpstr>User-Mode Threads: Problems</vt:lpstr>
      <vt:lpstr>Go Goroutines</vt:lpstr>
      <vt:lpstr>Go User-Level Scheduler</vt:lpstr>
      <vt:lpstr>Go User-Level Thread Scheduler</vt:lpstr>
      <vt:lpstr>Dealing with Blocking Syscalls</vt:lpstr>
      <vt:lpstr>Dealing with Blocking Syscalls</vt:lpstr>
      <vt:lpstr>Dealing with Blocking Syscalls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Hartmut Kaiser</dc:creator>
  <cp:lastModifiedBy>Hartmut Kaiser</cp:lastModifiedBy>
  <cp:revision>195</cp:revision>
  <dcterms:created xsi:type="dcterms:W3CDTF">2024-06-27T20:10:03Z</dcterms:created>
  <dcterms:modified xsi:type="dcterms:W3CDTF">2025-03-05T22:32:11Z</dcterms:modified>
</cp:coreProperties>
</file>