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5"/>
  </p:notesMasterIdLst>
  <p:sldIdLst>
    <p:sldId id="256" r:id="rId2"/>
    <p:sldId id="352" r:id="rId3"/>
    <p:sldId id="353" r:id="rId4"/>
    <p:sldId id="354" r:id="rId5"/>
    <p:sldId id="259" r:id="rId6"/>
    <p:sldId id="258" r:id="rId7"/>
    <p:sldId id="260" r:id="rId8"/>
    <p:sldId id="355" r:id="rId9"/>
    <p:sldId id="314" r:id="rId10"/>
    <p:sldId id="315" r:id="rId11"/>
    <p:sldId id="316" r:id="rId12"/>
    <p:sldId id="359" r:id="rId13"/>
    <p:sldId id="356" r:id="rId14"/>
    <p:sldId id="357" r:id="rId15"/>
    <p:sldId id="358" r:id="rId16"/>
    <p:sldId id="360" r:id="rId17"/>
    <p:sldId id="361" r:id="rId18"/>
    <p:sldId id="362" r:id="rId19"/>
    <p:sldId id="363" r:id="rId20"/>
    <p:sldId id="364" r:id="rId21"/>
    <p:sldId id="365" r:id="rId22"/>
    <p:sldId id="367" r:id="rId23"/>
    <p:sldId id="368" r:id="rId24"/>
    <p:sldId id="369" r:id="rId25"/>
    <p:sldId id="370" r:id="rId26"/>
    <p:sldId id="371" r:id="rId27"/>
    <p:sldId id="272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73" r:id="rId44"/>
    <p:sldId id="265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297" r:id="rId54"/>
    <p:sldId id="298" r:id="rId55"/>
    <p:sldId id="299" r:id="rId56"/>
    <p:sldId id="301" r:id="rId57"/>
    <p:sldId id="269" r:id="rId58"/>
    <p:sldId id="317" r:id="rId59"/>
    <p:sldId id="318" r:id="rId60"/>
    <p:sldId id="319" r:id="rId61"/>
    <p:sldId id="320" r:id="rId62"/>
    <p:sldId id="321" r:id="rId63"/>
    <p:sldId id="322" r:id="rId64"/>
    <p:sldId id="324" r:id="rId65"/>
    <p:sldId id="300" r:id="rId66"/>
    <p:sldId id="270" r:id="rId67"/>
    <p:sldId id="271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5" r:id="rId77"/>
    <p:sldId id="349" r:id="rId78"/>
    <p:sldId id="350" r:id="rId79"/>
    <p:sldId id="351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257" r:id="rId9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4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99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282"/>
      </p:cViewPr>
      <p:guideLst>
        <p:guide orient="horz" pos="288"/>
        <p:guide pos="4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D1006-6ACE-4FE2-8EC6-01D1FDC493B6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EB507-7389-457D-9F3F-81A8653D7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7BB6D-3315-4F6D-AFF9-2A06E689005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0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1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7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504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139" y="2404364"/>
            <a:ext cx="7277734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3139" y="3446779"/>
            <a:ext cx="3890010" cy="915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4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01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642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8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47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7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92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8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7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F04C4ED-F55B-4875-A6F6-73752067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2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g"/><Relationship Id="rId4" Type="http://schemas.openxmlformats.org/officeDocument/2006/relationships/image" Target="../media/image12.jp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Refreshing 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teaching.hkaiser.org/spring2025/csc4103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Preprocessor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preprocessor takes your source code and – following certain directives that you give it – tweaks it in various ways before compilation.</a:t>
            </a:r>
          </a:p>
          <a:p>
            <a:r>
              <a:rPr lang="en-US" dirty="0" smtClean="0"/>
              <a:t>A directive is given as a line of source code starting with the # symbol</a:t>
            </a:r>
          </a:p>
          <a:p>
            <a:r>
              <a:rPr lang="en-US" dirty="0" smtClean="0"/>
              <a:t>The preprocessor works in a very crude, “word-processor” way, simply cutting and pasting –</a:t>
            </a:r>
          </a:p>
          <a:p>
            <a:pPr lvl="1"/>
            <a:r>
              <a:rPr lang="en-US" dirty="0" smtClean="0"/>
              <a:t>it doesn’t really know anything about C!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41670" y="4633758"/>
            <a:ext cx="7088760" cy="1546379"/>
            <a:chOff x="1780032" y="4781551"/>
            <a:chExt cx="8077200" cy="1904999"/>
          </a:xfrm>
        </p:grpSpPr>
        <p:sp>
          <p:nvSpPr>
            <p:cNvPr id="16390" name="TextBox 7"/>
            <p:cNvSpPr txBox="1">
              <a:spLocks noChangeArrowheads="1"/>
            </p:cNvSpPr>
            <p:nvPr/>
          </p:nvSpPr>
          <p:spPr bwMode="auto">
            <a:xfrm>
              <a:off x="2067876" y="4781551"/>
              <a:ext cx="911800" cy="10616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/>
                </a:defRPr>
              </a:lvl9pPr>
            </a:lstStyle>
            <a:p>
              <a:pPr algn="ctr"/>
              <a:r>
                <a:rPr lang="en-US" altLang="en-US" sz="1600"/>
                <a:t>Your</a:t>
              </a:r>
            </a:p>
            <a:p>
              <a:pPr algn="ctr"/>
              <a:r>
                <a:rPr lang="en-US" altLang="en-US" sz="1600"/>
                <a:t>source</a:t>
              </a:r>
            </a:p>
            <a:p>
              <a:pPr algn="ctr"/>
              <a:r>
                <a:rPr lang="en-US" altLang="en-US" sz="1600"/>
                <a:t>code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1780032" y="6000750"/>
              <a:ext cx="20574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Preprocessor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52808" y="4781551"/>
              <a:ext cx="1764786" cy="102371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/>
                <a:t>Enhanced and</a:t>
              </a:r>
            </a:p>
            <a:p>
              <a:pPr algn="ctr">
                <a:defRPr/>
              </a:pPr>
              <a:r>
                <a:rPr lang="en-US" sz="1600" dirty="0"/>
                <a:t>obfuscated</a:t>
              </a:r>
            </a:p>
            <a:p>
              <a:pPr algn="ctr">
                <a:defRPr/>
              </a:pPr>
              <a:r>
                <a:rPr lang="en-US" sz="1600" dirty="0"/>
                <a:t>source code</a:t>
              </a:r>
            </a:p>
          </p:txBody>
        </p:sp>
        <p:cxnSp>
          <p:nvCxnSpPr>
            <p:cNvPr id="11" name="Elbow Connector 10"/>
            <p:cNvCxnSpPr>
              <a:stCxn id="16390" idx="2"/>
              <a:endCxn id="9" idx="0"/>
            </p:cNvCxnSpPr>
            <p:nvPr/>
          </p:nvCxnSpPr>
          <p:spPr>
            <a:xfrm rot="16200000" flipH="1">
              <a:off x="2587468" y="5779485"/>
              <a:ext cx="157571" cy="28495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9" idx="6"/>
              <a:endCxn id="10" idx="1"/>
            </p:cNvCxnSpPr>
            <p:nvPr/>
          </p:nvCxnSpPr>
          <p:spPr>
            <a:xfrm flipV="1">
              <a:off x="3837433" y="5293408"/>
              <a:ext cx="315376" cy="105024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361432" y="6000750"/>
              <a:ext cx="20574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Compiler</a:t>
              </a:r>
            </a:p>
          </p:txBody>
        </p:sp>
        <p:cxnSp>
          <p:nvCxnSpPr>
            <p:cNvPr id="20" name="Elbow Connector 19"/>
            <p:cNvCxnSpPr>
              <a:stCxn id="10" idx="2"/>
              <a:endCxn id="18" idx="2"/>
            </p:cNvCxnSpPr>
            <p:nvPr/>
          </p:nvCxnSpPr>
          <p:spPr>
            <a:xfrm rot="16200000" flipH="1">
              <a:off x="4929123" y="5911342"/>
              <a:ext cx="538386" cy="32623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799831" y="5024438"/>
              <a:ext cx="2057401" cy="72039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Object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code</a:t>
              </a:r>
            </a:p>
          </p:txBody>
        </p:sp>
        <p:cxnSp>
          <p:nvCxnSpPr>
            <p:cNvPr id="24" name="Shape 23"/>
            <p:cNvCxnSpPr>
              <a:stCxn id="18" idx="6"/>
              <a:endCxn id="23" idx="1"/>
            </p:cNvCxnSpPr>
            <p:nvPr/>
          </p:nvCxnSpPr>
          <p:spPr>
            <a:xfrm flipV="1">
              <a:off x="7418832" y="5384634"/>
              <a:ext cx="380999" cy="95901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Preprocessor Directives</a:t>
            </a:r>
          </a:p>
        </p:txBody>
      </p:sp>
      <p:sp>
        <p:nvSpPr>
          <p:cNvPr id="22533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#define MAX_COLS	20</a:t>
            </a:r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#define MAX_INPUT	1000</a:t>
            </a:r>
          </a:p>
          <a:p>
            <a:r>
              <a:rPr lang="en-US" altLang="en-US" dirty="0" smtClean="0"/>
              <a:t>The #define directives perform</a:t>
            </a:r>
          </a:p>
          <a:p>
            <a:pPr lvl="1"/>
            <a:r>
              <a:rPr lang="en-US" altLang="en-US" dirty="0" smtClean="0"/>
              <a:t>“global replacements”:</a:t>
            </a:r>
          </a:p>
          <a:p>
            <a:pPr lvl="1"/>
            <a:r>
              <a:rPr lang="en-US" altLang="en-US" dirty="0" smtClean="0"/>
              <a:t>every instance of </a:t>
            </a:r>
            <a:r>
              <a:rPr lang="en-US" altLang="en-US" dirty="0" smtClean="0">
                <a:latin typeface="Consolas" panose="020B0609020204030204" pitchFamily="49" charset="0"/>
              </a:rPr>
              <a:t>MAX_COLS</a:t>
            </a:r>
            <a:r>
              <a:rPr lang="en-US" altLang="en-US" dirty="0" smtClean="0"/>
              <a:t> is replaced with </a:t>
            </a:r>
            <a:r>
              <a:rPr lang="en-US" altLang="en-US" dirty="0">
                <a:latin typeface="Consolas" panose="020B0609020204030204" pitchFamily="49" charset="0"/>
              </a:rPr>
              <a:t>20</a:t>
            </a:r>
            <a:r>
              <a:rPr lang="en-US" altLang="en-US" dirty="0" smtClean="0"/>
              <a:t>, and every instance of </a:t>
            </a:r>
            <a:r>
              <a:rPr lang="en-US" altLang="en-US" dirty="0">
                <a:latin typeface="Consolas" panose="020B0609020204030204" pitchFamily="49" charset="0"/>
              </a:rPr>
              <a:t>MAX_INPUT</a:t>
            </a:r>
            <a:r>
              <a:rPr lang="en-US" altLang="en-US" dirty="0" smtClean="0"/>
              <a:t> is replaced with </a:t>
            </a:r>
            <a:r>
              <a:rPr lang="en-US" altLang="en-US" dirty="0">
                <a:latin typeface="Consolas" panose="020B0609020204030204" pitchFamily="49" charset="0"/>
              </a:rPr>
              <a:t>1000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Other directives:</a:t>
            </a:r>
          </a:p>
          <a:p>
            <a:pPr marL="27432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#</a:t>
            </a:r>
            <a:r>
              <a:rPr lang="en-US" altLang="en-US" dirty="0" smtClean="0">
                <a:latin typeface="Consolas" panose="020B0609020204030204" pitchFamily="49" charset="0"/>
              </a:rPr>
              <a:t>include &lt;&gt; / #include ""</a:t>
            </a:r>
            <a:endParaRPr lang="en-US" altLang="en-US" dirty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#</a:t>
            </a:r>
            <a:r>
              <a:rPr lang="en-US" altLang="en-US" dirty="0" err="1">
                <a:latin typeface="Consolas" panose="020B0609020204030204" pitchFamily="49" charset="0"/>
              </a:rPr>
              <a:t>ifdef</a:t>
            </a:r>
            <a:r>
              <a:rPr lang="en-US" altLang="en-US" dirty="0" smtClean="0"/>
              <a:t> / </a:t>
            </a:r>
            <a:r>
              <a:rPr lang="en-US" altLang="en-US" dirty="0">
                <a:latin typeface="Consolas" panose="020B0609020204030204" pitchFamily="49" charset="0"/>
              </a:rPr>
              <a:t>#else</a:t>
            </a:r>
            <a:r>
              <a:rPr lang="en-US" altLang="en-US" dirty="0" smtClean="0"/>
              <a:t> / </a:t>
            </a:r>
            <a:r>
              <a:rPr lang="en-US" altLang="en-US" dirty="0">
                <a:latin typeface="Consolas" panose="020B0609020204030204" pitchFamily="49" charset="0"/>
              </a:rPr>
              <a:t>#</a:t>
            </a:r>
            <a:r>
              <a:rPr lang="en-US" altLang="en-US" dirty="0" err="1">
                <a:latin typeface="Consolas" panose="020B0609020204030204" pitchFamily="49" charset="0"/>
              </a:rPr>
              <a:t>endif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Preprocessor directives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#include &lt;</a:t>
            </a:r>
            <a:r>
              <a:rPr lang="en-US" sz="2000" dirty="0" err="1" smtClean="0">
                <a:latin typeface="Consolas" panose="020B0609020204030204" pitchFamily="49" charset="0"/>
              </a:rPr>
              <a:t>stdio.h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#include &lt;</a:t>
            </a:r>
            <a:r>
              <a:rPr lang="en-US" sz="2000" dirty="0" err="1" smtClean="0">
                <a:latin typeface="Consolas" panose="020B0609020204030204" pitchFamily="49" charset="0"/>
              </a:rPr>
              <a:t>stdlib.h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#include &lt;</a:t>
            </a:r>
            <a:r>
              <a:rPr lang="en-US" sz="2000" dirty="0" err="1" smtClean="0">
                <a:latin typeface="Consolas" panose="020B0609020204030204" pitchFamily="49" charset="0"/>
              </a:rPr>
              <a:t>string.h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</a:rPr>
              <a:t>#include</a:t>
            </a:r>
            <a:r>
              <a:rPr lang="en-US" dirty="0" smtClean="0"/>
              <a:t> directives “paste” the contents of the files </a:t>
            </a:r>
            <a:r>
              <a:rPr lang="en-US" dirty="0" err="1" smtClean="0">
                <a:latin typeface="Consolas" panose="020B0609020204030204" pitchFamily="49" charset="0"/>
              </a:rPr>
              <a:t>stdio.h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stdlib.h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string.h</a:t>
            </a:r>
            <a:r>
              <a:rPr lang="en-US" dirty="0" smtClean="0"/>
              <a:t> into your source code, at the very place where the directives appear.</a:t>
            </a:r>
          </a:p>
          <a:p>
            <a:r>
              <a:rPr lang="en-US" dirty="0" smtClean="0"/>
              <a:t>These files contain information about some library functions used in the program:</a:t>
            </a:r>
          </a:p>
          <a:p>
            <a:pPr lvl="1"/>
            <a:r>
              <a:rPr lang="en-US" dirty="0" err="1" smtClean="0"/>
              <a:t>stdio</a:t>
            </a:r>
            <a:r>
              <a:rPr lang="en-US" dirty="0" smtClean="0"/>
              <a:t> stands for “standard I/O”, </a:t>
            </a:r>
            <a:r>
              <a:rPr lang="en-US" dirty="0" err="1" smtClean="0"/>
              <a:t>stdlib</a:t>
            </a:r>
            <a:r>
              <a:rPr lang="en-US" dirty="0" smtClean="0"/>
              <a:t> stands for “standard library”, and </a:t>
            </a:r>
            <a:r>
              <a:rPr lang="en-US" dirty="0" err="1" smtClean="0"/>
              <a:t>string.h</a:t>
            </a:r>
            <a:r>
              <a:rPr lang="en-US" dirty="0" smtClean="0"/>
              <a:t> includes useful string manipulation functions.</a:t>
            </a:r>
          </a:p>
          <a:p>
            <a:r>
              <a:rPr lang="en-US" dirty="0" smtClean="0"/>
              <a:t>Want to see the files?  Look in </a:t>
            </a:r>
            <a:r>
              <a:rPr lang="en-US" dirty="0" smtClean="0">
                <a:latin typeface="Consolas" panose="020B0609020204030204" pitchFamily="49" charset="0"/>
              </a:rPr>
              <a:t>/</a:t>
            </a:r>
            <a:r>
              <a:rPr lang="en-US" dirty="0" err="1" smtClean="0">
                <a:latin typeface="Consolas" panose="020B0609020204030204" pitchFamily="49" charset="0"/>
              </a:rPr>
              <a:t>usr</a:t>
            </a:r>
            <a:r>
              <a:rPr lang="en-US" dirty="0" smtClean="0">
                <a:latin typeface="Consolas" panose="020B0609020204030204" pitchFamily="49" charset="0"/>
              </a:rPr>
              <a:t>/include </a:t>
            </a:r>
            <a:r>
              <a:rPr lang="en-US" dirty="0" smtClean="0"/>
              <a:t>(or similar)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Pointers, Arrays, Strings</a:t>
            </a:r>
          </a:p>
        </p:txBody>
      </p:sp>
      <p:sp>
        <p:nvSpPr>
          <p:cNvPr id="28677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The notions of string, array, and pointer are somewhat interchangeable:</a:t>
            </a:r>
          </a:p>
          <a:p>
            <a:pPr lvl="1"/>
            <a:r>
              <a:rPr lang="en-US" altLang="en-US" dirty="0" smtClean="0"/>
              <a:t>An array of characters could be declared, for purposes of holding the input string:</a:t>
            </a:r>
          </a:p>
          <a:p>
            <a:pPr marL="274320" lvl="1" indent="0">
              <a:buNone/>
            </a:pPr>
            <a:endParaRPr lang="en-US" altLang="en-US" dirty="0" smtClean="0"/>
          </a:p>
          <a:p>
            <a:pPr marL="274320" lvl="1" indent="0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nsolas" panose="020B0609020204030204" pitchFamily="49" charset="0"/>
              </a:rPr>
              <a:t>char input[MAX_INPUT];</a:t>
            </a:r>
          </a:p>
          <a:p>
            <a:pPr marL="274320" lvl="1" indent="0">
              <a:buNone/>
            </a:pPr>
            <a:endParaRPr lang="en-US" altLang="en-US" dirty="0" smtClean="0"/>
          </a:p>
          <a:p>
            <a:pPr lvl="1"/>
            <a:r>
              <a:rPr lang="en-US" altLang="en-US" dirty="0" smtClean="0"/>
              <a:t>Yet when it’s passed in as an argument to a function, </a:t>
            </a:r>
            <a:r>
              <a:rPr lang="en-US" altLang="en-US" dirty="0" smtClean="0">
                <a:latin typeface="Consolas" panose="020B0609020204030204" pitchFamily="49" charset="0"/>
              </a:rPr>
              <a:t>input</a:t>
            </a:r>
            <a:r>
              <a:rPr lang="en-US" altLang="en-US" dirty="0" smtClean="0"/>
              <a:t> has morphed into a pointer to a character (</a:t>
            </a:r>
            <a:r>
              <a:rPr lang="en-US" altLang="en-US" dirty="0" smtClean="0">
                <a:latin typeface="Consolas" panose="020B0609020204030204" pitchFamily="49" charset="0"/>
              </a:rPr>
              <a:t>char *</a:t>
            </a:r>
            <a:r>
              <a:rPr lang="en-US" altLang="en-US" dirty="0" smtClean="0"/>
              <a:t>):</a:t>
            </a:r>
          </a:p>
          <a:p>
            <a:pPr marL="548640" lvl="2" indent="0"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</a:rPr>
              <a:t>void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some_function</a:t>
            </a:r>
            <a:r>
              <a:rPr lang="en-US" altLang="en-US" sz="1800" dirty="0" smtClean="0">
                <a:latin typeface="Consolas" panose="020B0609020204030204" pitchFamily="49" charset="0"/>
              </a:rPr>
              <a:t>(char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en-US" sz="1800" dirty="0" smtClean="0">
                <a:latin typeface="Consolas" panose="020B0609020204030204" pitchFamily="49" charset="0"/>
              </a:rPr>
              <a:t> *input, ...)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Pointers, Arrays, Strings</a:t>
            </a:r>
          </a:p>
        </p:txBody>
      </p:sp>
      <p:sp>
        <p:nvSpPr>
          <p:cNvPr id="2970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In C, the three concepts are indeed closely related:</a:t>
            </a:r>
          </a:p>
          <a:p>
            <a:pPr lvl="1"/>
            <a:r>
              <a:rPr lang="en-US" altLang="en-US" dirty="0" smtClean="0"/>
              <a:t>A pointer is simply a memory address. The type </a:t>
            </a:r>
            <a:r>
              <a:rPr lang="en-US" altLang="en-US" dirty="0" smtClean="0">
                <a:latin typeface="Consolas" panose="020B0609020204030204" pitchFamily="49" charset="0"/>
              </a:rPr>
              <a:t>char*</a:t>
            </a:r>
            <a:r>
              <a:rPr lang="en-US" altLang="en-US" dirty="0" smtClean="0"/>
              <a:t> (i.e. “pointer to character”) signifies that the data at the address the pointer is holding is to be interpreted as a character.</a:t>
            </a:r>
          </a:p>
          <a:p>
            <a:pPr lvl="1"/>
            <a:r>
              <a:rPr lang="en-US" altLang="en-US" dirty="0" smtClean="0"/>
              <a:t>An array is simply a pointer – of a special kind:</a:t>
            </a:r>
          </a:p>
          <a:p>
            <a:pPr lvl="2"/>
            <a:r>
              <a:rPr lang="en-US" altLang="en-US" dirty="0" smtClean="0"/>
              <a:t>The array ‘name’ refers to the first of a sequence of data items stored sequentially in memory</a:t>
            </a:r>
          </a:p>
          <a:p>
            <a:pPr lvl="2"/>
            <a:r>
              <a:rPr lang="en-US" altLang="en-US" dirty="0" smtClean="0"/>
              <a:t>How do you get to the other array elements? By incrementing the pointer value</a:t>
            </a:r>
          </a:p>
          <a:p>
            <a:pPr lvl="1"/>
            <a:r>
              <a:rPr lang="en-US" altLang="en-US" dirty="0" smtClean="0"/>
              <a:t>A string is simply an array of characters – unlike Java, which has a predefined String class.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String Layout and Access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775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p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157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o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539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i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921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n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303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t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685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e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0067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r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844901" y="2027807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NUL</a:t>
            </a: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492101" y="3856607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 dirty="0">
              <a:latin typeface="Lucida Console" pitchFamily="49" charset="0"/>
            </a:endParaRPr>
          </a:p>
          <a:p>
            <a:pPr algn="ctr">
              <a:defRPr/>
            </a:pPr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23" name="Shape 22"/>
          <p:cNvCxnSpPr>
            <a:stCxn id="21" idx="1"/>
            <a:endCxn id="6" idx="2"/>
          </p:cNvCxnSpPr>
          <p:nvPr/>
        </p:nvCxnSpPr>
        <p:spPr>
          <a:xfrm rot="10800000">
            <a:off x="2396601" y="2637407"/>
            <a:ext cx="2095500" cy="1524000"/>
          </a:xfrm>
          <a:prstGeom prst="curvedConnector2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5" name="TextBox 23"/>
          <p:cNvSpPr txBox="1">
            <a:spLocks noChangeArrowheads="1"/>
          </p:cNvSpPr>
          <p:nvPr/>
        </p:nvSpPr>
        <p:spPr bwMode="auto">
          <a:xfrm>
            <a:off x="4644501" y="4466207"/>
            <a:ext cx="801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altLang="en-US" sz="1600">
                <a:latin typeface="Lucida Console" panose="020B0609040504020204" pitchFamily="49" charset="0"/>
              </a:rPr>
              <a:t>input</a:t>
            </a:r>
          </a:p>
        </p:txBody>
      </p:sp>
      <p:sp>
        <p:nvSpPr>
          <p:cNvPr id="25" name="Line Callout 1 24"/>
          <p:cNvSpPr/>
          <p:nvPr/>
        </p:nvSpPr>
        <p:spPr>
          <a:xfrm>
            <a:off x="1596501" y="4618607"/>
            <a:ext cx="2362200" cy="1371600"/>
          </a:xfrm>
          <a:prstGeom prst="borderCallout1">
            <a:avLst>
              <a:gd name="adj1" fmla="val 49771"/>
              <a:gd name="adj2" fmla="val 99725"/>
              <a:gd name="adj3" fmla="val 5948"/>
              <a:gd name="adj4" fmla="val 131603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What is 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input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It’s a string!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It’s a pointer to 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char</a:t>
            </a:r>
            <a:r>
              <a:rPr lang="en-US" sz="1600" dirty="0">
                <a:solidFill>
                  <a:schemeClr val="tx1"/>
                </a:solidFill>
              </a:rPr>
              <a:t>!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It’s an array of 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char</a:t>
            </a:r>
            <a:r>
              <a:rPr lang="en-US" sz="16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34265" y="4237607"/>
            <a:ext cx="2610009" cy="16004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/>
              <a:t>How do we get to the “n”?</a:t>
            </a:r>
          </a:p>
          <a:p>
            <a:pPr algn="ctr">
              <a:defRPr/>
            </a:pPr>
            <a:r>
              <a:rPr lang="en-US" sz="1600" dirty="0"/>
              <a:t>Follow the input pointer,</a:t>
            </a:r>
          </a:p>
          <a:p>
            <a:pPr algn="ctr">
              <a:defRPr/>
            </a:pPr>
            <a:r>
              <a:rPr lang="en-US" sz="1600" dirty="0"/>
              <a:t>then hop 3 to the right</a:t>
            </a:r>
          </a:p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*(input + 3)</a:t>
            </a:r>
          </a:p>
          <a:p>
            <a:pPr algn="ctr">
              <a:defRPr/>
            </a:pPr>
            <a:r>
              <a:rPr lang="en-US" sz="1600" dirty="0"/>
              <a:t>- or -</a:t>
            </a:r>
          </a:p>
          <a:p>
            <a:pPr algn="ctr">
              <a:defRPr/>
            </a:pPr>
            <a:r>
              <a:rPr lang="en-US" sz="1600" dirty="0">
                <a:latin typeface="Lucida Console" pitchFamily="49" charset="0"/>
              </a:rPr>
              <a:t>input[3]</a:t>
            </a:r>
          </a:p>
        </p:txBody>
      </p:sp>
      <p:cxnSp>
        <p:nvCxnSpPr>
          <p:cNvPr id="32" name="Curved Connector 31"/>
          <p:cNvCxnSpPr>
            <a:stCxn id="21" idx="0"/>
            <a:endCxn id="6" idx="2"/>
          </p:cNvCxnSpPr>
          <p:nvPr/>
        </p:nvCxnSpPr>
        <p:spPr>
          <a:xfrm rot="16200000" flipV="1">
            <a:off x="3082401" y="1951607"/>
            <a:ext cx="1219200" cy="2590800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6" idx="2"/>
            <a:endCxn id="7" idx="2"/>
          </p:cNvCxnSpPr>
          <p:nvPr/>
        </p:nvCxnSpPr>
        <p:spPr>
          <a:xfrm rot="16200000" flipH="1">
            <a:off x="2815702" y="2218308"/>
            <a:ext cx="3175" cy="838200"/>
          </a:xfrm>
          <a:prstGeom prst="curvedConnector3">
            <a:avLst>
              <a:gd name="adj1" fmla="val 14395466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7" idx="2"/>
            <a:endCxn id="8" idx="2"/>
          </p:cNvCxnSpPr>
          <p:nvPr/>
        </p:nvCxnSpPr>
        <p:spPr>
          <a:xfrm rot="16200000" flipH="1">
            <a:off x="3653902" y="2218308"/>
            <a:ext cx="3175" cy="838200"/>
          </a:xfrm>
          <a:prstGeom prst="curvedConnector3">
            <a:avLst>
              <a:gd name="adj1" fmla="val 14395466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8" idx="2"/>
            <a:endCxn id="9" idx="2"/>
          </p:cNvCxnSpPr>
          <p:nvPr/>
        </p:nvCxnSpPr>
        <p:spPr>
          <a:xfrm rot="16200000" flipH="1">
            <a:off x="4492102" y="2218308"/>
            <a:ext cx="3175" cy="838200"/>
          </a:xfrm>
          <a:prstGeom prst="curvedConnector3">
            <a:avLst>
              <a:gd name="adj1" fmla="val 14395466"/>
            </a:avLst>
          </a:prstGeom>
          <a:ln w="25400">
            <a:solidFill>
              <a:schemeClr val="accent2"/>
            </a:solidFill>
            <a:prstDash val="sys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ne Callout 1 39"/>
          <p:cNvSpPr/>
          <p:nvPr/>
        </p:nvSpPr>
        <p:spPr>
          <a:xfrm>
            <a:off x="7616301" y="3018407"/>
            <a:ext cx="2841594" cy="914400"/>
          </a:xfrm>
          <a:prstGeom prst="borderCallout1">
            <a:avLst>
              <a:gd name="adj1" fmla="val 7347"/>
              <a:gd name="adj2" fmla="val 47777"/>
              <a:gd name="adj3" fmla="val -72840"/>
              <a:gd name="adj4" fmla="val 3238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NUL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('\0') is </a:t>
            </a:r>
            <a:r>
              <a:rPr lang="en-US" sz="1600" dirty="0">
                <a:solidFill>
                  <a:schemeClr val="tx1"/>
                </a:solidFill>
              </a:rPr>
              <a:t>a special value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indicating end-of-string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0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in C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basic data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Integers: </a:t>
            </a:r>
            <a:r>
              <a:rPr lang="en-US" dirty="0" smtClean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short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long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err="1">
                <a:latin typeface="Consolas" panose="020B0609020204030204" pitchFamily="49" charset="0"/>
              </a:rPr>
              <a:t>enum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Floating-point types: </a:t>
            </a:r>
            <a:r>
              <a:rPr lang="en-US" dirty="0">
                <a:latin typeface="Consolas" panose="020B0609020204030204" pitchFamily="49" charset="0"/>
              </a:rPr>
              <a:t>float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long double</a:t>
            </a:r>
          </a:p>
          <a:p>
            <a:r>
              <a:rPr lang="en-US" dirty="0" smtClean="0"/>
              <a:t>Pointers</a:t>
            </a:r>
          </a:p>
          <a:p>
            <a:r>
              <a:rPr lang="en-US" dirty="0" smtClean="0"/>
              <a:t>Aggregates: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union</a:t>
            </a:r>
          </a:p>
          <a:p>
            <a:r>
              <a:rPr lang="en-US" dirty="0" smtClean="0"/>
              <a:t>Integer and floating-point types stand for themselves, but pointers and aggregate types combine with other types, to form a virtually limitless variety of types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 are of integer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a C perspective, a character is indistinguishable from its numeric ASCII value –</a:t>
            </a:r>
          </a:p>
          <a:p>
            <a:pPr lvl="1"/>
            <a:r>
              <a:rPr lang="en-US" dirty="0" smtClean="0"/>
              <a:t>the only difference is in how it’s displayed</a:t>
            </a:r>
          </a:p>
          <a:p>
            <a:endParaRPr lang="en-US" dirty="0" smtClean="0"/>
          </a:p>
          <a:p>
            <a:r>
              <a:rPr lang="en-US" dirty="0" smtClean="0"/>
              <a:t>Ex: converting a character digit to its numeric value</a:t>
            </a:r>
          </a:p>
          <a:p>
            <a:pPr lvl="1"/>
            <a:r>
              <a:rPr lang="en-US" dirty="0" smtClean="0"/>
              <a:t>The value of </a:t>
            </a:r>
            <a:r>
              <a:rPr lang="en-US" dirty="0" smtClean="0">
                <a:latin typeface="Consolas" panose="020B0609020204030204" pitchFamily="49" charset="0"/>
              </a:rPr>
              <a:t>'2'</a:t>
            </a:r>
            <a:r>
              <a:rPr lang="en-US" dirty="0" smtClean="0"/>
              <a:t> is not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  <a:r>
              <a:rPr lang="en-US" dirty="0" smtClean="0"/>
              <a:t> – it’s </a:t>
            </a:r>
            <a:r>
              <a:rPr lang="en-US" dirty="0" smtClean="0">
                <a:latin typeface="Consolas" panose="020B0609020204030204" pitchFamily="49" charset="0"/>
              </a:rPr>
              <a:t>50</a:t>
            </a:r>
            <a:r>
              <a:rPr lang="en-US" dirty="0" smtClean="0"/>
              <a:t> (hexadecimal </a:t>
            </a:r>
            <a:r>
              <a:rPr lang="en-US" dirty="0" smtClean="0">
                <a:latin typeface="Consolas" panose="020B0609020204030204" pitchFamily="49" charset="0"/>
              </a:rPr>
              <a:t>0x32</a:t>
            </a:r>
            <a:r>
              <a:rPr lang="en-US" dirty="0" smtClean="0"/>
              <a:t>)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To convert, subtract the ASCII value of </a:t>
            </a:r>
            <a:r>
              <a:rPr lang="en-US" dirty="0" smtClean="0">
                <a:latin typeface="Consolas" panose="020B0609020204030204" pitchFamily="49" charset="0"/>
              </a:rPr>
              <a:t>'0'</a:t>
            </a:r>
            <a:r>
              <a:rPr lang="en-US" dirty="0" smtClean="0"/>
              <a:t> (which is </a:t>
            </a:r>
            <a:r>
              <a:rPr lang="en-US" dirty="0" smtClean="0">
                <a:latin typeface="Consolas" panose="020B0609020204030204" pitchFamily="49" charset="0"/>
              </a:rPr>
              <a:t>48</a:t>
            </a:r>
            <a:r>
              <a:rPr lang="en-US" dirty="0" smtClean="0"/>
              <a:t>, or </a:t>
            </a:r>
            <a:r>
              <a:rPr lang="en-US" dirty="0" smtClean="0">
                <a:latin typeface="Consolas" panose="020B0609020204030204" pitchFamily="49" charset="0"/>
              </a:rPr>
              <a:t>0x30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marL="548640" lvl="2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char digit, </a:t>
            </a:r>
            <a:r>
              <a:rPr lang="en-US" sz="1800" dirty="0" err="1" smtClean="0">
                <a:latin typeface="Consolas" panose="020B0609020204030204" pitchFamily="49" charset="0"/>
              </a:rPr>
              <a:t>digit_num_value</a:t>
            </a:r>
            <a:r>
              <a:rPr lang="en-US" sz="1800" dirty="0" smtClean="0"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...</a:t>
            </a:r>
          </a:p>
          <a:p>
            <a:pPr marL="548640" lvl="2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digit_num_value</a:t>
            </a:r>
            <a:r>
              <a:rPr lang="en-US" sz="1800" dirty="0" smtClean="0">
                <a:latin typeface="Consolas" panose="020B0609020204030204" pitchFamily="49" charset="0"/>
              </a:rPr>
              <a:t> = digit - '0';</a:t>
            </a:r>
            <a:endParaRPr lang="en-US" sz="1800" dirty="0">
              <a:latin typeface="Consolas" panose="020B06090202040302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7923117" y="4488815"/>
            <a:ext cx="2514600" cy="1828800"/>
          </a:xfrm>
          <a:prstGeom prst="borderCallout1">
            <a:avLst>
              <a:gd name="adj1" fmla="val 15525"/>
              <a:gd name="adj2" fmla="val 465"/>
              <a:gd name="adj3" fmla="val 61694"/>
              <a:gd name="adj4" fmla="val -6883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Behaviorally,</a:t>
            </a:r>
          </a:p>
          <a:p>
            <a:pPr algn="ctr"/>
            <a:r>
              <a:rPr lang="en-US" dirty="0"/>
              <a:t>this is identical to</a:t>
            </a:r>
          </a:p>
          <a:p>
            <a:pPr algn="ctr"/>
            <a:r>
              <a:rPr lang="en-US" sz="2000" dirty="0">
                <a:latin typeface="Lucida Console" pitchFamily="49" charset="0"/>
              </a:rPr>
              <a:t>digit - 48</a:t>
            </a:r>
          </a:p>
          <a:p>
            <a:pPr algn="ctr"/>
            <a:r>
              <a:rPr lang="en-US" dirty="0"/>
              <a:t>Why is</a:t>
            </a:r>
          </a:p>
          <a:p>
            <a:pPr algn="ctr"/>
            <a:r>
              <a:rPr lang="en-US" sz="2000" dirty="0">
                <a:latin typeface="Lucida Console" pitchFamily="49" charset="0"/>
              </a:rPr>
              <a:t>digit - '0'</a:t>
            </a:r>
          </a:p>
          <a:p>
            <a:pPr algn="ctr"/>
            <a:r>
              <a:rPr lang="en-US" dirty="0"/>
              <a:t>preferable?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Values play the Role of “Booleans”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no “Boolean” type</a:t>
            </a:r>
          </a:p>
          <a:p>
            <a:pPr lvl="1"/>
            <a:r>
              <a:rPr lang="en-US" dirty="0" smtClean="0"/>
              <a:t>Relational operators (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 smtClean="0"/>
              <a:t>, etc.) return either </a:t>
            </a:r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or </a:t>
            </a:r>
            <a:r>
              <a:rPr lang="en-US" dirty="0">
                <a:latin typeface="Consolas" panose="020B0609020204030204" pitchFamily="49" charset="0"/>
              </a:rPr>
              <a:t>1</a:t>
            </a:r>
          </a:p>
          <a:p>
            <a:pPr lvl="1"/>
            <a:r>
              <a:rPr lang="en-US" dirty="0" smtClean="0"/>
              <a:t>Boolean operators (</a:t>
            </a:r>
            <a:r>
              <a:rPr lang="en-US" dirty="0">
                <a:latin typeface="Consolas" panose="020B0609020204030204" pitchFamily="49" charset="0"/>
              </a:rPr>
              <a:t>&amp;&amp;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||</a:t>
            </a:r>
            <a:r>
              <a:rPr lang="en-US" dirty="0" smtClean="0"/>
              <a:t>, etc.) return either </a:t>
            </a:r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or </a:t>
            </a:r>
            <a:r>
              <a:rPr lang="en-US" dirty="0">
                <a:latin typeface="Consolas" panose="020B0609020204030204" pitchFamily="49" charset="0"/>
              </a:rPr>
              <a:t>1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and take any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values as operands</a:t>
            </a:r>
          </a:p>
          <a:p>
            <a:r>
              <a:rPr lang="en-US" dirty="0" smtClean="0"/>
              <a:t>How to interpret an arbitrary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as a Boolean value: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→ </a:t>
            </a:r>
            <a:r>
              <a:rPr lang="en-US" dirty="0">
                <a:latin typeface="Consolas" panose="020B0609020204030204" pitchFamily="49" charset="0"/>
              </a:rPr>
              <a:t>false</a:t>
            </a:r>
          </a:p>
          <a:p>
            <a:pPr lvl="1"/>
            <a:r>
              <a:rPr lang="en-US" dirty="0" smtClean="0"/>
              <a:t>Any other value → </a:t>
            </a:r>
            <a:r>
              <a:rPr lang="en-US" dirty="0">
                <a:latin typeface="Consolas" panose="020B0609020204030204" pitchFamily="49" charset="0"/>
              </a:rPr>
              <a:t>true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 History</a:t>
            </a:r>
            <a:endParaRPr lang="en-US" altLang="en-US" dirty="0" smtClean="0"/>
          </a:p>
        </p:txBody>
      </p:sp>
      <p:sp>
        <p:nvSpPr>
          <p:cNvPr id="1024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/>
              <a:t>Developed in the 1970s – in conjunction with development of UNIX operating system</a:t>
            </a:r>
          </a:p>
          <a:p>
            <a:pPr lvl="1"/>
            <a:r>
              <a:rPr lang="en-US" altLang="en-US" dirty="0" smtClean="0"/>
              <a:t>When writing an OS kernel, efficiency is crucial</a:t>
            </a:r>
          </a:p>
          <a:p>
            <a:pPr lvl="1"/>
            <a:r>
              <a:rPr lang="en-US" altLang="en-US" dirty="0" smtClean="0"/>
              <a:t>This requires low-level access to the underlying hardware:</a:t>
            </a:r>
          </a:p>
          <a:p>
            <a:pPr lvl="2"/>
            <a:r>
              <a:rPr lang="en-US" altLang="en-US" dirty="0" smtClean="0"/>
              <a:t>e.g. programmer can leverage knowledge of how data is laid out in memory, to enable faster data access</a:t>
            </a:r>
          </a:p>
          <a:p>
            <a:pPr lvl="1"/>
            <a:r>
              <a:rPr lang="en-US" altLang="en-US" dirty="0" smtClean="0"/>
              <a:t>UNIX originally written in low-level assembly language – but there were problems:</a:t>
            </a:r>
          </a:p>
          <a:p>
            <a:pPr lvl="2"/>
            <a:r>
              <a:rPr lang="en-US" altLang="en-US" dirty="0" smtClean="0"/>
              <a:t>No structured programming (e.g. encapsulating routines as “functions”, “methods”, etc.) – code hard to maintain</a:t>
            </a:r>
          </a:p>
          <a:p>
            <a:pPr lvl="2"/>
            <a:r>
              <a:rPr lang="en-US" altLang="en-US" dirty="0" smtClean="0"/>
              <a:t>Code worked only for particular hardware – not portable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infamous = Blunder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confuse equality with assignment</a:t>
            </a:r>
          </a:p>
          <a:p>
            <a:pPr lvl="1"/>
            <a:r>
              <a:rPr lang="en-US" dirty="0" smtClean="0"/>
              <a:t>In C, the test expression of an if statement can be any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expression — including an assignment expression</a:t>
            </a:r>
          </a:p>
          <a:p>
            <a:endParaRPr lang="en-US" dirty="0" smtClean="0"/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(y = 0)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("Sorry, can't divide by zero.\n");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else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result = x / y;</a:t>
            </a:r>
          </a:p>
          <a:p>
            <a:endParaRPr lang="en-US" dirty="0" smtClean="0"/>
          </a:p>
          <a:p>
            <a:r>
              <a:rPr lang="en-US" dirty="0" smtClean="0"/>
              <a:t>The compiler will not catch this bug!</a:t>
            </a:r>
          </a:p>
          <a:p>
            <a:pPr lvl="1"/>
            <a:r>
              <a:rPr lang="en-US" dirty="0" smtClean="0"/>
              <a:t>Some compilers will issue a warning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7772400" y="2514600"/>
            <a:ext cx="2590800" cy="838200"/>
          </a:xfrm>
          <a:prstGeom prst="borderCallout1">
            <a:avLst>
              <a:gd name="adj1" fmla="val 53461"/>
              <a:gd name="adj2" fmla="val 223"/>
              <a:gd name="adj3" fmla="val 97589"/>
              <a:gd name="adj4" fmla="val -17804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Assignment performed;</a:t>
            </a:r>
          </a:p>
          <a:p>
            <a:pPr algn="ctr"/>
            <a:r>
              <a:rPr lang="en-US" dirty="0">
                <a:latin typeface="Lucida Console" pitchFamily="49" charset="0"/>
              </a:rPr>
              <a:t>y</a:t>
            </a:r>
            <a:r>
              <a:rPr lang="en-US" sz="1600" dirty="0"/>
              <a:t> set to </a:t>
            </a:r>
            <a:r>
              <a:rPr lang="en-US" dirty="0">
                <a:latin typeface="Lucida Console" pitchFamily="49" charset="0"/>
              </a:rPr>
              <a:t>0</a:t>
            </a:r>
            <a:r>
              <a:rPr lang="en-US" sz="1600" dirty="0"/>
              <a:t> (oops)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7772400" y="3733800"/>
            <a:ext cx="2590800" cy="838200"/>
          </a:xfrm>
          <a:prstGeom prst="borderCallout1">
            <a:avLst>
              <a:gd name="adj1" fmla="val 53461"/>
              <a:gd name="adj2" fmla="val 223"/>
              <a:gd name="adj3" fmla="val -37948"/>
              <a:gd name="adj4" fmla="val -17676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Expression returns</a:t>
            </a:r>
          </a:p>
          <a:p>
            <a:pPr algn="ctr"/>
            <a:r>
              <a:rPr lang="en-US" sz="1600" dirty="0"/>
              <a:t>result of assignment:</a:t>
            </a:r>
          </a:p>
          <a:p>
            <a:pPr algn="ctr"/>
            <a:r>
              <a:rPr lang="en-US" dirty="0">
                <a:latin typeface="Lucida Console" pitchFamily="49" charset="0"/>
              </a:rPr>
              <a:t>0</a:t>
            </a:r>
            <a:r>
              <a:rPr lang="en-US" sz="1600" dirty="0"/>
              <a:t>, or "false"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7772400" y="5029200"/>
            <a:ext cx="2590800" cy="838200"/>
          </a:xfrm>
          <a:prstGeom prst="borderCallout1">
            <a:avLst>
              <a:gd name="adj1" fmla="val 53461"/>
              <a:gd name="adj2" fmla="val 223"/>
              <a:gd name="adj3" fmla="val -89431"/>
              <a:gd name="adj4" fmla="val -1397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else</a:t>
            </a:r>
            <a:r>
              <a:rPr lang="en-US" sz="1600" dirty="0"/>
              <a:t> clause executed:</a:t>
            </a:r>
          </a:p>
          <a:p>
            <a:pPr algn="ctr"/>
            <a:r>
              <a:rPr lang="en-US" sz="1600" dirty="0"/>
              <a:t>divide by </a:t>
            </a:r>
            <a:r>
              <a:rPr lang="en-US" dirty="0">
                <a:latin typeface="Lucida Console" pitchFamily="49" charset="0"/>
              </a:rPr>
              <a:t>0</a:t>
            </a:r>
            <a:r>
              <a:rPr lang="en-US" sz="1600" dirty="0"/>
              <a:t>!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 infamous “relational chain” Blunder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relational operators in a “chain” doesn't work</a:t>
            </a:r>
          </a:p>
          <a:p>
            <a:r>
              <a:rPr lang="en-US" dirty="0" smtClean="0"/>
              <a:t>Ex: “age is between 5 and 13”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 smtClean="0">
                <a:latin typeface="Consolas" panose="020B0609020204030204" pitchFamily="49" charset="0"/>
              </a:rPr>
              <a:t>5 &lt;= age &lt;= 13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correct solution:	 </a:t>
            </a:r>
            <a:r>
              <a:rPr lang="en-US" dirty="0" smtClean="0">
                <a:latin typeface="Consolas" panose="020B0609020204030204" pitchFamily="49" charset="0"/>
              </a:rPr>
              <a:t>5 &lt;= age &amp;&amp; age &lt;= 13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Line Callout 1 5"/>
          <p:cNvSpPr/>
          <p:nvPr/>
        </p:nvSpPr>
        <p:spPr>
          <a:xfrm>
            <a:off x="2029522" y="3657600"/>
            <a:ext cx="2542478" cy="914400"/>
          </a:xfrm>
          <a:prstGeom prst="borderCallout1">
            <a:avLst>
              <a:gd name="adj1" fmla="val 47782"/>
              <a:gd name="adj2" fmla="val 100304"/>
              <a:gd name="adj3" fmla="val -12913"/>
              <a:gd name="adj4" fmla="val 12366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evaluate </a:t>
            </a:r>
            <a:r>
              <a:rPr lang="en-US" sz="2000" dirty="0">
                <a:latin typeface="Lucida Console" pitchFamily="49" charset="0"/>
              </a:rPr>
              <a:t>5 &lt;= </a:t>
            </a:r>
            <a:r>
              <a:rPr lang="en-US" dirty="0">
                <a:latin typeface="Lucida Console" pitchFamily="49" charset="0"/>
              </a:rPr>
              <a:t>age</a:t>
            </a:r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dirty="0"/>
              <a:t>result is either </a:t>
            </a:r>
            <a:r>
              <a:rPr lang="en-US" sz="2000" dirty="0">
                <a:latin typeface="Lucida Console" pitchFamily="49" charset="0"/>
              </a:rPr>
              <a:t>0</a:t>
            </a:r>
            <a:r>
              <a:rPr lang="en-US" dirty="0"/>
              <a:t> or </a:t>
            </a:r>
            <a:r>
              <a:rPr lang="en-US" sz="2000" dirty="0">
                <a:latin typeface="Lucida Console" pitchFamily="49" charset="0"/>
              </a:rPr>
              <a:t>1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7010400" y="3657600"/>
            <a:ext cx="2362200" cy="1676400"/>
          </a:xfrm>
          <a:prstGeom prst="borderCallout1">
            <a:avLst>
              <a:gd name="adj1" fmla="val 51008"/>
              <a:gd name="adj2" fmla="val 408"/>
              <a:gd name="adj3" fmla="val -8987"/>
              <a:gd name="adj4" fmla="val -268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Next</a:t>
            </a:r>
            <a:r>
              <a:rPr lang="en-US" dirty="0"/>
              <a:t>, evaluate either</a:t>
            </a:r>
          </a:p>
          <a:p>
            <a:pPr algn="ctr"/>
            <a:r>
              <a:rPr lang="en-US" sz="2000" dirty="0">
                <a:latin typeface="Lucida Console" pitchFamily="49" charset="0"/>
              </a:rPr>
              <a:t>0 &lt;= 13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>
                <a:latin typeface="Lucida Console" pitchFamily="49" charset="0"/>
              </a:rPr>
              <a:t>1 &lt;= 13</a:t>
            </a:r>
          </a:p>
          <a:p>
            <a:pPr algn="ctr"/>
            <a:r>
              <a:rPr lang="en-US" dirty="0"/>
              <a:t>result is always </a:t>
            </a:r>
            <a:r>
              <a:rPr lang="en-US" sz="2000" dirty="0">
                <a:latin typeface="Lucida Console" pitchFamily="49" charset="0"/>
              </a:rPr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687230" y="2990690"/>
            <a:ext cx="1524000" cy="457200"/>
          </a:xfrm>
          <a:prstGeom prst="roundRect">
            <a:avLst/>
          </a:prstGeom>
          <a:solidFill>
            <a:schemeClr val="bg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683513" y="2990690"/>
            <a:ext cx="2514600" cy="457200"/>
          </a:xfrm>
          <a:prstGeom prst="roundRect">
            <a:avLst/>
          </a:prstGeom>
          <a:solidFill>
            <a:schemeClr val="bg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3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9" grpId="1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Integer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32093950"/>
              </p:ext>
            </p:extLst>
          </p:nvPr>
        </p:nvGraphicFramePr>
        <p:xfrm>
          <a:off x="1630054" y="1838960"/>
          <a:ext cx="8673672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char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UCHAR_MAX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 (≥ 127)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signed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char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SCHAR_MIN (≤ -127)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SCHAR_MAX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127)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char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UCHAR_MAX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 (≥ 255)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short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SHRT_MIN (≤ -32767)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SHRT_MAX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32767)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 short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USHRT_MAX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65535)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INT_MIN (≤ -32767)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INT_MAX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32767)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INT_MAX 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65535)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long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LONG_MIN</a:t>
                      </a:r>
                    </a:p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(≤ -2147483647)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LONG_MAX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(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≥</a:t>
                      </a:r>
                      <a:r>
                        <a:rPr lang="en-US" sz="1400" dirty="0" smtClean="0">
                          <a:latin typeface="Lucida Console" pitchFamily="49" charset="0"/>
                        </a:rPr>
                        <a:t> 2147483647)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unsigned long </a:t>
                      </a:r>
                      <a:r>
                        <a:rPr lang="en-US" sz="2000" dirty="0" err="1" smtClean="0">
                          <a:latin typeface="Lucida Console" pitchFamily="49" charset="0"/>
                        </a:rPr>
                        <a:t>int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0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ULONG_MAX</a:t>
                      </a:r>
                    </a:p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(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≥ 4294967295)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Integer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Ranges for a given platform can be found at 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</a:rPr>
              <a:t>usr</a:t>
            </a:r>
            <a:r>
              <a:rPr lang="en-US" dirty="0">
                <a:latin typeface="Consolas" panose="020B0609020204030204" pitchFamily="49" charset="0"/>
              </a:rPr>
              <a:t>/include/</a:t>
            </a:r>
            <a:r>
              <a:rPr lang="en-US" dirty="0" err="1">
                <a:latin typeface="Consolas" panose="020B0609020204030204" pitchFamily="49" charset="0"/>
              </a:rPr>
              <a:t>limits.h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 can be used for very small integer values</a:t>
            </a:r>
          </a:p>
          <a:p>
            <a:r>
              <a:rPr lang="en-US" dirty="0" smtClean="0"/>
              <a:t>Plain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 may be implemented as </a:t>
            </a:r>
            <a:r>
              <a:rPr lang="en-US" dirty="0">
                <a:latin typeface="Consolas" panose="020B0609020204030204" pitchFamily="49" charset="0"/>
              </a:rPr>
              <a:t>signed</a:t>
            </a:r>
            <a:r>
              <a:rPr lang="en-US" dirty="0" smtClean="0"/>
              <a:t> or </a:t>
            </a:r>
            <a:r>
              <a:rPr lang="en-US" dirty="0">
                <a:latin typeface="Consolas" panose="020B0609020204030204" pitchFamily="49" charset="0"/>
              </a:rPr>
              <a:t>unsigned</a:t>
            </a:r>
            <a:r>
              <a:rPr lang="en-US" dirty="0" smtClean="0"/>
              <a:t> on a given platform – safest to “assume nothing” and just use the range 0...127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short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“supposed” to be smaller than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―</a:t>
            </a:r>
          </a:p>
          <a:p>
            <a:pPr lvl="1"/>
            <a:r>
              <a:rPr lang="en-US" dirty="0" smtClean="0"/>
              <a:t>but it depends on the underlying platform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Ranges of Floating-Point Types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1022780"/>
              </p:ext>
            </p:extLst>
          </p:nvPr>
        </p:nvGraphicFramePr>
        <p:xfrm>
          <a:off x="1574297" y="2008981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float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FLT_MIN (≤ -10</a:t>
                      </a:r>
                      <a:r>
                        <a:rPr lang="en-US" sz="1400" baseline="30000" dirty="0" smtClean="0">
                          <a:latin typeface="Lucida Console" pitchFamily="49" charset="0"/>
                        </a:rPr>
                        <a:t>37</a:t>
                      </a:r>
                      <a:r>
                        <a:rPr lang="en-US" sz="1400" dirty="0" smtClean="0">
                          <a:latin typeface="Lucida Console" pitchFamily="49" charset="0"/>
                        </a:rPr>
                        <a:t>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FLT_MAX (≤ -10</a:t>
                      </a:r>
                      <a:r>
                        <a:rPr lang="en-US" sz="1400" baseline="30000" dirty="0" smtClean="0">
                          <a:latin typeface="Lucida Console" pitchFamily="49" charset="0"/>
                        </a:rPr>
                        <a:t>37</a:t>
                      </a:r>
                      <a:r>
                        <a:rPr lang="en-US" sz="1400" dirty="0" smtClean="0">
                          <a:latin typeface="Lucida Console" pitchFamily="49" charset="0"/>
                        </a:rPr>
                        <a:t>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double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DBL_MIN (≤ -FLT_MIN)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DBL_MAX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(≥ FLT_MAX)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Lucida Console" pitchFamily="49" charset="0"/>
                        </a:rPr>
                        <a:t>long</a:t>
                      </a:r>
                      <a:r>
                        <a:rPr lang="en-US" sz="2000" baseline="0" dirty="0" smtClean="0">
                          <a:latin typeface="Lucida Console" pitchFamily="49" charset="0"/>
                        </a:rPr>
                        <a:t> double</a:t>
                      </a:r>
                      <a:endParaRPr lang="en-US" sz="20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Lucida Console" pitchFamily="49" charset="0"/>
                        </a:rPr>
                        <a:t>LDBL_MIN (≤ -DBL_MIN)</a:t>
                      </a:r>
                      <a:endParaRPr lang="en-US" sz="1400" dirty="0">
                        <a:latin typeface="Lucida Console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Lucida Console" pitchFamily="49" charset="0"/>
                        </a:rPr>
                        <a:t>LDBL_MAX</a:t>
                      </a:r>
                      <a:r>
                        <a:rPr lang="en-US" sz="1400" baseline="0" dirty="0" smtClean="0">
                          <a:latin typeface="Lucida Console" pitchFamily="49" charset="0"/>
                        </a:rPr>
                        <a:t> (≥ DBL_MAX)</a:t>
                      </a:r>
                      <a:endParaRPr lang="en-US" sz="1400" dirty="0" smtClean="0">
                        <a:latin typeface="Lucida Console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3886201"/>
            <a:ext cx="80810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Floating-point literals must contain a decimal point, an exponent, or both.</a:t>
            </a:r>
          </a:p>
          <a:p>
            <a:endParaRPr lang="en-US" dirty="0"/>
          </a:p>
          <a:p>
            <a:r>
              <a:rPr lang="en-US" sz="2000" dirty="0">
                <a:latin typeface="Lucida Console" pitchFamily="49" charset="0"/>
              </a:rPr>
              <a:t>3.14159		25.		6.023e23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Danger: Precision of Floating-Point </a:t>
            </a:r>
            <a:r>
              <a:rPr lang="en-US" dirty="0"/>
              <a:t>V</a:t>
            </a:r>
            <a:r>
              <a:rPr lang="en-US" dirty="0" smtClean="0"/>
              <a:t>alues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Testing for equality between two floating-point values: almost always a bad idea</a:t>
            </a:r>
          </a:p>
          <a:p>
            <a:pPr lvl="1"/>
            <a:r>
              <a:rPr lang="en-US" dirty="0" smtClean="0"/>
              <a:t>One idea: instead of simply using </a:t>
            </a:r>
            <a:r>
              <a:rPr lang="en-US" dirty="0" smtClean="0">
                <a:latin typeface="Consolas" panose="020B0609020204030204" pitchFamily="49" charset="0"/>
              </a:rPr>
              <a:t>==</a:t>
            </a:r>
            <a:r>
              <a:rPr lang="en-US" dirty="0" smtClean="0"/>
              <a:t>, call an “equality routine” to check whether the two values are within some margin of error.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Casting: Converting one Type to Another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compiler will do a certain amount of type conversion for you (silently):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sz="2000" dirty="0" smtClean="0">
                <a:latin typeface="Consolas" panose="020B0609020204030204" pitchFamily="49" charset="0"/>
              </a:rPr>
              <a:t> a = 'A';    /* char literal converted to </a:t>
            </a:r>
            <a:r>
              <a:rPr 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sz="2000" dirty="0" smtClean="0">
                <a:latin typeface="Consolas" panose="020B0609020204030204" pitchFamily="49" charset="0"/>
              </a:rPr>
              <a:t> */</a:t>
            </a:r>
          </a:p>
          <a:p>
            <a:endParaRPr lang="en-US" dirty="0" smtClean="0"/>
          </a:p>
          <a:p>
            <a:r>
              <a:rPr lang="en-US" dirty="0" smtClean="0"/>
              <a:t>In some circumstances, you need to explicitly cast an expression as a different type – by putting the desired type name in parentheses before the expression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)3.14159</a:t>
            </a:r>
            <a:r>
              <a:rPr lang="en-US" dirty="0" smtClean="0"/>
              <a:t> will return the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 </a:t>
            </a:r>
            <a:r>
              <a:rPr lang="en-US" dirty="0" smtClean="0">
                <a:latin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D4ACAA-C07D-4D49-BB34-FCC94B4B114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Pointers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pointer is just a memory location (an address).</a:t>
            </a:r>
          </a:p>
          <a:p>
            <a:r>
              <a:rPr lang="en-US" dirty="0" smtClean="0"/>
              <a:t>A memory location is simply an integer value, that we interpret as an address in memory.</a:t>
            </a:r>
          </a:p>
          <a:p>
            <a:r>
              <a:rPr lang="en-US" dirty="0" smtClean="0"/>
              <a:t>The contents at a particular memory location is just a collection of bits - there’s nothing special about them that makes them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s, etc.</a:t>
            </a:r>
          </a:p>
          <a:p>
            <a:pPr lvl="1"/>
            <a:r>
              <a:rPr lang="en-US" dirty="0" smtClean="0"/>
              <a:t>How you want to interpret the bits is up to you (that’s what types are for).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this...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value?</a:t>
            </a:r>
          </a:p>
          <a:p>
            <a:pPr lvl="1"/>
            <a:r>
              <a:rPr lang="en-US" dirty="0" smtClean="0"/>
              <a:t>	... a pointer to a memory address?</a:t>
            </a:r>
          </a:p>
          <a:p>
            <a:pPr lvl="1"/>
            <a:r>
              <a:rPr lang="en-US" dirty="0" smtClean="0"/>
              <a:t>	... a series of char values?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391400" y="4648200"/>
            <a:ext cx="12192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0xfe4a10c5</a:t>
            </a:r>
          </a:p>
          <a:p>
            <a:pPr algn="ctr"/>
            <a:endParaRPr lang="en-US" sz="1200" dirty="0">
              <a:latin typeface="Lucida Console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9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pointer variables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pointer variable is just a variable, that contains a value that we interpret as a memory address.</a:t>
            </a:r>
          </a:p>
          <a:p>
            <a:r>
              <a:rPr lang="en-US" dirty="0" smtClean="0"/>
              <a:t>Just like an uninitialized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variable holds some arbitrary “garbage” value,</a:t>
            </a:r>
          </a:p>
          <a:p>
            <a:pPr lvl="1"/>
            <a:r>
              <a:rPr lang="en-US" dirty="0" smtClean="0"/>
              <a:t>an uninitialized pointer variable points to some arbitrary “garbage address”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38600" y="485769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7" name="Curved Connector 6"/>
          <p:cNvCxnSpPr>
            <a:stCxn id="6" idx="0"/>
            <a:endCxn id="10" idx="2"/>
          </p:cNvCxnSpPr>
          <p:nvPr/>
        </p:nvCxnSpPr>
        <p:spPr>
          <a:xfrm rot="5400000" flipH="1" flipV="1">
            <a:off x="4905405" y="3819495"/>
            <a:ext cx="666690" cy="1409700"/>
          </a:xfrm>
          <a:prstGeom prst="curved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90646" y="539109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0" name="Oval 9"/>
          <p:cNvSpPr/>
          <p:nvPr/>
        </p:nvSpPr>
        <p:spPr>
          <a:xfrm>
            <a:off x="5943600" y="3886200"/>
            <a:ext cx="1371600" cy="609600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???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 Characteristics</a:t>
            </a:r>
          </a:p>
        </p:txBody>
      </p:sp>
      <p:sp>
        <p:nvSpPr>
          <p:cNvPr id="1126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C takes a middle path between low-level assembly language…</a:t>
            </a:r>
          </a:p>
          <a:p>
            <a:pPr lvl="1"/>
            <a:r>
              <a:rPr lang="en-US" altLang="en-US" smtClean="0"/>
              <a:t>Direct access to memory layout through pointer manipulation</a:t>
            </a:r>
          </a:p>
          <a:p>
            <a:pPr lvl="1"/>
            <a:r>
              <a:rPr lang="en-US" altLang="en-US" smtClean="0"/>
              <a:t>Concise syntax, small set of keywords</a:t>
            </a:r>
          </a:p>
          <a:p>
            <a:r>
              <a:rPr lang="en-US" altLang="en-US" smtClean="0"/>
              <a:t>… and a high-level programming language like Java:</a:t>
            </a:r>
          </a:p>
          <a:p>
            <a:pPr lvl="1"/>
            <a:r>
              <a:rPr lang="en-US" altLang="en-US" smtClean="0"/>
              <a:t>Block structure</a:t>
            </a:r>
          </a:p>
          <a:p>
            <a:pPr lvl="1"/>
            <a:r>
              <a:rPr lang="en-US" altLang="en-US" smtClean="0"/>
              <a:t>Some encapsulation of code, via functions</a:t>
            </a:r>
          </a:p>
          <a:p>
            <a:pPr lvl="1"/>
            <a:r>
              <a:rPr lang="en-US" altLang="en-US" smtClean="0"/>
              <a:t>Type checking (pretty weak)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0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Following a “garbage” pointer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happen?  Depends on what the arbitrary memory address is:</a:t>
            </a:r>
          </a:p>
          <a:p>
            <a:pPr lvl="1"/>
            <a:r>
              <a:rPr lang="en-US" dirty="0" smtClean="0"/>
              <a:t>If it’s an address to memory that the OS has not allocated to our program, we get a segmentation fault</a:t>
            </a:r>
          </a:p>
          <a:p>
            <a:pPr lvl="1"/>
            <a:r>
              <a:rPr lang="en-US" dirty="0" smtClean="0"/>
              <a:t>If it’s a nonexistent address, we get a bus error</a:t>
            </a:r>
          </a:p>
          <a:p>
            <a:pPr lvl="1"/>
            <a:r>
              <a:rPr lang="en-US" dirty="0" smtClean="0"/>
              <a:t>Some systems require </a:t>
            </a:r>
            <a:r>
              <a:rPr lang="en-US" dirty="0" err="1" smtClean="0"/>
              <a:t>multibyte</a:t>
            </a:r>
            <a:r>
              <a:rPr lang="en-US" dirty="0" smtClean="0"/>
              <a:t> data items, like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to be aligned: for instance,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may have to start at an even-numbered address, or an address that’s a multiple of 4. If our access violates a restriction like this, we get a bus error</a:t>
            </a:r>
          </a:p>
          <a:p>
            <a:pPr lvl="1"/>
            <a:r>
              <a:rPr lang="en-US" dirty="0" smtClean="0"/>
              <a:t>If we’re really unlucky, we’ll access memory that is allocated for our program –</a:t>
            </a:r>
          </a:p>
          <a:p>
            <a:pPr lvl="2"/>
            <a:r>
              <a:rPr lang="en-US" dirty="0" smtClean="0"/>
              <a:t>We can then proceed to destroy our own data!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2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Test whether a Pointer points to Something </a:t>
            </a:r>
            <a:r>
              <a:rPr lang="en-US" dirty="0"/>
              <a:t>M</a:t>
            </a:r>
            <a:r>
              <a:rPr lang="en-US" dirty="0" smtClean="0"/>
              <a:t>eaningful?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a special pointer value </a:t>
            </a:r>
            <a:r>
              <a:rPr lang="en-US" dirty="0" smtClean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, that signifies “pointing to nothing”. You can also use the value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NULL;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...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(m) { ... safe to follow the pointer ... }</a:t>
            </a:r>
          </a:p>
          <a:p>
            <a:endParaRPr lang="en-US" dirty="0" smtClean="0"/>
          </a:p>
          <a:p>
            <a:r>
              <a:rPr lang="en-US" dirty="0" smtClean="0"/>
              <a:t>Here, </a:t>
            </a:r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used as a </a:t>
            </a:r>
            <a:r>
              <a:rPr lang="en-US" dirty="0" err="1" smtClean="0"/>
              <a:t>boolean</a:t>
            </a:r>
            <a:r>
              <a:rPr lang="en-US" dirty="0" smtClean="0"/>
              <a:t> value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“false”, aka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  <a:r>
              <a:rPr lang="en-US" dirty="0" smtClean="0"/>
              <a:t>, aka </a:t>
            </a:r>
            <a:r>
              <a:rPr lang="en-US" dirty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, it is not pointing to anything</a:t>
            </a:r>
          </a:p>
          <a:p>
            <a:pPr lvl="1"/>
            <a:r>
              <a:rPr lang="en-US" dirty="0" smtClean="0"/>
              <a:t>Otherwise, it is (presumably) pointing to something good</a:t>
            </a:r>
          </a:p>
          <a:p>
            <a:pPr lvl="1"/>
            <a:r>
              <a:rPr lang="en-US" dirty="0" smtClean="0"/>
              <a:t>Note: It is up to the programmer to assign </a:t>
            </a:r>
            <a:r>
              <a:rPr lang="en-US" dirty="0" smtClean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 values when necessary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Indirection operator *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Moves from address to contents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result = *m;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an address of a </a:t>
            </a:r>
            <a:r>
              <a:rPr lang="en-US" dirty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*m</a:t>
            </a:r>
            <a:r>
              <a:rPr lang="en-US" dirty="0" smtClean="0"/>
              <a:t> instructs us to take the contents of that address</a:t>
            </a:r>
          </a:p>
          <a:p>
            <a:pPr lvl="1"/>
            <a:r>
              <a:rPr lang="en-US" dirty="0" smtClean="0"/>
              <a:t>result gets the value </a:t>
            </a:r>
            <a:r>
              <a:rPr lang="en-US" dirty="0">
                <a:latin typeface="Consolas" panose="020B0609020204030204" pitchFamily="49" charset="0"/>
              </a:rPr>
              <a:t>′d′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10600" y="44196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Lucida Console" pitchFamily="49" charset="0"/>
              </a:rPr>
              <a:t>(char)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0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Address operator &amp;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Instead of contents, returns the address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char** pm = &amp;m;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pm</a:t>
            </a:r>
            <a:r>
              <a:rPr lang="en-US" dirty="0" smtClean="0"/>
              <a:t> needs a value of type </a:t>
            </a:r>
            <a:r>
              <a:rPr lang="en-US" dirty="0" smtClean="0">
                <a:latin typeface="Consolas" panose="020B0609020204030204" pitchFamily="49" charset="0"/>
              </a:rPr>
              <a:t>char **</a:t>
            </a:r>
          </a:p>
          <a:p>
            <a:pPr lvl="1"/>
            <a:r>
              <a:rPr lang="en-US" dirty="0" smtClean="0"/>
              <a:t>Can we assign to it </a:t>
            </a:r>
            <a:r>
              <a:rPr lang="en-US" dirty="0" smtClean="0">
                <a:latin typeface="Consolas" panose="020B0609020204030204" pitchFamily="49" charset="0"/>
              </a:rPr>
              <a:t>*m</a:t>
            </a:r>
            <a:r>
              <a:rPr lang="en-US" dirty="0" smtClean="0"/>
              <a:t>? No – type is </a:t>
            </a:r>
            <a:r>
              <a:rPr lang="en-US" dirty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 smtClean="0"/>
              <a:t>Can we assign to it </a:t>
            </a:r>
            <a:r>
              <a:rPr lang="en-US" dirty="0">
                <a:latin typeface="Consolas" panose="020B0609020204030204" pitchFamily="49" charset="0"/>
              </a:rPr>
              <a:t>m</a:t>
            </a:r>
            <a:r>
              <a:rPr lang="en-US" dirty="0" smtClean="0"/>
              <a:t>? No – type is </a:t>
            </a:r>
            <a:r>
              <a:rPr lang="en-US" dirty="0">
                <a:latin typeface="Consolas" panose="020B0609020204030204" pitchFamily="49" charset="0"/>
              </a:rPr>
              <a:t>char *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&amp;m</a:t>
            </a:r>
            <a:r>
              <a:rPr lang="en-US" dirty="0" smtClean="0"/>
              <a:t> gives it the right value – the address of a </a:t>
            </a:r>
            <a:r>
              <a:rPr lang="en-US" dirty="0">
                <a:latin typeface="Consolas" panose="020B0609020204030204" pitchFamily="49" charset="0"/>
              </a:rPr>
              <a:t>char *</a:t>
            </a:r>
            <a:r>
              <a:rPr lang="en-US" dirty="0" smtClean="0"/>
              <a:t> value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763000" y="4876800"/>
            <a:ext cx="1143000" cy="6096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14"/>
          <p:cNvCxnSpPr>
            <a:stCxn id="7" idx="0"/>
            <a:endCxn id="6" idx="3"/>
          </p:cNvCxnSpPr>
          <p:nvPr/>
        </p:nvCxnSpPr>
        <p:spPr>
          <a:xfrm rot="16200000" flipV="1">
            <a:off x="8362950" y="3905250"/>
            <a:ext cx="685800" cy="1257300"/>
          </a:xfrm>
          <a:prstGeom prst="curved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89758" y="541020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pm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9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allows pointer values to be incremented by integer values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result = *(m + 1);</a:t>
            </a:r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an address of a </a:t>
            </a:r>
            <a:r>
              <a:rPr lang="en-US" dirty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(m + 1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r>
              <a:rPr lang="en-US" dirty="0" smtClean="0"/>
              <a:t> is the address of the next </a:t>
            </a:r>
            <a:r>
              <a:rPr lang="en-US" dirty="0" smtClean="0">
                <a:latin typeface="Consolas" panose="020B0609020204030204" pitchFamily="49" charset="0"/>
              </a:rPr>
              <a:t>char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*(m + 1)</a:t>
            </a:r>
            <a:r>
              <a:rPr lang="en-US" dirty="0" smtClean="0"/>
              <a:t> instructs us to take the contents of that address</a:t>
            </a:r>
          </a:p>
          <a:p>
            <a:pPr lvl="1"/>
            <a:r>
              <a:rPr lang="en-US" dirty="0" smtClean="0"/>
              <a:t>result gets the value </a:t>
            </a:r>
            <a:r>
              <a:rPr lang="en-US" dirty="0" smtClean="0">
                <a:latin typeface="Consolas" panose="020B0609020204030204" pitchFamily="49" charset="0"/>
              </a:rPr>
              <a:t>′o′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10600" y="44196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Lucida Console" pitchFamily="49" charset="0"/>
              </a:rPr>
              <a:t>(char)</a:t>
            </a:r>
          </a:p>
        </p:txBody>
      </p:sp>
      <p:cxnSp>
        <p:nvCxnSpPr>
          <p:cNvPr id="19" name="Curved Connector 18"/>
          <p:cNvCxnSpPr>
            <a:stCxn id="12" idx="2"/>
            <a:endCxn id="13" idx="2"/>
          </p:cNvCxnSpPr>
          <p:nvPr/>
        </p:nvCxnSpPr>
        <p:spPr>
          <a:xfrm rot="16200000" flipH="1">
            <a:off x="7353300" y="2667000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7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slightly more complex example: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result = *++m;</a:t>
            </a:r>
          </a:p>
          <a:p>
            <a:endParaRPr lang="en-US" dirty="0" smtClean="0"/>
          </a:p>
          <a:p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 is an address of a </a:t>
            </a:r>
            <a:r>
              <a:rPr lang="en-US" sz="2100" dirty="0">
                <a:latin typeface="Consolas" panose="020B0609020204030204" pitchFamily="49" charset="0"/>
              </a:rPr>
              <a:t>char</a:t>
            </a:r>
          </a:p>
          <a:p>
            <a:r>
              <a:rPr lang="en-US" sz="2100" dirty="0">
                <a:latin typeface="Consolas" panose="020B0609020204030204" pitchFamily="49" charset="0"/>
              </a:rPr>
              <a:t>++m</a:t>
            </a:r>
            <a:r>
              <a:rPr lang="en-US" dirty="0" smtClean="0"/>
              <a:t> changes </a:t>
            </a:r>
            <a:r>
              <a:rPr lang="en-US" sz="2100" dirty="0">
                <a:latin typeface="Consolas" panose="020B0609020204030204" pitchFamily="49" charset="0"/>
              </a:rPr>
              <a:t>m</a:t>
            </a:r>
            <a:r>
              <a:rPr lang="en-US" dirty="0" smtClean="0"/>
              <a:t>, to the address one byte higher,</a:t>
            </a:r>
          </a:p>
          <a:p>
            <a:pPr lvl="1"/>
            <a:r>
              <a:rPr lang="en-US" dirty="0" smtClean="0"/>
              <a:t>and returns the new address</a:t>
            </a:r>
          </a:p>
          <a:p>
            <a:r>
              <a:rPr lang="en-US" sz="2100" dirty="0">
                <a:latin typeface="Consolas" panose="020B0609020204030204" pitchFamily="49" charset="0"/>
              </a:rPr>
              <a:t>*++m</a:t>
            </a:r>
            <a:r>
              <a:rPr lang="en-US" dirty="0" smtClean="0"/>
              <a:t> instructs us to take the contents of that location</a:t>
            </a:r>
          </a:p>
          <a:p>
            <a:r>
              <a:rPr lang="en-US" dirty="0" smtClean="0"/>
              <a:t>result gets the value </a:t>
            </a:r>
            <a:r>
              <a:rPr lang="en-US" sz="2100" dirty="0" smtClean="0">
                <a:latin typeface="Consolas" panose="020B0609020204030204" pitchFamily="49" charset="0"/>
              </a:rPr>
              <a:t>'o'</a:t>
            </a:r>
            <a:endParaRPr lang="en-US" sz="2100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86600" y="38862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6858000" y="31623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646" y="4419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914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058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220200" y="25146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10600" y="44196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839200" y="38862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Lucida Console" pitchFamily="49" charset="0"/>
              </a:rPr>
              <a:t>(char)</a:t>
            </a:r>
          </a:p>
        </p:txBody>
      </p:sp>
      <p:cxnSp>
        <p:nvCxnSpPr>
          <p:cNvPr id="19" name="Curved Connector 18"/>
          <p:cNvCxnSpPr>
            <a:stCxn id="6" idx="0"/>
            <a:endCxn id="13" idx="2"/>
          </p:cNvCxnSpPr>
          <p:nvPr/>
        </p:nvCxnSpPr>
        <p:spPr>
          <a:xfrm rot="5400000" flipH="1" flipV="1">
            <a:off x="7315200" y="3390900"/>
            <a:ext cx="762000" cy="228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about </a:t>
            </a:r>
            <a:r>
              <a:rPr lang="en-US" dirty="0" err="1" smtClean="0"/>
              <a:t>multibyte</a:t>
            </a:r>
            <a:r>
              <a:rPr lang="en-US" dirty="0" smtClean="0"/>
              <a:t> values?</a:t>
            </a:r>
          </a:p>
          <a:p>
            <a:pPr lvl="1"/>
            <a:r>
              <a:rPr lang="en-US" dirty="0" smtClean="0"/>
              <a:t>Q: Each char value occupies exactly one byte, so obviously incrementing the pointer by one takes you to a new char value...</a:t>
            </a:r>
          </a:p>
          <a:p>
            <a:pPr lvl="2"/>
            <a:r>
              <a:rPr lang="en-US" dirty="0" smtClean="0"/>
              <a:t>But what about types like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that span more than one byte?</a:t>
            </a:r>
          </a:p>
          <a:p>
            <a:pPr lvl="1"/>
            <a:r>
              <a:rPr lang="en-US" dirty="0" smtClean="0"/>
              <a:t>A: C “does the right thing”: increments the pointer by the size of one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a[2] = {17, 42};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m = a;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result = *++m;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58000" y="5108061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4876800" y="2631561"/>
            <a:ext cx="762000" cy="41910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10046" y="564146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7432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6576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864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610600" y="51080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93204" y="564146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result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610600" y="51080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itchFamily="49" charset="0"/>
              </a:rPr>
              <a:t>42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Lucida Console" pitchFamily="49" charset="0"/>
              </a:rPr>
              <a:t>(</a:t>
            </a:r>
            <a:r>
              <a:rPr lang="en-US" sz="1100" dirty="0" err="1">
                <a:solidFill>
                  <a:srgbClr val="FF0000"/>
                </a:solidFill>
                <a:latin typeface="Lucida Console" pitchFamily="49" charset="0"/>
              </a:rPr>
              <a:t>int</a:t>
            </a:r>
            <a:r>
              <a:rPr lang="en-US" sz="1100" dirty="0">
                <a:solidFill>
                  <a:srgbClr val="FF0000"/>
                </a:solidFill>
                <a:latin typeface="Lucida Console" pitchFamily="49" charset="0"/>
              </a:rPr>
              <a:t>)</a:t>
            </a:r>
          </a:p>
        </p:txBody>
      </p:sp>
      <p:cxnSp>
        <p:nvCxnSpPr>
          <p:cNvPr id="19" name="Curved Connector 18"/>
          <p:cNvCxnSpPr>
            <a:stCxn id="6" idx="0"/>
            <a:endCxn id="20" idx="2"/>
          </p:cNvCxnSpPr>
          <p:nvPr/>
        </p:nvCxnSpPr>
        <p:spPr>
          <a:xfrm rot="16200000" flipV="1">
            <a:off x="6705600" y="4460361"/>
            <a:ext cx="762000" cy="533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4008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3152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2296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144000" y="3736461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43200" y="3740823"/>
            <a:ext cx="3581400" cy="609600"/>
          </a:xfrm>
          <a:prstGeom prst="roundRect">
            <a:avLst/>
          </a:prstGeom>
          <a:solidFill>
            <a:schemeClr val="accent2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400800" y="3740823"/>
            <a:ext cx="3581400" cy="609600"/>
          </a:xfrm>
          <a:prstGeom prst="roundRect">
            <a:avLst/>
          </a:prstGeom>
          <a:solidFill>
            <a:schemeClr val="accent2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42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9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 animBg="1"/>
      <p:bldP spid="2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Initializing an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#define N_VALUES 5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float values[N_VALUES];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float* 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 (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 = &amp;values[0]; 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 &lt; &amp;values[N_VALUES]; /**/)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*</a:t>
            </a:r>
            <a:r>
              <a:rPr lang="en-US" dirty="0" err="1" smtClean="0">
                <a:latin typeface="Consolas" panose="020B0609020204030204" pitchFamily="49" charset="0"/>
              </a:rPr>
              <a:t>vp</a:t>
            </a:r>
            <a:r>
              <a:rPr lang="en-US" dirty="0" smtClean="0">
                <a:latin typeface="Consolas" panose="020B0609020204030204" pitchFamily="49" charset="0"/>
              </a:rPr>
              <a:t>++ = 0;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77000" y="4278084"/>
            <a:ext cx="11430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*)</a:t>
            </a:r>
          </a:p>
        </p:txBody>
      </p:sp>
      <p:cxnSp>
        <p:nvCxnSpPr>
          <p:cNvPr id="7" name="Curved Connector 6"/>
          <p:cNvCxnSpPr>
            <a:stCxn id="6" idx="0"/>
            <a:endCxn id="9" idx="2"/>
          </p:cNvCxnSpPr>
          <p:nvPr/>
        </p:nvCxnSpPr>
        <p:spPr>
          <a:xfrm rot="16200000" flipV="1">
            <a:off x="5924550" y="3154134"/>
            <a:ext cx="762000" cy="14859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29047" y="4811484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Console" pitchFamily="49" charset="0"/>
              </a:rPr>
              <a:t>vp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054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0960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0866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0772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9067800" y="290648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0" y="2601685"/>
            <a:ext cx="1114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&amp;values[0]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43992" y="2449285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&amp;values</a:t>
            </a:r>
          </a:p>
          <a:p>
            <a:r>
              <a:rPr lang="en-US" sz="1200" dirty="0">
                <a:latin typeface="Lucida Console" pitchFamily="49" charset="0"/>
              </a:rPr>
              <a:t>[N_VALUES]</a:t>
            </a:r>
          </a:p>
        </p:txBody>
      </p:sp>
      <p:cxnSp>
        <p:nvCxnSpPr>
          <p:cNvPr id="26" name="Curved Connector 25"/>
          <p:cNvCxnSpPr>
            <a:stCxn id="6" idx="0"/>
            <a:endCxn id="20" idx="2"/>
          </p:cNvCxnSpPr>
          <p:nvPr/>
        </p:nvCxnSpPr>
        <p:spPr>
          <a:xfrm rot="16200000" flipV="1">
            <a:off x="6419850" y="3649434"/>
            <a:ext cx="762000" cy="4953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6" idx="0"/>
            <a:endCxn id="21" idx="2"/>
          </p:cNvCxnSpPr>
          <p:nvPr/>
        </p:nvCxnSpPr>
        <p:spPr>
          <a:xfrm rot="5400000" flipH="1" flipV="1">
            <a:off x="6915150" y="3649434"/>
            <a:ext cx="762000" cy="4953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6" idx="0"/>
            <a:endCxn id="22" idx="2"/>
          </p:cNvCxnSpPr>
          <p:nvPr/>
        </p:nvCxnSpPr>
        <p:spPr>
          <a:xfrm rot="5400000" flipH="1" flipV="1">
            <a:off x="7410450" y="3154134"/>
            <a:ext cx="762000" cy="14859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6" idx="0"/>
            <a:endCxn id="23" idx="2"/>
          </p:cNvCxnSpPr>
          <p:nvPr/>
        </p:nvCxnSpPr>
        <p:spPr>
          <a:xfrm rot="5400000" flipH="1" flipV="1">
            <a:off x="7905750" y="2658834"/>
            <a:ext cx="762000" cy="24765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95600" y="3535194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values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2819400" y="2910846"/>
            <a:ext cx="12192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[])</a:t>
            </a:r>
          </a:p>
        </p:txBody>
      </p:sp>
      <p:cxnSp>
        <p:nvCxnSpPr>
          <p:cNvPr id="50" name="Curved Connector 49"/>
          <p:cNvCxnSpPr>
            <a:stCxn id="49" idx="3"/>
            <a:endCxn id="9" idx="1"/>
          </p:cNvCxnSpPr>
          <p:nvPr/>
        </p:nvCxnSpPr>
        <p:spPr>
          <a:xfrm flipV="1">
            <a:off x="4038600" y="3211284"/>
            <a:ext cx="1066800" cy="4362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51054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60960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0866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80772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cxnSp>
        <p:nvCxnSpPr>
          <p:cNvPr id="57" name="Curved Connector 56"/>
          <p:cNvCxnSpPr>
            <a:stCxn id="6" idx="0"/>
            <a:endCxn id="64" idx="2"/>
          </p:cNvCxnSpPr>
          <p:nvPr/>
        </p:nvCxnSpPr>
        <p:spPr>
          <a:xfrm rot="5400000" flipH="1" flipV="1">
            <a:off x="8481280" y="2090746"/>
            <a:ext cx="754558" cy="3620118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9067800" y="2925594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0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210801" y="315419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(done!)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0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63" grpId="0" animBg="1"/>
      <p:bldP spid="63" grpId="1" animBg="1"/>
      <p:bldP spid="6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Assignment: </a:t>
            </a:r>
            <a:r>
              <a:rPr lang="en-US" dirty="0" err="1" smtClean="0"/>
              <a:t>Rvalues</a:t>
            </a:r>
            <a:r>
              <a:rPr lang="en-US" dirty="0" smtClean="0"/>
              <a:t> vs. </a:t>
            </a:r>
            <a:r>
              <a:rPr lang="en-US" dirty="0" err="1" smtClean="0"/>
              <a:t>Lvalues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really going on in an assignment?</a:t>
            </a:r>
          </a:p>
          <a:p>
            <a:pPr lvl="1"/>
            <a:r>
              <a:rPr lang="en-US" dirty="0" smtClean="0"/>
              <a:t>Different things happen on either side of the ‘=‘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 = 17, b = 42;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b    =    a;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48600" y="2133600"/>
            <a:ext cx="8382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24446" y="27432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296400" y="2133600"/>
            <a:ext cx="8382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42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72246" y="27432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b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46398" y="3465624"/>
            <a:ext cx="3886200" cy="1447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a</a:t>
            </a:r>
            <a:r>
              <a:rPr lang="en-US" dirty="0"/>
              <a:t> is the “</a:t>
            </a:r>
            <a:r>
              <a:rPr lang="en-US" dirty="0" err="1">
                <a:solidFill>
                  <a:srgbClr val="7030A0"/>
                </a:solidFill>
              </a:rPr>
              <a:t>rvalue</a:t>
            </a:r>
            <a:r>
              <a:rPr lang="en-US" dirty="0"/>
              <a:t>” (right value) </a:t>
            </a:r>
          </a:p>
          <a:p>
            <a:pPr algn="ctr"/>
            <a:r>
              <a:rPr lang="en-US" dirty="0"/>
              <a:t>We go to the address given by </a:t>
            </a:r>
            <a:r>
              <a:rPr lang="en-US" sz="2000" dirty="0">
                <a:latin typeface="Lucida Console" pitchFamily="49" charset="0"/>
              </a:rPr>
              <a:t>a</a:t>
            </a:r>
            <a:r>
              <a:rPr lang="en-US" dirty="0"/>
              <a:t>...</a:t>
            </a:r>
          </a:p>
          <a:p>
            <a:pPr algn="ctr"/>
            <a:r>
              <a:rPr lang="en-US" dirty="0"/>
              <a:t>and get the </a:t>
            </a:r>
            <a:r>
              <a:rPr lang="en-US" dirty="0">
                <a:solidFill>
                  <a:srgbClr val="7030A0"/>
                </a:solidFill>
              </a:rPr>
              <a:t>contents</a:t>
            </a:r>
            <a:r>
              <a:rPr lang="en-US" dirty="0"/>
              <a:t> (</a:t>
            </a:r>
            <a:r>
              <a:rPr lang="en-US" sz="2000" dirty="0">
                <a:latin typeface="Lucida Console" pitchFamily="49" charset="0"/>
              </a:rPr>
              <a:t>17</a:t>
            </a:r>
            <a:r>
              <a:rPr lang="en-US" dirty="0"/>
              <a:t>)</a:t>
            </a:r>
          </a:p>
        </p:txBody>
      </p:sp>
      <p:cxnSp>
        <p:nvCxnSpPr>
          <p:cNvPr id="12" name="Shape 11"/>
          <p:cNvCxnSpPr>
            <a:endCxn id="10" idx="1"/>
          </p:cNvCxnSpPr>
          <p:nvPr/>
        </p:nvCxnSpPr>
        <p:spPr>
          <a:xfrm>
            <a:off x="2971801" y="3497000"/>
            <a:ext cx="974597" cy="692524"/>
          </a:xfrm>
          <a:prstGeom prst="bentConnector3">
            <a:avLst>
              <a:gd name="adj1" fmla="val -933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0" idx="3"/>
            <a:endCxn id="6" idx="2"/>
          </p:cNvCxnSpPr>
          <p:nvPr/>
        </p:nvCxnSpPr>
        <p:spPr>
          <a:xfrm flipV="1">
            <a:off x="7832598" y="2743200"/>
            <a:ext cx="435102" cy="144632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590800" y="5050902"/>
            <a:ext cx="6553200" cy="1524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b</a:t>
            </a:r>
            <a:r>
              <a:rPr lang="en-US" dirty="0"/>
              <a:t> is the “</a:t>
            </a:r>
            <a:r>
              <a:rPr lang="en-US" dirty="0" err="1">
                <a:solidFill>
                  <a:srgbClr val="7030A0"/>
                </a:solidFill>
              </a:rPr>
              <a:t>lvalue</a:t>
            </a:r>
            <a:r>
              <a:rPr lang="en-US" dirty="0"/>
              <a:t>” (left value) </a:t>
            </a:r>
          </a:p>
          <a:p>
            <a:pPr algn="ctr"/>
            <a:r>
              <a:rPr lang="en-US" dirty="0"/>
              <a:t>We go to the address given by </a:t>
            </a:r>
            <a:r>
              <a:rPr lang="en-US" sz="2000" dirty="0">
                <a:latin typeface="Lucida Console" pitchFamily="49" charset="0"/>
              </a:rPr>
              <a:t>b</a:t>
            </a:r>
            <a:r>
              <a:rPr lang="en-US" dirty="0"/>
              <a:t>...and get the contents?</a:t>
            </a:r>
          </a:p>
          <a:p>
            <a:pPr algn="ctr"/>
            <a:r>
              <a:rPr lang="en-US" dirty="0"/>
              <a:t>No!  We don’t care about 42!</a:t>
            </a:r>
          </a:p>
          <a:p>
            <a:pPr algn="ctr"/>
            <a:r>
              <a:rPr lang="en-US" dirty="0"/>
              <a:t>We just want the </a:t>
            </a:r>
            <a:r>
              <a:rPr lang="en-US" dirty="0">
                <a:solidFill>
                  <a:srgbClr val="7030A0"/>
                </a:solidFill>
              </a:rPr>
              <a:t>address</a:t>
            </a:r>
            <a:r>
              <a:rPr lang="en-US" dirty="0"/>
              <a:t> of b – to store 17 into</a:t>
            </a:r>
          </a:p>
        </p:txBody>
      </p:sp>
      <p:cxnSp>
        <p:nvCxnSpPr>
          <p:cNvPr id="22" name="Shape 21"/>
          <p:cNvCxnSpPr>
            <a:endCxn id="18" idx="1"/>
          </p:cNvCxnSpPr>
          <p:nvPr/>
        </p:nvCxnSpPr>
        <p:spPr>
          <a:xfrm rot="16200000" flipH="1">
            <a:off x="975650" y="4197751"/>
            <a:ext cx="2315901" cy="914400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8" idx="3"/>
            <a:endCxn id="8" idx="2"/>
          </p:cNvCxnSpPr>
          <p:nvPr/>
        </p:nvCxnSpPr>
        <p:spPr>
          <a:xfrm flipV="1">
            <a:off x="9144000" y="2743200"/>
            <a:ext cx="571500" cy="306970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1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Assignment: </a:t>
            </a:r>
            <a:r>
              <a:rPr lang="en-US" dirty="0" err="1" smtClean="0"/>
              <a:t>Rvalues</a:t>
            </a:r>
            <a:r>
              <a:rPr lang="en-US" dirty="0" smtClean="0"/>
              <a:t> vs. </a:t>
            </a:r>
            <a:r>
              <a:rPr lang="en-US" dirty="0" err="1" smtClean="0"/>
              <a:t>Lvalues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explains a certain “asymmetry” in assignments involving pointers: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NULL, **pm = NULL;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m = "dog";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pm = &amp;m;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046167" y="36576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22567" y="4648200"/>
            <a:ext cx="1143000" cy="6096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(char **)</a:t>
            </a:r>
          </a:p>
        </p:txBody>
      </p:sp>
      <p:cxnSp>
        <p:nvCxnSpPr>
          <p:cNvPr id="8" name="Curved Connector 7"/>
          <p:cNvCxnSpPr>
            <a:stCxn id="6" idx="0"/>
            <a:endCxn id="12" idx="2"/>
          </p:cNvCxnSpPr>
          <p:nvPr/>
        </p:nvCxnSpPr>
        <p:spPr>
          <a:xfrm rot="16200000" flipV="1">
            <a:off x="7817567" y="2933700"/>
            <a:ext cx="762000" cy="6858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14"/>
          <p:cNvCxnSpPr>
            <a:stCxn id="7" idx="0"/>
            <a:endCxn id="6" idx="3"/>
          </p:cNvCxnSpPr>
          <p:nvPr/>
        </p:nvCxnSpPr>
        <p:spPr>
          <a:xfrm rot="16200000" flipV="1">
            <a:off x="9322517" y="3676650"/>
            <a:ext cx="685800" cy="1257300"/>
          </a:xfrm>
          <a:prstGeom prst="curved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698213" y="4191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49325" y="518160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pm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4365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3509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2653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179767" y="22860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200" dirty="0">
                <a:latin typeface="Lucida Console" pitchFamily="49" charset="0"/>
              </a:rPr>
              <a:t>(char)</a:t>
            </a:r>
          </a:p>
        </p:txBody>
      </p:sp>
      <p:sp>
        <p:nvSpPr>
          <p:cNvPr id="16" name="Line Callout 1 15"/>
          <p:cNvSpPr/>
          <p:nvPr/>
        </p:nvSpPr>
        <p:spPr>
          <a:xfrm>
            <a:off x="3588467" y="4053522"/>
            <a:ext cx="4267200" cy="838200"/>
          </a:xfrm>
          <a:prstGeom prst="borderCallout1">
            <a:avLst>
              <a:gd name="adj1" fmla="val 17510"/>
              <a:gd name="adj2" fmla="val -180"/>
              <a:gd name="adj3" fmla="val 68880"/>
              <a:gd name="adj4" fmla="val -4872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Here,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is an </a:t>
            </a:r>
            <a:r>
              <a:rPr lang="en-US" i="1" dirty="0" err="1"/>
              <a:t>lvalue</a:t>
            </a:r>
            <a:r>
              <a:rPr lang="en-US" dirty="0"/>
              <a:t> – It’s understood that the </a:t>
            </a:r>
            <a:r>
              <a:rPr lang="en-US" i="1" dirty="0"/>
              <a:t>address</a:t>
            </a:r>
            <a:r>
              <a:rPr lang="en-US" dirty="0"/>
              <a:t> of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is what’s needed</a:t>
            </a:r>
          </a:p>
        </p:txBody>
      </p:sp>
      <p:sp>
        <p:nvSpPr>
          <p:cNvPr id="17" name="Line Callout 1 16"/>
          <p:cNvSpPr/>
          <p:nvPr/>
        </p:nvSpPr>
        <p:spPr>
          <a:xfrm>
            <a:off x="3579968" y="5353110"/>
            <a:ext cx="6477000" cy="990600"/>
          </a:xfrm>
          <a:prstGeom prst="borderCallout1">
            <a:avLst>
              <a:gd name="adj1" fmla="val 49543"/>
              <a:gd name="adj2" fmla="val -115"/>
              <a:gd name="adj3" fmla="val 41541"/>
              <a:gd name="adj4" fmla="val -1681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Once again, we need the </a:t>
            </a:r>
            <a:r>
              <a:rPr lang="en-US" i="1" dirty="0"/>
              <a:t>address</a:t>
            </a:r>
            <a:r>
              <a:rPr lang="en-US" dirty="0"/>
              <a:t> of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 –</a:t>
            </a:r>
          </a:p>
          <a:p>
            <a:pPr algn="ctr"/>
            <a:r>
              <a:rPr lang="en-US" dirty="0"/>
              <a:t>but  since it’s an </a:t>
            </a:r>
            <a:r>
              <a:rPr lang="en-US" i="1" dirty="0" err="1"/>
              <a:t>rvalue</a:t>
            </a:r>
            <a:r>
              <a:rPr lang="en-US" dirty="0"/>
              <a:t>, just plain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will give the </a:t>
            </a:r>
            <a:r>
              <a:rPr lang="en-US" i="1" dirty="0"/>
              <a:t>contents</a:t>
            </a:r>
            <a:r>
              <a:rPr lang="en-US" dirty="0"/>
              <a:t> of </a:t>
            </a:r>
            <a:r>
              <a:rPr lang="en-US" sz="2000" dirty="0">
                <a:latin typeface="Lucida Console" pitchFamily="49" charset="0"/>
              </a:rPr>
              <a:t>m</a:t>
            </a:r>
            <a:r>
              <a:rPr lang="en-US" dirty="0"/>
              <a:t> – use </a:t>
            </a:r>
            <a:r>
              <a:rPr lang="en-US" sz="2000" dirty="0">
                <a:latin typeface="Lucida Console" pitchFamily="49" charset="0"/>
              </a:rPr>
              <a:t>&amp;</a:t>
            </a:r>
            <a:r>
              <a:rPr lang="en-US" dirty="0"/>
              <a:t> to get the address instead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 Dangers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 is not object oriented!</a:t>
            </a:r>
          </a:p>
          <a:p>
            <a:pPr lvl="1"/>
            <a:r>
              <a:rPr lang="en-US" smtClean="0"/>
              <a:t>Can’t “hide” data as “private” or “protected” fields</a:t>
            </a:r>
          </a:p>
          <a:p>
            <a:pPr lvl="1"/>
            <a:r>
              <a:rPr lang="en-US" smtClean="0"/>
              <a:t>You can follow standards to write C code that looks object-oriented, but you have to be disciplined – will the other people working on your code also be disciplined?</a:t>
            </a:r>
          </a:p>
          <a:p>
            <a:r>
              <a:rPr lang="en-US" smtClean="0"/>
              <a:t>C has portability issues</a:t>
            </a:r>
          </a:p>
          <a:p>
            <a:pPr lvl="1"/>
            <a:r>
              <a:rPr lang="en-US" smtClean="0"/>
              <a:t>Low-level “tricks” may make your C code run well on one platform – but the tricks might not work elsewhere</a:t>
            </a:r>
          </a:p>
          <a:p>
            <a:r>
              <a:rPr lang="en-US" smtClean="0"/>
              <a:t>The compiler and runtime system will rarely stop your C program from doing stupid/bad things</a:t>
            </a:r>
          </a:p>
          <a:p>
            <a:pPr lvl="1"/>
            <a:r>
              <a:rPr lang="en-US" smtClean="0"/>
              <a:t>Compile-time type checking is weak</a:t>
            </a:r>
          </a:p>
          <a:p>
            <a:pPr lvl="1"/>
            <a:r>
              <a:rPr lang="en-US" smtClean="0"/>
              <a:t>No run-time checks for array bounds errors, etc. like in Java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strcpy “string copy”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dest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 char*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/>
              <a:t>(assume that)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/>
              <a:t> points to a sequence of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 values that we wish to copy, terminated by </a:t>
            </a:r>
            <a:r>
              <a:rPr lang="en-US" dirty="0" smtClean="0">
                <a:latin typeface="Consolas" panose="020B0609020204030204" pitchFamily="49" charset="0"/>
              </a:rPr>
              <a:t>'\0'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(assume that) </a:t>
            </a:r>
            <a:r>
              <a:rPr lang="en-US" dirty="0" err="1">
                <a:latin typeface="Consolas" panose="020B0609020204030204" pitchFamily="49" charset="0"/>
              </a:rPr>
              <a:t>dest</a:t>
            </a:r>
            <a:r>
              <a:rPr lang="en-US" dirty="0" smtClean="0"/>
              <a:t> points to an accessible portion of memory large enough to hold the copied </a:t>
            </a:r>
            <a:r>
              <a:rPr lang="en-US" dirty="0">
                <a:latin typeface="Consolas" panose="020B0609020204030204" pitchFamily="49" charset="0"/>
              </a:rPr>
              <a:t>char</a:t>
            </a:r>
            <a:r>
              <a:rPr lang="en-US" dirty="0" smtClean="0"/>
              <a:t>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strcpy</a:t>
            </a:r>
            <a:r>
              <a:rPr lang="en-US" dirty="0" smtClean="0"/>
              <a:t> copies the char values of </a:t>
            </a:r>
            <a:r>
              <a:rPr lang="en-US" dirty="0" err="1">
                <a:latin typeface="Consolas" panose="020B0609020204030204" pitchFamily="49" charset="0"/>
              </a:rPr>
              <a:t>src</a:t>
            </a:r>
            <a:r>
              <a:rPr lang="en-US" dirty="0" smtClean="0"/>
              <a:t> to the memory pointed to by </a:t>
            </a:r>
            <a:r>
              <a:rPr lang="en-US" dirty="0" err="1">
                <a:latin typeface="Consolas" panose="020B0609020204030204" pitchFamily="49" charset="0"/>
              </a:rPr>
              <a:t>dest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strcpy</a:t>
            </a:r>
            <a:r>
              <a:rPr lang="en-US" dirty="0" smtClean="0"/>
              <a:t> also gives </a:t>
            </a:r>
            <a:r>
              <a:rPr lang="en-US" dirty="0" err="1">
                <a:latin typeface="Consolas" panose="020B0609020204030204" pitchFamily="49" charset="0"/>
              </a:rPr>
              <a:t>dest</a:t>
            </a:r>
            <a:r>
              <a:rPr lang="en-US" dirty="0" smtClean="0"/>
              <a:t> as a return value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strcpy “string copy”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char* </a:t>
            </a:r>
            <a:r>
              <a:rPr lang="en-US" sz="1600" dirty="0" err="1" smtClean="0">
                <a:latin typeface="Consolas" panose="020B0609020204030204" pitchFamily="49" charset="0"/>
              </a:rPr>
              <a:t>strcpy</a:t>
            </a:r>
            <a:r>
              <a:rPr lang="en-US" sz="1600" dirty="0" smtClean="0">
                <a:latin typeface="Consolas" panose="020B0609020204030204" pitchFamily="49" charset="0"/>
              </a:rPr>
              <a:t>(char* </a:t>
            </a:r>
            <a:r>
              <a:rPr lang="en-US" sz="1600" dirty="0" err="1" smtClean="0">
                <a:latin typeface="Consolas" panose="020B0609020204030204" pitchFamily="49" charset="0"/>
              </a:rPr>
              <a:t>dest</a:t>
            </a:r>
            <a:r>
              <a:rPr lang="en-US" sz="1600" dirty="0" smtClean="0">
                <a:latin typeface="Consolas" panose="020B0609020204030204" pitchFamily="49" charset="0"/>
              </a:rPr>
              <a:t>, </a:t>
            </a:r>
            <a:r>
              <a:rPr lang="en-US" sz="1600" dirty="0" err="1" smtClean="0">
                <a:latin typeface="Consolas" panose="020B0609020204030204" pitchFamily="49" charset="0"/>
              </a:rPr>
              <a:t>const</a:t>
            </a:r>
            <a:r>
              <a:rPr lang="en-US" sz="1600" dirty="0" smtClean="0">
                <a:latin typeface="Consolas" panose="020B0609020204030204" pitchFamily="49" charset="0"/>
              </a:rPr>
              <a:t> char* </a:t>
            </a:r>
            <a:r>
              <a:rPr lang="en-US" sz="1600" dirty="0" err="1" smtClean="0">
                <a:latin typeface="Consolas" panose="020B0609020204030204" pitchFamily="49" charset="0"/>
              </a:rPr>
              <a:t>src</a:t>
            </a:r>
            <a:r>
              <a:rPr lang="en-US" sz="16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</a:rPr>
              <a:t>const</a:t>
            </a:r>
            <a:r>
              <a:rPr lang="en-US" sz="1600" dirty="0" smtClean="0">
                <a:latin typeface="Consolas" panose="020B0609020204030204" pitchFamily="49" charset="0"/>
              </a:rPr>
              <a:t> char* p;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char* q;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for(p = </a:t>
            </a:r>
            <a:r>
              <a:rPr lang="en-US" sz="1600" dirty="0" err="1" smtClean="0">
                <a:latin typeface="Consolas" panose="020B0609020204030204" pitchFamily="49" charset="0"/>
              </a:rPr>
              <a:t>src</a:t>
            </a:r>
            <a:r>
              <a:rPr lang="en-US" sz="1600" dirty="0" smtClean="0">
                <a:latin typeface="Consolas" panose="020B0609020204030204" pitchFamily="49" charset="0"/>
              </a:rPr>
              <a:t>, q = </a:t>
            </a:r>
            <a:r>
              <a:rPr lang="en-US" sz="1600" dirty="0" err="1" smtClean="0">
                <a:latin typeface="Consolas" panose="020B0609020204030204" pitchFamily="49" charset="0"/>
              </a:rPr>
              <a:t>dest</a:t>
            </a:r>
            <a:r>
              <a:rPr lang="en-US" sz="1600" dirty="0" smtClean="0">
                <a:latin typeface="Consolas" panose="020B0609020204030204" pitchFamily="49" charset="0"/>
              </a:rPr>
              <a:t>; *p != '\0'; ++p, ++q)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    *q = *p;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*q = '\0';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return </a:t>
            </a:r>
            <a:r>
              <a:rPr lang="en-US" sz="1600" dirty="0" err="1" smtClean="0">
                <a:latin typeface="Consolas" panose="020B0609020204030204" pitchFamily="49" charset="0"/>
              </a:rPr>
              <a:t>dest</a:t>
            </a:r>
            <a:r>
              <a:rPr lang="en-US" sz="1600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857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001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3145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228909" y="35665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857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4001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3145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2289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656909" y="356658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15" name="Curved Connector 14"/>
          <p:cNvCxnSpPr>
            <a:stCxn id="14" idx="3"/>
            <a:endCxn id="6" idx="1"/>
          </p:cNvCxnSpPr>
          <p:nvPr/>
        </p:nvCxnSpPr>
        <p:spPr>
          <a:xfrm>
            <a:off x="5647509" y="3871384"/>
            <a:ext cx="838200" cy="1588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90309" y="4099984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src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56909" y="5940452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cxnSp>
        <p:nvCxnSpPr>
          <p:cNvPr id="20" name="Curved Connector 19"/>
          <p:cNvCxnSpPr>
            <a:stCxn id="19" idx="3"/>
            <a:endCxn id="10" idx="1"/>
          </p:cNvCxnSpPr>
          <p:nvPr/>
        </p:nvCxnSpPr>
        <p:spPr>
          <a:xfrm flipV="1">
            <a:off x="5647509" y="6233584"/>
            <a:ext cx="838200" cy="11668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14110" y="6473852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dest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942909" y="470958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543109" y="470958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(char *)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30003" y="493818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533709" y="493818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q</a:t>
            </a:r>
          </a:p>
        </p:txBody>
      </p:sp>
      <p:cxnSp>
        <p:nvCxnSpPr>
          <p:cNvPr id="28" name="Curved Connector 27"/>
          <p:cNvCxnSpPr>
            <a:stCxn id="23" idx="0"/>
            <a:endCxn id="6" idx="2"/>
          </p:cNvCxnSpPr>
          <p:nvPr/>
        </p:nvCxnSpPr>
        <p:spPr>
          <a:xfrm rot="16200000" flipV="1">
            <a:off x="6904809" y="4176184"/>
            <a:ext cx="533400" cy="533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23" idx="0"/>
            <a:endCxn id="7" idx="2"/>
          </p:cNvCxnSpPr>
          <p:nvPr/>
        </p:nvCxnSpPr>
        <p:spPr>
          <a:xfrm rot="5400000" flipH="1" flipV="1">
            <a:off x="7362009" y="4252384"/>
            <a:ext cx="533400" cy="3810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23" idx="0"/>
            <a:endCxn id="8" idx="2"/>
          </p:cNvCxnSpPr>
          <p:nvPr/>
        </p:nvCxnSpPr>
        <p:spPr>
          <a:xfrm rot="5400000" flipH="1" flipV="1">
            <a:off x="7819209" y="3795184"/>
            <a:ext cx="533400" cy="1295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23" idx="0"/>
            <a:endCxn id="9" idx="2"/>
          </p:cNvCxnSpPr>
          <p:nvPr/>
        </p:nvCxnSpPr>
        <p:spPr>
          <a:xfrm rot="5400000" flipH="1" flipV="1">
            <a:off x="8276409" y="3337984"/>
            <a:ext cx="533400" cy="2209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24" idx="2"/>
            <a:endCxn id="10" idx="0"/>
          </p:cNvCxnSpPr>
          <p:nvPr/>
        </p:nvCxnSpPr>
        <p:spPr>
          <a:xfrm rot="5400000">
            <a:off x="7666809" y="4557184"/>
            <a:ext cx="609600" cy="2133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24" idx="2"/>
            <a:endCxn id="11" idx="0"/>
          </p:cNvCxnSpPr>
          <p:nvPr/>
        </p:nvCxnSpPr>
        <p:spPr>
          <a:xfrm rot="5400000">
            <a:off x="8124009" y="5014384"/>
            <a:ext cx="609600" cy="12192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24" idx="2"/>
            <a:endCxn id="12" idx="0"/>
          </p:cNvCxnSpPr>
          <p:nvPr/>
        </p:nvCxnSpPr>
        <p:spPr>
          <a:xfrm rot="5400000">
            <a:off x="8581209" y="5471584"/>
            <a:ext cx="609600" cy="304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24" idx="2"/>
            <a:endCxn id="13" idx="0"/>
          </p:cNvCxnSpPr>
          <p:nvPr/>
        </p:nvCxnSpPr>
        <p:spPr>
          <a:xfrm rot="16200000" flipH="1">
            <a:off x="9038409" y="5319184"/>
            <a:ext cx="609600" cy="6096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224238" y="3113089"/>
            <a:ext cx="1981200" cy="381001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705807" y="3109382"/>
            <a:ext cx="978408" cy="381002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213309" y="3556959"/>
            <a:ext cx="1371600" cy="359011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64857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4001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83145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9228909" y="592878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(char)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745649" y="4014660"/>
            <a:ext cx="1371600" cy="342656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3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3" grpId="0" animBg="1"/>
      <p:bldP spid="53" grpId="1" animBg="1"/>
      <p:bldP spid="53" grpId="2" animBg="1"/>
      <p:bldP spid="53" grpId="3" animBg="1"/>
      <p:bldP spid="53" grpId="4" animBg="1"/>
      <p:bldP spid="53" grpId="5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 Subtraction </a:t>
            </a:r>
            <a:r>
              <a:rPr lang="en-US" dirty="0" smtClean="0"/>
              <a:t>and </a:t>
            </a:r>
            <a:r>
              <a:rPr lang="en-US" smtClean="0"/>
              <a:t>relational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meaningful in special context: where you have two pointers referencing different elements of the same array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q – p</a:t>
            </a:r>
            <a:r>
              <a:rPr lang="en-US" dirty="0" smtClean="0"/>
              <a:t> gives the difference (in number of array elements, not number of bytes between </a:t>
            </a:r>
            <a:r>
              <a:rPr lang="en-US" dirty="0" smtClean="0">
                <a:latin typeface="Consolas" panose="020B0609020204030204" pitchFamily="49" charset="0"/>
              </a:rPr>
              <a:t>p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q</a:t>
            </a:r>
            <a:r>
              <a:rPr lang="en-US" dirty="0" smtClean="0"/>
              <a:t> (in this example, 2)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p &lt; q</a:t>
            </a:r>
            <a:r>
              <a:rPr lang="en-US" dirty="0" smtClean="0"/>
              <a:t> returns </a:t>
            </a:r>
            <a:r>
              <a:rPr lang="en-US" dirty="0">
                <a:latin typeface="Consolas" panose="020B0609020204030204" pitchFamily="49" charset="0"/>
              </a:rPr>
              <a:t>1</a:t>
            </a:r>
            <a:r>
              <a:rPr lang="en-US" dirty="0" smtClean="0"/>
              <a:t> if </a:t>
            </a: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/>
              <a:t> has a lower address than </a:t>
            </a:r>
            <a:r>
              <a:rPr lang="en-US" dirty="0">
                <a:latin typeface="Consolas" panose="020B0609020204030204" pitchFamily="49" charset="0"/>
              </a:rPr>
              <a:t>q</a:t>
            </a:r>
            <a:r>
              <a:rPr lang="en-US" dirty="0" smtClean="0"/>
              <a:t>; else </a:t>
            </a:r>
            <a:r>
              <a:rPr lang="en-US" dirty="0">
                <a:latin typeface="Consolas" panose="020B0609020204030204" pitchFamily="49" charset="0"/>
              </a:rPr>
              <a:t>0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(in this example, it returns </a:t>
            </a:r>
            <a:r>
              <a:rPr lang="en-US" dirty="0" smtClean="0">
                <a:latin typeface="Consolas" panose="020B0609020204030204" pitchFamily="49" charset="0"/>
              </a:rPr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958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4864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770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676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458200" y="551083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4958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4864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4770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676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458200" y="5529943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876800" y="4082143"/>
            <a:ext cx="11430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*)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57446" y="4615543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p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772400" y="4082143"/>
            <a:ext cx="11430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  <a:p>
            <a:pPr algn="ctr"/>
            <a:r>
              <a:rPr lang="en-US" sz="1200" dirty="0">
                <a:latin typeface="Lucida Console" pitchFamily="49" charset="0"/>
              </a:rPr>
              <a:t>(float *)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53046" y="4615543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q</a:t>
            </a:r>
          </a:p>
        </p:txBody>
      </p:sp>
      <p:cxnSp>
        <p:nvCxnSpPr>
          <p:cNvPr id="21" name="Curved Connector 20"/>
          <p:cNvCxnSpPr>
            <a:stCxn id="17" idx="2"/>
            <a:endCxn id="12" idx="0"/>
          </p:cNvCxnSpPr>
          <p:nvPr/>
        </p:nvCxnSpPr>
        <p:spPr>
          <a:xfrm rot="16200000" flipH="1">
            <a:off x="5276850" y="4863193"/>
            <a:ext cx="838200" cy="4953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9" idx="2"/>
            <a:endCxn id="14" idx="0"/>
          </p:cNvCxnSpPr>
          <p:nvPr/>
        </p:nvCxnSpPr>
        <p:spPr>
          <a:xfrm rot="5400000">
            <a:off x="7715250" y="4901293"/>
            <a:ext cx="838200" cy="4191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3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5571635" cy="4351337"/>
          </a:xfrm>
        </p:spPr>
        <p:txBody>
          <a:bodyPr>
            <a:normAutofit/>
          </a:bodyPr>
          <a:lstStyle/>
          <a:p>
            <a:r>
              <a:rPr lang="en-US" dirty="0"/>
              <a:t>C arrays can be tricky since we can represent them using the </a:t>
            </a:r>
            <a:r>
              <a:rPr lang="en-US" sz="1600" dirty="0">
                <a:latin typeface="Consolas" panose="020B0609020204030204" pitchFamily="49" charset="0"/>
              </a:rPr>
              <a:t>[]</a:t>
            </a:r>
            <a:r>
              <a:rPr lang="en-US" dirty="0"/>
              <a:t> syntax or as pointers using the </a:t>
            </a:r>
            <a:r>
              <a:rPr lang="en-US" sz="1600" dirty="0">
                <a:latin typeface="Consolas" panose="020B0609020204030204" pitchFamily="49" charset="0"/>
              </a:rPr>
              <a:t>*</a:t>
            </a:r>
            <a:r>
              <a:rPr lang="en-US" dirty="0"/>
              <a:t> syntax.</a:t>
            </a:r>
          </a:p>
          <a:p>
            <a:r>
              <a:rPr lang="en-US" dirty="0" smtClean="0"/>
              <a:t>In </a:t>
            </a:r>
            <a:r>
              <a:rPr lang="en-US" dirty="0"/>
              <a:t>the case of the </a:t>
            </a:r>
            <a:r>
              <a:rPr lang="en-US" sz="1600" dirty="0">
                <a:latin typeface="Consolas" panose="020B0609020204030204" pitchFamily="49" charset="0"/>
              </a:rPr>
              <a:t>[]</a:t>
            </a:r>
            <a:r>
              <a:rPr lang="en-US" dirty="0"/>
              <a:t> syntax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access elements by using the familiar </a:t>
            </a:r>
            <a:r>
              <a:rPr lang="en-US" sz="1600" dirty="0">
                <a:latin typeface="Consolas" panose="020B0609020204030204" pitchFamily="49" charset="0"/>
              </a:rPr>
              <a:t>arr1[index]</a:t>
            </a:r>
            <a:r>
              <a:rPr lang="en-US" dirty="0"/>
              <a:t> syntax</a:t>
            </a:r>
          </a:p>
          <a:p>
            <a:r>
              <a:rPr lang="en-US" dirty="0" smtClean="0"/>
              <a:t>In </a:t>
            </a:r>
            <a:r>
              <a:rPr lang="en-US" dirty="0"/>
              <a:t>the case of the pointer </a:t>
            </a:r>
            <a:r>
              <a:rPr lang="en-US" sz="1600" dirty="0">
                <a:latin typeface="Consolas" panose="020B0609020204030204" pitchFamily="49" charset="0"/>
              </a:rPr>
              <a:t>*</a:t>
            </a:r>
            <a:r>
              <a:rPr lang="en-US" dirty="0"/>
              <a:t> syntax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malloc</a:t>
            </a:r>
            <a:r>
              <a:rPr lang="en-US" dirty="0" smtClean="0"/>
              <a:t> </a:t>
            </a:r>
            <a:r>
              <a:rPr lang="en-US" dirty="0"/>
              <a:t>returns a pointer to the start of a buffer that is the same size as the argument that is passed in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value of </a:t>
            </a:r>
            <a:r>
              <a:rPr lang="en-US" sz="1600" dirty="0" err="1" smtClean="0"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latin typeface="Consolas" panose="020B0609020204030204" pitchFamily="49" charset="0"/>
              </a:rPr>
              <a:t>* arr2</a:t>
            </a:r>
            <a:r>
              <a:rPr lang="en-US" dirty="0" smtClean="0"/>
              <a:t> </a:t>
            </a:r>
            <a:r>
              <a:rPr lang="en-US" dirty="0"/>
              <a:t>in this case is a pointer to the start of a buffer of size </a:t>
            </a:r>
            <a:r>
              <a:rPr lang="en-US" sz="1600" dirty="0">
                <a:latin typeface="Consolas" panose="020B0609020204030204" pitchFamily="49" charset="0"/>
              </a:rPr>
              <a:t>12</a:t>
            </a:r>
          </a:p>
          <a:p>
            <a:pPr lvl="2"/>
            <a:r>
              <a:rPr lang="en-US" dirty="0" smtClean="0"/>
              <a:t>Each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/>
              <a:t> is </a:t>
            </a:r>
            <a:r>
              <a:rPr lang="en-US" dirty="0">
                <a:latin typeface="Consolas" panose="020B0609020204030204" pitchFamily="49" charset="0"/>
              </a:rPr>
              <a:t>4</a:t>
            </a:r>
            <a:r>
              <a:rPr lang="en-US" dirty="0"/>
              <a:t> bytes and there are </a:t>
            </a:r>
            <a:r>
              <a:rPr lang="en-US" dirty="0">
                <a:latin typeface="Consolas" panose="020B0609020204030204" pitchFamily="49" charset="0"/>
              </a:rPr>
              <a:t>3</a:t>
            </a:r>
            <a:r>
              <a:rPr lang="en-US" dirty="0"/>
              <a:t> of </a:t>
            </a:r>
            <a:r>
              <a:rPr lang="en-US" dirty="0" smtClean="0"/>
              <a:t>them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678" y="748654"/>
            <a:ext cx="4798743" cy="5883074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arrays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no array variables in C – only array names</a:t>
            </a:r>
          </a:p>
          <a:p>
            <a:pPr lvl="1"/>
            <a:r>
              <a:rPr lang="en-US" dirty="0" smtClean="0"/>
              <a:t>Each name refers to a constant pointer (address of first element of array)</a:t>
            </a:r>
          </a:p>
          <a:p>
            <a:pPr lvl="1"/>
            <a:r>
              <a:rPr lang="en-US" dirty="0" smtClean="0"/>
              <a:t>Space for array elements is allocated at declaration time</a:t>
            </a:r>
          </a:p>
          <a:p>
            <a:r>
              <a:rPr lang="en-US" dirty="0" smtClean="0"/>
              <a:t>Can’t change where the array name refers to…</a:t>
            </a:r>
          </a:p>
          <a:p>
            <a:pPr lvl="1"/>
            <a:r>
              <a:rPr lang="en-US" dirty="0" smtClean="0"/>
              <a:t>but you can change the array elements,</a:t>
            </a:r>
          </a:p>
          <a:p>
            <a:pPr lvl="2"/>
            <a:r>
              <a:rPr lang="en-US" dirty="0" smtClean="0"/>
              <a:t>via pointer arithmetic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m[4];</a:t>
            </a:r>
            <a:endParaRPr lang="en-US" dirty="0">
              <a:latin typeface="Consolas" panose="020B0609020204030204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03752" y="4232774"/>
            <a:ext cx="5077646" cy="830851"/>
            <a:chOff x="5104920" y="4689974"/>
            <a:chExt cx="5077646" cy="830851"/>
          </a:xfrm>
        </p:grpSpPr>
        <p:sp>
          <p:nvSpPr>
            <p:cNvPr id="7" name="Rounded Rectangle 6"/>
            <p:cNvSpPr/>
            <p:nvPr/>
          </p:nvSpPr>
          <p:spPr>
            <a:xfrm>
              <a:off x="5104920" y="4689974"/>
              <a:ext cx="5077646" cy="83085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 </a:t>
              </a:r>
              <a:r>
                <a:rPr lang="en-US" sz="1200" dirty="0" smtClean="0">
                  <a:latin typeface="Lucida Console" pitchFamily="49" charset="0"/>
                </a:rPr>
                <a:t>[])</a:t>
              </a:r>
            </a:p>
            <a:p>
              <a:endParaRPr lang="en-US" sz="1200" dirty="0">
                <a:latin typeface="Lucida Console" pitchFamily="49" charset="0"/>
              </a:endParaRPr>
            </a:p>
            <a:p>
              <a:endParaRPr lang="en-US" sz="1200" dirty="0">
                <a:latin typeface="Lucida Console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82421" y="5054441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Console" pitchFamily="49" charset="0"/>
                </a:rPr>
                <a:t>m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770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3914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3058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220200" y="4800600"/>
              <a:ext cx="838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Lucida Console" pitchFamily="49" charset="0"/>
                </a:rPr>
                <a:t>???</a:t>
              </a:r>
            </a:p>
            <a:p>
              <a:pPr algn="ctr"/>
              <a:r>
                <a:rPr lang="en-US" sz="1200" dirty="0">
                  <a:latin typeface="Lucida Console" pitchFamily="49" charset="0"/>
                </a:rPr>
                <a:t>(</a:t>
              </a:r>
              <a:r>
                <a:rPr lang="en-US" sz="1200" dirty="0" err="1">
                  <a:latin typeface="Lucida Console" pitchFamily="49" charset="0"/>
                </a:rPr>
                <a:t>int</a:t>
              </a:r>
              <a:r>
                <a:rPr lang="en-US" sz="1200" dirty="0">
                  <a:latin typeface="Lucida Console" pitchFamily="49" charset="0"/>
                </a:rPr>
                <a:t>)</a:t>
              </a:r>
            </a:p>
          </p:txBody>
        </p:sp>
        <p:pic>
          <p:nvPicPr>
            <p:cNvPr id="15" name="Picture 2" descr="C:\Users\CRW\AppData\Local\Microsoft\Windows\Temporary Internet Files\Content.IE5\Q1OZ61IL\MCj0431599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77863" y="5044486"/>
              <a:ext cx="365714" cy="365714"/>
            </a:xfrm>
            <a:prstGeom prst="rect">
              <a:avLst/>
            </a:prstGeom>
            <a:noFill/>
          </p:spPr>
        </p:pic>
      </p:grp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Subscripts and pointer arithmetic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array[subscript]</a:t>
            </a:r>
            <a:r>
              <a:rPr lang="en-US" dirty="0" smtClean="0"/>
              <a:t> equivalent to </a:t>
            </a:r>
            <a:r>
              <a:rPr lang="en-US" dirty="0" smtClean="0">
                <a:latin typeface="Consolas" panose="020B0609020204030204" pitchFamily="49" charset="0"/>
              </a:rPr>
              <a:t>*(array + (subscript))</a:t>
            </a:r>
          </a:p>
          <a:p>
            <a:endParaRPr lang="en-US" dirty="0" smtClean="0"/>
          </a:p>
          <a:p>
            <a:r>
              <a:rPr lang="en-US" dirty="0" smtClean="0"/>
              <a:t>Strange but true: Given earlier declaration of </a:t>
            </a:r>
            <a:r>
              <a:rPr lang="en-US" dirty="0" smtClean="0">
                <a:latin typeface="Consolas" panose="020B0609020204030204" pitchFamily="49" charset="0"/>
              </a:rPr>
              <a:t>m</a:t>
            </a:r>
            <a:r>
              <a:rPr lang="en-US" dirty="0" smtClean="0"/>
              <a:t>, the expression </a:t>
            </a:r>
            <a:r>
              <a:rPr lang="en-US" dirty="0" smtClean="0">
                <a:latin typeface="Consolas" panose="020B0609020204030204" pitchFamily="49" charset="0"/>
              </a:rPr>
              <a:t>2[m]</a:t>
            </a:r>
            <a:r>
              <a:rPr lang="en-US" dirty="0" smtClean="0"/>
              <a:t> is legal!</a:t>
            </a:r>
          </a:p>
          <a:p>
            <a:pPr lvl="1"/>
            <a:r>
              <a:rPr lang="en-US" dirty="0" smtClean="0"/>
              <a:t>Not only that: it’s equivalent to: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2[m]</a:t>
            </a: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*(2+m)</a:t>
            </a: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*(m+2)</a:t>
            </a:r>
          </a:p>
          <a:p>
            <a:pPr marL="822960" lvl="3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m[2]</a:t>
            </a:r>
            <a:endParaRPr lang="en-US" sz="1800" dirty="0"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names and Pointer </a:t>
            </a:r>
            <a:r>
              <a:rPr lang="en-US" dirty="0"/>
              <a:t>V</a:t>
            </a:r>
            <a:r>
              <a:rPr lang="en-US" dirty="0" smtClean="0"/>
              <a:t>ariables,</a:t>
            </a:r>
            <a:br>
              <a:rPr lang="en-US" dirty="0" smtClean="0"/>
            </a:br>
            <a:r>
              <a:rPr lang="en-US" dirty="0" smtClean="0"/>
              <a:t>playing together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m[3];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mid = m + 1;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right = &amp;mid[1];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left = &amp;mid[-1];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beyond = &amp;mid[2];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68191" y="1765062"/>
            <a:ext cx="3960117" cy="73554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100" dirty="0" smtClean="0">
              <a:latin typeface="Lucida Console" pitchFamily="49" charset="0"/>
            </a:endParaRPr>
          </a:p>
          <a:p>
            <a:r>
              <a:rPr lang="en-US" sz="1100" dirty="0" smtClean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[])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0265" y="569920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beyond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391400" y="182959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305800" y="182959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220200" y="182959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pic>
        <p:nvPicPr>
          <p:cNvPr id="13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7854" y="2149680"/>
            <a:ext cx="365714" cy="365714"/>
          </a:xfrm>
          <a:prstGeom prst="rect">
            <a:avLst/>
          </a:prstGeom>
          <a:noFill/>
        </p:spPr>
      </p:pic>
      <p:sp>
        <p:nvSpPr>
          <p:cNvPr id="14" name="Rounded Rectangle 13"/>
          <p:cNvSpPr/>
          <p:nvPr/>
        </p:nvSpPr>
        <p:spPr>
          <a:xfrm>
            <a:off x="8229600" y="304879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 err="1" smtClean="0">
                <a:latin typeface="Lucida Console" pitchFamily="49" charset="0"/>
              </a:rPr>
              <a:t>int</a:t>
            </a:r>
            <a:r>
              <a:rPr lang="en-US" sz="1100" dirty="0" smtClean="0">
                <a:latin typeface="Lucida Console" pitchFamily="49" charset="0"/>
              </a:rPr>
              <a:t>*</a:t>
            </a:r>
            <a:endParaRPr lang="en-US" sz="1100" dirty="0">
              <a:latin typeface="Lucida Console" pitchFamily="49" charset="0"/>
            </a:endParaRPr>
          </a:p>
        </p:txBody>
      </p:sp>
      <p:cxnSp>
        <p:nvCxnSpPr>
          <p:cNvPr id="16" name="Curved Connector 15"/>
          <p:cNvCxnSpPr>
            <a:stCxn id="14" idx="0"/>
            <a:endCxn id="10" idx="2"/>
          </p:cNvCxnSpPr>
          <p:nvPr/>
        </p:nvCxnSpPr>
        <p:spPr>
          <a:xfrm rot="5400000" flipH="1" flipV="1">
            <a:off x="8420100" y="2743994"/>
            <a:ext cx="609600" cy="1588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14" idx="0"/>
            <a:endCxn id="9" idx="2"/>
          </p:cNvCxnSpPr>
          <p:nvPr/>
        </p:nvCxnSpPr>
        <p:spPr>
          <a:xfrm rot="16200000" flipV="1">
            <a:off x="7962900" y="2286794"/>
            <a:ext cx="609600" cy="9144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9" idx="2"/>
            <a:endCxn id="10" idx="2"/>
          </p:cNvCxnSpPr>
          <p:nvPr/>
        </p:nvCxnSpPr>
        <p:spPr>
          <a:xfrm rot="16200000" flipH="1">
            <a:off x="8267700" y="1981994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9677400" y="365839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 err="1" smtClean="0">
                <a:latin typeface="Lucida Console" pitchFamily="49" charset="0"/>
              </a:rPr>
              <a:t>int</a:t>
            </a:r>
            <a:r>
              <a:rPr lang="en-US" sz="1100" dirty="0" smtClean="0">
                <a:latin typeface="Lucida Console" pitchFamily="49" charset="0"/>
              </a:rPr>
              <a:t>*</a:t>
            </a:r>
            <a:endParaRPr lang="en-US" sz="1100" dirty="0">
              <a:latin typeface="Lucida Console" pitchFamily="49" charset="0"/>
            </a:endParaRPr>
          </a:p>
        </p:txBody>
      </p:sp>
      <p:cxnSp>
        <p:nvCxnSpPr>
          <p:cNvPr id="26" name="Curved Connector 25"/>
          <p:cNvCxnSpPr>
            <a:stCxn id="25" idx="0"/>
            <a:endCxn id="10" idx="2"/>
          </p:cNvCxnSpPr>
          <p:nvPr/>
        </p:nvCxnSpPr>
        <p:spPr>
          <a:xfrm rot="16200000" flipV="1">
            <a:off x="8839200" y="2324894"/>
            <a:ext cx="1219200" cy="14478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0" idx="2"/>
            <a:endCxn id="11" idx="2"/>
          </p:cNvCxnSpPr>
          <p:nvPr/>
        </p:nvCxnSpPr>
        <p:spPr>
          <a:xfrm rot="16200000" flipH="1">
            <a:off x="9182100" y="1981994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25" idx="0"/>
            <a:endCxn id="11" idx="2"/>
          </p:cNvCxnSpPr>
          <p:nvPr/>
        </p:nvCxnSpPr>
        <p:spPr>
          <a:xfrm rot="16200000" flipV="1">
            <a:off x="9296400" y="2782094"/>
            <a:ext cx="1219200" cy="5334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6781800" y="4572794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 err="1" smtClean="0">
                <a:latin typeface="Lucida Console" pitchFamily="49" charset="0"/>
              </a:rPr>
              <a:t>int</a:t>
            </a:r>
            <a:r>
              <a:rPr lang="en-US" sz="1100" dirty="0" smtClean="0">
                <a:latin typeface="Lucida Console" pitchFamily="49" charset="0"/>
              </a:rPr>
              <a:t>*</a:t>
            </a:r>
            <a:endParaRPr lang="en-US" sz="1100" dirty="0">
              <a:latin typeface="Lucida Console" pitchFamily="49" charset="0"/>
            </a:endParaRPr>
          </a:p>
        </p:txBody>
      </p:sp>
      <p:cxnSp>
        <p:nvCxnSpPr>
          <p:cNvPr id="36" name="Curved Connector 35"/>
          <p:cNvCxnSpPr>
            <a:stCxn id="35" idx="0"/>
            <a:endCxn id="10" idx="2"/>
          </p:cNvCxnSpPr>
          <p:nvPr/>
        </p:nvCxnSpPr>
        <p:spPr>
          <a:xfrm rot="5400000" flipH="1" flipV="1">
            <a:off x="6934200" y="2782094"/>
            <a:ext cx="2133600" cy="1447800"/>
          </a:xfrm>
          <a:prstGeom prst="curvedConnector3">
            <a:avLst>
              <a:gd name="adj1" fmla="val 73529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10" idx="2"/>
            <a:endCxn id="9" idx="2"/>
          </p:cNvCxnSpPr>
          <p:nvPr/>
        </p:nvCxnSpPr>
        <p:spPr>
          <a:xfrm rot="5400000">
            <a:off x="8267700" y="1981994"/>
            <a:ext cx="1588" cy="914400"/>
          </a:xfrm>
          <a:prstGeom prst="curvedConnector3">
            <a:avLst>
              <a:gd name="adj1" fmla="val 14395466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5" idx="0"/>
            <a:endCxn id="9" idx="2"/>
          </p:cNvCxnSpPr>
          <p:nvPr/>
        </p:nvCxnSpPr>
        <p:spPr>
          <a:xfrm rot="5400000" flipH="1" flipV="1">
            <a:off x="6477000" y="3239294"/>
            <a:ext cx="2133600" cy="533400"/>
          </a:xfrm>
          <a:prstGeom prst="curvedConnector3">
            <a:avLst>
              <a:gd name="adj1" fmla="val 50000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8885682" y="5015866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[])</a:t>
            </a:r>
          </a:p>
        </p:txBody>
      </p:sp>
      <p:cxnSp>
        <p:nvCxnSpPr>
          <p:cNvPr id="52" name="Curved Connector 51"/>
          <p:cNvCxnSpPr>
            <a:stCxn id="51" idx="3"/>
            <a:endCxn id="10" idx="0"/>
          </p:cNvCxnSpPr>
          <p:nvPr/>
        </p:nvCxnSpPr>
        <p:spPr>
          <a:xfrm flipH="1" flipV="1">
            <a:off x="8724900" y="1829594"/>
            <a:ext cx="1151382" cy="3491072"/>
          </a:xfrm>
          <a:prstGeom prst="curvedConnector4">
            <a:avLst>
              <a:gd name="adj1" fmla="val -94733"/>
              <a:gd name="adj2" fmla="val 110539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686801" y="365839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mid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866294" y="4267994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right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6601" y="5182394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left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50348" y="21496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m</a:t>
            </a:r>
          </a:p>
        </p:txBody>
      </p:sp>
      <p:sp>
        <p:nvSpPr>
          <p:cNvPr id="73" name="Line Callout 1 72"/>
          <p:cNvSpPr/>
          <p:nvPr/>
        </p:nvSpPr>
        <p:spPr>
          <a:xfrm>
            <a:off x="2895600" y="1981994"/>
            <a:ext cx="2057400" cy="1066800"/>
          </a:xfrm>
          <a:prstGeom prst="borderCallout1">
            <a:avLst>
              <a:gd name="adj1" fmla="val 99422"/>
              <a:gd name="adj2" fmla="val 77942"/>
              <a:gd name="adj3" fmla="val 168443"/>
              <a:gd name="adj4" fmla="val 3536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subscript OK</a:t>
            </a:r>
          </a:p>
          <a:p>
            <a:pPr algn="ctr"/>
            <a:r>
              <a:rPr lang="en-US" sz="1600" dirty="0"/>
              <a:t>with pointer variable</a:t>
            </a:r>
          </a:p>
        </p:txBody>
      </p:sp>
      <p:sp>
        <p:nvSpPr>
          <p:cNvPr id="74" name="Line Callout 1 73"/>
          <p:cNvSpPr/>
          <p:nvPr/>
        </p:nvSpPr>
        <p:spPr>
          <a:xfrm>
            <a:off x="4000500" y="5730580"/>
            <a:ext cx="4038600" cy="914400"/>
          </a:xfrm>
          <a:prstGeom prst="borderCallout1">
            <a:avLst>
              <a:gd name="adj1" fmla="val 53373"/>
              <a:gd name="adj2" fmla="val 466"/>
              <a:gd name="adj3" fmla="val -35959"/>
              <a:gd name="adj4" fmla="val -926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compiler may not catch this –</a:t>
            </a:r>
          </a:p>
          <a:p>
            <a:pPr algn="ctr"/>
            <a:r>
              <a:rPr lang="en-US" sz="1600" dirty="0"/>
              <a:t>runtime environment certainly won’t</a:t>
            </a:r>
          </a:p>
        </p:txBody>
      </p:sp>
      <p:cxnSp>
        <p:nvCxnSpPr>
          <p:cNvPr id="44" name="Curved Connector 43"/>
          <p:cNvCxnSpPr>
            <a:stCxn id="10" idx="0"/>
            <a:endCxn id="53" idx="0"/>
          </p:cNvCxnSpPr>
          <p:nvPr/>
        </p:nvCxnSpPr>
        <p:spPr>
          <a:xfrm rot="5400000" flipH="1" flipV="1">
            <a:off x="9644745" y="907881"/>
            <a:ext cx="1869" cy="1841559"/>
          </a:xfrm>
          <a:prstGeom prst="curvedConnector3">
            <a:avLst>
              <a:gd name="adj1" fmla="val 28173408"/>
            </a:avLst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10147359" y="1827725"/>
            <a:ext cx="838200" cy="6096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0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animBg="1"/>
      <p:bldP spid="25" grpId="0" animBg="1"/>
      <p:bldP spid="35" grpId="0" animBg="1"/>
      <p:bldP spid="51" grpId="0" animBg="1"/>
      <p:bldP spid="69" grpId="0"/>
      <p:bldP spid="70" grpId="0"/>
      <p:bldP spid="71" grpId="0"/>
      <p:bldP spid="73" grpId="0" animBg="1"/>
      <p:bldP spid="74" grpId="0" animBg="1"/>
      <p:bldP spid="5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 names as function arguments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C, arguments are passed “by value”</a:t>
            </a:r>
          </a:p>
          <a:p>
            <a:pPr lvl="1"/>
            <a:r>
              <a:rPr lang="en-US" dirty="0" smtClean="0"/>
              <a:t>A temporary copy of each argument is created, solely for use within the function call: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x,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 y) { …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g(...)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 = 17, b = 42;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f(a, &amp;b);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…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Pass-by-value is “safe” in that the function plays only in its “sandbox” of temporary variables –</a:t>
            </a:r>
          </a:p>
          <a:p>
            <a:pPr lvl="1"/>
            <a:r>
              <a:rPr lang="en-US" dirty="0" smtClean="0"/>
              <a:t>can’t alter the values of variables in the </a:t>
            </a:r>
            <a:r>
              <a:rPr lang="en-US" dirty="0" err="1" smtClean="0"/>
              <a:t>callee</a:t>
            </a:r>
            <a:r>
              <a:rPr lang="en-US" dirty="0" smtClean="0"/>
              <a:t> (except via the return value)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94379" y="2819400"/>
            <a:ext cx="1981200" cy="1905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8637579" y="2895600"/>
            <a:ext cx="2209800" cy="1905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5970579" y="3352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61179" y="3352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42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69125" y="433384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4528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b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713779" y="3352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17</a:t>
            </a: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289625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432625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y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704379" y="3352800"/>
            <a:ext cx="990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atin typeface="Lucida Console" pitchFamily="49" charset="0"/>
            </a:endParaRPr>
          </a:p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 [])</a:t>
            </a:r>
          </a:p>
        </p:txBody>
      </p:sp>
      <p:cxnSp>
        <p:nvCxnSpPr>
          <p:cNvPr id="16" name="Curved Connector 15"/>
          <p:cNvCxnSpPr>
            <a:stCxn id="14" idx="0"/>
            <a:endCxn id="7" idx="0"/>
          </p:cNvCxnSpPr>
          <p:nvPr/>
        </p:nvCxnSpPr>
        <p:spPr>
          <a:xfrm rot="16200000" flipV="1">
            <a:off x="8789979" y="1943100"/>
            <a:ext cx="1588" cy="2819400"/>
          </a:xfrm>
          <a:prstGeom prst="curvedConnector3">
            <a:avLst>
              <a:gd name="adj1" fmla="val 14395466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550291" y="444970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46092" y="39432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8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6" grpId="0" animBg="1"/>
      <p:bldP spid="7" grpId="0" animBg="1"/>
      <p:bldP spid="8" grpId="0"/>
      <p:bldP spid="9" grpId="0"/>
      <p:bldP spid="10" grpId="0" animBg="1"/>
      <p:bldP spid="12" grpId="0"/>
      <p:bldP spid="13" grpId="0"/>
      <p:bldP spid="14" grpId="0" animBg="1"/>
      <p:bldP spid="19" grpId="0"/>
      <p:bldP spid="20" grpId="0"/>
      <p:bldP spid="20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Names as Function </a:t>
            </a:r>
            <a:r>
              <a:rPr lang="en-US" dirty="0"/>
              <a:t>A</a:t>
            </a:r>
            <a:r>
              <a:rPr lang="en-US" dirty="0" smtClean="0"/>
              <a:t>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But, functions that take arrays as arguments can exhibit what looks like “pass-by-reference” behavior, where the array passed in by the </a:t>
            </a:r>
            <a:r>
              <a:rPr lang="en-US" dirty="0" err="1" smtClean="0"/>
              <a:t>callee</a:t>
            </a:r>
            <a:r>
              <a:rPr lang="en-US" dirty="0" smtClean="0"/>
              <a:t> does get changed</a:t>
            </a:r>
          </a:p>
          <a:p>
            <a:pPr lvl="1"/>
            <a:r>
              <a:rPr lang="en-US" dirty="0" smtClean="0"/>
              <a:t>Remember the special status of arrays in C</a:t>
            </a:r>
          </a:p>
          <a:p>
            <a:pPr lvl="2"/>
            <a:r>
              <a:rPr lang="en-US" dirty="0" smtClean="0"/>
              <a:t>They are basically just pointers.</a:t>
            </a:r>
          </a:p>
          <a:p>
            <a:pPr lvl="1"/>
            <a:r>
              <a:rPr lang="en-US" dirty="0" smtClean="0"/>
              <a:t>So arrays are indeed passed by value</a:t>
            </a:r>
          </a:p>
          <a:p>
            <a:pPr lvl="2"/>
            <a:r>
              <a:rPr lang="en-US" dirty="0" smtClean="0"/>
              <a:t>but only the pointer is copied, not the array elements!</a:t>
            </a:r>
          </a:p>
          <a:p>
            <a:pPr lvl="1"/>
            <a:r>
              <a:rPr lang="en-US" dirty="0" smtClean="0"/>
              <a:t>Note the advantage in efficiency (avoids a lot of copying)</a:t>
            </a:r>
          </a:p>
          <a:p>
            <a:pPr lvl="2"/>
            <a:r>
              <a:rPr lang="en-US" dirty="0" smtClean="0"/>
              <a:t>But - the pointer copy points to the same elements as the </a:t>
            </a:r>
            <a:r>
              <a:rPr lang="en-US" dirty="0" err="1" smtClean="0"/>
              <a:t>callee’s</a:t>
            </a:r>
            <a:r>
              <a:rPr lang="en-US" dirty="0" smtClean="0"/>
              <a:t> array</a:t>
            </a:r>
          </a:p>
          <a:p>
            <a:pPr lvl="2"/>
            <a:r>
              <a:rPr lang="en-US" dirty="0" smtClean="0"/>
              <a:t>These elements can easily be modified via pointer manipulation</a:t>
            </a:r>
          </a:p>
          <a:p>
            <a:pPr lvl="1"/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your C program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61872" y="1894114"/>
            <a:ext cx="8595360" cy="4286023"/>
          </a:xfrm>
        </p:spPr>
        <p:txBody>
          <a:bodyPr/>
          <a:lstStyle/>
          <a:p>
            <a:pPr marL="285750" lvl="1" indent="-285750"/>
            <a:r>
              <a:rPr lang="en-US" dirty="0" err="1" smtClean="0">
                <a:latin typeface="Consolas" panose="020B0609020204030204" pitchFamily="49" charset="0"/>
              </a:rPr>
              <a:t>gcc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intro.c</a:t>
            </a:r>
            <a:r>
              <a:rPr lang="en-US" dirty="0">
                <a:latin typeface="Consolas" panose="020B0609020204030204" pitchFamily="49" charset="0"/>
              </a:rPr>
              <a:t> -o </a:t>
            </a:r>
            <a:r>
              <a:rPr lang="en-US" dirty="0" smtClean="0">
                <a:latin typeface="Consolas" panose="020B0609020204030204" pitchFamily="49" charset="0"/>
              </a:rPr>
              <a:t>intro</a:t>
            </a:r>
          </a:p>
          <a:p>
            <a:pPr lvl="1"/>
            <a:r>
              <a:rPr lang="en-US" dirty="0"/>
              <a:t>and run the program using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.</a:t>
            </a:r>
            <a:r>
              <a:rPr lang="en-US" dirty="0" smtClean="0">
                <a:latin typeface="Consolas" panose="020B0609020204030204" pitchFamily="49" charset="0"/>
              </a:rPr>
              <a:t>/</a:t>
            </a:r>
            <a:r>
              <a:rPr lang="en-US" dirty="0">
                <a:latin typeface="Consolas" panose="020B0609020204030204" pitchFamily="49" charset="0"/>
              </a:rPr>
              <a:t>intro arg1!</a:t>
            </a:r>
          </a:p>
          <a:p>
            <a:r>
              <a:rPr lang="en-US" dirty="0"/>
              <a:t>If we just run </a:t>
            </a:r>
            <a:r>
              <a:rPr lang="en-US" dirty="0">
                <a:latin typeface="Consolas" panose="020B0609020204030204" pitchFamily="49" charset="0"/>
              </a:rPr>
              <a:t>./</a:t>
            </a:r>
            <a:r>
              <a:rPr lang="en-US" dirty="0" smtClean="0">
                <a:latin typeface="Consolas" panose="020B0609020204030204" pitchFamily="49" charset="0"/>
              </a:rPr>
              <a:t>intro</a:t>
            </a:r>
            <a:endParaRPr lang="en-US" dirty="0"/>
          </a:p>
          <a:p>
            <a:pPr lvl="1"/>
            <a:r>
              <a:rPr lang="en-US" dirty="0" smtClean="0"/>
              <a:t>We may </a:t>
            </a:r>
            <a:r>
              <a:rPr lang="en-US" dirty="0"/>
              <a:t>get a </a:t>
            </a:r>
            <a:r>
              <a:rPr lang="en-US" dirty="0" err="1"/>
              <a:t>segfault</a:t>
            </a:r>
            <a:r>
              <a:rPr lang="en-US" dirty="0"/>
              <a:t>!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4501" y="1991841"/>
            <a:ext cx="4835380" cy="28063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0929" y="5091139"/>
            <a:ext cx="4838952" cy="79608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4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905000" y="4298474"/>
            <a:ext cx="1862554" cy="2434038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 names as function arguments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2" y="1828800"/>
            <a:ext cx="8754082" cy="435133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/>
              <a:t> “string copy” function puts this “pseudo” call-by-reference behavior to good use: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(char* buffer,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string);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f(...)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original[4] = "dog";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copy[4];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(copy, original);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2200" y="4355563"/>
            <a:ext cx="5716250" cy="83015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latin typeface="Lucida Console" pitchFamily="49" charset="0"/>
            </a:endParaRPr>
          </a:p>
          <a:p>
            <a:r>
              <a:rPr lang="en-US" sz="1050" dirty="0">
                <a:latin typeface="Lucida Console" pitchFamily="49" charset="0"/>
              </a:rPr>
              <a:t>(char [])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44953" y="5123346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original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4196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340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2484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162800" y="445087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pic>
        <p:nvPicPr>
          <p:cNvPr id="13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24" y="5097346"/>
            <a:ext cx="365714" cy="365714"/>
          </a:xfrm>
          <a:prstGeom prst="rect">
            <a:avLst/>
          </a:prstGeom>
          <a:noFill/>
        </p:spPr>
      </p:pic>
      <p:sp>
        <p:nvSpPr>
          <p:cNvPr id="22" name="Rounded Rectangle 21"/>
          <p:cNvSpPr/>
          <p:nvPr/>
        </p:nvSpPr>
        <p:spPr>
          <a:xfrm>
            <a:off x="2362199" y="5433289"/>
            <a:ext cx="5704147" cy="74671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latin typeface="Lucida Console" pitchFamily="49" charset="0"/>
            </a:endParaRPr>
          </a:p>
          <a:p>
            <a:r>
              <a:rPr lang="en-US" sz="1050" dirty="0">
                <a:latin typeface="Lucida Console" pitchFamily="49" charset="0"/>
              </a:rPr>
              <a:t>(char [])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81182" y="6103802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copy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4196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3340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2484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162800" y="5498564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???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pic>
        <p:nvPicPr>
          <p:cNvPr id="29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381" y="6119088"/>
            <a:ext cx="365714" cy="365714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3505201" y="6427712"/>
            <a:ext cx="30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f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153400" y="4298474"/>
            <a:ext cx="1862554" cy="234309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1" name="Rounded Rectangle 40"/>
          <p:cNvSpPr/>
          <p:nvPr/>
        </p:nvSpPr>
        <p:spPr>
          <a:xfrm>
            <a:off x="8610600" y="4355564"/>
            <a:ext cx="1371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  <a:p>
            <a:pPr algn="ctr"/>
            <a:r>
              <a:rPr lang="en-US" sz="1050" dirty="0">
                <a:latin typeface="Lucida Console" pitchFamily="49" charset="0"/>
              </a:rPr>
              <a:t>(</a:t>
            </a:r>
            <a:r>
              <a:rPr lang="en-US" sz="1050" dirty="0" smtClean="0">
                <a:latin typeface="Lucida Console" pitchFamily="49" charset="0"/>
              </a:rPr>
              <a:t>char </a:t>
            </a:r>
            <a:r>
              <a:rPr lang="en-US" sz="1050" dirty="0" err="1" smtClean="0">
                <a:latin typeface="Lucida Console" pitchFamily="49" charset="0"/>
              </a:rPr>
              <a:t>const</a:t>
            </a:r>
            <a:r>
              <a:rPr lang="en-US" sz="1050" dirty="0" smtClean="0">
                <a:latin typeface="Lucida Console" pitchFamily="49" charset="0"/>
              </a:rPr>
              <a:t>*)</a:t>
            </a:r>
            <a:endParaRPr lang="en-US" sz="1050" dirty="0">
              <a:latin typeface="Lucida Console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98004" y="4965164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string</a:t>
            </a:r>
          </a:p>
        </p:txBody>
      </p:sp>
      <p:pic>
        <p:nvPicPr>
          <p:cNvPr id="44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93204" y="4980450"/>
            <a:ext cx="365714" cy="365714"/>
          </a:xfrm>
          <a:prstGeom prst="rect">
            <a:avLst/>
          </a:prstGeom>
          <a:noFill/>
        </p:spPr>
      </p:pic>
      <p:sp>
        <p:nvSpPr>
          <p:cNvPr id="45" name="Rounded Rectangle 44"/>
          <p:cNvSpPr/>
          <p:nvPr/>
        </p:nvSpPr>
        <p:spPr>
          <a:xfrm>
            <a:off x="8610600" y="5403254"/>
            <a:ext cx="1371600" cy="6096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  <a:p>
            <a:pPr algn="ctr"/>
            <a:r>
              <a:rPr lang="en-US" sz="1050" dirty="0">
                <a:latin typeface="Lucida Console" pitchFamily="49" charset="0"/>
              </a:rPr>
              <a:t>(</a:t>
            </a:r>
            <a:r>
              <a:rPr lang="en-US" sz="1050" dirty="0" smtClean="0">
                <a:latin typeface="Lucida Console" pitchFamily="49" charset="0"/>
              </a:rPr>
              <a:t>char*)</a:t>
            </a:r>
            <a:endParaRPr lang="en-US" sz="1050" dirty="0">
              <a:latin typeface="Lucida Console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63000" y="6012854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buffer</a:t>
            </a:r>
          </a:p>
        </p:txBody>
      </p:sp>
      <p:pic>
        <p:nvPicPr>
          <p:cNvPr id="48" name="Picture 2" descr="C:\Users\CRW\AppData\Local\Microsoft\Windows\Temporary Internet Files\Content.IE5\Q1OZ61IL\MCj043159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6028140"/>
            <a:ext cx="365714" cy="365714"/>
          </a:xfrm>
          <a:prstGeom prst="rect">
            <a:avLst/>
          </a:prstGeom>
          <a:noFill/>
        </p:spPr>
      </p:pic>
      <p:sp>
        <p:nvSpPr>
          <p:cNvPr id="49" name="TextBox 48"/>
          <p:cNvSpPr txBox="1"/>
          <p:nvPr/>
        </p:nvSpPr>
        <p:spPr>
          <a:xfrm>
            <a:off x="9039574" y="6368720"/>
            <a:ext cx="1141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ucida Console" pitchFamily="49" charset="0"/>
              </a:rPr>
              <a:t>strcpy</a:t>
            </a:r>
            <a:endParaRPr lang="en-US" sz="1600" dirty="0">
              <a:latin typeface="Lucida Console" pitchFamily="49" charset="0"/>
            </a:endParaRPr>
          </a:p>
        </p:txBody>
      </p:sp>
      <p:cxnSp>
        <p:nvCxnSpPr>
          <p:cNvPr id="55" name="Curved Connector 54"/>
          <p:cNvCxnSpPr>
            <a:stCxn id="41" idx="0"/>
            <a:endCxn id="9" idx="0"/>
          </p:cNvCxnSpPr>
          <p:nvPr/>
        </p:nvCxnSpPr>
        <p:spPr>
          <a:xfrm rot="16200000" flipH="1" flipV="1">
            <a:off x="7019895" y="2174369"/>
            <a:ext cx="95310" cy="4457700"/>
          </a:xfrm>
          <a:prstGeom prst="curvedConnector3">
            <a:avLst>
              <a:gd name="adj1" fmla="val -431728"/>
            </a:avLst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45" idx="2"/>
            <a:endCxn id="25" idx="2"/>
          </p:cNvCxnSpPr>
          <p:nvPr/>
        </p:nvCxnSpPr>
        <p:spPr>
          <a:xfrm rot="5400000">
            <a:off x="7019895" y="3831659"/>
            <a:ext cx="95310" cy="4457700"/>
          </a:xfrm>
          <a:prstGeom prst="curvedConnector3">
            <a:avLst>
              <a:gd name="adj1" fmla="val 592321"/>
            </a:avLst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44196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d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3340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o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62484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g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162800" y="5490378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Lucida Console" pitchFamily="49" charset="0"/>
              </a:rPr>
              <a:t>NUL</a:t>
            </a:r>
          </a:p>
          <a:p>
            <a:pPr algn="ctr"/>
            <a:r>
              <a:rPr lang="en-US" sz="1050" dirty="0">
                <a:latin typeface="Lucida Console" pitchFamily="49" charset="0"/>
              </a:rPr>
              <a:t>(char)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3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" grpId="0" animBg="1"/>
      <p:bldP spid="8" grpId="0"/>
      <p:bldP spid="9" grpId="0" animBg="1"/>
      <p:bldP spid="10" grpId="0" animBg="1"/>
      <p:bldP spid="11" grpId="0" animBg="1"/>
      <p:bldP spid="12" grpId="0" animBg="1"/>
      <p:bldP spid="22" grpId="0" animBg="1"/>
      <p:bldP spid="24" grpId="0"/>
      <p:bldP spid="25" grpId="0" animBg="1"/>
      <p:bldP spid="26" grpId="0" animBg="1"/>
      <p:bldP spid="27" grpId="0" animBg="1"/>
      <p:bldP spid="28" grpId="0" animBg="1"/>
      <p:bldP spid="31" grpId="0"/>
      <p:bldP spid="40" grpId="0" animBg="1"/>
      <p:bldP spid="40" grpId="1" animBg="1"/>
      <p:bldP spid="41" grpId="0" animBg="1"/>
      <p:bldP spid="41" grpId="1" animBg="1"/>
      <p:bldP spid="43" grpId="0"/>
      <p:bldP spid="43" grpId="1"/>
      <p:bldP spid="45" grpId="0" animBg="1"/>
      <p:bldP spid="45" grpId="1" animBg="1"/>
      <p:bldP spid="47" grpId="0"/>
      <p:bldP spid="47" grpId="1"/>
      <p:bldP spid="49" grpId="0"/>
      <p:bldP spid="49" grpId="1"/>
      <p:bldP spid="63" grpId="0" animBg="1"/>
      <p:bldP spid="64" grpId="0" animBg="1"/>
      <p:bldP spid="65" grpId="0" animBg="1"/>
      <p:bldP spid="6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can array size be omitted?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2" y="1828800"/>
            <a:ext cx="9911650" cy="4351337"/>
          </a:xfrm>
        </p:spPr>
        <p:txBody>
          <a:bodyPr/>
          <a:lstStyle/>
          <a:p>
            <a:r>
              <a:rPr lang="en-US" dirty="0" smtClean="0"/>
              <a:t>There are a couple of contexts in which an array declaration need not have a size specified:</a:t>
            </a:r>
          </a:p>
          <a:p>
            <a:pPr lvl="1"/>
            <a:r>
              <a:rPr lang="en-US" dirty="0" smtClean="0"/>
              <a:t>Parameter declaration: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(char string</a:t>
            </a:r>
            <a:r>
              <a:rPr lang="en-US" dirty="0" smtClean="0">
                <a:latin typeface="Consolas" panose="020B0609020204030204" pitchFamily="49" charset="0"/>
              </a:rPr>
              <a:t>[]);  </a:t>
            </a:r>
            <a:r>
              <a:rPr lang="en-US" dirty="0">
                <a:latin typeface="Consolas" panose="020B0609020204030204" pitchFamily="49" charset="0"/>
              </a:rPr>
              <a:t>// same </a:t>
            </a:r>
            <a:r>
              <a:rPr lang="en-US" dirty="0" smtClean="0">
                <a:latin typeface="Consolas" panose="020B0609020204030204" pitchFamily="49" charset="0"/>
              </a:rPr>
              <a:t>as: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(char* string);</a:t>
            </a:r>
            <a:endParaRPr lang="en-US" dirty="0" smtClean="0">
              <a:latin typeface="Consolas" panose="020B0609020204030204" pitchFamily="49" charset="0"/>
            </a:endParaRPr>
          </a:p>
          <a:p>
            <a:pPr lvl="2"/>
            <a:r>
              <a:rPr lang="en-US" dirty="0" smtClean="0"/>
              <a:t>As we’ve seen, the elements of the array argument are not copied, so the function doesn’t need to know how many elements there are.</a:t>
            </a:r>
          </a:p>
          <a:p>
            <a:pPr lvl="1"/>
            <a:r>
              <a:rPr lang="en-US" dirty="0" smtClean="0"/>
              <a:t>Array initialization: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vector[] = {1, 2, 3, 4, 5};</a:t>
            </a:r>
          </a:p>
          <a:p>
            <a:pPr lvl="2"/>
            <a:r>
              <a:rPr lang="en-US" dirty="0" smtClean="0"/>
              <a:t>In this case, just enough space is allocated to fit all (five) elements of the initializer list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5943600" y="5098415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1905000" y="5098415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Multidimensional arrays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interpret a declaration like: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d[2][4];</a:t>
            </a:r>
          </a:p>
          <a:p>
            <a:r>
              <a:rPr lang="en-US" dirty="0" smtClean="0"/>
              <a:t>This is an array with two elements:</a:t>
            </a:r>
          </a:p>
          <a:p>
            <a:pPr lvl="1"/>
            <a:r>
              <a:rPr lang="en-US" dirty="0" smtClean="0"/>
              <a:t>Each element is an array of four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The elements are laid out sequentially in memory, just like a one-dimensional array</a:t>
            </a:r>
          </a:p>
          <a:p>
            <a:pPr lvl="1"/>
            <a:r>
              <a:rPr lang="en-US" dirty="0" smtClean="0"/>
              <a:t>Row-major order: the elements of the rightmost subscript are stored contiguously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353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0259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0165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0071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9977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9883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9789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121925" y="5250815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Lucida Console" pitchFamily="49" charset="0"/>
              </a:rPr>
              <a:t>(</a:t>
            </a:r>
            <a:r>
              <a:rPr lang="en-US" sz="1100" dirty="0" err="1">
                <a:latin typeface="Lucida Console" pitchFamily="49" charset="0"/>
              </a:rPr>
              <a:t>int</a:t>
            </a:r>
            <a:r>
              <a:rPr lang="en-US" sz="1100" dirty="0">
                <a:latin typeface="Lucida Console" pitchFamily="49" charset="0"/>
              </a:rPr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85955" y="570503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d[0][0]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497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d[0][1]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403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d[0][2]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309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d[0][3]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215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d[1][0]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0051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d[1][1]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56851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d[1][2]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45726" y="5708016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d[1][3]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11926" y="6086039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d[0]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72601" y="6089016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itchFamily="49" charset="0"/>
              </a:rPr>
              <a:t>d[1]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429000" y="1905000"/>
            <a:ext cx="19050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505200" y="1981200"/>
            <a:ext cx="1219200" cy="6096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Subscripting in a multidimensional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d[1][2]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24400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4724400"/>
            <a:ext cx="3962400" cy="12192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353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259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0165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0071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9977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9883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789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21925" y="48768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(</a:t>
            </a:r>
            <a:r>
              <a:rPr lang="en-US" sz="1200" dirty="0" err="1">
                <a:latin typeface="Lucida Console" pitchFamily="49" charset="0"/>
              </a:rPr>
              <a:t>int</a:t>
            </a:r>
            <a:r>
              <a:rPr lang="en-US" sz="1200" dirty="0">
                <a:latin typeface="Lucida Console" pitchFamily="49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5955" y="5331024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d[0][0]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497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d[0][1]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403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d[0][2]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09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d[0][3]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215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d[1][0]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90051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d[1][1]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56851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d[1][2]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045726" y="533400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d[1][3]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11926" y="5712024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d[0]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72601" y="5715001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Lucida Console" pitchFamily="49" charset="0"/>
              </a:rPr>
              <a:t>d[1]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81400" y="26478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*(d+1)</a:t>
            </a:r>
          </a:p>
        </p:txBody>
      </p:sp>
      <p:cxnSp>
        <p:nvCxnSpPr>
          <p:cNvPr id="29" name="Shape 28"/>
          <p:cNvCxnSpPr>
            <a:stCxn id="27" idx="2"/>
            <a:endCxn id="7" idx="1"/>
          </p:cNvCxnSpPr>
          <p:nvPr/>
        </p:nvCxnSpPr>
        <p:spPr>
          <a:xfrm rot="5400000">
            <a:off x="1877199" y="3075801"/>
            <a:ext cx="2286000" cy="2230398"/>
          </a:xfrm>
          <a:prstGeom prst="curvedConnector4">
            <a:avLst>
              <a:gd name="adj1" fmla="val 36667"/>
              <a:gd name="adj2" fmla="val 110249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7" idx="1"/>
            <a:endCxn id="20" idx="1"/>
          </p:cNvCxnSpPr>
          <p:nvPr/>
        </p:nvCxnSpPr>
        <p:spPr>
          <a:xfrm rot="10800000" flipH="1" flipV="1">
            <a:off x="1905000" y="5334000"/>
            <a:ext cx="4016525" cy="153889"/>
          </a:xfrm>
          <a:prstGeom prst="curvedConnector5">
            <a:avLst>
              <a:gd name="adj1" fmla="val -5691"/>
              <a:gd name="adj2" fmla="val -544678"/>
              <a:gd name="adj3" fmla="val 99326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89416" y="2652252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*(*(d+1)+2)</a:t>
            </a:r>
          </a:p>
        </p:txBody>
      </p:sp>
      <p:cxnSp>
        <p:nvCxnSpPr>
          <p:cNvPr id="34" name="Shape 33"/>
          <p:cNvCxnSpPr>
            <a:stCxn id="20" idx="1"/>
            <a:endCxn id="14" idx="0"/>
          </p:cNvCxnSpPr>
          <p:nvPr/>
        </p:nvCxnSpPr>
        <p:spPr>
          <a:xfrm rot="10800000" flipH="1">
            <a:off x="5921525" y="4876802"/>
            <a:ext cx="2438400" cy="611089"/>
          </a:xfrm>
          <a:prstGeom prst="curvedConnector4">
            <a:avLst>
              <a:gd name="adj1" fmla="val -9375"/>
              <a:gd name="adj2" fmla="val 137409"/>
            </a:avLst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ine Callout 1 36"/>
          <p:cNvSpPr/>
          <p:nvPr/>
        </p:nvSpPr>
        <p:spPr>
          <a:xfrm>
            <a:off x="4495800" y="3581400"/>
            <a:ext cx="2895600" cy="762000"/>
          </a:xfrm>
          <a:prstGeom prst="borderCallout1">
            <a:avLst>
              <a:gd name="adj1" fmla="val 12944"/>
              <a:gd name="adj2" fmla="val 6947"/>
              <a:gd name="adj3" fmla="val -79113"/>
              <a:gd name="adj4" fmla="val -522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Increment by the size of</a:t>
            </a:r>
          </a:p>
          <a:p>
            <a:pPr algn="ctr"/>
            <a:r>
              <a:rPr lang="en-US" dirty="0"/>
              <a:t>1 array of 4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38" name="Line Callout 1 37"/>
          <p:cNvSpPr/>
          <p:nvPr/>
        </p:nvSpPr>
        <p:spPr>
          <a:xfrm>
            <a:off x="6324600" y="2590800"/>
            <a:ext cx="2895600" cy="762000"/>
          </a:xfrm>
          <a:prstGeom prst="borderCallout1">
            <a:avLst>
              <a:gd name="adj1" fmla="val 67138"/>
              <a:gd name="adj2" fmla="val 326"/>
              <a:gd name="adj3" fmla="val 46693"/>
              <a:gd name="adj4" fmla="val -5208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Then increment by the</a:t>
            </a:r>
          </a:p>
          <a:p>
            <a:pPr algn="ctr"/>
            <a:r>
              <a:rPr lang="en-US" dirty="0"/>
              <a:t>size of 2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8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6" grpId="0" animBg="1"/>
      <p:bldP spid="27" grpId="0"/>
      <p:bldP spid="27" grpId="1"/>
      <p:bldP spid="33" grpId="0"/>
      <p:bldP spid="37" grpId="0" animBg="1"/>
      <p:bldP spid="3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816806" cy="1397124"/>
          </a:xfrm>
        </p:spPr>
        <p:txBody>
          <a:bodyPr/>
          <a:lstStyle/>
          <a:p>
            <a:r>
              <a:rPr lang="en-US" dirty="0" smtClean="0"/>
              <a:t>Why do we care about Storage </a:t>
            </a:r>
            <a:r>
              <a:rPr lang="en-US" dirty="0"/>
              <a:t>O</a:t>
            </a:r>
            <a:r>
              <a:rPr lang="en-US" dirty="0" smtClean="0"/>
              <a:t>rder?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stay within the “paradigm” of the multidimensional array, the order doesn’t matter…</a:t>
            </a:r>
          </a:p>
          <a:p>
            <a:r>
              <a:rPr lang="en-US" dirty="0" smtClean="0"/>
              <a:t>But if you use tricks with pointer arithmetic,</a:t>
            </a:r>
          </a:p>
          <a:p>
            <a:pPr lvl="1"/>
            <a:r>
              <a:rPr lang="en-US" dirty="0" smtClean="0"/>
              <a:t>it matters a lot</a:t>
            </a:r>
          </a:p>
          <a:p>
            <a:r>
              <a:rPr lang="en-US" dirty="0" smtClean="0"/>
              <a:t>It also matters for initialization</a:t>
            </a:r>
          </a:p>
          <a:p>
            <a:pPr lvl="1"/>
            <a:r>
              <a:rPr lang="en-US" dirty="0" smtClean="0"/>
              <a:t>To initialize </a:t>
            </a:r>
            <a:r>
              <a:rPr lang="en-US" dirty="0" smtClean="0">
                <a:latin typeface="Consolas" panose="020B0609020204030204" pitchFamily="49" charset="0"/>
              </a:rPr>
              <a:t>d</a:t>
            </a:r>
            <a:r>
              <a:rPr lang="en-US" dirty="0" smtClean="0"/>
              <a:t> like this:</a:t>
            </a:r>
          </a:p>
          <a:p>
            <a:pPr lvl="2"/>
            <a:r>
              <a:rPr lang="en-US" dirty="0" smtClean="0"/>
              <a:t>use this: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 = {0, 1, 2, 3, 4, 5, 6, 7};</a:t>
            </a:r>
          </a:p>
          <a:p>
            <a:pPr lvl="2"/>
            <a:r>
              <a:rPr lang="en-US" dirty="0" smtClean="0"/>
              <a:t>rather than this</a:t>
            </a:r>
          </a:p>
          <a:p>
            <a:pPr marL="548640" lvl="2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d[2][4] = {0, 4, 1, 5, 2, 6, 3, 7}; 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91200" y="3505200"/>
          <a:ext cx="3124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5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Arrays as Parameters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the first subscript may be left unspecified: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matrix[][10]);	/* OK */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g(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(*matrix)[10]);	/* OK */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h(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matrix[][]);	/* not OK */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Because the other sizes are needed for scaling when evaluating subscript expressions (see previous slides) </a:t>
            </a:r>
          </a:p>
          <a:p>
            <a:pPr lvl="1"/>
            <a:r>
              <a:rPr lang="en-US" dirty="0" smtClean="0"/>
              <a:t>This points out an important drawback to C:</a:t>
            </a:r>
          </a:p>
          <a:p>
            <a:pPr lvl="2"/>
            <a:r>
              <a:rPr lang="en-US" dirty="0" smtClean="0"/>
              <a:t>Arrays do not carry information about their own sizes!</a:t>
            </a:r>
          </a:p>
          <a:p>
            <a:pPr lvl="2"/>
            <a:r>
              <a:rPr lang="en-US" dirty="0" smtClean="0"/>
              <a:t>If array size is needed, you must supply it somehow</a:t>
            </a:r>
          </a:p>
          <a:p>
            <a:pPr lvl="2"/>
            <a:r>
              <a:rPr lang="en-US" dirty="0" smtClean="0"/>
              <a:t>(e.g., when passing an array argument, you often have to pass an additional “array size” argument) – bummer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71079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malloc</a:t>
            </a:r>
            <a:r>
              <a:rPr lang="en-US" dirty="0"/>
              <a:t> returns a pointer to the start of a region of memory on the heap. It takes in the number of bytes to allocate.</a:t>
            </a:r>
          </a:p>
          <a:p>
            <a:r>
              <a:rPr lang="en-US" dirty="0" smtClean="0"/>
              <a:t>Knowing </a:t>
            </a:r>
            <a:r>
              <a:rPr lang="en-US" dirty="0"/>
              <a:t>the differences between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err="1" smtClean="0"/>
              <a:t>-ing</a:t>
            </a:r>
            <a:r>
              <a:rPr lang="en-US" dirty="0" smtClean="0"/>
              <a:t> </a:t>
            </a:r>
            <a:r>
              <a:rPr lang="en-US" dirty="0"/>
              <a:t>data on the heap and declaring data on the stack is important for </a:t>
            </a:r>
            <a:r>
              <a:rPr lang="en-US" dirty="0" smtClean="0"/>
              <a:t>CSC4103.</a:t>
            </a:r>
            <a:endParaRPr lang="en-US" dirty="0"/>
          </a:p>
          <a:p>
            <a:r>
              <a:rPr lang="en-US" dirty="0" smtClean="0"/>
              <a:t>Consider </a:t>
            </a:r>
            <a:r>
              <a:rPr lang="en-US" dirty="0"/>
              <a:t>the commented out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</a:rPr>
              <a:t>char </a:t>
            </a:r>
            <a:r>
              <a:rPr lang="en-US" dirty="0">
                <a:latin typeface="Consolas" panose="020B0609020204030204" pitchFamily="49" charset="0"/>
              </a:rPr>
              <a:t>copied[length + 1]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were to use this line of code instead of the line with </a:t>
            </a:r>
            <a:r>
              <a:rPr lang="en-US" dirty="0" err="1">
                <a:latin typeface="Consolas" panose="020B0609020204030204" pitchFamily="49" charset="0"/>
              </a:rPr>
              <a:t>malloc</a:t>
            </a:r>
            <a:r>
              <a:rPr lang="en-US" dirty="0"/>
              <a:t>, what would happen?</a:t>
            </a:r>
          </a:p>
          <a:p>
            <a:pPr lvl="1"/>
            <a:r>
              <a:rPr lang="en-US" dirty="0" smtClean="0"/>
              <a:t>It's </a:t>
            </a:r>
            <a:r>
              <a:rPr lang="en-US" dirty="0"/>
              <a:t>possible we get a </a:t>
            </a:r>
            <a:r>
              <a:rPr lang="en-US" dirty="0" err="1"/>
              <a:t>segfault</a:t>
            </a:r>
            <a:r>
              <a:rPr lang="en-US" dirty="0"/>
              <a:t> or the returned string is garbage!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happens because we declared our string on the stack inside the </a:t>
            </a:r>
            <a:r>
              <a:rPr lang="en-US" dirty="0" err="1">
                <a:latin typeface="Consolas" panose="020B0609020204030204" pitchFamily="49" charset="0"/>
              </a:rPr>
              <a:t>str_copier</a:t>
            </a:r>
            <a:r>
              <a:rPr lang="en-US" dirty="0"/>
              <a:t> function frame and returned a pointer to the string located in the function frame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when we return from </a:t>
            </a:r>
            <a:r>
              <a:rPr lang="en-US" sz="1900" dirty="0" err="1">
                <a:latin typeface="Consolas" panose="020B0609020204030204" pitchFamily="49" charset="0"/>
              </a:rPr>
              <a:t>str_copier</a:t>
            </a:r>
            <a:r>
              <a:rPr lang="en-US" dirty="0"/>
              <a:t>, the stack frame is deallocated so now we have a dangling pointer to a location in the deallocated function frame!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never declare things on the stack and then return them!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8876"/>
          <a:stretch/>
        </p:blipFill>
        <p:spPr>
          <a:xfrm>
            <a:off x="7053985" y="1544365"/>
            <a:ext cx="4878619" cy="47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91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Memory </a:t>
            </a:r>
            <a:r>
              <a:rPr lang="en-US" dirty="0"/>
              <a:t>M</a:t>
            </a:r>
            <a:r>
              <a:rPr lang="en-US" dirty="0" smtClean="0"/>
              <a:t>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Stack-allocated memory</a:t>
            </a:r>
          </a:p>
          <a:p>
            <a:pPr lvl="1"/>
            <a:r>
              <a:rPr lang="en-US" dirty="0" smtClean="0"/>
              <a:t>When a function is called, memory is allocated for all of its parameters and local variables.</a:t>
            </a:r>
          </a:p>
          <a:p>
            <a:pPr lvl="1"/>
            <a:r>
              <a:rPr lang="en-US" dirty="0" smtClean="0"/>
              <a:t>Each active function call has memory on the stack (with the current function call on top)</a:t>
            </a:r>
          </a:p>
          <a:p>
            <a:pPr lvl="1"/>
            <a:r>
              <a:rPr lang="en-US" dirty="0" smtClean="0"/>
              <a:t>When a function call terminates,</a:t>
            </a:r>
          </a:p>
          <a:p>
            <a:pPr lvl="2"/>
            <a:r>
              <a:rPr lang="en-US" dirty="0" smtClean="0"/>
              <a:t>the memory is deallocated (“freed up”)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	</a:t>
            </a:r>
            <a:r>
              <a:rPr lang="en-US" dirty="0" smtClean="0">
                <a:latin typeface="Consolas" panose="020B0609020204030204" pitchFamily="49" charset="0"/>
              </a:rPr>
              <a:t>main()</a:t>
            </a:r>
            <a:r>
              <a:rPr lang="en-US" dirty="0" smtClean="0"/>
              <a:t> calls </a:t>
            </a:r>
            <a:r>
              <a:rPr lang="en-US" dirty="0">
                <a:latin typeface="Consolas" panose="020B0609020204030204" pitchFamily="49" charset="0"/>
              </a:rPr>
              <a:t>f()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>
                <a:latin typeface="Consolas" panose="020B0609020204030204" pitchFamily="49" charset="0"/>
              </a:rPr>
              <a:t>f()</a:t>
            </a:r>
            <a:r>
              <a:rPr lang="en-US" dirty="0" smtClean="0"/>
              <a:t> calls </a:t>
            </a:r>
            <a:r>
              <a:rPr lang="en-US" dirty="0">
                <a:latin typeface="Consolas" panose="020B0609020204030204" pitchFamily="49" charset="0"/>
              </a:rPr>
              <a:t>g()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>
                <a:latin typeface="Consolas" panose="020B0609020204030204" pitchFamily="49" charset="0"/>
              </a:rPr>
              <a:t>g()</a:t>
            </a:r>
            <a:r>
              <a:rPr lang="en-US" dirty="0" smtClean="0"/>
              <a:t> recursively calls </a:t>
            </a:r>
            <a:r>
              <a:rPr lang="en-US" dirty="0">
                <a:latin typeface="Consolas" panose="020B0609020204030204" pitchFamily="49" charset="0"/>
              </a:rPr>
              <a:t>g()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867182" y="59380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400582" y="59380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933982" y="59380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14782" y="57856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8569310" y="6291881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main()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867182" y="50998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400582" y="50998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933982" y="50998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14782" y="49474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1507" y="545368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f()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867182" y="42616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400582" y="42616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33982" y="42616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14782" y="41092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8991507" y="461548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g()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861674" y="34234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395074" y="34234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928474" y="3423497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Lucida Console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709274" y="3271097"/>
            <a:ext cx="1905000" cy="838200"/>
          </a:xfrm>
          <a:prstGeom prst="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8986732" y="377728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itchFamily="49" charset="0"/>
              </a:rPr>
              <a:t>g()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/>
      <p:bldP spid="25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Memory </a:t>
            </a:r>
            <a:r>
              <a:rPr lang="en-US" dirty="0"/>
              <a:t>M</a:t>
            </a:r>
            <a:r>
              <a:rPr lang="en-US" dirty="0" smtClean="0"/>
              <a:t>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Heap-allocated memory</a:t>
            </a:r>
          </a:p>
          <a:p>
            <a:pPr lvl="1"/>
            <a:r>
              <a:rPr lang="en-US" dirty="0" smtClean="0"/>
              <a:t>This is used for persistent data, that must survive beyond the lifetime of a function call</a:t>
            </a:r>
          </a:p>
          <a:p>
            <a:pPr lvl="2"/>
            <a:r>
              <a:rPr lang="en-US" dirty="0" smtClean="0"/>
              <a:t>global variables</a:t>
            </a:r>
          </a:p>
          <a:p>
            <a:pPr lvl="2"/>
            <a:r>
              <a:rPr lang="en-US" dirty="0" smtClean="0"/>
              <a:t>dynamically allocated memory – C statements can create new heap data (similar to new in Java/C++)</a:t>
            </a:r>
          </a:p>
          <a:p>
            <a:pPr lvl="1"/>
            <a:r>
              <a:rPr lang="en-US" dirty="0" smtClean="0"/>
              <a:t>Heap memory is allocated in a more complex way than stack memory</a:t>
            </a:r>
          </a:p>
          <a:p>
            <a:pPr lvl="1"/>
            <a:r>
              <a:rPr lang="en-US" dirty="0" smtClean="0"/>
              <a:t>Like stack-allocated memory, the underlying system determines where to get more memory – the programmer doesn’t have to search for free memory space!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your C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 programs begin with a </a:t>
            </a:r>
            <a:r>
              <a:rPr lang="en-US" dirty="0">
                <a:latin typeface="Consolas" panose="020B0609020204030204" pitchFamily="49" charset="0"/>
              </a:rPr>
              <a:t>main</a:t>
            </a:r>
            <a:r>
              <a:rPr lang="en-US" dirty="0"/>
              <a:t> function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first argument </a:t>
            </a:r>
            <a:r>
              <a:rPr lang="en-US" dirty="0" err="1">
                <a:latin typeface="Consolas" panose="020B0609020204030204" pitchFamily="49" charset="0"/>
              </a:rPr>
              <a:t>argc</a:t>
            </a:r>
            <a:r>
              <a:rPr lang="en-US" dirty="0"/>
              <a:t> denotes the number of elements in </a:t>
            </a:r>
            <a:r>
              <a:rPr lang="en-US" dirty="0" err="1">
                <a:latin typeface="Consolas" panose="020B0609020204030204" pitchFamily="49" charset="0"/>
              </a:rPr>
              <a:t>argv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second argument </a:t>
            </a:r>
            <a:r>
              <a:rPr lang="en-US" dirty="0" err="1">
                <a:latin typeface="Consolas" panose="020B0609020204030204" pitchFamily="49" charset="0"/>
              </a:rPr>
              <a:t>argv</a:t>
            </a:r>
            <a:r>
              <a:rPr lang="en-US" dirty="0"/>
              <a:t> is a list of string arguments </a:t>
            </a:r>
            <a:r>
              <a:rPr lang="en-US" dirty="0" smtClean="0"/>
              <a:t>passed from the command line to </a:t>
            </a:r>
            <a:r>
              <a:rPr lang="en-US" dirty="0"/>
              <a:t>the program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return value of a function indicates the exit code where 0 means successful</a:t>
            </a:r>
          </a:p>
          <a:p>
            <a:r>
              <a:rPr lang="en-US" dirty="0" smtClean="0"/>
              <a:t>At </a:t>
            </a:r>
            <a:r>
              <a:rPr lang="en-US" dirty="0"/>
              <a:t>the top of the file we have an </a:t>
            </a:r>
            <a:r>
              <a:rPr lang="en-US" dirty="0">
                <a:latin typeface="Consolas" panose="020B0609020204030204" pitchFamily="49" charset="0"/>
              </a:rPr>
              <a:t>#include </a:t>
            </a:r>
            <a:r>
              <a:rPr lang="en-US" dirty="0"/>
              <a:t>statement to include 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/>
              <a:t>, a library that </a:t>
            </a:r>
            <a:r>
              <a:rPr lang="en-US" dirty="0" smtClean="0"/>
              <a:t>makes available functions </a:t>
            </a:r>
            <a:r>
              <a:rPr lang="en-US" dirty="0"/>
              <a:t>such as </a:t>
            </a:r>
            <a:r>
              <a:rPr lang="en-US" sz="1800" dirty="0" err="1">
                <a:latin typeface="Consolas" panose="020B0609020204030204" pitchFamily="49" charset="0"/>
              </a:rPr>
              <a:t>printf</a:t>
            </a:r>
            <a:r>
              <a:rPr lang="en-US" dirty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can use </a:t>
            </a:r>
            <a:r>
              <a:rPr lang="en-US" sz="1800" dirty="0" err="1">
                <a:latin typeface="Consolas" panose="020B0609020204030204" pitchFamily="49" charset="0"/>
              </a:rPr>
              <a:t>printf</a:t>
            </a:r>
            <a:r>
              <a:rPr lang="en-US" dirty="0"/>
              <a:t> to print formatted strings. In this case </a:t>
            </a:r>
            <a:r>
              <a:rPr lang="en-US" sz="1800" dirty="0">
                <a:latin typeface="Consolas" panose="020B0609020204030204" pitchFamily="49" charset="0"/>
              </a:rPr>
              <a:t>%s</a:t>
            </a:r>
            <a:r>
              <a:rPr lang="en-US" dirty="0"/>
              <a:t> treats the input as a string.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dirty="0" smtClean="0"/>
              <a:t> </a:t>
            </a:r>
            <a:r>
              <a:rPr lang="en-US" dirty="0"/>
              <a:t>is your friend for debugging!</a:t>
            </a:r>
          </a:p>
          <a:p>
            <a:pPr lvl="1"/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dirty="0" smtClean="0"/>
              <a:t> </a:t>
            </a:r>
            <a:r>
              <a:rPr lang="en-US" dirty="0"/>
              <a:t>doesn't emit a newline, so you'll have to add a </a:t>
            </a:r>
            <a:r>
              <a:rPr lang="en-US" sz="1600" dirty="0">
                <a:latin typeface="Consolas" panose="020B0609020204030204" pitchFamily="49" charset="0"/>
              </a:rPr>
              <a:t>\n</a:t>
            </a:r>
            <a:r>
              <a:rPr lang="en-US" dirty="0"/>
              <a:t> if you want a </a:t>
            </a:r>
            <a:r>
              <a:rPr lang="en-US" dirty="0" smtClean="0"/>
              <a:t>newline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new Heap </a:t>
            </a:r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size);</a:t>
            </a:r>
          </a:p>
          <a:p>
            <a:r>
              <a:rPr lang="en-US" dirty="0" smtClean="0"/>
              <a:t>Allocate a block of size bytes,</a:t>
            </a:r>
          </a:p>
          <a:p>
            <a:pPr lvl="1"/>
            <a:r>
              <a:rPr lang="en-US" dirty="0" smtClean="0"/>
              <a:t>return a pointer to the block</a:t>
            </a:r>
          </a:p>
          <a:p>
            <a:pPr lvl="1"/>
            <a:r>
              <a:rPr lang="en-US" dirty="0" smtClean="0"/>
              <a:t>(NULL if unable to allocate block)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calloc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num_elements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element_size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Allocate a block of </a:t>
            </a:r>
            <a:r>
              <a:rPr lang="en-US" dirty="0" err="1" smtClean="0"/>
              <a:t>num_elements</a:t>
            </a:r>
            <a:r>
              <a:rPr lang="en-US" dirty="0" smtClean="0"/>
              <a:t> * </a:t>
            </a:r>
            <a:r>
              <a:rPr lang="en-US" dirty="0" err="1" smtClean="0"/>
              <a:t>element_size</a:t>
            </a:r>
            <a:r>
              <a:rPr lang="en-US" dirty="0" smtClean="0"/>
              <a:t> bytes,</a:t>
            </a:r>
          </a:p>
          <a:p>
            <a:pPr lvl="1"/>
            <a:r>
              <a:rPr lang="en-US" dirty="0" smtClean="0"/>
              <a:t>initialize every byte to zero,</a:t>
            </a:r>
          </a:p>
          <a:p>
            <a:pPr lvl="1"/>
            <a:r>
              <a:rPr lang="en-US" dirty="0" smtClean="0"/>
              <a:t>return pointer to the block</a:t>
            </a:r>
          </a:p>
          <a:p>
            <a:pPr lvl="1"/>
            <a:r>
              <a:rPr lang="en-US" dirty="0" smtClean="0"/>
              <a:t>(NULL if unable to allocate block)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6001512" y="2305050"/>
            <a:ext cx="4953000" cy="457200"/>
          </a:xfrm>
          <a:prstGeom prst="borderCallout1">
            <a:avLst>
              <a:gd name="adj1" fmla="val 51227"/>
              <a:gd name="adj2" fmla="val 148"/>
              <a:gd name="adj3" fmla="val -44619"/>
              <a:gd name="adj4" fmla="val -1876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Note: </a:t>
            </a:r>
            <a:r>
              <a:rPr lang="en-US" dirty="0">
                <a:latin typeface="Lucida Console" pitchFamily="49" charset="0"/>
              </a:rPr>
              <a:t>void *</a:t>
            </a:r>
            <a:r>
              <a:rPr lang="en-US" sz="1600" dirty="0"/>
              <a:t> denotes a generic pointer type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new Heap </a:t>
            </a:r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realloc</a:t>
            </a:r>
            <a:r>
              <a:rPr lang="en-US" dirty="0" smtClean="0">
                <a:latin typeface="Consolas" panose="020B0609020204030204" pitchFamily="49" charset="0"/>
              </a:rPr>
              <a:t>(void* </a:t>
            </a:r>
            <a:r>
              <a:rPr lang="en-US" dirty="0" err="1" smtClean="0">
                <a:latin typeface="Consolas" panose="020B0609020204030204" pitchFamily="49" charset="0"/>
              </a:rPr>
              <a:t>ptr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new_size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Given a previously allocated block starting at </a:t>
            </a:r>
            <a:r>
              <a:rPr lang="en-US" dirty="0" err="1" smtClean="0"/>
              <a:t>ptr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change the block size to </a:t>
            </a:r>
            <a:r>
              <a:rPr lang="en-US" dirty="0" err="1" smtClean="0"/>
              <a:t>new_size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return pointer to resized block</a:t>
            </a:r>
          </a:p>
          <a:p>
            <a:pPr lvl="2"/>
            <a:r>
              <a:rPr lang="en-US" dirty="0" smtClean="0"/>
              <a:t>If block size is increased, contents of old block may be copied to a completely different region</a:t>
            </a:r>
          </a:p>
          <a:p>
            <a:pPr lvl="2"/>
            <a:r>
              <a:rPr lang="en-US" dirty="0" smtClean="0"/>
              <a:t>In this case, the pointer returned will be different from the </a:t>
            </a:r>
            <a:r>
              <a:rPr lang="en-US" dirty="0" err="1" smtClean="0"/>
              <a:t>ptr</a:t>
            </a:r>
            <a:r>
              <a:rPr lang="en-US" dirty="0" smtClean="0"/>
              <a:t> argument, and </a:t>
            </a:r>
            <a:r>
              <a:rPr lang="en-US" dirty="0" err="1" smtClean="0"/>
              <a:t>ptr</a:t>
            </a:r>
            <a:r>
              <a:rPr lang="en-US" dirty="0" smtClean="0"/>
              <a:t> will no longer point to a valid memory region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ptr</a:t>
            </a:r>
            <a:r>
              <a:rPr lang="en-US" dirty="0" smtClean="0"/>
              <a:t> is NULL, </a:t>
            </a:r>
            <a:r>
              <a:rPr lang="en-US" dirty="0" err="1" smtClean="0"/>
              <a:t>realloc</a:t>
            </a:r>
            <a:r>
              <a:rPr lang="en-US" dirty="0" smtClean="0"/>
              <a:t> is identical to </a:t>
            </a:r>
            <a:r>
              <a:rPr lang="en-US" dirty="0" err="1" smtClean="0"/>
              <a:t>malloc</a:t>
            </a:r>
            <a:endParaRPr lang="en-US" dirty="0" smtClean="0"/>
          </a:p>
          <a:p>
            <a:r>
              <a:rPr lang="en-US" dirty="0" smtClean="0"/>
              <a:t>Note: may need to cast return value of </a:t>
            </a:r>
            <a:r>
              <a:rPr lang="en-US" dirty="0" err="1" smtClean="0"/>
              <a:t>malloc</a:t>
            </a:r>
            <a:r>
              <a:rPr lang="en-US" dirty="0" smtClean="0"/>
              <a:t>/</a:t>
            </a:r>
            <a:r>
              <a:rPr lang="en-US" dirty="0" err="1" smtClean="0"/>
              <a:t>calloc</a:t>
            </a:r>
            <a:r>
              <a:rPr lang="en-US" dirty="0" smtClean="0"/>
              <a:t>/</a:t>
            </a:r>
            <a:r>
              <a:rPr lang="en-US" dirty="0" err="1" smtClean="0"/>
              <a:t>realloc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p = (char*)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(BUFFER_SIZE);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Deallocating Heap </a:t>
            </a:r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free(void* pointer);</a:t>
            </a:r>
          </a:p>
          <a:p>
            <a:r>
              <a:rPr lang="en-US" dirty="0" smtClean="0"/>
              <a:t>Given a pointer to previously allocated memory,</a:t>
            </a:r>
          </a:p>
          <a:p>
            <a:pPr lvl="1"/>
            <a:r>
              <a:rPr lang="en-US" dirty="0" smtClean="0"/>
              <a:t>put the region back in the heap of unallocated memory</a:t>
            </a:r>
          </a:p>
          <a:p>
            <a:r>
              <a:rPr lang="en-US" dirty="0" smtClean="0"/>
              <a:t>Note: easy to forget to free memory when no longer needed...</a:t>
            </a:r>
          </a:p>
          <a:p>
            <a:pPr lvl="1"/>
            <a:r>
              <a:rPr lang="en-US" dirty="0" smtClean="0"/>
              <a:t>especially if you’re used to a language with “garbage collection” like Java</a:t>
            </a:r>
          </a:p>
          <a:p>
            <a:pPr lvl="1"/>
            <a:r>
              <a:rPr lang="en-US" dirty="0" smtClean="0"/>
              <a:t>This is the source of the notorious “memory leak” problem</a:t>
            </a:r>
          </a:p>
          <a:p>
            <a:pPr lvl="1"/>
            <a:r>
              <a:rPr lang="en-US" dirty="0" smtClean="0"/>
              <a:t>Difficult to trace – the program will run fine for some time, until suddenly there is no more memory!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for successful Allocation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Call to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/>
              <a:t> might fail to allocate memory, if there’s not enough available</a:t>
            </a:r>
          </a:p>
          <a:p>
            <a:r>
              <a:rPr lang="en-US" dirty="0" smtClean="0"/>
              <a:t>Easy to forget this check, annoying to have to do it every time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/>
              <a:t> is called...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errors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memory that you have not initialized</a:t>
            </a:r>
          </a:p>
          <a:p>
            <a:r>
              <a:rPr lang="en-US" dirty="0" smtClean="0"/>
              <a:t>Using memory that you do not own</a:t>
            </a:r>
          </a:p>
          <a:p>
            <a:r>
              <a:rPr lang="en-US" dirty="0" smtClean="0"/>
              <a:t>Using more memory than you have allocated</a:t>
            </a:r>
          </a:p>
          <a:p>
            <a:r>
              <a:rPr lang="en-US" dirty="0" smtClean="0"/>
              <a:t>Using faulty heap memory management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71079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Structs</a:t>
            </a:r>
            <a:r>
              <a:rPr lang="en-US" dirty="0"/>
              <a:t> organize and group variables in a container so that they're easily accessible by a single pointer.</a:t>
            </a:r>
          </a:p>
          <a:p>
            <a:r>
              <a:rPr lang="en-US" dirty="0" smtClean="0"/>
              <a:t>As </a:t>
            </a:r>
            <a:r>
              <a:rPr lang="en-US" dirty="0"/>
              <a:t>in other languages, creating objects is extremely helpful in keeping your abstractions clean!</a:t>
            </a:r>
          </a:p>
          <a:p>
            <a:r>
              <a:rPr lang="en-US" dirty="0" smtClean="0"/>
              <a:t>Let's </a:t>
            </a:r>
            <a:r>
              <a:rPr lang="en-US" dirty="0"/>
              <a:t>analyze the code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declare a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type by using the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name {fields</a:t>
            </a:r>
            <a:r>
              <a:rPr lang="en-US" dirty="0" smtClean="0">
                <a:latin typeface="Consolas" panose="020B0609020204030204" pitchFamily="49" charset="0"/>
              </a:rPr>
              <a:t>};</a:t>
            </a:r>
            <a:r>
              <a:rPr lang="en-US" dirty="0" smtClean="0"/>
              <a:t> </a:t>
            </a:r>
            <a:r>
              <a:rPr lang="en-US" dirty="0"/>
              <a:t>syntax.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access fields of a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value, we can use the . </a:t>
            </a:r>
            <a:r>
              <a:rPr lang="en-US" dirty="0" smtClean="0"/>
              <a:t>(dot) syntax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access fields of a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pointer, we have two choices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can dereference the pointer to get a </a:t>
            </a:r>
            <a:r>
              <a:rPr lang="en-US" sz="1800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value and then use the </a:t>
            </a:r>
            <a:r>
              <a:rPr lang="en-US" sz="1800" dirty="0">
                <a:latin typeface="Consolas" panose="020B0609020204030204" pitchFamily="49" charset="0"/>
              </a:rPr>
              <a:t>.</a:t>
            </a:r>
            <a:r>
              <a:rPr lang="en-US" dirty="0"/>
              <a:t> </a:t>
            </a:r>
            <a:r>
              <a:rPr lang="en-US" dirty="0" smtClean="0"/>
              <a:t>(dot) notation</a:t>
            </a:r>
            <a:endParaRPr lang="en-US" dirty="0"/>
          </a:p>
          <a:p>
            <a:pPr lvl="2"/>
            <a:r>
              <a:rPr lang="en-US" dirty="0" smtClean="0"/>
              <a:t>Or </a:t>
            </a:r>
            <a:r>
              <a:rPr lang="en-US" dirty="0"/>
              <a:t>we can use the arrow notation </a:t>
            </a:r>
            <a:r>
              <a:rPr lang="en-US" sz="1800" dirty="0">
                <a:latin typeface="Consolas" panose="020B0609020204030204" pitchFamily="49" charset="0"/>
              </a:rPr>
              <a:t>-&gt;</a:t>
            </a:r>
            <a:r>
              <a:rPr lang="en-US" dirty="0"/>
              <a:t> to quickly do the first option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arrow notation is probably the cleaner and quicker method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r="16314"/>
          <a:stretch/>
        </p:blipFill>
        <p:spPr>
          <a:xfrm>
            <a:off x="6819900" y="498722"/>
            <a:ext cx="5010150" cy="567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710793"/>
          </a:xfrm>
        </p:spPr>
        <p:txBody>
          <a:bodyPr>
            <a:normAutofit/>
          </a:bodyPr>
          <a:lstStyle/>
          <a:p>
            <a:r>
              <a:rPr lang="en-US" dirty="0"/>
              <a:t>When we pass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values into functions (such as </a:t>
            </a:r>
            <a:r>
              <a:rPr lang="en-US" dirty="0">
                <a:latin typeface="Consolas" panose="020B0609020204030204" pitchFamily="49" charset="0"/>
              </a:rPr>
              <a:t>modify1</a:t>
            </a:r>
            <a:r>
              <a:rPr lang="en-US" dirty="0"/>
              <a:t>), they are copied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means any changes we make to that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are not reflected in the original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When </a:t>
            </a:r>
            <a:r>
              <a:rPr lang="en-US" dirty="0"/>
              <a:t>we pass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pointers into functions (such as </a:t>
            </a:r>
            <a:r>
              <a:rPr lang="en-US" dirty="0">
                <a:latin typeface="Consolas" panose="020B0609020204030204" pitchFamily="49" charset="0"/>
              </a:rPr>
              <a:t>modify2</a:t>
            </a:r>
            <a:r>
              <a:rPr lang="en-US" dirty="0"/>
              <a:t>), the original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may be modified</a:t>
            </a:r>
          </a:p>
          <a:p>
            <a:pPr lvl="1"/>
            <a:r>
              <a:rPr lang="en-US" dirty="0" smtClean="0"/>
              <a:t>Since </a:t>
            </a:r>
            <a:r>
              <a:rPr lang="en-US" dirty="0"/>
              <a:t>we have a pointer, we can go to the location of the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/>
              <a:t> and modify that 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2935"/>
          <a:stretch/>
        </p:blipFill>
        <p:spPr>
          <a:xfrm>
            <a:off x="6819901" y="1429482"/>
            <a:ext cx="5190432" cy="450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structures: aggregate, yet scalar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ggregate in that they hold multiple data items at one time</a:t>
            </a:r>
          </a:p>
          <a:p>
            <a:pPr lvl="1"/>
            <a:r>
              <a:rPr lang="en-US" dirty="0" smtClean="0"/>
              <a:t>named members hold data items of various types</a:t>
            </a:r>
          </a:p>
          <a:p>
            <a:pPr lvl="1"/>
            <a:r>
              <a:rPr lang="en-US" dirty="0" smtClean="0"/>
              <a:t>like the notion of class/field in C++</a:t>
            </a:r>
          </a:p>
          <a:p>
            <a:pPr lvl="2"/>
            <a:r>
              <a:rPr lang="en-US" dirty="0" smtClean="0"/>
              <a:t>but without the data hiding features</a:t>
            </a:r>
          </a:p>
          <a:p>
            <a:r>
              <a:rPr lang="en-US" dirty="0" smtClean="0"/>
              <a:t>scalar in that C treats each structure as a unit</a:t>
            </a:r>
          </a:p>
          <a:p>
            <a:pPr lvl="1"/>
            <a:r>
              <a:rPr lang="en-US" dirty="0" smtClean="0"/>
              <a:t>as opposed to the “array” approach: a pointer to a collection of members in memory</a:t>
            </a:r>
          </a:p>
          <a:p>
            <a:pPr lvl="1"/>
            <a:r>
              <a:rPr lang="en-US" dirty="0" smtClean="0"/>
              <a:t>entire structures (not just pointers to structures) may be passed as function arguments, assigned to variables, etc.</a:t>
            </a:r>
          </a:p>
          <a:p>
            <a:pPr lvl="1"/>
            <a:r>
              <a:rPr lang="en-US" dirty="0" smtClean="0"/>
              <a:t>Interestingly, they cannot be compared using ==</a:t>
            </a:r>
          </a:p>
          <a:p>
            <a:pPr lvl="2"/>
            <a:r>
              <a:rPr lang="en-US" dirty="0" smtClean="0"/>
              <a:t>(rationale: too inefficient)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8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Declarations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1" y="1828800"/>
            <a:ext cx="9441507" cy="4351337"/>
          </a:xfrm>
        </p:spPr>
        <p:txBody>
          <a:bodyPr/>
          <a:lstStyle/>
          <a:p>
            <a:r>
              <a:rPr lang="en-US" dirty="0" smtClean="0"/>
              <a:t>Combined variable and type declaration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tag {member-list} variable-list;</a:t>
            </a:r>
          </a:p>
          <a:p>
            <a:r>
              <a:rPr lang="en-US" dirty="0" smtClean="0"/>
              <a:t>Any one of the three portions can be omitted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char* p; } x, y;  /* omit tag (type name) */</a:t>
            </a:r>
          </a:p>
          <a:p>
            <a:pPr lvl="1"/>
            <a:r>
              <a:rPr lang="en-US" dirty="0" smtClean="0"/>
              <a:t>variables x, y declared with members as described: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members a, b and char pointer p.</a:t>
            </a:r>
          </a:p>
          <a:p>
            <a:pPr lvl="1"/>
            <a:r>
              <a:rPr lang="en-US" dirty="0" smtClean="0"/>
              <a:t>x and y have same type, but differ from all others –</a:t>
            </a:r>
          </a:p>
          <a:p>
            <a:pPr lvl="2"/>
            <a:r>
              <a:rPr lang="en-US" dirty="0" smtClean="0"/>
              <a:t>even if there is another declaration:</a:t>
            </a:r>
          </a:p>
          <a:p>
            <a:pPr lvl="3"/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 *p; } z;</a:t>
            </a:r>
          </a:p>
          <a:p>
            <a:pPr lvl="2"/>
            <a:r>
              <a:rPr lang="en-US" dirty="0" smtClean="0"/>
              <a:t>/* z has different type from x, y */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5449171" cy="4351337"/>
          </a:xfrm>
        </p:spPr>
        <p:txBody>
          <a:bodyPr>
            <a:normAutofit/>
          </a:bodyPr>
          <a:lstStyle/>
          <a:p>
            <a:r>
              <a:rPr lang="en-US" dirty="0"/>
              <a:t>At the top of the file we have an </a:t>
            </a:r>
            <a:r>
              <a:rPr lang="en-US" dirty="0">
                <a:latin typeface="Consolas" panose="020B0609020204030204" pitchFamily="49" charset="0"/>
              </a:rPr>
              <a:t>include</a:t>
            </a:r>
            <a:r>
              <a:rPr lang="en-US" dirty="0"/>
              <a:t> statement to include 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/>
              <a:t>, a library that contains functions such as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/>
              <a:t>.</a:t>
            </a:r>
          </a:p>
          <a:p>
            <a:r>
              <a:rPr lang="en-US" dirty="0" smtClean="0"/>
              <a:t>Next </a:t>
            </a:r>
            <a:r>
              <a:rPr lang="en-US" dirty="0"/>
              <a:t>is an array declaration using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</a:t>
            </a:r>
            <a:r>
              <a:rPr lang="en-US" dirty="0">
                <a:latin typeface="Consolas" panose="020B0609020204030204" pitchFamily="49" charset="0"/>
              </a:rPr>
              <a:t>{name}[{size}] </a:t>
            </a:r>
            <a:r>
              <a:rPr lang="en-US" dirty="0"/>
              <a:t>syntax.</a:t>
            </a:r>
          </a:p>
          <a:p>
            <a:r>
              <a:rPr lang="en-US" dirty="0" smtClean="0"/>
              <a:t>This </a:t>
            </a:r>
            <a:r>
              <a:rPr lang="en-US" dirty="0"/>
              <a:t>array </a:t>
            </a:r>
            <a:r>
              <a:rPr lang="en-US" dirty="0" smtClean="0"/>
              <a:t>is declared </a:t>
            </a:r>
            <a:r>
              <a:rPr lang="en-US" dirty="0"/>
              <a:t>on the stack. The distinction between declaration on the stack and heap is important to keep in mind!</a:t>
            </a:r>
          </a:p>
          <a:p>
            <a:r>
              <a:rPr lang="en-US" dirty="0" smtClean="0"/>
              <a:t>We </a:t>
            </a:r>
            <a:r>
              <a:rPr lang="en-US" dirty="0"/>
              <a:t>can initialize the values by using the </a:t>
            </a:r>
            <a:r>
              <a:rPr lang="en-US" dirty="0">
                <a:latin typeface="Consolas" panose="020B0609020204030204" pitchFamily="49" charset="0"/>
              </a:rPr>
              <a:t>{elem1, elem2, ...} </a:t>
            </a:r>
            <a:r>
              <a:rPr lang="en-US" dirty="0"/>
              <a:t>initializer syntax.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043" y="1296528"/>
            <a:ext cx="5236448" cy="51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Declarations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61872" y="1828800"/>
            <a:ext cx="10030968" cy="43513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char* p; };  /* omit variables */</a:t>
            </a:r>
          </a:p>
          <a:p>
            <a:r>
              <a:rPr lang="en-US" dirty="0" smtClean="0"/>
              <a:t>No variables are declared, but there is now a type </a:t>
            </a:r>
            <a:r>
              <a:rPr lang="en-US" dirty="0" err="1" smtClean="0"/>
              <a:t>struct</a:t>
            </a:r>
            <a:r>
              <a:rPr lang="en-US" dirty="0" smtClean="0"/>
              <a:t> S that can be referred to later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 z;  /* omit members */</a:t>
            </a:r>
          </a:p>
          <a:p>
            <a:pPr lvl="1"/>
            <a:r>
              <a:rPr lang="en-US" dirty="0" smtClean="0"/>
              <a:t>Given an earlier declaration of </a:t>
            </a:r>
            <a:r>
              <a:rPr lang="en-US" dirty="0" err="1" smtClean="0"/>
              <a:t>struct</a:t>
            </a:r>
            <a:r>
              <a:rPr lang="en-US" dirty="0" smtClean="0"/>
              <a:t> S, this declares a variable of that type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typedef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a, b; char* p; } S;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/* omit both tag and variables */</a:t>
            </a:r>
          </a:p>
          <a:p>
            <a:pPr lvl="1"/>
            <a:r>
              <a:rPr lang="en-US" dirty="0" smtClean="0"/>
              <a:t>This creates a simple type name S</a:t>
            </a:r>
          </a:p>
          <a:p>
            <a:pPr lvl="2"/>
            <a:r>
              <a:rPr lang="en-US" dirty="0" smtClean="0"/>
              <a:t>(more convenient than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</a:t>
            </a:r>
            <a:r>
              <a:rPr lang="en-US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defined Structures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Obviously, you can’t have a structure that contains an instance of itself as a member – such a data item would be infinitely large</a:t>
            </a:r>
          </a:p>
          <a:p>
            <a:r>
              <a:rPr lang="en-US" dirty="0" smtClean="0"/>
              <a:t>But within a structure you can refer to structures of the same type, via pointers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TREENODE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*label;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TREENODE *</a:t>
            </a:r>
            <a:r>
              <a:rPr lang="en-US" dirty="0" err="1" smtClean="0">
                <a:latin typeface="Consolas" panose="020B0609020204030204" pitchFamily="49" charset="0"/>
              </a:rPr>
              <a:t>leftchild</a:t>
            </a:r>
            <a:r>
              <a:rPr lang="en-US" dirty="0" smtClean="0">
                <a:latin typeface="Consolas" panose="020B0609020204030204" pitchFamily="49" charset="0"/>
              </a:rPr>
              <a:t>, *</a:t>
            </a:r>
            <a:r>
              <a:rPr lang="en-US" dirty="0" err="1" smtClean="0">
                <a:latin typeface="Consolas" panose="020B0609020204030204" pitchFamily="49" charset="0"/>
              </a:rPr>
              <a:t>rightchild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0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defined Structures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two structures refer to each other, one must be declared in incomplete (prototype) fashion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HUMAN;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PET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name[NAME_LIMIT];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species[NAME_LIMIT];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HUMAN* owner;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 </a:t>
            </a:r>
            <a:r>
              <a:rPr lang="en-US" dirty="0" err="1" smtClean="0">
                <a:latin typeface="Consolas" panose="020B0609020204030204" pitchFamily="49" charset="0"/>
              </a:rPr>
              <a:t>fido</a:t>
            </a:r>
            <a:r>
              <a:rPr lang="en-US" dirty="0" smtClean="0">
                <a:latin typeface="Consolas" panose="020B0609020204030204" pitchFamily="49" charset="0"/>
              </a:rPr>
              <a:t> = {"Fido", "</a:t>
            </a:r>
            <a:r>
              <a:rPr lang="en-US" dirty="0" err="1" smtClean="0">
                <a:latin typeface="Consolas" panose="020B0609020204030204" pitchFamily="49" charset="0"/>
              </a:rPr>
              <a:t>Canis</a:t>
            </a:r>
            <a:r>
              <a:rPr lang="en-US" dirty="0" smtClean="0">
                <a:latin typeface="Consolas" panose="020B0609020204030204" pitchFamily="49" charset="0"/>
              </a:rPr>
              <a:t> lupus </a:t>
            </a:r>
            <a:r>
              <a:rPr lang="en-US" dirty="0" err="1" smtClean="0">
                <a:latin typeface="Consolas" panose="020B0609020204030204" pitchFamily="49" charset="0"/>
              </a:rPr>
              <a:t>familiaris</a:t>
            </a:r>
            <a:r>
              <a:rPr lang="en-US" dirty="0" smtClean="0">
                <a:latin typeface="Consolas" panose="020B0609020204030204" pitchFamily="49" charset="0"/>
              </a:rPr>
              <a:t>", NULL};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HUMAN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name[NAME_LIMIT];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PET pets[PET_LIMIT];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 </a:t>
            </a:r>
            <a:r>
              <a:rPr lang="en-US" dirty="0" err="1" smtClean="0">
                <a:latin typeface="Consolas" panose="020B0609020204030204" pitchFamily="49" charset="0"/>
              </a:rPr>
              <a:t>sam</a:t>
            </a:r>
            <a:r>
              <a:rPr lang="en-US" dirty="0" smtClean="0">
                <a:latin typeface="Consolas" panose="020B0609020204030204" pitchFamily="49" charset="0"/>
              </a:rPr>
              <a:t> = {"Sam", {</a:t>
            </a:r>
            <a:r>
              <a:rPr lang="en-US" dirty="0" err="1" smtClean="0">
                <a:latin typeface="Consolas" panose="020B0609020204030204" pitchFamily="49" charset="0"/>
              </a:rPr>
              <a:t>fido</a:t>
            </a:r>
            <a:r>
              <a:rPr lang="en-US" dirty="0" smtClean="0">
                <a:latin typeface="Consolas" panose="020B0609020204030204" pitchFamily="49" charset="0"/>
              </a:rPr>
              <a:t>}};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6477000" y="4876800"/>
            <a:ext cx="3886200" cy="1066800"/>
          </a:xfrm>
          <a:prstGeom prst="borderCallout1">
            <a:avLst>
              <a:gd name="adj1" fmla="val 840"/>
              <a:gd name="adj2" fmla="val 40833"/>
              <a:gd name="adj3" fmla="val -42081"/>
              <a:gd name="adj4" fmla="val 2502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can’t initialize the </a:t>
            </a:r>
            <a:r>
              <a:rPr lang="en-US" sz="2000" dirty="0">
                <a:latin typeface="Lucida Console" pitchFamily="49" charset="0"/>
              </a:rPr>
              <a:t>owner</a:t>
            </a:r>
            <a:r>
              <a:rPr lang="en-US" dirty="0"/>
              <a:t> member at this point,</a:t>
            </a:r>
          </a:p>
          <a:p>
            <a:pPr algn="ctr"/>
            <a:r>
              <a:rPr lang="en-US" dirty="0"/>
              <a:t>since it hasn’t been declared yet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5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85175" y="4376057"/>
            <a:ext cx="1676400" cy="381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Access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 access operator </a:t>
            </a:r>
            <a:r>
              <a:rPr lang="en-US" dirty="0" err="1" smtClean="0"/>
              <a:t>s.m</a:t>
            </a:r>
            <a:endParaRPr lang="en-US" dirty="0" smtClean="0"/>
          </a:p>
          <a:p>
            <a:pPr lvl="1"/>
            <a:r>
              <a:rPr lang="en-US" dirty="0" smtClean="0"/>
              <a:t>subscript and dot operators have same precedence and associate left-to-right, so we don’t need parentheses for </a:t>
            </a:r>
            <a:r>
              <a:rPr lang="en-US" dirty="0" err="1" smtClean="0"/>
              <a:t>sam.pets</a:t>
            </a:r>
            <a:r>
              <a:rPr lang="en-US" dirty="0" smtClean="0"/>
              <a:t>[0].species</a:t>
            </a:r>
          </a:p>
          <a:p>
            <a:r>
              <a:rPr lang="en-US" dirty="0" smtClean="0"/>
              <a:t>Indirect access s-&gt;m: equivalent to (*s).m</a:t>
            </a:r>
          </a:p>
          <a:p>
            <a:pPr lvl="1"/>
            <a:r>
              <a:rPr lang="en-US" dirty="0" smtClean="0"/>
              <a:t>Dereference a pointer to a structure, then return a member of that structure</a:t>
            </a:r>
          </a:p>
          <a:p>
            <a:pPr lvl="1"/>
            <a:r>
              <a:rPr lang="en-US" dirty="0" smtClean="0"/>
              <a:t>Dot operator has higher precedence than indirection operator , so parentheses are needed in (*s).m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(*</a:t>
            </a:r>
            <a:r>
              <a:rPr lang="en-US" dirty="0" err="1" smtClean="0">
                <a:latin typeface="Consolas" panose="020B0609020204030204" pitchFamily="49" charset="0"/>
              </a:rPr>
              <a:t>fido.owner</a:t>
            </a:r>
            <a:r>
              <a:rPr lang="en-US" dirty="0" smtClean="0">
                <a:latin typeface="Consolas" panose="020B0609020204030204" pitchFamily="49" charset="0"/>
              </a:rPr>
              <a:t>).name</a:t>
            </a:r>
            <a:r>
              <a:rPr lang="en-US" dirty="0" smtClean="0"/>
              <a:t>		or	</a:t>
            </a:r>
            <a:r>
              <a:rPr lang="en-US" dirty="0" err="1" smtClean="0">
                <a:latin typeface="Consolas" panose="020B0609020204030204" pitchFamily="49" charset="0"/>
              </a:rPr>
              <a:t>fido.owner</a:t>
            </a:r>
            <a:r>
              <a:rPr lang="en-US" dirty="0" smtClean="0">
                <a:latin typeface="Consolas" panose="020B0609020204030204" pitchFamily="49" charset="0"/>
              </a:rPr>
              <a:t>-&gt;name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1600200" y="5410200"/>
            <a:ext cx="5105400" cy="838200"/>
          </a:xfrm>
          <a:prstGeom prst="borderCallout1">
            <a:avLst>
              <a:gd name="adj1" fmla="val 1967"/>
              <a:gd name="adj2" fmla="val 22804"/>
              <a:gd name="adj3" fmla="val -80372"/>
              <a:gd name="adj4" fmla="val 1980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.</a:t>
            </a:r>
            <a:r>
              <a:rPr lang="en-US" sz="1600" dirty="0"/>
              <a:t> evaluated first: access </a:t>
            </a:r>
            <a:r>
              <a:rPr lang="en-US" dirty="0">
                <a:latin typeface="Lucida Console" pitchFamily="49" charset="0"/>
              </a:rPr>
              <a:t>owner</a:t>
            </a:r>
            <a:r>
              <a:rPr lang="en-US" sz="1600" dirty="0"/>
              <a:t> member</a:t>
            </a:r>
          </a:p>
          <a:p>
            <a:pPr algn="ctr"/>
            <a:r>
              <a:rPr lang="en-US" dirty="0">
                <a:latin typeface="Lucida Console" pitchFamily="49" charset="0"/>
              </a:rPr>
              <a:t>*</a:t>
            </a:r>
            <a:r>
              <a:rPr lang="en-US" sz="1600" dirty="0"/>
              <a:t> evaluated next: dereference pointer to </a:t>
            </a:r>
            <a:r>
              <a:rPr lang="en-US" dirty="0">
                <a:latin typeface="Lucida Console" pitchFamily="49" charset="0"/>
              </a:rPr>
              <a:t>HUMAN</a:t>
            </a:r>
            <a:endParaRPr lang="en-US" sz="1600" dirty="0"/>
          </a:p>
        </p:txBody>
      </p:sp>
      <p:sp>
        <p:nvSpPr>
          <p:cNvPr id="8" name="Line Callout 1 7"/>
          <p:cNvSpPr/>
          <p:nvPr/>
        </p:nvSpPr>
        <p:spPr>
          <a:xfrm>
            <a:off x="6781800" y="5562600"/>
            <a:ext cx="3810000" cy="685800"/>
          </a:xfrm>
          <a:prstGeom prst="borderCallout1">
            <a:avLst>
              <a:gd name="adj1" fmla="val 1967"/>
              <a:gd name="adj2" fmla="val 39789"/>
              <a:gd name="adj3" fmla="val -125629"/>
              <a:gd name="adj4" fmla="val 1208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.</a:t>
            </a:r>
            <a:r>
              <a:rPr lang="en-US" sz="1600" dirty="0"/>
              <a:t> and  </a:t>
            </a:r>
            <a:r>
              <a:rPr lang="en-US" dirty="0">
                <a:latin typeface="Lucida Console" pitchFamily="49" charset="0"/>
              </a:rPr>
              <a:t>-&gt; </a:t>
            </a:r>
            <a:r>
              <a:rPr lang="en-US" sz="1600" dirty="0"/>
              <a:t>have equal precedence and associate left-to-right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amount;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char </a:t>
            </a:r>
            <a:r>
              <a:rPr lang="en-US" dirty="0" err="1" smtClean="0">
                <a:latin typeface="Consolas" panose="020B0609020204030204" pitchFamily="49" charset="0"/>
              </a:rPr>
              <a:t>currency_type</a:t>
            </a:r>
            <a:r>
              <a:rPr lang="en-US" dirty="0" smtClean="0">
                <a:latin typeface="Consolas" panose="020B0609020204030204" pitchFamily="49" charset="0"/>
              </a:rPr>
              <a:t>[2]; 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PART { char id[2];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</a:t>
            </a:r>
            <a:r>
              <a:rPr lang="en-US" dirty="0" err="1" smtClean="0">
                <a:latin typeface="Consolas" panose="020B0609020204030204" pitchFamily="49" charset="0"/>
              </a:rPr>
              <a:t>cost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num_avail</a:t>
            </a:r>
            <a:r>
              <a:rPr lang="en-US" dirty="0" smtClean="0">
                <a:latin typeface="Consolas" panose="020B0609020204030204" pitchFamily="49" charset="0"/>
              </a:rPr>
              <a:t>; };</a:t>
            </a:r>
          </a:p>
          <a:p>
            <a:pPr>
              <a:spcBef>
                <a:spcPts val="600"/>
              </a:spcBef>
            </a:pPr>
            <a:r>
              <a:rPr lang="en-US" dirty="0"/>
              <a:t>layout of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PART: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Here, the system uses 4-byte alignment of integers,</a:t>
            </a:r>
          </a:p>
          <a:p>
            <a:pPr lvl="1"/>
            <a:r>
              <a:rPr lang="en-US" dirty="0" smtClean="0"/>
              <a:t>so amount and </a:t>
            </a:r>
            <a:r>
              <a:rPr lang="en-US" dirty="0" err="1" smtClean="0"/>
              <a:t>num_avail</a:t>
            </a:r>
            <a:r>
              <a:rPr lang="en-US" dirty="0" smtClean="0"/>
              <a:t> must be aligned</a:t>
            </a:r>
          </a:p>
          <a:p>
            <a:r>
              <a:rPr lang="en-US" dirty="0" smtClean="0"/>
              <a:t>Four bytes wasted for each structure!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10000" y="3570456"/>
            <a:ext cx="2743200" cy="1524000"/>
          </a:xfrm>
          <a:prstGeom prst="rect">
            <a:avLst/>
          </a:prstGeom>
          <a:solidFill>
            <a:srgbClr val="9999FF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7467600" y="3799056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638800" y="3799056"/>
            <a:ext cx="9144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810000" y="3799056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981200" y="3799056"/>
            <a:ext cx="9144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29718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34290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38862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4343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48006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52578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57150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61722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6629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70866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ounded Rectangle 17"/>
          <p:cNvSpPr/>
          <p:nvPr/>
        </p:nvSpPr>
        <p:spPr>
          <a:xfrm>
            <a:off x="75438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ounded Rectangle 18"/>
          <p:cNvSpPr/>
          <p:nvPr/>
        </p:nvSpPr>
        <p:spPr>
          <a:xfrm>
            <a:off x="80010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ounded Rectangle 19"/>
          <p:cNvSpPr/>
          <p:nvPr/>
        </p:nvSpPr>
        <p:spPr>
          <a:xfrm>
            <a:off x="84582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8915400" y="387525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479358" y="418005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id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07004" y="418005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amount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79140" y="418005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num_avail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1" y="471345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cost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91400" y="3189456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currency_type</a:t>
            </a:r>
            <a:endParaRPr lang="en-US" dirty="0">
              <a:latin typeface="Lucida Console" pitchFamily="49" charset="0"/>
            </a:endParaRPr>
          </a:p>
        </p:txBody>
      </p:sp>
      <p:cxnSp>
        <p:nvCxnSpPr>
          <p:cNvPr id="34" name="Curved Connector 33"/>
          <p:cNvCxnSpPr>
            <a:stCxn id="32" idx="1"/>
            <a:endCxn id="26" idx="0"/>
          </p:cNvCxnSpPr>
          <p:nvPr/>
        </p:nvCxnSpPr>
        <p:spPr>
          <a:xfrm rot="10800000" flipV="1">
            <a:off x="6096000" y="3389511"/>
            <a:ext cx="1295400" cy="409545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layout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better alternative (from a space perspective):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{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amount;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char </a:t>
            </a:r>
            <a:r>
              <a:rPr lang="en-US" dirty="0" err="1" smtClean="0">
                <a:latin typeface="Consolas" panose="020B0609020204030204" pitchFamily="49" charset="0"/>
              </a:rPr>
              <a:t>currency_type</a:t>
            </a:r>
            <a:r>
              <a:rPr lang="en-US" dirty="0" smtClean="0">
                <a:latin typeface="Consolas" panose="020B0609020204030204" pitchFamily="49" charset="0"/>
              </a:rPr>
              <a:t>[2]; 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PART { 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 </a:t>
            </a:r>
            <a:r>
              <a:rPr lang="en-US" dirty="0" err="1" smtClean="0">
                <a:latin typeface="Consolas" panose="020B0609020204030204" pitchFamily="49" charset="0"/>
              </a:rPr>
              <a:t>cost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char id[2];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        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num_avail</a:t>
            </a:r>
            <a:r>
              <a:rPr lang="en-US" dirty="0" smtClean="0">
                <a:latin typeface="Consolas" panose="020B0609020204030204" pitchFamily="49" charset="0"/>
              </a:rPr>
              <a:t>; };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26328" y="4239926"/>
            <a:ext cx="2743200" cy="1524000"/>
          </a:xfrm>
          <a:prstGeom prst="rect">
            <a:avLst/>
          </a:prstGeom>
          <a:solidFill>
            <a:srgbClr val="9999FF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7483928" y="4468526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645290" y="4468526"/>
            <a:ext cx="924238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816490" y="4472888"/>
            <a:ext cx="18288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6569528" y="4468526"/>
            <a:ext cx="914400" cy="762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39025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43597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48169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52741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57313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61885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66457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71029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75601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80173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84745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8931728" y="4525616"/>
            <a:ext cx="304800" cy="304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7026729" y="486863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id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23332" y="484952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amount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4928" y="492572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num_avail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50329" y="538292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itchFamily="49" charset="0"/>
              </a:rPr>
              <a:t>cost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55328" y="3935126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Console" pitchFamily="49" charset="0"/>
              </a:rPr>
              <a:t>currency_type</a:t>
            </a:r>
            <a:endParaRPr lang="en-US" dirty="0">
              <a:latin typeface="Lucida Console" pitchFamily="49" charset="0"/>
            </a:endParaRPr>
          </a:p>
        </p:txBody>
      </p:sp>
      <p:cxnSp>
        <p:nvCxnSpPr>
          <p:cNvPr id="34" name="Curved Connector 33"/>
          <p:cNvCxnSpPr>
            <a:stCxn id="32" idx="1"/>
            <a:endCxn id="26" idx="0"/>
          </p:cNvCxnSpPr>
          <p:nvPr/>
        </p:nvCxnSpPr>
        <p:spPr>
          <a:xfrm rot="10800000" flipV="1">
            <a:off x="6107411" y="4135181"/>
            <a:ext cx="1147919" cy="333345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 as Function </a:t>
            </a:r>
            <a:r>
              <a:rPr lang="en-US" dirty="0"/>
              <a:t>A</a:t>
            </a:r>
            <a:r>
              <a:rPr lang="en-US" dirty="0" smtClean="0"/>
              <a:t>rguments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Structures are scalars, so they can be returned and passed as arguments – just like </a:t>
            </a:r>
            <a:r>
              <a:rPr lang="en-US" dirty="0" err="1" smtClean="0"/>
              <a:t>ints</a:t>
            </a:r>
            <a:r>
              <a:rPr lang="en-US" dirty="0" smtClean="0"/>
              <a:t>, chars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 </a:t>
            </a:r>
            <a:r>
              <a:rPr lang="en-US" dirty="0" err="1" smtClean="0">
                <a:latin typeface="Consolas" panose="020B0609020204030204" pitchFamily="49" charset="0"/>
              </a:rPr>
              <a:t>changestruct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 s);</a:t>
            </a:r>
          </a:p>
          <a:p>
            <a:pPr lvl="1"/>
            <a:r>
              <a:rPr lang="en-US" dirty="0" smtClean="0"/>
              <a:t>Call by value: temporary copy of structure is created</a:t>
            </a:r>
          </a:p>
          <a:p>
            <a:pPr lvl="1"/>
            <a:r>
              <a:rPr lang="en-US" dirty="0" smtClean="0"/>
              <a:t>Caution: passing large structures is inefficient</a:t>
            </a:r>
          </a:p>
          <a:p>
            <a:pPr lvl="2"/>
            <a:r>
              <a:rPr lang="en-US" dirty="0" smtClean="0"/>
              <a:t>– involves a lot of copying</a:t>
            </a:r>
          </a:p>
          <a:p>
            <a:r>
              <a:rPr lang="en-US" dirty="0" smtClean="0"/>
              <a:t>avoid by passing a pointer to the structure instead: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changestruct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BIG* s);</a:t>
            </a:r>
          </a:p>
          <a:p>
            <a:r>
              <a:rPr lang="en-US" dirty="0" smtClean="0"/>
              <a:t>What if the </a:t>
            </a:r>
            <a:r>
              <a:rPr lang="en-US" dirty="0" err="1" smtClean="0"/>
              <a:t>struct</a:t>
            </a:r>
            <a:r>
              <a:rPr lang="en-US" dirty="0" smtClean="0"/>
              <a:t> argument is read-only?</a:t>
            </a:r>
          </a:p>
          <a:p>
            <a:pPr lvl="1"/>
            <a:r>
              <a:rPr lang="en-US" dirty="0" smtClean="0"/>
              <a:t>Safe approach: use </a:t>
            </a:r>
            <a:r>
              <a:rPr lang="en-US" dirty="0" err="1" smtClean="0"/>
              <a:t>const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changestruct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BIG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smtClean="0">
                <a:latin typeface="Consolas" panose="020B0609020204030204" pitchFamily="49" charset="0"/>
              </a:rPr>
              <a:t>* s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7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 with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305606" cy="4351337"/>
          </a:xfrm>
        </p:spPr>
        <p:txBody>
          <a:bodyPr/>
          <a:lstStyle/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cost </a:t>
            </a:r>
            <a:r>
              <a:rPr lang="en-US" dirty="0">
                <a:latin typeface="Consolas" panose="020B0609020204030204" pitchFamily="49" charset="0"/>
              </a:rPr>
              <a:t>{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amount</a:t>
            </a:r>
            <a:r>
              <a:rPr lang="en-US" dirty="0" smtClean="0">
                <a:latin typeface="Consolas" panose="020B0609020204030204" pitchFamily="49" charset="0"/>
              </a:rPr>
              <a:t>; </a:t>
            </a:r>
            <a:r>
              <a:rPr lang="en-US" dirty="0">
                <a:latin typeface="Consolas" panose="020B0609020204030204" pitchFamily="49" charset="0"/>
              </a:rPr>
              <a:t>char </a:t>
            </a:r>
            <a:r>
              <a:rPr lang="en-US" dirty="0" err="1">
                <a:latin typeface="Consolas" panose="020B0609020204030204" pitchFamily="49" charset="0"/>
              </a:rPr>
              <a:t>currency_type</a:t>
            </a:r>
            <a:r>
              <a:rPr lang="en-US" dirty="0">
                <a:latin typeface="Consolas" panose="020B0609020204030204" pitchFamily="49" charset="0"/>
              </a:rPr>
              <a:t>; </a:t>
            </a:r>
            <a:r>
              <a:rPr lang="en-US" dirty="0" smtClean="0">
                <a:latin typeface="Consolas" panose="020B0609020204030204" pitchFamily="49" charset="0"/>
              </a:rPr>
              <a:t>};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cost* </a:t>
            </a:r>
            <a:r>
              <a:rPr lang="en-US" dirty="0" err="1" smtClean="0">
                <a:latin typeface="Consolas" panose="020B0609020204030204" pitchFamily="49" charset="0"/>
              </a:rPr>
              <a:t>cost_init</a:t>
            </a:r>
            <a:r>
              <a:rPr lang="en-US" dirty="0" smtClean="0">
                <a:latin typeface="Consolas" panose="020B0609020204030204" pitchFamily="49" charset="0"/>
              </a:rPr>
              <a:t>() { return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</a:rPr>
              <a:t>(cost)); </a:t>
            </a: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cost_free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struct</a:t>
            </a:r>
            <a:r>
              <a:rPr lang="en-US" dirty="0">
                <a:latin typeface="Consolas" panose="020B0609020204030204" pitchFamily="49" charset="0"/>
              </a:rPr>
              <a:t> cost</a:t>
            </a:r>
            <a:r>
              <a:rPr lang="en-US" dirty="0" smtClean="0">
                <a:latin typeface="Consolas" panose="020B0609020204030204" pitchFamily="49" charset="0"/>
              </a:rPr>
              <a:t>* c) { free(c);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smtClean="0">
                <a:latin typeface="Consolas" panose="020B0609020204030204" pitchFamily="49" charset="0"/>
              </a:rPr>
              <a:t>cost_set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cost* c,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amount, char type)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{ </a:t>
            </a:r>
            <a:r>
              <a:rPr lang="en-US" dirty="0" smtClean="0">
                <a:latin typeface="Consolas" panose="020B0609020204030204" pitchFamily="49" charset="0"/>
              </a:rPr>
              <a:t>c-&gt;amount = amount; c-&gt;</a:t>
            </a:r>
            <a:r>
              <a:rPr lang="en-US" dirty="0" err="1" smtClean="0">
                <a:latin typeface="Consolas" panose="020B0609020204030204" pitchFamily="49" charset="0"/>
              </a:rPr>
              <a:t>currency_type</a:t>
            </a:r>
            <a:r>
              <a:rPr lang="en-US" dirty="0" smtClean="0">
                <a:latin typeface="Consolas" panose="020B0609020204030204" pitchFamily="49" charset="0"/>
              </a:rPr>
              <a:t> = type; 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cost* c = </a:t>
            </a:r>
            <a:r>
              <a:rPr lang="en-US" dirty="0" err="1">
                <a:latin typeface="Consolas" panose="020B0609020204030204" pitchFamily="49" charset="0"/>
              </a:rPr>
              <a:t>cost_init</a:t>
            </a:r>
            <a:r>
              <a:rPr lang="en-US" dirty="0">
                <a:latin typeface="Consolas" panose="020B0609020204030204" pitchFamily="49" charset="0"/>
              </a:rPr>
              <a:t>();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f (c == NULL) { … error … }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cost_set</a:t>
            </a:r>
            <a:r>
              <a:rPr lang="en-US" dirty="0" smtClean="0">
                <a:latin typeface="Consolas" panose="020B0609020204030204" pitchFamily="49" charset="0"/>
              </a:rPr>
              <a:t>(c, 42, '$');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cost_free</a:t>
            </a:r>
            <a:r>
              <a:rPr lang="en-US" dirty="0" smtClean="0">
                <a:latin typeface="Consolas" panose="020B0609020204030204" pitchFamily="49" charset="0"/>
              </a:rPr>
              <a:t>(c);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structures, but every member occupies the same region of memory!</a:t>
            </a:r>
          </a:p>
          <a:p>
            <a:pPr lvl="1"/>
            <a:r>
              <a:rPr lang="en-US" dirty="0" smtClean="0"/>
              <a:t>Structures: members are placed consecutively in memory</a:t>
            </a:r>
          </a:p>
          <a:p>
            <a:pPr lvl="1"/>
            <a:r>
              <a:rPr lang="en-US" dirty="0" smtClean="0"/>
              <a:t>Unions: members are place in the same spot in memory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union VALUE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float f;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i;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char *s;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either a float or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or a char*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Up to programmer to determine how to interpret a union (i.e. which member to access)</a:t>
            </a:r>
          </a:p>
          <a:p>
            <a:r>
              <a:rPr lang="en-US" dirty="0" smtClean="0"/>
              <a:t>Often used in conjunction with a “type” variable that indicates how to interpret the union value</a:t>
            </a:r>
          </a:p>
          <a:p>
            <a:pPr lvl="1"/>
            <a:r>
              <a:rPr lang="en-US" dirty="0" smtClean="0"/>
              <a:t>Called ‘</a:t>
            </a:r>
            <a:r>
              <a:rPr lang="en-US" smtClean="0"/>
              <a:t>discriminated union’</a:t>
            </a:r>
            <a:endParaRPr lang="en-US" dirty="0" smtClean="0"/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enum</a:t>
            </a:r>
            <a:r>
              <a:rPr lang="en-US" dirty="0" smtClean="0">
                <a:latin typeface="Consolas" panose="020B0609020204030204" pitchFamily="49" charset="0"/>
              </a:rPr>
              <a:t> TYPE { INT, FLOAT, STRING };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VARIABLE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enum</a:t>
            </a:r>
            <a:r>
              <a:rPr lang="en-US" dirty="0" smtClean="0">
                <a:latin typeface="Consolas" panose="020B0609020204030204" pitchFamily="49" charset="0"/>
              </a:rPr>
              <a:t> TYPE </a:t>
            </a:r>
            <a:r>
              <a:rPr lang="en-US" dirty="0" err="1" smtClean="0">
                <a:latin typeface="Consolas" panose="020B0609020204030204" pitchFamily="49" charset="0"/>
              </a:rPr>
              <a:t>type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union VALUE </a:t>
            </a:r>
            <a:r>
              <a:rPr lang="en-US" dirty="0" err="1" smtClean="0">
                <a:latin typeface="Consolas" panose="020B0609020204030204" pitchFamily="49" charset="0"/>
              </a:rPr>
              <a:t>value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6629400" y="4267200"/>
            <a:ext cx="3124200" cy="762000"/>
          </a:xfrm>
          <a:prstGeom prst="borderCallout1">
            <a:avLst>
              <a:gd name="adj1" fmla="val 45847"/>
              <a:gd name="adj2" fmla="val -1252"/>
              <a:gd name="adj3" fmla="val 21532"/>
              <a:gd name="adj4" fmla="val -642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Access </a:t>
            </a:r>
            <a:r>
              <a:rPr lang="en-US" sz="2000" dirty="0">
                <a:latin typeface="Lucida Console" pitchFamily="49" charset="0"/>
              </a:rPr>
              <a:t>type</a:t>
            </a:r>
            <a:r>
              <a:rPr lang="en-US" dirty="0"/>
              <a:t> to determine how to interpret </a:t>
            </a:r>
            <a:r>
              <a:rPr lang="en-US" sz="2000" dirty="0">
                <a:latin typeface="Lucida Console" pitchFamily="49" charset="0"/>
              </a:rPr>
              <a:t>value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()</a:t>
            </a:r>
            <a:r>
              <a:rPr lang="en-US" altLang="en-US" dirty="0" smtClean="0"/>
              <a:t> function</a:t>
            </a:r>
          </a:p>
        </p:txBody>
      </p:sp>
      <p:sp>
        <p:nvSpPr>
          <p:cNvPr id="2662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("Original input: %s\n", input);</a:t>
            </a:r>
          </a:p>
          <a:p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()</a:t>
            </a:r>
            <a:r>
              <a:rPr lang="en-US" altLang="en-US" dirty="0" smtClean="0"/>
              <a:t> is a library function declared in </a:t>
            </a:r>
            <a:r>
              <a:rPr lang="en-US" altLang="en-US" dirty="0" smtClean="0">
                <a:latin typeface="Consolas" panose="020B0609020204030204" pitchFamily="49" charset="0"/>
              </a:rPr>
              <a:t>&lt;</a:t>
            </a:r>
            <a:r>
              <a:rPr lang="en-US" altLang="en-US" dirty="0" err="1" smtClean="0">
                <a:latin typeface="Consolas" panose="020B0609020204030204" pitchFamily="49" charset="0"/>
              </a:rPr>
              <a:t>stdio.h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r>
              <a:rPr lang="en-US" altLang="en-US" dirty="0" smtClean="0"/>
              <a:t>Syntax: </a:t>
            </a:r>
            <a:r>
              <a:rPr lang="en-US" altLang="en-US" dirty="0" err="1" smtClean="0">
                <a:latin typeface="Consolas" panose="020B0609020204030204" pitchFamily="49" charset="0"/>
              </a:rPr>
              <a:t>printf</a:t>
            </a:r>
            <a:r>
              <a:rPr lang="en-US" altLang="en-US" dirty="0" smtClean="0">
                <a:latin typeface="Consolas" panose="020B0609020204030204" pitchFamily="49" charset="0"/>
              </a:rPr>
              <a:t>(</a:t>
            </a:r>
            <a:r>
              <a:rPr lang="en-US" altLang="en-US" dirty="0" err="1" smtClean="0">
                <a:latin typeface="Consolas" panose="020B0609020204030204" pitchFamily="49" charset="0"/>
              </a:rPr>
              <a:t>FormatString</a:t>
            </a:r>
            <a:r>
              <a:rPr lang="en-US" altLang="en-US" dirty="0" smtClean="0">
                <a:latin typeface="Consolas" panose="020B0609020204030204" pitchFamily="49" charset="0"/>
              </a:rPr>
              <a:t>, Expr...)</a:t>
            </a:r>
          </a:p>
          <a:p>
            <a:pPr lvl="1"/>
            <a:r>
              <a:rPr lang="en-US" altLang="en-US" sz="2000" spc="10" dirty="0" err="1">
                <a:latin typeface="Consolas" panose="020B0609020204030204" pitchFamily="49" charset="0"/>
              </a:rPr>
              <a:t>FormatString</a:t>
            </a:r>
            <a:r>
              <a:rPr lang="en-US" altLang="en-US" dirty="0" smtClean="0"/>
              <a:t>: String of text to print</a:t>
            </a:r>
          </a:p>
          <a:p>
            <a:pPr lvl="1"/>
            <a:r>
              <a:rPr lang="en-US" altLang="en-US" sz="2000" spc="10" dirty="0" smtClean="0">
                <a:latin typeface="Consolas" panose="020B0609020204030204" pitchFamily="49" charset="0"/>
              </a:rPr>
              <a:t>Expr...</a:t>
            </a:r>
            <a:r>
              <a:rPr lang="en-US" altLang="en-US" dirty="0" smtClean="0"/>
              <a:t>: Values to print</a:t>
            </a:r>
          </a:p>
          <a:p>
            <a:pPr lvl="1"/>
            <a:r>
              <a:rPr lang="en-US" altLang="en-US" sz="2000" spc="10" dirty="0" err="1">
                <a:latin typeface="Consolas" panose="020B0609020204030204" pitchFamily="49" charset="0"/>
              </a:rPr>
              <a:t>FormatString</a:t>
            </a:r>
            <a:r>
              <a:rPr lang="en-US" altLang="en-US" dirty="0" smtClean="0"/>
              <a:t> has placeholders to show where to put the values (note: #placeholders should match #</a:t>
            </a:r>
            <a:r>
              <a:rPr lang="en-US" altLang="en-US" dirty="0" err="1" smtClean="0"/>
              <a:t>Exprs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Placeholders:		%s (print as string), %c (print as char),</a:t>
            </a:r>
          </a:p>
          <a:p>
            <a:pPr marL="274320" lvl="1" indent="0">
              <a:buNone/>
            </a:pPr>
            <a:r>
              <a:rPr lang="en-US" altLang="en-US" dirty="0" smtClean="0"/>
              <a:t>				%d (print as integer),</a:t>
            </a:r>
          </a:p>
          <a:p>
            <a:pPr marL="274320" lvl="1" indent="0">
              <a:buNone/>
            </a:pPr>
            <a:r>
              <a:rPr lang="en-US" altLang="en-US" dirty="0" smtClean="0"/>
              <a:t>				%f (print as floating-point)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\n indicates a newline character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1942981" y="4856085"/>
            <a:ext cx="2590800" cy="685800"/>
          </a:xfrm>
          <a:prstGeom prst="borderCallout1">
            <a:avLst>
              <a:gd name="adj1" fmla="val 45323"/>
              <a:gd name="adj2" fmla="val 98084"/>
              <a:gd name="adj3" fmla="val 7450"/>
              <a:gd name="adj4" fmla="val 1135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Make sure you pick</a:t>
            </a:r>
          </a:p>
          <a:p>
            <a:pPr algn="ctr">
              <a:defRPr/>
            </a:pPr>
            <a:r>
              <a:rPr lang="en-US" dirty="0"/>
              <a:t>the right one!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3" y="1828800"/>
            <a:ext cx="5558028" cy="43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string is an array of characters ending with a null terminator </a:t>
            </a:r>
            <a:r>
              <a:rPr lang="en-US" dirty="0">
                <a:latin typeface="Consolas" panose="020B0609020204030204" pitchFamily="49" charset="0"/>
              </a:rPr>
              <a:t>\0</a:t>
            </a:r>
            <a:r>
              <a:rPr lang="en-US" dirty="0"/>
              <a:t>.</a:t>
            </a:r>
          </a:p>
          <a:p>
            <a:r>
              <a:rPr lang="en-US" dirty="0" smtClean="0"/>
              <a:t>So</a:t>
            </a:r>
            <a:r>
              <a:rPr lang="en-US" dirty="0"/>
              <a:t>, we can represent strings as a char * type (an array of chars).</a:t>
            </a:r>
          </a:p>
          <a:p>
            <a:r>
              <a:rPr lang="en-US" dirty="0" smtClean="0"/>
              <a:t>Let's </a:t>
            </a:r>
            <a:r>
              <a:rPr lang="en-US" dirty="0"/>
              <a:t>analyze the code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declare a string as an array using either syntax, in this case we chose the pointer syntax.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>
                <a:latin typeface="Consolas" panose="020B0609020204030204" pitchFamily="49" charset="0"/>
              </a:rPr>
              <a:t>print_chars</a:t>
            </a:r>
            <a:r>
              <a:rPr lang="en-US" dirty="0"/>
              <a:t>, we can iterate through the string by using the same array dereferencing and pointer </a:t>
            </a:r>
            <a:r>
              <a:rPr lang="en-US" dirty="0" smtClean="0"/>
              <a:t>arithmetic </a:t>
            </a:r>
            <a:r>
              <a:rPr lang="en-US" dirty="0"/>
              <a:t>method.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>
                <a:latin typeface="Consolas" panose="020B0609020204030204" pitchFamily="49" charset="0"/>
              </a:rPr>
              <a:t>str_copier</a:t>
            </a:r>
            <a:r>
              <a:rPr lang="en-US" dirty="0"/>
              <a:t>, notice that </a:t>
            </a:r>
            <a:r>
              <a:rPr lang="en-US" dirty="0" err="1">
                <a:latin typeface="Consolas" panose="020B0609020204030204" pitchFamily="49" charset="0"/>
              </a:rPr>
              <a:t>strlen</a:t>
            </a:r>
            <a:r>
              <a:rPr lang="en-US" dirty="0"/>
              <a:t> returns the length of the string excluding the null terminator.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didn't have the </a:t>
            </a:r>
            <a:r>
              <a:rPr lang="en-US" dirty="0">
                <a:latin typeface="Consolas" panose="020B0609020204030204" pitchFamily="49" charset="0"/>
              </a:rPr>
              <a:t>+ 1</a:t>
            </a:r>
            <a:r>
              <a:rPr lang="en-US" dirty="0"/>
              <a:t> in our </a:t>
            </a:r>
            <a:r>
              <a:rPr lang="en-US" dirty="0" err="1">
                <a:latin typeface="Consolas" panose="020B0609020204030204" pitchFamily="49" charset="0"/>
              </a:rPr>
              <a:t>malloc</a:t>
            </a:r>
            <a:r>
              <a:rPr lang="en-US" dirty="0"/>
              <a:t> call, then we wouldn't have enough space to fit both help and the </a:t>
            </a:r>
            <a:r>
              <a:rPr lang="en-US" dirty="0">
                <a:latin typeface="Consolas" panose="020B0609020204030204" pitchFamily="49" charset="0"/>
              </a:rPr>
              <a:t>\0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901" y="593638"/>
            <a:ext cx="4886789" cy="6034974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932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strings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Sequence of zero or more characters, terminated by </a:t>
            </a:r>
            <a:r>
              <a:rPr lang="en-US" dirty="0">
                <a:latin typeface="Consolas" panose="020B0609020204030204" pitchFamily="49" charset="0"/>
              </a:rPr>
              <a:t>NUL</a:t>
            </a:r>
            <a:r>
              <a:rPr lang="en-US" dirty="0" smtClean="0"/>
              <a:t> (literally, the integer value </a:t>
            </a:r>
            <a:r>
              <a:rPr lang="en-US" dirty="0" smtClean="0">
                <a:latin typeface="Consolas" panose="020B0609020204030204" pitchFamily="49" charset="0"/>
              </a:rPr>
              <a:t>'\0'</a:t>
            </a:r>
            <a:r>
              <a:rPr lang="en-US" dirty="0" smtClean="0"/>
              <a:t>)</a:t>
            </a:r>
          </a:p>
          <a:p>
            <a:r>
              <a:rPr lang="en-US" dirty="0">
                <a:latin typeface="Consolas" panose="020B0609020204030204" pitchFamily="49" charset="0"/>
              </a:rPr>
              <a:t>NUL</a:t>
            </a:r>
            <a:r>
              <a:rPr lang="en-US" dirty="0" smtClean="0"/>
              <a:t> terminates a string, but isn’t part of it</a:t>
            </a:r>
          </a:p>
          <a:p>
            <a:pPr lvl="1"/>
            <a:r>
              <a:rPr lang="en-US" dirty="0" smtClean="0"/>
              <a:t>important for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– length doesn’t include the </a:t>
            </a:r>
            <a:r>
              <a:rPr lang="en-US" dirty="0">
                <a:latin typeface="Consolas" panose="020B0609020204030204" pitchFamily="49" charset="0"/>
              </a:rPr>
              <a:t>NUL</a:t>
            </a:r>
          </a:p>
          <a:p>
            <a:r>
              <a:rPr lang="en-US" dirty="0" smtClean="0"/>
              <a:t>Strings are accessed through pointers/array names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string.h</a:t>
            </a:r>
            <a:r>
              <a:rPr lang="en-US" dirty="0" smtClean="0"/>
              <a:t> contains prototypes of many useful functions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literals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Evaluating ″dog″ results in memory allocated for three characters </a:t>
            </a:r>
            <a:br>
              <a:rPr lang="en-US" dirty="0" smtClean="0"/>
            </a:br>
            <a:r>
              <a:rPr lang="en-US" dirty="0" smtClean="0"/>
              <a:t>′d ′, ′ o ′, ′ g ′, plus terminating NUL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m = "dog";</a:t>
            </a:r>
          </a:p>
          <a:p>
            <a:r>
              <a:rPr lang="en-US" dirty="0" smtClean="0"/>
              <a:t>Note: If m is an array name, subtle difference: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m[10] = "dog";</a:t>
            </a:r>
          </a:p>
          <a:p>
            <a:endParaRPr lang="en-US" dirty="0"/>
          </a:p>
        </p:txBody>
      </p:sp>
      <p:sp>
        <p:nvSpPr>
          <p:cNvPr id="6" name="Line Callout 1 5"/>
          <p:cNvSpPr/>
          <p:nvPr/>
        </p:nvSpPr>
        <p:spPr>
          <a:xfrm>
            <a:off x="1507077" y="5105400"/>
            <a:ext cx="3810000" cy="533400"/>
          </a:xfrm>
          <a:prstGeom prst="borderCallout1">
            <a:avLst>
              <a:gd name="adj1" fmla="val 840"/>
              <a:gd name="adj2" fmla="val 31070"/>
              <a:gd name="adj3" fmla="val -159127"/>
              <a:gd name="adj4" fmla="val 2813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 bytes are allocated for this array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5935436" y="4914900"/>
            <a:ext cx="3810000" cy="1447800"/>
          </a:xfrm>
          <a:prstGeom prst="borderCallout1">
            <a:avLst>
              <a:gd name="adj1" fmla="val 840"/>
              <a:gd name="adj2" fmla="val 31070"/>
              <a:gd name="adj3" fmla="val -54620"/>
              <a:gd name="adj4" fmla="val -4855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not a string literal;</a:t>
            </a:r>
          </a:p>
          <a:p>
            <a:pPr algn="ctr"/>
            <a:r>
              <a:rPr lang="en-US" dirty="0"/>
              <a:t>It’s an array </a:t>
            </a:r>
            <a:r>
              <a:rPr lang="en-US" dirty="0" err="1"/>
              <a:t>initializer</a:t>
            </a:r>
            <a:r>
              <a:rPr lang="en-US" dirty="0"/>
              <a:t> in disguise!</a:t>
            </a:r>
          </a:p>
          <a:p>
            <a:pPr algn="ctr"/>
            <a:r>
              <a:rPr lang="en-US" dirty="0"/>
              <a:t>Equivalent to </a:t>
            </a:r>
            <a:r>
              <a:rPr lang="en-US" dirty="0">
                <a:latin typeface="Lucida Console" pitchFamily="49" charset="0"/>
              </a:rPr>
              <a:t>{′</a:t>
            </a:r>
            <a:r>
              <a:rPr lang="en-US" dirty="0" err="1">
                <a:latin typeface="Lucida Console" pitchFamily="49" charset="0"/>
              </a:rPr>
              <a:t>d′,′o′,′g</a:t>
            </a:r>
            <a:r>
              <a:rPr lang="en-US" dirty="0">
                <a:latin typeface="Lucida Console" pitchFamily="49" charset="0"/>
              </a:rPr>
              <a:t>′,′\0′}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manipulation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some “source” string(s), possibly write to some “destination” location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strcat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Programmer’s responsibility to ensure that:</a:t>
            </a:r>
          </a:p>
          <a:p>
            <a:pPr lvl="1"/>
            <a:r>
              <a:rPr lang="en-US" dirty="0" smtClean="0"/>
              <a:t>destination region large enough to hold result</a:t>
            </a:r>
          </a:p>
          <a:p>
            <a:pPr lvl="1"/>
            <a:r>
              <a:rPr lang="en-US" dirty="0" smtClean="0"/>
              <a:t>source, destination regions don’t overlap</a:t>
            </a:r>
          </a:p>
          <a:p>
            <a:pPr lvl="2"/>
            <a:r>
              <a:rPr lang="en-US" dirty="0" smtClean="0"/>
              <a:t>“undefined” behavior in this case </a:t>
            </a:r>
          </a:p>
          <a:p>
            <a:pPr lvl="2"/>
            <a:r>
              <a:rPr lang="en-US" dirty="0" smtClean="0"/>
              <a:t>according to C spec, anything could happen!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 m[10] = "dog";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strcpy</a:t>
            </a:r>
            <a:r>
              <a:rPr lang="en-US" dirty="0" smtClean="0">
                <a:latin typeface="Consolas" panose="020B0609020204030204" pitchFamily="49" charset="0"/>
              </a:rPr>
              <a:t>(m+1, m);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5206093" y="5174615"/>
            <a:ext cx="4800600" cy="1143000"/>
          </a:xfrm>
          <a:prstGeom prst="borderCallout1">
            <a:avLst>
              <a:gd name="adj1" fmla="val 53377"/>
              <a:gd name="adj2" fmla="val 196"/>
              <a:gd name="adj3" fmla="val 35272"/>
              <a:gd name="adj4" fmla="val -2364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Assuming that the implementation of </a:t>
            </a:r>
            <a:r>
              <a:rPr lang="en-US" sz="2000" dirty="0" err="1">
                <a:latin typeface="Lucida Console" pitchFamily="49" charset="0"/>
              </a:rPr>
              <a:t>strcpy</a:t>
            </a:r>
            <a:r>
              <a:rPr lang="en-US" dirty="0"/>
              <a:t> starts copying left-to-right without checking for the presence of a terminating </a:t>
            </a:r>
            <a:r>
              <a:rPr lang="en-US" sz="2000" dirty="0">
                <a:latin typeface="Lucida Console" pitchFamily="49" charset="0"/>
              </a:rPr>
              <a:t>NUL</a:t>
            </a:r>
            <a:r>
              <a:rPr lang="en-US" dirty="0"/>
              <a:t> first, what will happen?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7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strlen() and size_t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string);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returns length of string */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/>
              <a:t> is an unsigned integer type, used to define sizes of strings and (other) memory blocks</a:t>
            </a:r>
          </a:p>
          <a:p>
            <a:pPr lvl="1"/>
            <a:r>
              <a:rPr lang="en-US" dirty="0" smtClean="0"/>
              <a:t>Reasonable to think of “size” as </a:t>
            </a:r>
            <a:r>
              <a:rPr lang="en-US" dirty="0" smtClean="0">
                <a:latin typeface="Consolas" panose="020B0609020204030204" pitchFamily="49" charset="0"/>
              </a:rPr>
              <a:t>unsigned</a:t>
            </a:r>
            <a:r>
              <a:rPr lang="en-US" dirty="0" smtClean="0"/>
              <a:t>”...</a:t>
            </a:r>
          </a:p>
          <a:p>
            <a:pPr lvl="1"/>
            <a:r>
              <a:rPr lang="en-US" dirty="0" smtClean="0"/>
              <a:t>But beware! Expressions involving </a:t>
            </a:r>
            <a:r>
              <a:rPr lang="en-US" dirty="0" err="1" smtClean="0"/>
              <a:t>strlen</a:t>
            </a:r>
            <a:r>
              <a:rPr lang="en-US" dirty="0" smtClean="0"/>
              <a:t>() may be unsigned (perhaps unexpectedly)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if (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(x) –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(y) &gt;= 0) ...</a:t>
            </a:r>
          </a:p>
          <a:p>
            <a:r>
              <a:rPr lang="en-US" dirty="0" smtClean="0"/>
              <a:t>avoid by casting: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nsolas" panose="020B0609020204030204" pitchFamily="49" charset="0"/>
              </a:rPr>
              <a:t>((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) (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(x) –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(y)) &gt;= 0)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Problem: what if x or y is a very large string?</a:t>
            </a:r>
          </a:p>
          <a:p>
            <a:r>
              <a:rPr lang="en-US" dirty="0" smtClean="0"/>
              <a:t>a better alternative: 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(x) &gt;= </a:t>
            </a:r>
            <a:r>
              <a:rPr lang="en-US" dirty="0" err="1" smtClean="0">
                <a:latin typeface="Consolas" panose="020B0609020204030204" pitchFamily="49" charset="0"/>
              </a:rPr>
              <a:t>strlen</a:t>
            </a:r>
            <a:r>
              <a:rPr lang="en-US" dirty="0" smtClean="0">
                <a:latin typeface="Consolas" panose="020B0609020204030204" pitchFamily="49" charset="0"/>
              </a:rPr>
              <a:t>(y))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7543800" y="4114800"/>
            <a:ext cx="1676400" cy="381000"/>
          </a:xfrm>
          <a:prstGeom prst="borderCallout1">
            <a:avLst>
              <a:gd name="adj1" fmla="val 47407"/>
              <a:gd name="adj2" fmla="val -1006"/>
              <a:gd name="adj3" fmla="val -12873"/>
              <a:gd name="adj4" fmla="val -6926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always true!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strcmp() “string comparison”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strcmp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s1,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s2);</a:t>
            </a:r>
          </a:p>
          <a:p>
            <a:pPr lvl="1"/>
            <a:r>
              <a:rPr lang="en-US" dirty="0" smtClean="0"/>
              <a:t>returns a value less than zero if </a:t>
            </a:r>
            <a:r>
              <a:rPr lang="en-US" dirty="0">
                <a:latin typeface="Consolas" panose="020B0609020204030204" pitchFamily="49" charset="0"/>
              </a:rPr>
              <a:t>s1</a:t>
            </a:r>
            <a:r>
              <a:rPr lang="en-US" dirty="0" smtClean="0"/>
              <a:t> precedes s2 in lexicographical order;</a:t>
            </a:r>
          </a:p>
          <a:p>
            <a:pPr lvl="1"/>
            <a:r>
              <a:rPr lang="en-US" dirty="0" smtClean="0"/>
              <a:t>returns zero if </a:t>
            </a:r>
            <a:r>
              <a:rPr lang="en-US" dirty="0">
                <a:latin typeface="Consolas" panose="020B0609020204030204" pitchFamily="49" charset="0"/>
              </a:rPr>
              <a:t>s1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s2</a:t>
            </a:r>
            <a:r>
              <a:rPr lang="en-US" dirty="0" smtClean="0"/>
              <a:t> are equal;</a:t>
            </a:r>
          </a:p>
          <a:p>
            <a:pPr lvl="1"/>
            <a:r>
              <a:rPr lang="en-US" dirty="0" smtClean="0"/>
              <a:t>returns a value greater than zero if s1 follows </a:t>
            </a:r>
            <a:r>
              <a:rPr lang="en-US" dirty="0">
                <a:latin typeface="Consolas" panose="020B0609020204030204" pitchFamily="49" charset="0"/>
              </a:rPr>
              <a:t>s2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Source of a common mistake:</a:t>
            </a:r>
          </a:p>
          <a:p>
            <a:pPr lvl="1"/>
            <a:r>
              <a:rPr lang="en-US" dirty="0" smtClean="0"/>
              <a:t>seems reasonable to assume that </a:t>
            </a:r>
            <a:r>
              <a:rPr lang="en-US" dirty="0" err="1" smtClean="0">
                <a:latin typeface="Consolas" panose="020B0609020204030204" pitchFamily="49" charset="0"/>
              </a:rPr>
              <a:t>strcmp</a:t>
            </a:r>
            <a:r>
              <a:rPr lang="en-US" dirty="0" smtClean="0"/>
              <a:t> returns “true” (nonzero) if </a:t>
            </a:r>
            <a:r>
              <a:rPr lang="en-US" dirty="0">
                <a:latin typeface="Consolas" panose="020B0609020204030204" pitchFamily="49" charset="0"/>
              </a:rPr>
              <a:t>s1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s2</a:t>
            </a:r>
            <a:r>
              <a:rPr lang="en-US" dirty="0" smtClean="0"/>
              <a:t> are equal; “false” (zero) otherwise</a:t>
            </a:r>
          </a:p>
          <a:p>
            <a:pPr lvl="1"/>
            <a:r>
              <a:rPr lang="en-US" dirty="0" smtClean="0"/>
              <a:t>In fact, exactly the opposite is the case!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Restricted vs. unrestricted string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Restricted versions: require an extra integer argument that bounds the operation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strncpy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strncat</a:t>
            </a:r>
            <a:r>
              <a:rPr lang="en-US" dirty="0" smtClean="0">
                <a:latin typeface="Consolas" panose="020B0609020204030204" pitchFamily="49" charset="0"/>
              </a:rPr>
              <a:t>(char*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strncmp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s1,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s2,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 smtClean="0"/>
              <a:t>“safer” in that they avoid problems with missing NUL terminators</a:t>
            </a:r>
          </a:p>
          <a:p>
            <a:pPr lvl="1"/>
            <a:r>
              <a:rPr lang="en-US" dirty="0" smtClean="0"/>
              <a:t>safety concern with </a:t>
            </a:r>
            <a:r>
              <a:rPr lang="en-US" dirty="0" err="1" smtClean="0">
                <a:latin typeface="Consolas" panose="020B0609020204030204" pitchFamily="49" charset="0"/>
              </a:rPr>
              <a:t>strncpy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	If bound isn’t large enough, terminating NUL won’t be written</a:t>
            </a:r>
          </a:p>
          <a:p>
            <a:pPr lvl="1"/>
            <a:r>
              <a:rPr lang="en-US" dirty="0" smtClean="0"/>
              <a:t>	Safe alternative: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strncpy</a:t>
            </a:r>
            <a:r>
              <a:rPr lang="en-US" dirty="0" smtClean="0">
                <a:latin typeface="Consolas" panose="020B0609020204030204" pitchFamily="49" charset="0"/>
              </a:rPr>
              <a:t>(buffer, name, BSIZE);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buffer[BSIZE-1] = ′\0′;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searching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strpbrk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group);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return a pointer to the first character in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that matches *any* character in group;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return NULL if there is no match */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strspn</a:t>
            </a:r>
            <a:r>
              <a:rPr lang="en-US" dirty="0" smtClean="0">
                <a:latin typeface="Consolas" panose="020B0609020204030204" pitchFamily="49" charset="0"/>
              </a:rPr>
              <a:t>(char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r>
              <a:rPr lang="en-US" dirty="0" smtClean="0">
                <a:latin typeface="Consolas" panose="020B0609020204030204" pitchFamily="49" charset="0"/>
              </a:rPr>
              <a:t>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group);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return number of characters at beginning of </a:t>
            </a:r>
            <a:r>
              <a:rPr lang="en-US" dirty="0" err="1" smtClean="0">
                <a:latin typeface="Consolas" panose="020B0609020204030204" pitchFamily="49" charset="0"/>
              </a:rPr>
              <a:t>str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that match *any* character in group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strtok “string tokenizer”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(char* s, char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 contains all possible ″tokens″: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characters that separate ″tokens″.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if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 non-NULL: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return </a:t>
            </a:r>
            <a:r>
              <a:rPr lang="en-US" dirty="0" err="1" smtClean="0">
                <a:latin typeface="Consolas" panose="020B0609020204030204" pitchFamily="49" charset="0"/>
              </a:rPr>
              <a:t>ptr</a:t>
            </a:r>
            <a:r>
              <a:rPr lang="en-US" dirty="0" smtClean="0">
                <a:latin typeface="Consolas" panose="020B0609020204030204" pitchFamily="49" charset="0"/>
              </a:rPr>
              <a:t> to beginning of first token in s,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and terminate token with NUL.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if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 is NULL: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use remainder of </a:t>
            </a:r>
            <a:r>
              <a:rPr lang="en-US" dirty="0" err="1" smtClean="0">
                <a:latin typeface="Consolas" panose="020B0609020204030204" pitchFamily="49" charset="0"/>
              </a:rPr>
              <a:t>untokenized</a:t>
            </a:r>
            <a:r>
              <a:rPr lang="en-US" dirty="0" smtClean="0">
                <a:latin typeface="Consolas" panose="020B0609020204030204" pitchFamily="49" charset="0"/>
              </a:rPr>
              <a:t> string from the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	last call to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Separate compilation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C program consists of source code in one or more files</a:t>
            </a:r>
          </a:p>
          <a:p>
            <a:r>
              <a:rPr lang="en-US" smtClean="0"/>
              <a:t>Each source file is run through the preprocessor and compiler, resulting in a file containing object code</a:t>
            </a:r>
          </a:p>
          <a:p>
            <a:r>
              <a:rPr lang="en-US" smtClean="0"/>
              <a:t>Object files are tied together by the linker to form a single executable program</a:t>
            </a:r>
            <a:endParaRPr lang="en-US" dirty="0"/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3243943" y="3690258"/>
            <a:ext cx="1479550" cy="6461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/>
            <a:r>
              <a:rPr lang="en-US" altLang="en-US"/>
              <a:t>Source code</a:t>
            </a:r>
          </a:p>
          <a:p>
            <a:pPr algn="ctr"/>
            <a:r>
              <a:rPr lang="en-US" altLang="en-US">
                <a:latin typeface="Lucida Console" panose="020B0609040504020204" pitchFamily="49" charset="0"/>
              </a:rPr>
              <a:t>file1.c</a:t>
            </a:r>
          </a:p>
        </p:txBody>
      </p:sp>
      <p:sp>
        <p:nvSpPr>
          <p:cNvPr id="7" name="Oval 6"/>
          <p:cNvSpPr/>
          <p:nvPr/>
        </p:nvSpPr>
        <p:spPr>
          <a:xfrm>
            <a:off x="5072743" y="3669620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Preprocessor/</a:t>
            </a:r>
          </a:p>
          <a:p>
            <a:pPr algn="ctr">
              <a:defRPr/>
            </a:pPr>
            <a:r>
              <a:rPr lang="en-US" sz="1600" dirty="0"/>
              <a:t>Compiler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79393" y="3690258"/>
            <a:ext cx="141605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Object code</a:t>
            </a:r>
          </a:p>
          <a:p>
            <a:pPr algn="ctr">
              <a:defRPr/>
            </a:pPr>
            <a:r>
              <a:rPr lang="en-US" dirty="0">
                <a:latin typeface="Lucida Console" pitchFamily="49" charset="0"/>
              </a:rPr>
              <a:t>file1.o</a:t>
            </a:r>
          </a:p>
        </p:txBody>
      </p:sp>
      <p:cxnSp>
        <p:nvCxnSpPr>
          <p:cNvPr id="10" name="Elbow Connector 9"/>
          <p:cNvCxnSpPr>
            <a:stCxn id="13318" idx="3"/>
            <a:endCxn id="7" idx="2"/>
          </p:cNvCxnSpPr>
          <p:nvPr/>
        </p:nvCxnSpPr>
        <p:spPr>
          <a:xfrm flipV="1">
            <a:off x="4723493" y="4012521"/>
            <a:ext cx="349250" cy="15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6"/>
            <a:endCxn id="8" idx="1"/>
          </p:cNvCxnSpPr>
          <p:nvPr/>
        </p:nvCxnSpPr>
        <p:spPr>
          <a:xfrm>
            <a:off x="7130143" y="4012521"/>
            <a:ext cx="349250" cy="15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3243943" y="4549095"/>
            <a:ext cx="1479550" cy="6461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/>
            <a:r>
              <a:rPr lang="en-US" altLang="en-US"/>
              <a:t>Source code</a:t>
            </a:r>
          </a:p>
          <a:p>
            <a:pPr algn="ctr"/>
            <a:r>
              <a:rPr lang="en-US" altLang="en-US">
                <a:latin typeface="Lucida Console" panose="020B0609040504020204" pitchFamily="49" charset="0"/>
              </a:rPr>
              <a:t>file2.c</a:t>
            </a:r>
          </a:p>
        </p:txBody>
      </p:sp>
      <p:sp>
        <p:nvSpPr>
          <p:cNvPr id="14" name="Oval 13"/>
          <p:cNvSpPr/>
          <p:nvPr/>
        </p:nvSpPr>
        <p:spPr>
          <a:xfrm>
            <a:off x="5072743" y="4528457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Preprocessor/</a:t>
            </a:r>
          </a:p>
          <a:p>
            <a:pPr algn="ctr">
              <a:defRPr/>
            </a:pPr>
            <a:r>
              <a:rPr lang="en-US" sz="1600" dirty="0"/>
              <a:t>Compiler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79393" y="4549095"/>
            <a:ext cx="1416050" cy="6461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Object code</a:t>
            </a:r>
          </a:p>
          <a:p>
            <a:pPr algn="ctr">
              <a:defRPr/>
            </a:pPr>
            <a:r>
              <a:rPr lang="en-US" dirty="0">
                <a:latin typeface="Lucida Console" pitchFamily="49" charset="0"/>
              </a:rPr>
              <a:t>file2.o</a:t>
            </a:r>
          </a:p>
        </p:txBody>
      </p:sp>
      <p:cxnSp>
        <p:nvCxnSpPr>
          <p:cNvPr id="16" name="Elbow Connector 15"/>
          <p:cNvCxnSpPr>
            <a:stCxn id="13323" idx="3"/>
            <a:endCxn id="14" idx="2"/>
          </p:cNvCxnSpPr>
          <p:nvPr/>
        </p:nvCxnSpPr>
        <p:spPr>
          <a:xfrm flipV="1">
            <a:off x="4723493" y="4871357"/>
            <a:ext cx="34925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4" idx="6"/>
            <a:endCxn id="15" idx="1"/>
          </p:cNvCxnSpPr>
          <p:nvPr/>
        </p:nvCxnSpPr>
        <p:spPr>
          <a:xfrm>
            <a:off x="7130143" y="4871357"/>
            <a:ext cx="34925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072743" y="5442857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Linker</a:t>
            </a:r>
          </a:p>
        </p:txBody>
      </p:sp>
      <p:cxnSp>
        <p:nvCxnSpPr>
          <p:cNvPr id="21" name="Elbow Connector 20"/>
          <p:cNvCxnSpPr>
            <a:stCxn id="13332" idx="3"/>
            <a:endCxn id="19" idx="2"/>
          </p:cNvCxnSpPr>
          <p:nvPr/>
        </p:nvCxnSpPr>
        <p:spPr>
          <a:xfrm>
            <a:off x="4767943" y="5766707"/>
            <a:ext cx="304800" cy="190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8" idx="3"/>
            <a:endCxn id="19" idx="6"/>
          </p:cNvCxnSpPr>
          <p:nvPr/>
        </p:nvCxnSpPr>
        <p:spPr>
          <a:xfrm flipH="1">
            <a:off x="7130143" y="4014107"/>
            <a:ext cx="1765300" cy="1771650"/>
          </a:xfrm>
          <a:prstGeom prst="bentConnector3">
            <a:avLst>
              <a:gd name="adj1" fmla="val -12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5" idx="3"/>
            <a:endCxn id="19" idx="6"/>
          </p:cNvCxnSpPr>
          <p:nvPr/>
        </p:nvCxnSpPr>
        <p:spPr>
          <a:xfrm flipH="1">
            <a:off x="7130143" y="4872945"/>
            <a:ext cx="1765300" cy="912812"/>
          </a:xfrm>
          <a:prstGeom prst="bentConnector3">
            <a:avLst>
              <a:gd name="adj1" fmla="val -12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Box 26"/>
          <p:cNvSpPr txBox="1">
            <a:spLocks noChangeArrowheads="1"/>
          </p:cNvSpPr>
          <p:nvPr/>
        </p:nvSpPr>
        <p:spPr bwMode="auto">
          <a:xfrm>
            <a:off x="3243943" y="5442858"/>
            <a:ext cx="1524000" cy="6461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/>
            <a:r>
              <a:rPr lang="en-US" altLang="en-US"/>
              <a:t>Libraries</a:t>
            </a:r>
          </a:p>
          <a:p>
            <a:pPr algn="ctr"/>
            <a:endParaRPr lang="en-US" altLang="en-US">
              <a:latin typeface="Lucida Console" panose="020B06090405040202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11143" y="6052458"/>
            <a:ext cx="2057400" cy="64611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Executable code</a:t>
            </a:r>
          </a:p>
          <a:p>
            <a:pPr algn="ctr">
              <a:defRPr/>
            </a:pPr>
            <a:r>
              <a:rPr lang="en-US" dirty="0" err="1">
                <a:solidFill>
                  <a:schemeClr val="bg1"/>
                </a:solidFill>
                <a:latin typeface="Lucida Console" pitchFamily="49" charset="0"/>
              </a:rPr>
              <a:t>a.out</a:t>
            </a:r>
            <a:endParaRPr lang="en-US" dirty="0">
              <a:solidFill>
                <a:schemeClr val="bg1"/>
              </a:solidFill>
              <a:latin typeface="Lucida Console" pitchFamily="49" charset="0"/>
            </a:endParaRPr>
          </a:p>
        </p:txBody>
      </p:sp>
      <p:cxnSp>
        <p:nvCxnSpPr>
          <p:cNvPr id="31" name="Shape 30"/>
          <p:cNvCxnSpPr>
            <a:stCxn id="19" idx="4"/>
            <a:endCxn id="29" idx="1"/>
          </p:cNvCxnSpPr>
          <p:nvPr/>
        </p:nvCxnSpPr>
        <p:spPr>
          <a:xfrm rot="16200000" flipH="1">
            <a:off x="6682468" y="5547632"/>
            <a:ext cx="247650" cy="1409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7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strtok in action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 (token =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(line, whitespace);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	token != NULL;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	token =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(NULL, whitespace))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("Next token is %s\n", token);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45872" y="5403389"/>
            <a:ext cx="609600" cy="3810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9673" y="5765279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line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3552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1934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d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0316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o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8698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g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7080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5462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c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3844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2226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0608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Lucida Console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88990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60372" y="5475227"/>
            <a:ext cx="609600" cy="3810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Lucida Console" pitchFamily="49" charset="0"/>
            </a:endParaRPr>
          </a:p>
        </p:txBody>
      </p:sp>
      <p:cxnSp>
        <p:nvCxnSpPr>
          <p:cNvPr id="32" name="Curved Connector 6"/>
          <p:cNvCxnSpPr>
            <a:stCxn id="31" idx="0"/>
            <a:endCxn id="21" idx="2"/>
          </p:cNvCxnSpPr>
          <p:nvPr/>
        </p:nvCxnSpPr>
        <p:spPr>
          <a:xfrm rot="16200000" flipV="1">
            <a:off x="3014803" y="4124858"/>
            <a:ext cx="910038" cy="1790700"/>
          </a:xfrm>
          <a:prstGeom prst="curvedConnector3">
            <a:avLst>
              <a:gd name="adj1" fmla="val 50000"/>
            </a:avLst>
          </a:prstGeom>
          <a:ln w="2540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793673" y="578002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token</a:t>
            </a:r>
          </a:p>
        </p:txBody>
      </p:sp>
      <p:cxnSp>
        <p:nvCxnSpPr>
          <p:cNvPr id="37" name="Curved Connector 6"/>
          <p:cNvCxnSpPr>
            <a:stCxn id="31" idx="0"/>
            <a:endCxn id="26" idx="2"/>
          </p:cNvCxnSpPr>
          <p:nvPr/>
        </p:nvCxnSpPr>
        <p:spPr>
          <a:xfrm rot="5400000" flipH="1" flipV="1">
            <a:off x="4691203" y="4239158"/>
            <a:ext cx="910038" cy="1562100"/>
          </a:xfrm>
          <a:prstGeom prst="curvedConnector3">
            <a:avLst>
              <a:gd name="adj1" fmla="val 50000"/>
            </a:avLst>
          </a:prstGeom>
          <a:ln w="2540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47080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8060872" y="4184189"/>
            <a:ext cx="762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Lucida Console" pitchFamily="49" charset="0"/>
              </a:rPr>
              <a:t>NUL</a:t>
            </a:r>
          </a:p>
        </p:txBody>
      </p:sp>
      <p:cxnSp>
        <p:nvCxnSpPr>
          <p:cNvPr id="53" name="Curved Connector 6"/>
          <p:cNvCxnSpPr>
            <a:stCxn id="6" idx="0"/>
            <a:endCxn id="17" idx="2"/>
          </p:cNvCxnSpPr>
          <p:nvPr/>
        </p:nvCxnSpPr>
        <p:spPr>
          <a:xfrm rot="16200000" flipV="1">
            <a:off x="1774372" y="4527089"/>
            <a:ext cx="838200" cy="914400"/>
          </a:xfrm>
          <a:prstGeom prst="curvedConnector3">
            <a:avLst>
              <a:gd name="adj1" fmla="val 50000"/>
            </a:avLst>
          </a:prstGeom>
          <a:ln w="2540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081264" y="5479589"/>
            <a:ext cx="609600" cy="3810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Lucida Console" pitchFamily="49" charset="0"/>
              </a:rPr>
              <a:t>NUL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2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60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implementation of </a:t>
            </a:r>
            <a:r>
              <a:rPr lang="en-US" dirty="0" err="1" smtClean="0"/>
              <a:t>strtok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char* </a:t>
            </a:r>
            <a:r>
              <a:rPr lang="en-US" dirty="0" err="1" smtClean="0">
                <a:latin typeface="Consolas" panose="020B0609020204030204" pitchFamily="49" charset="0"/>
              </a:rPr>
              <a:t>strtok</a:t>
            </a:r>
            <a:r>
              <a:rPr lang="en-US" dirty="0" smtClean="0">
                <a:latin typeface="Consolas" panose="020B0609020204030204" pitchFamily="49" charset="0"/>
              </a:rPr>
              <a:t>(char* s,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 char*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static char *old = NULL;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char *token;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if (! s) { s = old; if (! s) return NULL;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if (s)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s += </a:t>
            </a:r>
            <a:r>
              <a:rPr lang="en-US" dirty="0" err="1" smtClean="0">
                <a:latin typeface="Consolas" panose="020B0609020204030204" pitchFamily="49" charset="0"/>
              </a:rPr>
              <a:t>strspn</a:t>
            </a:r>
            <a:r>
              <a:rPr lang="en-US" dirty="0" smtClean="0">
                <a:latin typeface="Consolas" panose="020B0609020204030204" pitchFamily="49" charset="0"/>
              </a:rPr>
              <a:t>(s,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  if (*s == 0) { old = NULL; return NULL;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token = s;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s = </a:t>
            </a:r>
            <a:r>
              <a:rPr lang="en-US" dirty="0" err="1" smtClean="0">
                <a:latin typeface="Consolas" panose="020B0609020204030204" pitchFamily="49" charset="0"/>
              </a:rPr>
              <a:t>strpbrk</a:t>
            </a:r>
            <a:r>
              <a:rPr lang="en-US" dirty="0" smtClean="0">
                <a:latin typeface="Consolas" panose="020B0609020204030204" pitchFamily="49" charset="0"/>
              </a:rPr>
              <a:t>(s, </a:t>
            </a:r>
            <a:r>
              <a:rPr lang="en-US" dirty="0" err="1" smtClean="0">
                <a:latin typeface="Consolas" panose="020B0609020204030204" pitchFamily="49" charset="0"/>
              </a:rPr>
              <a:t>delim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if (s == NULL) old = NULL;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else { *s = 0; old = s + 1;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return token;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8221436" y="1676399"/>
            <a:ext cx="3200400" cy="762000"/>
          </a:xfrm>
          <a:prstGeom prst="borderCallout1">
            <a:avLst>
              <a:gd name="adj1" fmla="val 22332"/>
              <a:gd name="adj2" fmla="val -231"/>
              <a:gd name="adj3" fmla="val 77959"/>
              <a:gd name="adj4" fmla="val -10535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old</a:t>
            </a:r>
            <a:r>
              <a:rPr lang="en-US" dirty="0"/>
              <a:t> contains the remains</a:t>
            </a:r>
          </a:p>
          <a:p>
            <a:pPr algn="ctr"/>
            <a:r>
              <a:rPr lang="en-US" dirty="0"/>
              <a:t>of an earlier </a:t>
            </a:r>
            <a:r>
              <a:rPr lang="en-US" dirty="0">
                <a:latin typeface="Lucida Console" pitchFamily="49" charset="0"/>
              </a:rPr>
              <a:t>s</a:t>
            </a:r>
            <a:r>
              <a:rPr lang="en-US" dirty="0"/>
              <a:t> value</a:t>
            </a:r>
          </a:p>
          <a:p>
            <a:pPr algn="ctr"/>
            <a:r>
              <a:rPr lang="en-US" dirty="0"/>
              <a:t>(note use of </a:t>
            </a:r>
            <a:r>
              <a:rPr lang="en-US" dirty="0">
                <a:latin typeface="Lucida Console" pitchFamily="49" charset="0"/>
              </a:rPr>
              <a:t>static</a:t>
            </a:r>
            <a:r>
              <a:rPr lang="en-US" dirty="0"/>
              <a:t>)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7992836" y="2665719"/>
            <a:ext cx="3429000" cy="609600"/>
          </a:xfrm>
          <a:prstGeom prst="borderCallout1">
            <a:avLst>
              <a:gd name="adj1" fmla="val 49198"/>
              <a:gd name="adj2" fmla="val -231"/>
              <a:gd name="adj3" fmla="val 30904"/>
              <a:gd name="adj4" fmla="val -2645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Lucida Console" pitchFamily="49" charset="0"/>
              </a:rPr>
              <a:t>NULL</a:t>
            </a:r>
            <a:r>
              <a:rPr lang="en-US" dirty="0"/>
              <a:t> has been passed in for </a:t>
            </a:r>
            <a:r>
              <a:rPr lang="en-US" dirty="0">
                <a:latin typeface="Lucida Console" pitchFamily="49" charset="0"/>
              </a:rPr>
              <a:t>s</a:t>
            </a:r>
            <a:r>
              <a:rPr lang="en-US" dirty="0"/>
              <a:t>,</a:t>
            </a:r>
          </a:p>
          <a:p>
            <a:pPr algn="ctr"/>
            <a:r>
              <a:rPr lang="en-US" dirty="0"/>
              <a:t>so consult </a:t>
            </a:r>
            <a:r>
              <a:rPr lang="en-US" dirty="0">
                <a:latin typeface="Lucida Console" pitchFamily="49" charset="0"/>
              </a:rPr>
              <a:t>old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6545036" y="4131003"/>
            <a:ext cx="4876800" cy="762000"/>
          </a:xfrm>
          <a:prstGeom prst="borderCallout1">
            <a:avLst>
              <a:gd name="adj1" fmla="val 76064"/>
              <a:gd name="adj2" fmla="val -231"/>
              <a:gd name="adj3" fmla="val -86226"/>
              <a:gd name="adj4" fmla="val -3694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Lucida Console" pitchFamily="49" charset="0"/>
              </a:rPr>
              <a:t>strspn</a:t>
            </a:r>
            <a:r>
              <a:rPr lang="en-US" dirty="0"/>
              <a:t> returns number of delimiters</a:t>
            </a:r>
          </a:p>
          <a:p>
            <a:pPr algn="ctr"/>
            <a:r>
              <a:rPr lang="en-US" dirty="0"/>
              <a:t>at beginning of s – skip past these characters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6240236" y="5412776"/>
            <a:ext cx="5181600" cy="914400"/>
          </a:xfrm>
          <a:prstGeom prst="borderCallout1">
            <a:avLst>
              <a:gd name="adj1" fmla="val 67108"/>
              <a:gd name="adj2" fmla="val -231"/>
              <a:gd name="adj3" fmla="val -80037"/>
              <a:gd name="adj4" fmla="val -3376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strpbrk</a:t>
            </a:r>
            <a:r>
              <a:rPr lang="en-US" dirty="0"/>
              <a:t> gives the position of the next delimiter.</a:t>
            </a:r>
          </a:p>
          <a:p>
            <a:pPr algn="ctr"/>
            <a:r>
              <a:rPr lang="en-US" dirty="0">
                <a:latin typeface="Lucida Console" pitchFamily="49" charset="0"/>
              </a:rPr>
              <a:t>s</a:t>
            </a:r>
            <a:r>
              <a:rPr lang="en-US" dirty="0"/>
              <a:t> is updated to this position, but </a:t>
            </a:r>
            <a:r>
              <a:rPr lang="en-US" dirty="0">
                <a:latin typeface="Lucida Console" pitchFamily="49" charset="0"/>
              </a:rPr>
              <a:t>token</a:t>
            </a:r>
            <a:r>
              <a:rPr lang="en-US" dirty="0"/>
              <a:t> still points to the token to return.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6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string operations, work on sequences of bytes</a:t>
            </a:r>
          </a:p>
          <a:p>
            <a:pPr lvl="1"/>
            <a:r>
              <a:rPr lang="en-US" dirty="0" smtClean="0"/>
              <a:t>but do not terminate when NUL encountered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memcpy</a:t>
            </a:r>
            <a:r>
              <a:rPr lang="en-US" dirty="0" smtClean="0">
                <a:latin typeface="Consolas" panose="020B0609020204030204" pitchFamily="49" charset="0"/>
              </a:rPr>
              <a:t>(void* </a:t>
            </a:r>
            <a:r>
              <a:rPr lang="en-US" dirty="0" err="1" smtClean="0">
                <a:latin typeface="Consolas" panose="020B0609020204030204" pitchFamily="49" charset="0"/>
              </a:rPr>
              <a:t>dst</a:t>
            </a:r>
            <a:r>
              <a:rPr lang="en-US" dirty="0" smtClean="0">
                <a:latin typeface="Consolas" panose="020B0609020204030204" pitchFamily="49" charset="0"/>
              </a:rPr>
              <a:t>, void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</a:t>
            </a:r>
            <a:r>
              <a:rPr lang="en-US" dirty="0" err="1" smtClean="0">
                <a:latin typeface="Consolas" panose="020B0609020204030204" pitchFamily="49" charset="0"/>
              </a:rPr>
              <a:t>src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length);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void* </a:t>
            </a:r>
            <a:r>
              <a:rPr lang="en-US" dirty="0" err="1" smtClean="0">
                <a:latin typeface="Consolas" panose="020B0609020204030204" pitchFamily="49" charset="0"/>
              </a:rPr>
              <a:t>memcmp</a:t>
            </a:r>
            <a:r>
              <a:rPr lang="en-US" dirty="0" smtClean="0">
                <a:latin typeface="Consolas" panose="020B0609020204030204" pitchFamily="49" charset="0"/>
              </a:rPr>
              <a:t>(void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a, void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* b, </a:t>
            </a:r>
            <a:r>
              <a:rPr lang="en-US" dirty="0" err="1" smtClean="0">
                <a:latin typeface="Consolas" panose="020B0609020204030204" pitchFamily="49" charset="0"/>
              </a:rPr>
              <a:t>size_t</a:t>
            </a:r>
            <a:r>
              <a:rPr lang="en-US" dirty="0" smtClean="0">
                <a:latin typeface="Consolas" panose="020B0609020204030204" pitchFamily="49" charset="0"/>
              </a:rPr>
              <a:t> length);</a:t>
            </a:r>
          </a:p>
          <a:p>
            <a:r>
              <a:rPr lang="en-US" dirty="0" smtClean="0"/>
              <a:t>Note: </a:t>
            </a:r>
            <a:r>
              <a:rPr lang="en-US" dirty="0" err="1" smtClean="0">
                <a:latin typeface="Consolas" panose="020B0609020204030204" pitchFamily="49" charset="0"/>
              </a:rPr>
              <a:t>memmove</a:t>
            </a:r>
            <a:r>
              <a:rPr lang="en-US" dirty="0" smtClean="0"/>
              <a:t> works like </a:t>
            </a:r>
            <a:r>
              <a:rPr lang="en-US" dirty="0" err="1">
                <a:latin typeface="Consolas" panose="020B0609020204030204" pitchFamily="49" charset="0"/>
              </a:rPr>
              <a:t>memcpy</a:t>
            </a:r>
            <a:r>
              <a:rPr lang="en-US" dirty="0" smtClean="0"/>
              <a:t>, but allows overlapping source, destination regions</a:t>
            </a:r>
          </a:p>
          <a:p>
            <a:r>
              <a:rPr lang="en-US" dirty="0" smtClean="0"/>
              <a:t>Remember, these operations work on bytes</a:t>
            </a:r>
          </a:p>
          <a:p>
            <a:pPr lvl="1"/>
            <a:r>
              <a:rPr lang="en-US" dirty="0" smtClean="0"/>
              <a:t>If you want to copy N items of type T, get the length right: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nsolas" panose="020B0609020204030204" pitchFamily="49" charset="0"/>
              </a:rPr>
              <a:t>memcpy</a:t>
            </a:r>
            <a:r>
              <a:rPr lang="en-US" dirty="0" smtClean="0">
                <a:latin typeface="Consolas" panose="020B0609020204030204" pitchFamily="49" charset="0"/>
              </a:rPr>
              <a:t>(to, from, N * </a:t>
            </a:r>
            <a:r>
              <a:rPr lang="en-US" dirty="0" err="1" smtClean="0">
                <a:latin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</a:rPr>
              <a:t>(T)) 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1/29/2025, 2/3/2025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Refreshing C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04C4ED-F55B-4875-A6F6-737520679EC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590</TotalTime>
  <Words>8730</Words>
  <Application>Microsoft Office PowerPoint</Application>
  <PresentationFormat>Widescreen</PresentationFormat>
  <Paragraphs>1541</Paragraphs>
  <Slides>93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101" baseType="lpstr">
      <vt:lpstr>Arial</vt:lpstr>
      <vt:lpstr>Calibri</vt:lpstr>
      <vt:lpstr>Century Schoolbook</vt:lpstr>
      <vt:lpstr>Consolas</vt:lpstr>
      <vt:lpstr>Gill Sans MT</vt:lpstr>
      <vt:lpstr>Lucida Console</vt:lpstr>
      <vt:lpstr>Wingdings 2</vt:lpstr>
      <vt:lpstr>View</vt:lpstr>
      <vt:lpstr>Refreshing C</vt:lpstr>
      <vt:lpstr>C History</vt:lpstr>
      <vt:lpstr>C Characteristics</vt:lpstr>
      <vt:lpstr>C Dangers</vt:lpstr>
      <vt:lpstr>Compiling your C program</vt:lpstr>
      <vt:lpstr>Compiling your C program</vt:lpstr>
      <vt:lpstr>C Syntax</vt:lpstr>
      <vt:lpstr>The printf() function</vt:lpstr>
      <vt:lpstr>Separate compilation</vt:lpstr>
      <vt:lpstr>The Preprocessor</vt:lpstr>
      <vt:lpstr>Preprocessor Directives</vt:lpstr>
      <vt:lpstr>Preprocessor directives</vt:lpstr>
      <vt:lpstr>Pointers, Arrays, Strings</vt:lpstr>
      <vt:lpstr>Pointers, Arrays, Strings</vt:lpstr>
      <vt:lpstr>String Layout and Access</vt:lpstr>
      <vt:lpstr>Data Types in C</vt:lpstr>
      <vt:lpstr>Four basic data types</vt:lpstr>
      <vt:lpstr>Characters are of integer Type</vt:lpstr>
      <vt:lpstr>Integer Values play the Role of “Booleans”</vt:lpstr>
      <vt:lpstr>The infamous = Blunder</vt:lpstr>
      <vt:lpstr>The less infamous “relational chain” Blunder</vt:lpstr>
      <vt:lpstr>Ranges of Integer Types</vt:lpstr>
      <vt:lpstr>Ranges of Integer Types</vt:lpstr>
      <vt:lpstr>Ranges of Floating-Point Types</vt:lpstr>
      <vt:lpstr>Danger: Precision of Floating-Point Values</vt:lpstr>
      <vt:lpstr>Casting: Converting one Type to Another</vt:lpstr>
      <vt:lpstr>Pointers</vt:lpstr>
      <vt:lpstr>Review of Pointers</vt:lpstr>
      <vt:lpstr>Review of pointer variables</vt:lpstr>
      <vt:lpstr>Following a “garbage” pointer</vt:lpstr>
      <vt:lpstr>How can you Test whether a Pointer points to Something Meaningful?</vt:lpstr>
      <vt:lpstr>Indirection operator *</vt:lpstr>
      <vt:lpstr>Address operator &amp;</vt:lpstr>
      <vt:lpstr>Pointer Arithmetic</vt:lpstr>
      <vt:lpstr>Pointer Arithmetic</vt:lpstr>
      <vt:lpstr>Pointer Arithmetic</vt:lpstr>
      <vt:lpstr>Example: Initializing an Array</vt:lpstr>
      <vt:lpstr>A Note on Assignment: Rvalues vs. Lvalues</vt:lpstr>
      <vt:lpstr>A Note on Assignment: Rvalues vs. Lvalues</vt:lpstr>
      <vt:lpstr>Example: strcpy “string copy”</vt:lpstr>
      <vt:lpstr>Example: strcpy “string copy”</vt:lpstr>
      <vt:lpstr>Pointer Subtraction and relational Operations</vt:lpstr>
      <vt:lpstr>Arrays</vt:lpstr>
      <vt:lpstr>Arrays</vt:lpstr>
      <vt:lpstr>Review of arrays</vt:lpstr>
      <vt:lpstr>Subscripts and pointer arithmetic</vt:lpstr>
      <vt:lpstr>Array names and Pointer Variables, playing together</vt:lpstr>
      <vt:lpstr>Array names as function arguments</vt:lpstr>
      <vt:lpstr>Array Names as Function Arguments</vt:lpstr>
      <vt:lpstr>Array names as function arguments</vt:lpstr>
      <vt:lpstr>When can array size be omitted?</vt:lpstr>
      <vt:lpstr>Multidimensional arrays</vt:lpstr>
      <vt:lpstr>Subscripting in a multidimensional array</vt:lpstr>
      <vt:lpstr>Why do we care about Storage Order?</vt:lpstr>
      <vt:lpstr>Multidimensional Arrays as Parameters</vt:lpstr>
      <vt:lpstr>Malloc</vt:lpstr>
      <vt:lpstr>Using malloc</vt:lpstr>
      <vt:lpstr>Overview of Memory Management</vt:lpstr>
      <vt:lpstr>Overview of Memory Management</vt:lpstr>
      <vt:lpstr>Allocating new Heap Memory</vt:lpstr>
      <vt:lpstr>Allocating new Heap Memory</vt:lpstr>
      <vt:lpstr>Deallocating Heap Memory</vt:lpstr>
      <vt:lpstr>Checking for successful Allocation</vt:lpstr>
      <vt:lpstr>Memory errors</vt:lpstr>
      <vt:lpstr>Structs</vt:lpstr>
      <vt:lpstr>Structs</vt:lpstr>
      <vt:lpstr>Structs</vt:lpstr>
      <vt:lpstr>C structures: aggregate, yet scalar</vt:lpstr>
      <vt:lpstr>Structure Declarations</vt:lpstr>
      <vt:lpstr>Structure Declarations</vt:lpstr>
      <vt:lpstr>Recursively defined Structures</vt:lpstr>
      <vt:lpstr>Recursively defined Structures</vt:lpstr>
      <vt:lpstr>Member Access</vt:lpstr>
      <vt:lpstr>Memory Layout</vt:lpstr>
      <vt:lpstr>Memory layout</vt:lpstr>
      <vt:lpstr>Structures as Function Arguments</vt:lpstr>
      <vt:lpstr>OOP with C</vt:lpstr>
      <vt:lpstr>Unions</vt:lpstr>
      <vt:lpstr>Unions</vt:lpstr>
      <vt:lpstr>Strings</vt:lpstr>
      <vt:lpstr>Strings</vt:lpstr>
      <vt:lpstr>Review of strings</vt:lpstr>
      <vt:lpstr>String literals</vt:lpstr>
      <vt:lpstr>String manipulation functions</vt:lpstr>
      <vt:lpstr>strlen() and size_t</vt:lpstr>
      <vt:lpstr>strcmp() “string comparison”</vt:lpstr>
      <vt:lpstr>Restricted vs. unrestricted string functions</vt:lpstr>
      <vt:lpstr>String searching</vt:lpstr>
      <vt:lpstr>strtok “string tokenizer”</vt:lpstr>
      <vt:lpstr>strtok in action</vt:lpstr>
      <vt:lpstr>An implementation of strtok</vt:lpstr>
      <vt:lpstr>Memory operations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129</cp:revision>
  <dcterms:created xsi:type="dcterms:W3CDTF">2024-08-30T23:42:05Z</dcterms:created>
  <dcterms:modified xsi:type="dcterms:W3CDTF">2025-02-04T01:05:01Z</dcterms:modified>
</cp:coreProperties>
</file>