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1" r:id="rId1"/>
  </p:sldMasterIdLst>
  <p:notesMasterIdLst>
    <p:notesMasterId r:id="rId38"/>
  </p:notesMasterIdLst>
  <p:sldIdLst>
    <p:sldId id="28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57" r:id="rId11"/>
    <p:sldId id="358" r:id="rId12"/>
    <p:sldId id="298" r:id="rId13"/>
    <p:sldId id="374" r:id="rId14"/>
    <p:sldId id="361" r:id="rId15"/>
    <p:sldId id="362" r:id="rId16"/>
    <p:sldId id="363" r:id="rId17"/>
    <p:sldId id="299" r:id="rId18"/>
    <p:sldId id="359" r:id="rId19"/>
    <p:sldId id="305" r:id="rId20"/>
    <p:sldId id="306" r:id="rId21"/>
    <p:sldId id="307" r:id="rId22"/>
    <p:sldId id="308" r:id="rId23"/>
    <p:sldId id="364" r:id="rId24"/>
    <p:sldId id="365" r:id="rId25"/>
    <p:sldId id="366" r:id="rId26"/>
    <p:sldId id="326" r:id="rId27"/>
    <p:sldId id="367" r:id="rId28"/>
    <p:sldId id="328" r:id="rId29"/>
    <p:sldId id="368" r:id="rId30"/>
    <p:sldId id="329" r:id="rId31"/>
    <p:sldId id="370" r:id="rId32"/>
    <p:sldId id="371" r:id="rId33"/>
    <p:sldId id="372" r:id="rId34"/>
    <p:sldId id="373" r:id="rId35"/>
    <p:sldId id="346" r:id="rId36"/>
    <p:sldId id="287" r:id="rId37"/>
  </p:sldIdLst>
  <p:sldSz cx="615315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4" autoAdjust="0"/>
    <p:restoredTop sz="83710" autoAdjust="0"/>
  </p:normalViewPr>
  <p:slideViewPr>
    <p:cSldViewPr>
      <p:cViewPr varScale="1">
        <p:scale>
          <a:sx n="174" d="100"/>
          <a:sy n="174" d="100"/>
        </p:scale>
        <p:origin x="768" y="126"/>
      </p:cViewPr>
      <p:guideLst>
        <p:guide orient="horz" pos="288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331D-D1A9-413D-A449-74933C4147E3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8EC0-BCDB-4E1E-8A15-E26022F6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7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5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FEEC3-812E-744B-ABB3-C0AAB41E6E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9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33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51" y="2422525"/>
            <a:ext cx="4753308" cy="853652"/>
          </a:xfrm>
        </p:spPr>
        <p:txBody>
          <a:bodyPr>
            <a:normAutofit/>
          </a:bodyPr>
          <a:lstStyle>
            <a:lvl1pPr marL="0" indent="0" algn="l">
              <a:buNone/>
              <a:defRPr sz="1110" spc="15" baseline="0">
                <a:solidFill>
                  <a:schemeClr val="tx1">
                    <a:lumMod val="75000"/>
                  </a:schemeClr>
                </a:solidFill>
              </a:defRPr>
            </a:lvl1pPr>
            <a:lvl2pPr marL="230703" indent="0" algn="ctr">
              <a:buNone/>
              <a:defRPr sz="1110"/>
            </a:lvl2pPr>
            <a:lvl3pPr marL="461406" indent="0" algn="ctr">
              <a:buNone/>
              <a:defRPr sz="1110"/>
            </a:lvl3pPr>
            <a:lvl4pPr marL="692109" indent="0" algn="ctr">
              <a:buNone/>
              <a:defRPr sz="1009"/>
            </a:lvl4pPr>
            <a:lvl5pPr marL="922812" indent="0" algn="ctr">
              <a:buNone/>
              <a:defRPr sz="1009"/>
            </a:lvl5pPr>
            <a:lvl6pPr marL="1153516" indent="0" algn="ctr">
              <a:buNone/>
              <a:defRPr sz="1009"/>
            </a:lvl6pPr>
            <a:lvl7pPr marL="1384219" indent="0" algn="ctr">
              <a:buNone/>
              <a:defRPr sz="1009"/>
            </a:lvl7pPr>
            <a:lvl8pPr marL="1614922" indent="0" algn="ctr">
              <a:buNone/>
              <a:defRPr sz="1009"/>
            </a:lvl8pPr>
            <a:lvl9pPr marL="1845625" indent="0" algn="ctr">
              <a:buNone/>
              <a:defRPr sz="10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4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64891" y="192264"/>
            <a:ext cx="1249859" cy="2976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72" y="192264"/>
            <a:ext cx="3903405" cy="29760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225" y="1361921"/>
            <a:ext cx="3672981" cy="2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1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1225" y="1739347"/>
            <a:ext cx="1963239" cy="35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1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6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2422525"/>
            <a:ext cx="4753308" cy="853652"/>
          </a:xfrm>
        </p:spPr>
        <p:txBody>
          <a:bodyPr anchor="t">
            <a:normAutofit/>
          </a:bodyPr>
          <a:lstStyle>
            <a:lvl1pPr marL="0" indent="0">
              <a:buNone/>
              <a:defRPr sz="1110" spc="1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0703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406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210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8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351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421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492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5625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958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9" b="0">
                <a:solidFill>
                  <a:schemeClr val="tx2"/>
                </a:solidFill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51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58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00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marL="0" lvl="0" indent="0" algn="l" defTabSz="461406" rtl="0" eaLnBrk="1" latinLnBrk="0" hangingPunct="1">
              <a:lnSpc>
                <a:spcPct val="90000"/>
              </a:lnSpc>
              <a:spcBef>
                <a:spcPts val="100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958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1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230717"/>
            <a:ext cx="1615202" cy="807507"/>
          </a:xfrm>
        </p:spPr>
        <p:txBody>
          <a:bodyPr anchor="b">
            <a:normAutofit/>
          </a:bodyPr>
          <a:lstStyle>
            <a:lvl1pPr>
              <a:defRPr sz="1413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47" y="346075"/>
            <a:ext cx="3068029" cy="2768600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567" y="1059588"/>
            <a:ext cx="1615202" cy="192263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404"/>
              </a:spcBef>
              <a:buNone/>
              <a:defRPr sz="706"/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76336"/>
            <a:ext cx="5699355" cy="884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2653242"/>
            <a:ext cx="5037892" cy="461433"/>
          </a:xfrm>
        </p:spPr>
        <p:txBody>
          <a:bodyPr anchor="b">
            <a:normAutofit/>
          </a:bodyPr>
          <a:lstStyle>
            <a:lvl1pPr>
              <a:defRPr sz="1413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699355" cy="2588207"/>
          </a:xfrm>
        </p:spPr>
        <p:txBody>
          <a:bodyPr anchor="t"/>
          <a:lstStyle>
            <a:lvl1pPr marL="0" indent="0">
              <a:buNone/>
              <a:defRPr sz="1615"/>
            </a:lvl1pPr>
            <a:lvl2pPr marL="230703" indent="0">
              <a:buNone/>
              <a:defRPr sz="1413"/>
            </a:lvl2pPr>
            <a:lvl3pPr marL="461406" indent="0">
              <a:buNone/>
              <a:defRPr sz="1211"/>
            </a:lvl3pPr>
            <a:lvl4pPr marL="692109" indent="0">
              <a:buNone/>
              <a:defRPr sz="1009"/>
            </a:lvl4pPr>
            <a:lvl5pPr marL="922812" indent="0">
              <a:buNone/>
              <a:defRPr sz="1009"/>
            </a:lvl5pPr>
            <a:lvl6pPr marL="1153516" indent="0">
              <a:buNone/>
              <a:defRPr sz="1009"/>
            </a:lvl6pPr>
            <a:lvl7pPr marL="1384219" indent="0">
              <a:buNone/>
              <a:defRPr sz="1009"/>
            </a:lvl7pPr>
            <a:lvl8pPr marL="1614922" indent="0">
              <a:buNone/>
              <a:defRPr sz="1009"/>
            </a:lvl8pPr>
            <a:lvl9pPr marL="1845625" indent="0">
              <a:buNone/>
              <a:defRPr sz="10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3082575"/>
            <a:ext cx="5037892" cy="3012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4"/>
              </a:spcBef>
              <a:buNone/>
              <a:defRPr sz="706" baseline="0">
                <a:solidFill>
                  <a:schemeClr val="bg1">
                    <a:lumMod val="75000"/>
                  </a:schemeClr>
                </a:solidFill>
              </a:defRPr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355" y="0"/>
            <a:ext cx="461486" cy="346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4891754" cy="70503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922867"/>
            <a:ext cx="433797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449440" y="503881"/>
            <a:ext cx="961319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026458" y="2041992"/>
            <a:ext cx="1807281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9355" y="3114675"/>
            <a:ext cx="461486" cy="29961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817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/>
  <p:txStyles>
    <p:titleStyle>
      <a:lvl1pPr algn="l" defTabSz="461406" rtl="0" eaLnBrk="1" latinLnBrk="0" hangingPunct="1">
        <a:lnSpc>
          <a:spcPct val="90000"/>
        </a:lnSpc>
        <a:spcBef>
          <a:spcPct val="0"/>
        </a:spcBef>
        <a:buNone/>
        <a:defRPr sz="2220" b="1" kern="1200" spc="-2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281" indent="-92281" algn="l" defTabSz="461406" rtl="0" eaLnBrk="1" latinLnBrk="0" hangingPunct="1">
        <a:lnSpc>
          <a:spcPct val="95000"/>
        </a:lnSpc>
        <a:spcBef>
          <a:spcPts val="706"/>
        </a:spcBef>
        <a:spcAft>
          <a:spcPts val="101"/>
        </a:spcAft>
        <a:buClr>
          <a:schemeClr val="accent1"/>
        </a:buClr>
        <a:buSzPct val="80000"/>
        <a:buFont typeface="Arial" pitchFamily="34" charset="0"/>
        <a:buChar char="•"/>
        <a:defRPr sz="1009" kern="1200" spc="5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703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9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9125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8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07547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5969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0736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95874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1012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6150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03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40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10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81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51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21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492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5625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ackthedeveloper.com/c-program-compilation-proces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socpp.github.io/CppCoreGuidelines/CppCoreGuidelines#Rf-single" TargetMode="External"/><Relationship Id="rId2" Type="http://schemas.openxmlformats.org/officeDocument/2006/relationships/hyperlink" Target="http://isocpp.github.io/CppCoreGuidelines/CppCoreGuidelines#Rf-logic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ocpp.github.io/CppCoreGuidelines/CppCoreGuidelines#Rf-out" TargetMode="External"/><Relationship Id="rId5" Type="http://schemas.openxmlformats.org/officeDocument/2006/relationships/hyperlink" Target="http://isocpp.github.io/CppCoreGuidelines/CppCoreGuidelines#Rf-inout" TargetMode="External"/><Relationship Id="rId4" Type="http://schemas.openxmlformats.org/officeDocument/2006/relationships/hyperlink" Target="http://isocpp.github.io/CppCoreGuidelines/CppCoreGuidelines#Rf-i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Interlude –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Hartmut </a:t>
            </a:r>
            <a:r>
              <a:rPr lang="en-US" dirty="0"/>
              <a:t>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Interpreted vs. Compiled Language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2975" y="1501775"/>
            <a:ext cx="1544012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math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math.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75" y="993943"/>
            <a:ext cx="224933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2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78" y="922867"/>
            <a:ext cx="2196397" cy="2195814"/>
          </a:xfrm>
        </p:spPr>
        <p:txBody>
          <a:bodyPr/>
          <a:lstStyle/>
          <a:p>
            <a:r>
              <a:rPr lang="en-US" sz="1050" dirty="0"/>
              <a:t>You can’t run </a:t>
            </a:r>
            <a:r>
              <a:rPr lang="en-US" sz="1050" dirty="0" smtClean="0"/>
              <a:t>(directly execute) this </a:t>
            </a:r>
            <a:r>
              <a:rPr lang="en-US" sz="1050" dirty="0"/>
              <a:t>code</a:t>
            </a:r>
          </a:p>
          <a:p>
            <a:r>
              <a:rPr lang="en-US" sz="1050" dirty="0"/>
              <a:t>It needs to be turned into code that can </a:t>
            </a:r>
            <a:r>
              <a:rPr lang="en-US" sz="1050" dirty="0" smtClean="0"/>
              <a:t>run</a:t>
            </a:r>
          </a:p>
          <a:p>
            <a:pPr lvl="1"/>
            <a:r>
              <a:rPr lang="en-US" sz="949" dirty="0" smtClean="0"/>
              <a:t>An executable</a:t>
            </a:r>
          </a:p>
          <a:p>
            <a:r>
              <a:rPr lang="en-US" sz="1050" dirty="0" smtClean="0"/>
              <a:t>Multi-step process</a:t>
            </a:r>
          </a:p>
          <a:p>
            <a:pPr lvl="1"/>
            <a:r>
              <a:rPr lang="en-US" sz="1000" dirty="0"/>
              <a:t>Compile to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object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</a:t>
            </a:r>
          </a:p>
          <a:p>
            <a:pPr lvl="2"/>
            <a:r>
              <a:rPr lang="en-US" sz="900" dirty="0"/>
              <a:t>Bits just for this </a:t>
            </a:r>
            <a:r>
              <a:rPr lang="en-US" sz="900" dirty="0" smtClean="0"/>
              <a:t>code</a:t>
            </a:r>
            <a:endParaRPr lang="en-US" sz="899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000" dirty="0"/>
              <a:t>Then link in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libraries</a:t>
            </a:r>
            <a:r>
              <a:rPr lang="en-US" sz="1000" dirty="0"/>
              <a:t> for </a:t>
            </a:r>
            <a:r>
              <a:rPr lang="en-US" sz="1000" dirty="0" err="1"/>
              <a:t>sqrt</a:t>
            </a:r>
            <a:r>
              <a:rPr lang="en-US" sz="1000" dirty="0"/>
              <a:t> and IO</a:t>
            </a:r>
          </a:p>
          <a:p>
            <a:pPr lvl="1"/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949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0375" y="922867"/>
            <a:ext cx="224933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compile one source file to an executable</a:t>
            </a:r>
          </a:p>
          <a:p>
            <a:pPr lvl="1"/>
            <a:r>
              <a:rPr lang="en-US" smtClean="0"/>
              <a:t>$ c++ filename.cpp</a:t>
            </a:r>
          </a:p>
          <a:p>
            <a:pPr lvl="1"/>
            <a:r>
              <a:rPr lang="en-US" smtClean="0"/>
              <a:t>(What is the name of the executable?)</a:t>
            </a:r>
          </a:p>
          <a:p>
            <a:r>
              <a:rPr lang="en-US" smtClean="0"/>
              <a:t>To compile multiple source files to an executable </a:t>
            </a:r>
          </a:p>
          <a:p>
            <a:pPr lvl="1"/>
            <a:r>
              <a:rPr lang="en-US" smtClean="0"/>
              <a:t>$ c++ one.cpp two.cpp three.cpp</a:t>
            </a:r>
          </a:p>
          <a:p>
            <a:r>
              <a:rPr lang="en-US" smtClean="0"/>
              <a:t>To create an object file</a:t>
            </a:r>
          </a:p>
          <a:p>
            <a:pPr lvl="1"/>
            <a:r>
              <a:rPr lang="en-US" smtClean="0"/>
              <a:t>$ c++ -c one.cpp </a:t>
            </a:r>
            <a:r>
              <a:rPr lang="mr-IN" smtClean="0"/>
              <a:t>–</a:t>
            </a:r>
            <a:r>
              <a:rPr lang="en-US" smtClean="0"/>
              <a:t>o one.o</a:t>
            </a:r>
          </a:p>
          <a:p>
            <a:r>
              <a:rPr lang="en-US" smtClean="0"/>
              <a:t>To create an executable from multiple object files</a:t>
            </a:r>
          </a:p>
          <a:p>
            <a:pPr lvl="1"/>
            <a:r>
              <a:rPr lang="en-US" smtClean="0"/>
              <a:t>$ c++ one.o two.o three.o </a:t>
            </a:r>
            <a:r>
              <a:rPr lang="mr-IN" smtClean="0"/>
              <a:t>–</a:t>
            </a:r>
            <a:r>
              <a:rPr lang="en-US" smtClean="0"/>
              <a:t>o myexecutable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4F04D-2F9A-A14D-B363-AF6D2ED9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6F649-457A-374C-B996-046745ED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Compilation and Linking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37131" y="922867"/>
            <a:ext cx="4746611" cy="2195814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807" dirty="0"/>
              <a:t>You write C++ source code</a:t>
            </a:r>
          </a:p>
          <a:p>
            <a:pPr lvl="1"/>
            <a:r>
              <a:rPr lang="en-US" sz="706" dirty="0"/>
              <a:t>Source code is (in principle) human readable</a:t>
            </a:r>
          </a:p>
          <a:p>
            <a:r>
              <a:rPr lang="en-US" sz="807" dirty="0"/>
              <a:t>The compiler translates what you wrote into object code (sometimes called machine code)</a:t>
            </a:r>
          </a:p>
          <a:p>
            <a:pPr lvl="1"/>
            <a:r>
              <a:rPr lang="en-US" sz="706" dirty="0"/>
              <a:t>Object code is simple enough for a computer to “understand”</a:t>
            </a:r>
          </a:p>
          <a:p>
            <a:r>
              <a:rPr lang="en-US" sz="807" dirty="0"/>
              <a:t>The linker links your code to system code needed to execute</a:t>
            </a:r>
          </a:p>
          <a:p>
            <a:pPr lvl="1"/>
            <a:r>
              <a:rPr lang="en-US" sz="706" dirty="0"/>
              <a:t>E.g. input/output libraries, operating system code, and windowing code</a:t>
            </a:r>
          </a:p>
          <a:p>
            <a:r>
              <a:rPr lang="en-US" sz="807" dirty="0"/>
              <a:t>The result is an executable program</a:t>
            </a:r>
          </a:p>
          <a:p>
            <a:pPr lvl="1"/>
            <a:r>
              <a:rPr lang="en-US" sz="706" dirty="0"/>
              <a:t>E.g. a .exe file on windows or an </a:t>
            </a:r>
            <a:r>
              <a:rPr lang="en-US" sz="706" dirty="0" err="1"/>
              <a:t>a.out</a:t>
            </a:r>
            <a:r>
              <a:rPr lang="en-US" sz="706" dirty="0"/>
              <a:t> file on Unix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E7481B0F-50E0-44B3-93BE-4121BFB62017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50406" y="889296"/>
            <a:ext cx="3960636" cy="1103744"/>
            <a:chOff x="529004" y="1066800"/>
            <a:chExt cx="7548196" cy="2980855"/>
          </a:xfrm>
        </p:grpSpPr>
        <p:sp>
          <p:nvSpPr>
            <p:cNvPr id="30725" name="AutoShape 4"/>
            <p:cNvSpPr>
              <a:spLocks noChangeArrowheads="1"/>
            </p:cNvSpPr>
            <p:nvPr/>
          </p:nvSpPr>
          <p:spPr bwMode="auto">
            <a:xfrm>
              <a:off x="762000" y="1881981"/>
              <a:ext cx="20574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8" dirty="0"/>
                <a:t>C++ </a:t>
              </a:r>
              <a:r>
                <a:rPr lang="en-US" sz="908" i="1" dirty="0"/>
                <a:t>compiler</a:t>
              </a:r>
            </a:p>
          </p:txBody>
        </p:sp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529004" y="1066800"/>
              <a:ext cx="2026083" cy="626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908" dirty="0"/>
                <a:t>C++ source code</a:t>
              </a:r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2157047" y="2651373"/>
              <a:ext cx="1528117" cy="626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908" dirty="0"/>
                <a:t>Object code</a:t>
              </a:r>
            </a:p>
          </p:txBody>
        </p:sp>
        <p:cxnSp>
          <p:nvCxnSpPr>
            <p:cNvPr id="30728" name="AutoShape 7"/>
            <p:cNvCxnSpPr>
              <a:cxnSpLocks noChangeShapeType="1"/>
              <a:stCxn id="30726" idx="2"/>
              <a:endCxn id="30725" idx="0"/>
            </p:cNvCxnSpPr>
            <p:nvPr/>
          </p:nvCxnSpPr>
          <p:spPr bwMode="auto">
            <a:xfrm>
              <a:off x="1462627" y="1570141"/>
              <a:ext cx="328074" cy="311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29" name="AutoShape 8"/>
            <p:cNvCxnSpPr>
              <a:cxnSpLocks noChangeShapeType="1"/>
              <a:stCxn id="30725" idx="2"/>
              <a:endCxn id="30727" idx="1"/>
            </p:cNvCxnSpPr>
            <p:nvPr/>
          </p:nvCxnSpPr>
          <p:spPr bwMode="auto">
            <a:xfrm>
              <a:off x="1790701" y="2415380"/>
              <a:ext cx="366345" cy="487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0" name="AutoShape 9"/>
            <p:cNvSpPr>
              <a:spLocks noChangeArrowheads="1"/>
            </p:cNvSpPr>
            <p:nvPr/>
          </p:nvSpPr>
          <p:spPr bwMode="auto">
            <a:xfrm>
              <a:off x="4082396" y="2739627"/>
              <a:ext cx="1295400" cy="58072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8" dirty="0"/>
                <a:t>Linker</a:t>
              </a:r>
            </a:p>
          </p:txBody>
        </p:sp>
        <p:cxnSp>
          <p:nvCxnSpPr>
            <p:cNvPr id="30731" name="AutoShape 10"/>
            <p:cNvCxnSpPr>
              <a:cxnSpLocks noChangeShapeType="1"/>
              <a:stCxn id="30727" idx="3"/>
              <a:endCxn id="30730" idx="1"/>
            </p:cNvCxnSpPr>
            <p:nvPr/>
          </p:nvCxnSpPr>
          <p:spPr bwMode="auto">
            <a:xfrm>
              <a:off x="3518630" y="2903043"/>
              <a:ext cx="563766" cy="12694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5791200" y="3043630"/>
              <a:ext cx="2286000" cy="100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8" dirty="0"/>
                <a:t>Executable program</a:t>
              </a:r>
            </a:p>
          </p:txBody>
        </p:sp>
        <p:cxnSp>
          <p:nvCxnSpPr>
            <p:cNvPr id="30733" name="AutoShape 12"/>
            <p:cNvCxnSpPr>
              <a:cxnSpLocks noChangeShapeType="1"/>
              <a:stCxn id="30730" idx="3"/>
              <a:endCxn id="30732" idx="1"/>
            </p:cNvCxnSpPr>
            <p:nvPr/>
          </p:nvCxnSpPr>
          <p:spPr bwMode="auto">
            <a:xfrm>
              <a:off x="5377795" y="3029991"/>
              <a:ext cx="413405" cy="265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4" name="Text Box 6"/>
            <p:cNvSpPr txBox="1">
              <a:spLocks noChangeArrowheads="1"/>
            </p:cNvSpPr>
            <p:nvPr/>
          </p:nvSpPr>
          <p:spPr bwMode="auto">
            <a:xfrm>
              <a:off x="3266749" y="1811536"/>
              <a:ext cx="2317749" cy="626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908" dirty="0"/>
                <a:t>Library Object code</a:t>
              </a:r>
            </a:p>
          </p:txBody>
        </p:sp>
        <p:cxnSp>
          <p:nvCxnSpPr>
            <p:cNvPr id="30735" name="AutoShape 10"/>
            <p:cNvCxnSpPr>
              <a:cxnSpLocks noChangeShapeType="1"/>
              <a:stCxn id="30734" idx="2"/>
              <a:endCxn id="30730" idx="0"/>
            </p:cNvCxnSpPr>
            <p:nvPr/>
          </p:nvCxnSpPr>
          <p:spPr bwMode="auto">
            <a:xfrm>
              <a:off x="4425623" y="2314877"/>
              <a:ext cx="304473" cy="424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1269295" y="3178297"/>
            <a:ext cx="3900427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See: </a:t>
            </a:r>
            <a:r>
              <a:rPr lang="en-US" sz="908" dirty="0">
                <a:hlinkClick r:id="rId2"/>
              </a:rPr>
              <a:t>Decoding C++ Compilation Process: From Source Code to Binary</a:t>
            </a:r>
            <a:endParaRPr lang="en-US" sz="908" dirty="0"/>
          </a:p>
        </p:txBody>
      </p:sp>
    </p:spTree>
    <p:extLst>
      <p:ext uri="{BB962C8B-B14F-4D97-AF65-F5344CB8AC3E}">
        <p14:creationId xmlns:p14="http://schemas.microsoft.com/office/powerpoint/2010/main" val="3281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CMake</a:t>
            </a:r>
            <a:r>
              <a:rPr lang="en-US" dirty="0" smtClean="0"/>
              <a:t> is a family of tools</a:t>
            </a:r>
          </a:p>
          <a:p>
            <a:pPr lvl="1"/>
            <a:r>
              <a:rPr lang="en-US" dirty="0" smtClean="0"/>
              <a:t>Building software</a:t>
            </a:r>
          </a:p>
          <a:p>
            <a:pPr lvl="1"/>
            <a:r>
              <a:rPr lang="en-US" dirty="0" smtClean="0"/>
              <a:t>Testing software</a:t>
            </a:r>
          </a:p>
          <a:p>
            <a:pPr lvl="1"/>
            <a:r>
              <a:rPr lang="en-US" dirty="0" smtClean="0"/>
              <a:t>Packaging software</a:t>
            </a:r>
          </a:p>
          <a:p>
            <a:r>
              <a:rPr lang="en-US" dirty="0" smtClean="0"/>
              <a:t>We will use it for building and testing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generates build system files (</a:t>
            </a:r>
            <a:r>
              <a:rPr lang="en-US" dirty="0" err="1" smtClean="0"/>
              <a:t>Makefiles</a:t>
            </a:r>
            <a:r>
              <a:rPr lang="en-US" dirty="0" smtClean="0"/>
              <a:t> and or workspaces)</a:t>
            </a:r>
          </a:p>
          <a:p>
            <a:pPr lvl="1"/>
            <a:r>
              <a:rPr lang="en-US" dirty="0" smtClean="0"/>
              <a:t>Those can be used to automatically build and test your code</a:t>
            </a:r>
          </a:p>
          <a:p>
            <a:r>
              <a:rPr lang="en-US" dirty="0" smtClean="0"/>
              <a:t>The user writes a single set of descriptive scripts</a:t>
            </a:r>
          </a:p>
          <a:p>
            <a:pPr lvl="1"/>
            <a:r>
              <a:rPr lang="en-US" dirty="0" smtClean="0"/>
              <a:t>Define </a:t>
            </a:r>
            <a:r>
              <a:rPr lang="en-US" dirty="0" smtClean="0">
                <a:solidFill>
                  <a:schemeClr val="accent1"/>
                </a:solidFill>
              </a:rPr>
              <a:t>Targets</a:t>
            </a:r>
            <a:r>
              <a:rPr lang="en-US" dirty="0" smtClean="0"/>
              <a:t> and their inter-dependencies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is well integrated with many IDEs (also </a:t>
            </a:r>
            <a:r>
              <a:rPr lang="en-US" dirty="0" err="1" smtClean="0"/>
              <a:t>VSCode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314" y="1038225"/>
            <a:ext cx="2836288" cy="9902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56" y="1922639"/>
            <a:ext cx="2115198" cy="9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597" y="999772"/>
            <a:ext cx="4066949" cy="16873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86" y="1629229"/>
            <a:ext cx="3143953" cy="14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Slice of C++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6852" y="922867"/>
            <a:ext cx="2287324" cy="2195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C++11 (C++14, C++17, C++20, C++23) are quite modern languages</a:t>
            </a:r>
          </a:p>
          <a:p>
            <a:r>
              <a:rPr lang="en-US" dirty="0" smtClean="0"/>
              <a:t>But C++11 (et. Al.) and libraries are huge</a:t>
            </a:r>
          </a:p>
          <a:p>
            <a:r>
              <a:rPr lang="en-US" dirty="0" smtClean="0"/>
              <a:t>We will use a focused slice of C++23</a:t>
            </a:r>
          </a:p>
          <a:p>
            <a:r>
              <a:rPr lang="en-US" dirty="0" smtClean="0"/>
              <a:t>Use some modern features</a:t>
            </a:r>
          </a:p>
          <a:p>
            <a:r>
              <a:rPr lang="en-US" dirty="0" smtClean="0"/>
              <a:t>Avoid legacy features (such as pointers)</a:t>
            </a:r>
          </a:p>
          <a:p>
            <a:r>
              <a:rPr lang="en-US" dirty="0" smtClean="0"/>
              <a:t>Avoid modern features (OO)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8618E-DE4A-184A-8D87-5461AFC3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9CE02-3430-7947-B127-7F6ED8AB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00375" y="922867"/>
            <a:ext cx="224933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8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6852" y="922867"/>
            <a:ext cx="2439724" cy="2195814"/>
          </a:xfrm>
        </p:spPr>
        <p:txBody>
          <a:bodyPr/>
          <a:lstStyle/>
          <a:p>
            <a:r>
              <a:rPr lang="en-US" sz="1050" dirty="0" smtClean="0">
                <a:latin typeface="Consolas" panose="020B0609020204030204" pitchFamily="49" charset="0"/>
              </a:rPr>
              <a:t>#include</a:t>
            </a:r>
            <a:r>
              <a:rPr lang="en-US" sz="1050" dirty="0" smtClean="0"/>
              <a:t> statement</a:t>
            </a:r>
          </a:p>
          <a:p>
            <a:r>
              <a:rPr lang="en-US" sz="1050" dirty="0" smtClean="0"/>
              <a:t>Function definition, here:</a:t>
            </a:r>
          </a:p>
          <a:p>
            <a:pPr lvl="1"/>
            <a:r>
              <a:rPr lang="en-US" sz="949" dirty="0" smtClean="0"/>
              <a:t>Takes </a:t>
            </a:r>
            <a:r>
              <a:rPr lang="en-US" sz="949" dirty="0"/>
              <a:t>no arguments</a:t>
            </a:r>
          </a:p>
          <a:p>
            <a:pPr lvl="1"/>
            <a:r>
              <a:rPr lang="en-US" sz="949" dirty="0"/>
              <a:t>Returns an </a:t>
            </a:r>
            <a:r>
              <a:rPr lang="en-US" sz="949" dirty="0" err="1">
                <a:latin typeface="Consolas" panose="020B0609020204030204" pitchFamily="49" charset="0"/>
              </a:rPr>
              <a:t>int</a:t>
            </a:r>
            <a:r>
              <a:rPr lang="en-US" sz="949" dirty="0"/>
              <a:t> (integer) </a:t>
            </a:r>
          </a:p>
          <a:p>
            <a:r>
              <a:rPr lang="en-US" sz="1050" dirty="0"/>
              <a:t>Code </a:t>
            </a:r>
            <a:r>
              <a:rPr lang="en-US" sz="1050" dirty="0" smtClean="0"/>
              <a:t>block – scoping!</a:t>
            </a:r>
            <a:endParaRPr lang="en-US" sz="1050" dirty="0"/>
          </a:p>
          <a:p>
            <a:pPr lvl="1"/>
            <a:r>
              <a:rPr lang="en-US" sz="949" dirty="0" err="1" smtClean="0">
                <a:latin typeface="Consolas" panose="020B0609020204030204" pitchFamily="49" charset="0"/>
              </a:rPr>
              <a:t>std</a:t>
            </a:r>
            <a:r>
              <a:rPr lang="en-US" sz="949" dirty="0" smtClean="0"/>
              <a:t> namespace</a:t>
            </a:r>
          </a:p>
          <a:p>
            <a:pPr lvl="1"/>
            <a:r>
              <a:rPr lang="en-US" sz="949" dirty="0"/>
              <a:t>Character </a:t>
            </a:r>
            <a:r>
              <a:rPr lang="en-US" sz="949" dirty="0" smtClean="0"/>
              <a:t>string</a:t>
            </a:r>
          </a:p>
          <a:p>
            <a:pPr lvl="1"/>
            <a:r>
              <a:rPr lang="en-US" sz="949" dirty="0" smtClean="0"/>
              <a:t>Returns </a:t>
            </a:r>
            <a:r>
              <a:rPr lang="en-US" sz="949" dirty="0" smtClean="0">
                <a:latin typeface="Consolas" panose="020B0609020204030204" pitchFamily="49" charset="0"/>
              </a:rPr>
              <a:t>0</a:t>
            </a:r>
            <a:r>
              <a:rPr lang="en-US" sz="949" dirty="0" smtClean="0"/>
              <a:t> (zero, for main it means success)</a:t>
            </a:r>
            <a:endParaRPr lang="en-US" sz="949" dirty="0"/>
          </a:p>
          <a:p>
            <a:r>
              <a:rPr lang="en-US" sz="1050" dirty="0" smtClean="0"/>
              <a:t>Comments use ‘</a:t>
            </a:r>
            <a:r>
              <a:rPr lang="en-US" sz="1050" dirty="0" smtClean="0">
                <a:latin typeface="Consolas" panose="020B0609020204030204" pitchFamily="49" charset="0"/>
              </a:rPr>
              <a:t>//</a:t>
            </a:r>
            <a:r>
              <a:rPr lang="en-US" sz="1050" dirty="0" smtClean="0"/>
              <a:t>’ or ‘</a:t>
            </a:r>
            <a:r>
              <a:rPr lang="en-US" sz="1050" dirty="0" smtClean="0">
                <a:latin typeface="Consolas" panose="020B0609020204030204" pitchFamily="49" charset="0"/>
              </a:rPr>
              <a:t>/*...*/</a:t>
            </a:r>
            <a:r>
              <a:rPr lang="en-US" sz="1050" dirty="0" smtClean="0"/>
              <a:t>’</a:t>
            </a:r>
            <a:endParaRPr lang="en-US" sz="1050" dirty="0"/>
          </a:p>
          <a:p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386F3-058F-764C-BCBF-C0E796E2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AAF30-EA82-A14C-85B1-077A7811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57443" y="1074693"/>
            <a:ext cx="2371162" cy="13234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This is a minimal example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Hello World!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definition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C++ has many built-in types: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char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Other types are defined for libraries (accessed via </a:t>
            </a:r>
            <a:r>
              <a:rPr lang="en-US" dirty="0">
                <a:latin typeface="Consolas" panose="020B0609020204030204" pitchFamily="49" charset="0"/>
              </a:rPr>
              <a:t>#include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Almost always class definitions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B3C80-F8E8-794D-B387-6F36F468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A2506-3EFC-3248-A7E3-4D6A93A6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273175"/>
            <a:ext cx="1864960" cy="493477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6AEF-B8CF-CA44-BED5-8DFC70BC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Program in C++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B1742F8-D17A-2643-90E6-2A829ED3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CFFED8-3AB6-A547-B793-84FAE807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61596-4BC6-3F40-A6F5-79BBEDEC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3" y="2409007"/>
            <a:ext cx="623661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7247E7-EF74-304E-AFE6-0BC7EED4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10" y="2513988"/>
            <a:ext cx="1324382" cy="593519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130661" y="922867"/>
            <a:ext cx="2231913" cy="2195814"/>
          </a:xfrm>
        </p:spPr>
        <p:txBody>
          <a:bodyPr/>
          <a:lstStyle/>
          <a:p>
            <a:r>
              <a:rPr lang="en-US" sz="1050" dirty="0"/>
              <a:t>High </a:t>
            </a:r>
            <a:r>
              <a:rPr lang="en-US" sz="1050" dirty="0" smtClean="0"/>
              <a:t>performance</a:t>
            </a:r>
          </a:p>
          <a:p>
            <a:endParaRPr lang="en-US" sz="1050" dirty="0" smtClean="0"/>
          </a:p>
          <a:p>
            <a:r>
              <a:rPr lang="en-US" sz="1050" dirty="0"/>
              <a:t>Measure and Tune program</a:t>
            </a:r>
          </a:p>
          <a:p>
            <a:r>
              <a:rPr lang="en-US" sz="1050" dirty="0"/>
              <a:t>Run program</a:t>
            </a:r>
          </a:p>
          <a:p>
            <a:r>
              <a:rPr lang="en-US" sz="1050" dirty="0"/>
              <a:t>Compile program</a:t>
            </a:r>
          </a:p>
          <a:p>
            <a:r>
              <a:rPr lang="en-US" sz="1050" dirty="0" smtClean="0"/>
              <a:t>Write </a:t>
            </a:r>
            <a:r>
              <a:rPr lang="en-US" sz="1050" dirty="0"/>
              <a:t>program</a:t>
            </a:r>
          </a:p>
          <a:p>
            <a:endParaRPr lang="en-US" dirty="0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41E817EE-C88E-B44E-8658-54A046E4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93" y="931358"/>
            <a:ext cx="1906324" cy="14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Declaring and Initializing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573324" cy="21958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old days variables were </a:t>
            </a:r>
            <a:br>
              <a:rPr lang="en-US" dirty="0" smtClean="0"/>
            </a:br>
            <a:r>
              <a:rPr lang="en-US" dirty="0" smtClean="0"/>
              <a:t>declared at the beginning of a block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050" dirty="0"/>
              <a:t>Best practice: Don’t declare variables before they are needed and </a:t>
            </a:r>
            <a:r>
              <a:rPr lang="en-US" sz="1050" b="1" dirty="0"/>
              <a:t>always</a:t>
            </a:r>
            <a:r>
              <a:rPr lang="en-US" sz="1050" dirty="0"/>
              <a:t> initialize if possible</a:t>
            </a:r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A1158C-203A-0C4B-9A2C-FEB0F7FC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6D1CD-8816-4141-819F-B294EC50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349375"/>
            <a:ext cx="1053144" cy="120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537" y="1402939"/>
            <a:ext cx="1714069" cy="11250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36055" y="2461344"/>
            <a:ext cx="4094385" cy="1324229"/>
          </a:xfrm>
          <a:prstGeom prst="rect">
            <a:avLst/>
          </a:prstGeom>
        </p:spPr>
        <p:txBody>
          <a:bodyPr vert="horz" lIns="46143" tIns="23072" rIns="46143" bIns="2307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13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555" y="909432"/>
            <a:ext cx="2316981" cy="402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9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they can be defined anywhere </a:t>
            </a:r>
            <a:r>
              <a:rPr lang="en-US" sz="1009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009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009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1009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block</a:t>
            </a:r>
          </a:p>
        </p:txBody>
      </p:sp>
    </p:spTree>
    <p:extLst>
      <p:ext uri="{BB962C8B-B14F-4D97-AF65-F5344CB8AC3E}">
        <p14:creationId xmlns:p14="http://schemas.microsoft.com/office/powerpoint/2010/main" val="32110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9A08-A175-7A44-8B75-6228867D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Namespaces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6BF03-E4E8-3246-A40B-9C2A04001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rovides a scope to the identifiers (the names of types, functions, variables</a:t>
            </a:r>
            <a:r>
              <a:rPr lang="en-US" smtClean="0"/>
              <a:t>, etc.) </a:t>
            </a:r>
            <a:r>
              <a:rPr lang="en-US" dirty="0" smtClean="0"/>
              <a:t>inside it</a:t>
            </a:r>
          </a:p>
          <a:p>
            <a:r>
              <a:rPr lang="en-US" dirty="0"/>
              <a:t>O</a:t>
            </a:r>
            <a:r>
              <a:rPr lang="en-US" dirty="0" smtClean="0"/>
              <a:t>rganize code into logical groups </a:t>
            </a:r>
          </a:p>
          <a:p>
            <a:r>
              <a:rPr lang="en-US" dirty="0"/>
              <a:t>P</a:t>
            </a:r>
            <a:r>
              <a:rPr lang="en-US" dirty="0" smtClean="0"/>
              <a:t>revent name collisions that can occur especially when your code base includes multiple libraries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2B87C-7BDA-9047-8B6D-D5B1830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897DA-CF93-7B42-9F38-D0B848C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Namespaces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886185" y="922867"/>
            <a:ext cx="2088637" cy="2195814"/>
          </a:xfrm>
        </p:spPr>
        <p:txBody>
          <a:bodyPr/>
          <a:lstStyle/>
          <a:p>
            <a:r>
              <a:rPr lang="en-US" dirty="0" smtClean="0"/>
              <a:t>To print the value </a:t>
            </a:r>
            <a:r>
              <a:rPr lang="en-US" dirty="0" smtClean="0">
                <a:latin typeface="Consolas" panose="020B0609020204030204" pitchFamily="49" charset="0"/>
              </a:rPr>
              <a:t>pi</a:t>
            </a:r>
          </a:p>
          <a:p>
            <a:pPr lvl="1"/>
            <a:r>
              <a:rPr lang="en-US" dirty="0" smtClean="0"/>
              <a:t>The compiler needs to resolve (find) the symbol (variable)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A7B4B-BF6D-C348-A902-A5E54F9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C12CC-D567-554D-A9AF-33C97B6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851" y="998582"/>
            <a:ext cx="350288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The value of pi is: </a:t>
            </a:r>
            <a:r>
              <a:rPr lang="en-US" sz="105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105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Namespaces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A7B4B-BF6D-C348-A902-A5E54F9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C12CC-D567-554D-A9AF-33C97B6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851" y="998582"/>
            <a:ext cx="41665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csc4700 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The value of pi is: {}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 csc4700::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886185" y="922867"/>
            <a:ext cx="2088637" cy="2195814"/>
          </a:xfrm>
        </p:spPr>
        <p:txBody>
          <a:bodyPr/>
          <a:lstStyle/>
          <a:p>
            <a:r>
              <a:rPr lang="en-US" dirty="0" smtClean="0"/>
              <a:t>To print the value </a:t>
            </a:r>
            <a:r>
              <a:rPr lang="en-US" dirty="0" smtClean="0">
                <a:latin typeface="Consolas" panose="020B0609020204030204" pitchFamily="49" charset="0"/>
              </a:rPr>
              <a:t>pi</a:t>
            </a:r>
          </a:p>
          <a:p>
            <a:pPr lvl="1"/>
            <a:r>
              <a:rPr lang="en-US" dirty="0" smtClean="0"/>
              <a:t>The compiler needs to resolve (find) the symbol (variable)</a:t>
            </a:r>
          </a:p>
          <a:p>
            <a:r>
              <a:rPr lang="en-US" dirty="0" smtClean="0"/>
              <a:t>Here </a:t>
            </a:r>
            <a:r>
              <a:rPr lang="en-US" dirty="0">
                <a:latin typeface="Consolas" panose="020B0609020204030204" pitchFamily="49" charset="0"/>
              </a:rPr>
              <a:t>pi</a:t>
            </a:r>
            <a:r>
              <a:rPr lang="en-US" dirty="0" smtClean="0"/>
              <a:t> is defined in a namespace </a:t>
            </a:r>
            <a:r>
              <a:rPr lang="en-US" dirty="0" smtClean="0">
                <a:latin typeface="Consolas" panose="020B0609020204030204" pitchFamily="49" charset="0"/>
              </a:rPr>
              <a:t>csc4700</a:t>
            </a:r>
          </a:p>
          <a:p>
            <a:pPr lvl="1"/>
            <a:r>
              <a:rPr lang="en-US" dirty="0"/>
              <a:t>We need to tell the compiler where to look</a:t>
            </a:r>
          </a:p>
        </p:txBody>
      </p:sp>
    </p:spTree>
    <p:extLst>
      <p:ext uri="{BB962C8B-B14F-4D97-AF65-F5344CB8AC3E}">
        <p14:creationId xmlns:p14="http://schemas.microsoft.com/office/powerpoint/2010/main" val="14180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Namespaces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A7B4B-BF6D-C348-A902-A5E54F9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C12CC-D567-554D-A9AF-33C97B6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851" y="998582"/>
            <a:ext cx="3502882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csc4700 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csc4700;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5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The value of pi is: {}</a:t>
            </a:r>
            <a:r>
              <a:rPr lang="en-US" sz="105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5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886185" y="922867"/>
            <a:ext cx="2088637" cy="2195814"/>
          </a:xfrm>
        </p:spPr>
        <p:txBody>
          <a:bodyPr/>
          <a:lstStyle/>
          <a:p>
            <a:r>
              <a:rPr lang="en-US" dirty="0" smtClean="0"/>
              <a:t>To print the value </a:t>
            </a:r>
            <a:r>
              <a:rPr lang="en-US" dirty="0" smtClean="0">
                <a:latin typeface="Consolas" panose="020B0609020204030204" pitchFamily="49" charset="0"/>
              </a:rPr>
              <a:t>pi</a:t>
            </a:r>
          </a:p>
          <a:p>
            <a:pPr lvl="1"/>
            <a:r>
              <a:rPr lang="en-US" dirty="0" smtClean="0"/>
              <a:t>The compiler needs to resolve (find) the symbol (variable)</a:t>
            </a:r>
          </a:p>
          <a:p>
            <a:r>
              <a:rPr lang="en-US" dirty="0" smtClean="0"/>
              <a:t>Here </a:t>
            </a:r>
            <a:r>
              <a:rPr lang="en-US" dirty="0">
                <a:latin typeface="Consolas" panose="020B0609020204030204" pitchFamily="49" charset="0"/>
              </a:rPr>
              <a:t>pi</a:t>
            </a:r>
            <a:r>
              <a:rPr lang="en-US" dirty="0" smtClean="0"/>
              <a:t> is defined in a namespace </a:t>
            </a:r>
            <a:r>
              <a:rPr lang="en-US" dirty="0" smtClean="0">
                <a:latin typeface="Consolas" panose="020B0609020204030204" pitchFamily="49" charset="0"/>
              </a:rPr>
              <a:t>csc4700</a:t>
            </a:r>
          </a:p>
          <a:p>
            <a:pPr lvl="1"/>
            <a:r>
              <a:rPr lang="en-US" dirty="0"/>
              <a:t>We need to tell the compiler where to </a:t>
            </a:r>
            <a:r>
              <a:rPr lang="en-US" dirty="0" smtClean="0"/>
              <a:t>look</a:t>
            </a:r>
          </a:p>
          <a:p>
            <a:pPr lvl="1"/>
            <a:r>
              <a:rPr lang="en-US" dirty="0" smtClean="0"/>
              <a:t>We can also hoist everything from one namespace into the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Namespaces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A7B4B-BF6D-C348-A902-A5E54F9C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C12CC-D567-554D-A9AF-33C97B6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851" y="998582"/>
            <a:ext cx="335861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csc4700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csc4700_1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csc4700;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0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A31515"/>
                </a:solidFill>
                <a:latin typeface="Consolas" panose="020B0609020204030204" pitchFamily="49" charset="0"/>
              </a:rPr>
              <a:t>The value of pi is: {}</a:t>
            </a:r>
            <a:r>
              <a:rPr lang="en-US" sz="10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0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886185" y="922867"/>
            <a:ext cx="2088637" cy="2195814"/>
          </a:xfrm>
        </p:spPr>
        <p:txBody>
          <a:bodyPr/>
          <a:lstStyle/>
          <a:p>
            <a:r>
              <a:rPr lang="en-US" dirty="0" smtClean="0"/>
              <a:t>To print the value </a:t>
            </a:r>
            <a:r>
              <a:rPr lang="en-US" dirty="0" smtClean="0">
                <a:latin typeface="Consolas" panose="020B0609020204030204" pitchFamily="49" charset="0"/>
              </a:rPr>
              <a:t>pi</a:t>
            </a:r>
          </a:p>
          <a:p>
            <a:pPr lvl="1"/>
            <a:r>
              <a:rPr lang="en-US" dirty="0" smtClean="0"/>
              <a:t>The compiler needs to resolve (find) the symbol (variable)</a:t>
            </a:r>
          </a:p>
          <a:p>
            <a:r>
              <a:rPr lang="en-US" dirty="0" smtClean="0"/>
              <a:t>Here </a:t>
            </a:r>
            <a:r>
              <a:rPr lang="en-US" dirty="0">
                <a:latin typeface="Consolas" panose="020B0609020204030204" pitchFamily="49" charset="0"/>
              </a:rPr>
              <a:t>pi</a:t>
            </a:r>
            <a:r>
              <a:rPr lang="en-US" dirty="0" smtClean="0"/>
              <a:t> is defined in a namespace </a:t>
            </a:r>
            <a:r>
              <a:rPr lang="en-US" dirty="0" smtClean="0">
                <a:latin typeface="Consolas" panose="020B0609020204030204" pitchFamily="49" charset="0"/>
              </a:rPr>
              <a:t>csc4700 </a:t>
            </a:r>
            <a:r>
              <a:rPr lang="en-US" dirty="0" smtClean="0"/>
              <a:t>and </a:t>
            </a:r>
            <a:r>
              <a:rPr lang="en-US" dirty="0" smtClean="0">
                <a:latin typeface="Consolas" panose="020B0609020204030204" pitchFamily="49" charset="0"/>
              </a:rPr>
              <a:t>csc4700_1</a:t>
            </a:r>
          </a:p>
          <a:p>
            <a:pPr lvl="1"/>
            <a:r>
              <a:rPr lang="en-US" dirty="0" smtClean="0"/>
              <a:t>Requires disambiguation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your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development is difficult</a:t>
            </a:r>
          </a:p>
          <a:p>
            <a:r>
              <a:rPr lang="en-US" dirty="0" smtClean="0"/>
              <a:t>How do humans attack complex problems?</a:t>
            </a:r>
          </a:p>
          <a:p>
            <a:pPr lvl="1"/>
            <a:r>
              <a:rPr lang="en-US" dirty="0" smtClean="0"/>
              <a:t>Abstract details</a:t>
            </a:r>
          </a:p>
          <a:p>
            <a:pPr lvl="1"/>
            <a:r>
              <a:rPr lang="en-US" dirty="0" smtClean="0"/>
              <a:t>Modular / reusable</a:t>
            </a:r>
          </a:p>
          <a:p>
            <a:pPr lvl="1"/>
            <a:r>
              <a:rPr lang="en-US" dirty="0" smtClean="0"/>
              <a:t>Well defined interfaces and functionality</a:t>
            </a:r>
          </a:p>
          <a:p>
            <a:pPr lvl="1"/>
            <a:r>
              <a:rPr lang="en-US" dirty="0" smtClean="0"/>
              <a:t>Understandable</a:t>
            </a:r>
          </a:p>
          <a:p>
            <a:r>
              <a:rPr lang="en-US" dirty="0" smtClean="0"/>
              <a:t>Apply the same principles to software</a:t>
            </a:r>
          </a:p>
          <a:p>
            <a:endParaRPr lang="en-US" dirty="0" smtClean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DB050-DFED-2042-9191-FB00439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9E8D6-B267-FC49-BA15-9536C326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64" t="24769" r="3731" b="6743"/>
          <a:stretch/>
        </p:blipFill>
        <p:spPr>
          <a:xfrm>
            <a:off x="4066521" y="2009956"/>
            <a:ext cx="1462084" cy="114042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Newton’s Method for Square Root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Linearize (approximate the nonlinear problem with a linear one) and solve the linear problem</a:t>
                </a:r>
              </a:p>
              <a:p>
                <a:r>
                  <a:rPr lang="en-US" dirty="0" smtClean="0"/>
                  <a:t>Iterate: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Taylor: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4BABB5F-1A15-FB48-9B55-7072A7D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6CFB-4D29-4740-8EBF-5DA22262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5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Square </a:t>
            </a:r>
            <a:r>
              <a:rPr lang="en-US" dirty="0"/>
              <a:t>R</a:t>
            </a:r>
            <a:r>
              <a:rPr lang="en-US" dirty="0" smtClean="0"/>
              <a:t>oot of 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8D550-1537-1C41-9588-DFEDDDD6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63E53-25F5-2A41-9352-4A790791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75" y="910909"/>
            <a:ext cx="3326552" cy="21698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32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-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*x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1.e-9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The square root of 2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42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Square </a:t>
            </a:r>
            <a:r>
              <a:rPr lang="en-US" dirty="0"/>
              <a:t>R</a:t>
            </a:r>
            <a:r>
              <a:rPr lang="en-US" dirty="0" smtClean="0"/>
              <a:t>oot of 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8D550-1537-1C41-9588-DFEDDDD6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63E53-25F5-2A41-9352-4A790791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75" y="910909"/>
            <a:ext cx="3326552" cy="21698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cmath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32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-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*x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1.e-9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The square root of 2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5208-E6DD-7242-8A0E-0D143CE8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your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88E4-AAF4-B747-8EE8-540F35A5F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computer should be a labor saving device</a:t>
            </a:r>
          </a:p>
          <a:p>
            <a:pPr lvl="1"/>
            <a:r>
              <a:rPr lang="en-US" dirty="0" smtClean="0"/>
              <a:t>That includes (especially) mental labor </a:t>
            </a:r>
          </a:p>
          <a:p>
            <a:r>
              <a:rPr lang="en-US" dirty="0" smtClean="0"/>
              <a:t>Use productivity tools</a:t>
            </a:r>
          </a:p>
          <a:p>
            <a:r>
              <a:rPr lang="en-US" dirty="0" smtClean="0"/>
              <a:t> VS code (recommended)</a:t>
            </a:r>
          </a:p>
          <a:p>
            <a:pPr lvl="1"/>
            <a:r>
              <a:rPr lang="en-US" dirty="0" smtClean="0"/>
              <a:t>Many others exist: Atom, Eclipse …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B1A10D-BEDB-FC40-A5B4-8FEE3CCC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627A-6061-D346-9FB1-6C5BD04B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39CA4-C9C1-924D-84BD-CC4CBD9E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53" y="1863664"/>
            <a:ext cx="2353855" cy="14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Square </a:t>
            </a:r>
            <a:r>
              <a:rPr lang="en-US" dirty="0"/>
              <a:t>R</a:t>
            </a:r>
            <a:r>
              <a:rPr lang="en-US" dirty="0" smtClean="0"/>
              <a:t>oot of Anything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CD649-0D4C-D748-8417-659D0D7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115BC-54DF-6748-916A-EBB4050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375" y="853491"/>
            <a:ext cx="3198311" cy="24468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csc4700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32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-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x*x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1.e-9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The square root of 2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csc4700::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14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what will it print?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CD649-0D4C-D748-8417-659D0D7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115BC-54DF-6748-916A-EBB4050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375" y="853491"/>
            <a:ext cx="3454792" cy="25853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csc4700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32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- (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1.e-9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       // change value of </a:t>
            </a:r>
            <a:r>
              <a:rPr lang="en-US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argument</a:t>
            </a:r>
            <a:endParaRPr lang="en-US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(2)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csc4700::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y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25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Passing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argument </a:t>
            </a:r>
            <a:r>
              <a:rPr lang="en-US" dirty="0" smtClean="0">
                <a:latin typeface="Consolas" panose="020B0609020204030204" pitchFamily="49" charset="0"/>
              </a:rPr>
              <a:t>y</a:t>
            </a:r>
            <a:r>
              <a:rPr lang="en-US" dirty="0" smtClean="0"/>
              <a:t> was passed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value</a:t>
            </a:r>
          </a:p>
          <a:p>
            <a:pPr lvl="1"/>
            <a:r>
              <a:rPr lang="en-US" dirty="0"/>
              <a:t>The function will operate on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copy</a:t>
            </a:r>
            <a:r>
              <a:rPr lang="en-US" dirty="0"/>
              <a:t> of the original </a:t>
            </a:r>
            <a:r>
              <a:rPr lang="en-US" dirty="0" smtClean="0"/>
              <a:t>argument</a:t>
            </a:r>
          </a:p>
          <a:p>
            <a:pPr lvl="1"/>
            <a:r>
              <a:rPr lang="en-US" dirty="0" smtClean="0"/>
              <a:t>Only the copy is changed, not the original</a:t>
            </a:r>
          </a:p>
          <a:p>
            <a:r>
              <a:rPr lang="en-US" sz="1050" dirty="0"/>
              <a:t>C++ has “pass by value” </a:t>
            </a:r>
            <a:r>
              <a:rPr lang="en-US" sz="1050" dirty="0" smtClean="0"/>
              <a:t>semantics</a:t>
            </a:r>
          </a:p>
          <a:p>
            <a:r>
              <a:rPr lang="en-US" sz="1050" dirty="0"/>
              <a:t>Just to be clear, the parameter can have any name (don’t confuse with </a:t>
            </a:r>
            <a:r>
              <a:rPr lang="en-US" sz="1050" dirty="0">
                <a:latin typeface="Consolas" panose="020B0609020204030204" pitchFamily="49" charset="0"/>
              </a:rPr>
              <a:t>y</a:t>
            </a:r>
            <a:r>
              <a:rPr lang="en-US" sz="1050" dirty="0"/>
              <a:t> declared in main)</a:t>
            </a:r>
          </a:p>
          <a:p>
            <a:endParaRPr lang="en-US" sz="105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what will it print?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CD649-0D4C-D748-8417-659D0D7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115BC-54DF-6748-916A-EBB40503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375" y="853491"/>
            <a:ext cx="3454792" cy="25853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csc4700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  </a:t>
            </a:r>
            <a:r>
              <a:rPr lang="en-US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&lt;-- added ‘&amp;’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32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- (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1.e-9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       // change value of </a:t>
            </a:r>
            <a:r>
              <a:rPr lang="en-US" sz="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argument</a:t>
            </a:r>
            <a:endParaRPr lang="en-US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err="1">
                <a:solidFill>
                  <a:srgbClr val="A31515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(2)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csc4700::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y is: {}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54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Passing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argument </a:t>
            </a:r>
            <a:r>
              <a:rPr lang="en-US" dirty="0" smtClean="0">
                <a:latin typeface="Consolas" panose="020B0609020204030204" pitchFamily="49" charset="0"/>
              </a:rPr>
              <a:t>y</a:t>
            </a:r>
            <a:r>
              <a:rPr lang="en-US" dirty="0" smtClean="0"/>
              <a:t> was now passed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reference</a:t>
            </a:r>
          </a:p>
          <a:p>
            <a:pPr lvl="1"/>
            <a:r>
              <a:rPr lang="en-US" dirty="0"/>
              <a:t>The function will operate on </a:t>
            </a:r>
            <a:r>
              <a:rPr lang="en-US" dirty="0" smtClean="0"/>
              <a:t>the </a:t>
            </a:r>
            <a:r>
              <a:rPr lang="en-US" dirty="0"/>
              <a:t>original </a:t>
            </a:r>
            <a:r>
              <a:rPr lang="en-US" dirty="0" smtClean="0"/>
              <a:t>argument</a:t>
            </a:r>
          </a:p>
          <a:p>
            <a:r>
              <a:rPr lang="en-US" sz="1050" dirty="0" smtClean="0"/>
              <a:t>Both variables refer to the 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same</a:t>
            </a:r>
            <a:r>
              <a:rPr lang="en-US" sz="1050" dirty="0" smtClean="0"/>
              <a:t> instance of the double!</a:t>
            </a:r>
          </a:p>
          <a:p>
            <a:r>
              <a:rPr lang="en-US" sz="1050" dirty="0"/>
              <a:t>Why would we want to pass a reference?</a:t>
            </a:r>
          </a:p>
          <a:p>
            <a:pPr lvl="1"/>
            <a:r>
              <a:rPr lang="en-US" sz="1000" dirty="0"/>
              <a:t>“Out parameters”</a:t>
            </a:r>
          </a:p>
          <a:p>
            <a:pPr lvl="1"/>
            <a:r>
              <a:rPr lang="en-US" sz="1000" dirty="0"/>
              <a:t>Efficiency (no copy</a:t>
            </a:r>
            <a:r>
              <a:rPr lang="en-US" sz="1000" dirty="0" smtClean="0"/>
              <a:t>)</a:t>
            </a:r>
          </a:p>
          <a:p>
            <a:r>
              <a:rPr lang="en-US" sz="1101" dirty="0" smtClean="0"/>
              <a:t>Pass by </a:t>
            </a:r>
            <a:r>
              <a:rPr lang="en-US" sz="1101" dirty="0" err="1" smtClean="0">
                <a:latin typeface="Consolas" panose="020B0609020204030204" pitchFamily="49" charset="0"/>
              </a:rPr>
              <a:t>const</a:t>
            </a:r>
            <a:r>
              <a:rPr lang="en-US" sz="1101" dirty="0" smtClean="0"/>
              <a:t> reference is used to promise not to change the original argument:</a:t>
            </a:r>
          </a:p>
          <a:p>
            <a:pPr lvl="1"/>
            <a:r>
              <a:rPr lang="en-US" sz="999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99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99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999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99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999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999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999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999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000" dirty="0"/>
          </a:p>
          <a:p>
            <a:pPr lvl="1"/>
            <a:r>
              <a:rPr lang="en-US" dirty="0" smtClean="0"/>
              <a:t>Still gives the benefit of efficiency, if needed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1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8A4F-92DF-C846-8BA7-B5C396E0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</a:t>
            </a:r>
            <a:r>
              <a:rPr lang="en-US" smtClean="0"/>
              <a:t>Core Guidelines: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FC22F-25A5-0042-81F4-A54A2DDC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F.2: A function should perform a single logical operation</a:t>
            </a:r>
            <a:endParaRPr lang="en-US" smtClean="0"/>
          </a:p>
          <a:p>
            <a:r>
              <a:rPr lang="en-US" smtClean="0">
                <a:hlinkClick r:id="rId3"/>
              </a:rPr>
              <a:t>F.3: Keep functions short and simple</a:t>
            </a:r>
            <a:endParaRPr lang="en-US" smtClean="0"/>
          </a:p>
          <a:p>
            <a:r>
              <a:rPr lang="en-US" smtClean="0">
                <a:hlinkClick r:id="rId4"/>
              </a:rPr>
              <a:t>F.16: For “in” parameters, pass cheaply-copied types by value and others by reference to const</a:t>
            </a:r>
            <a:endParaRPr lang="en-US" smtClean="0"/>
          </a:p>
          <a:p>
            <a:r>
              <a:rPr lang="en-US" smtClean="0">
                <a:hlinkClick r:id="rId5"/>
              </a:rPr>
              <a:t>F.17: For “in-out” parameters, pass by reference to non-const</a:t>
            </a:r>
            <a:endParaRPr lang="en-US" smtClean="0"/>
          </a:p>
          <a:p>
            <a:r>
              <a:rPr lang="en-US" smtClean="0">
                <a:hlinkClick r:id="rId6"/>
              </a:rPr>
              <a:t>F.20: For “out” output values, prefer return values to output parameters</a:t>
            </a:r>
            <a:endParaRPr lang="en-US" smtClean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1769-E82B-F94F-B13F-63F01C45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E9321-0ECA-0149-9FAC-B11BCDCF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5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" y="283417"/>
            <a:ext cx="1922639" cy="14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7" y="1725397"/>
            <a:ext cx="1924457" cy="144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3" y="1101140"/>
            <a:ext cx="1924456" cy="1443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" y="1920224"/>
            <a:ext cx="1410897" cy="941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3" y="596017"/>
            <a:ext cx="1411040" cy="928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433611"/>
            <a:ext cx="1492980" cy="3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78" y="2799653"/>
            <a:ext cx="1296950" cy="175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5339F38-439B-42BE-A6DB-D203DE6696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CSC470 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and Mac OS X can be made to approximate Linux</a:t>
            </a:r>
          </a:p>
          <a:p>
            <a:pPr lvl="1"/>
            <a:r>
              <a:rPr lang="en-US" dirty="0" smtClean="0"/>
              <a:t>Uniform </a:t>
            </a:r>
            <a:r>
              <a:rPr lang="en-US" dirty="0" err="1" smtClean="0"/>
              <a:t>docker</a:t>
            </a:r>
            <a:r>
              <a:rPr lang="en-US" dirty="0" smtClean="0"/>
              <a:t> environment for everyone</a:t>
            </a:r>
          </a:p>
          <a:p>
            <a:pPr lvl="1"/>
            <a:r>
              <a:rPr lang="en-US" dirty="0" smtClean="0"/>
              <a:t>Alternatively, use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err="1" smtClean="0"/>
              <a:t>codespaces</a:t>
            </a:r>
            <a:endParaRPr lang="en-US" dirty="0" smtClean="0"/>
          </a:p>
          <a:p>
            <a:r>
              <a:rPr lang="en-US" dirty="0" smtClean="0"/>
              <a:t>How-to documentation in assignment instructions online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623C1-0FD7-E14A-90DB-45A7B2EA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CF1E6-0BA0-7349-9C76-8306C23B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39CA4-C9C1-924D-84BD-CC4CBD9E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53" y="1863664"/>
            <a:ext cx="2353855" cy="1400816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shells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</a:t>
            </a:r>
            <a:r>
              <a:rPr lang="en-US" dirty="0" smtClean="0"/>
              <a:t>: “Bourne shell” (Stephen Bourne, Bell Labs c.1977)</a:t>
            </a:r>
          </a:p>
          <a:p>
            <a:r>
              <a:rPr lang="en-US" dirty="0" err="1" smtClean="0"/>
              <a:t>ksh</a:t>
            </a:r>
            <a:r>
              <a:rPr lang="en-US" dirty="0" smtClean="0"/>
              <a:t>: </a:t>
            </a:r>
            <a:r>
              <a:rPr lang="en-US" dirty="0" err="1" smtClean="0"/>
              <a:t>Korn</a:t>
            </a:r>
            <a:r>
              <a:rPr lang="en-US" dirty="0" smtClean="0"/>
              <a:t> shell (David </a:t>
            </a:r>
            <a:r>
              <a:rPr lang="en-US" dirty="0" err="1" smtClean="0"/>
              <a:t>Korn</a:t>
            </a:r>
            <a:r>
              <a:rPr lang="en-US" dirty="0" smtClean="0"/>
              <a:t>, Bell Labs, c. 1983)</a:t>
            </a:r>
          </a:p>
          <a:p>
            <a:r>
              <a:rPr lang="en-US" dirty="0" err="1" smtClean="0"/>
              <a:t>csh</a:t>
            </a:r>
            <a:r>
              <a:rPr lang="en-US" dirty="0" smtClean="0"/>
              <a:t>: C shell (Bill Joy, UC Berkeley, 70s)</a:t>
            </a:r>
          </a:p>
          <a:p>
            <a:pPr lvl="1"/>
            <a:r>
              <a:rPr lang="en-US" dirty="0" smtClean="0"/>
              <a:t>and cousin </a:t>
            </a:r>
            <a:r>
              <a:rPr lang="en-US" dirty="0" err="1" smtClean="0"/>
              <a:t>tcsh</a:t>
            </a:r>
            <a:endParaRPr lang="en-US" dirty="0" smtClean="0"/>
          </a:p>
          <a:p>
            <a:r>
              <a:rPr lang="en-US" dirty="0" smtClean="0"/>
              <a:t>bash (Brian Fox, 1989)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knows what this stands for (without searching)?</a:t>
            </a:r>
          </a:p>
          <a:p>
            <a:r>
              <a:rPr lang="en-US" dirty="0" smtClean="0"/>
              <a:t>All are Linux (Unix) processes with read-</a:t>
            </a:r>
            <a:r>
              <a:rPr lang="en-US" dirty="0" err="1" smtClean="0"/>
              <a:t>eval</a:t>
            </a:r>
            <a:r>
              <a:rPr lang="en-US" dirty="0" smtClean="0"/>
              <a:t>-print loops</a:t>
            </a:r>
          </a:p>
          <a:p>
            <a:r>
              <a:rPr lang="en-US" dirty="0" smtClean="0"/>
              <a:t>But also complete systems scripting language for dealing with Unix</a:t>
            </a:r>
          </a:p>
          <a:p>
            <a:pPr lvl="1"/>
            <a:r>
              <a:rPr lang="en-US" dirty="0" smtClean="0"/>
              <a:t>Unix philosophy: data in text format, small programs using text I/O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41B5B-3F55-4840-8C7F-D687020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5C0FD-A308-0446-B752-953C7E03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Programs and Programming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5C743-BF2E-1344-BE6E-379EBE79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21356-66AE-7548-9601-4DAB9828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120775"/>
            <a:ext cx="4170241" cy="17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Programs and Programming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081" y="922338"/>
            <a:ext cx="3295650" cy="21971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1FA9-1385-5644-A426-46E105D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AE852-A26B-F34A-9667-194B4033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5775" y="3211493"/>
            <a:ext cx="797013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8" dirty="0"/>
              <a:t>© S. Harris</a:t>
            </a:r>
            <a:endParaRPr lang="en-US" sz="908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Interpreted Language (Python)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50"/>
          <a:stretch/>
        </p:blipFill>
        <p:spPr>
          <a:xfrm>
            <a:off x="2390775" y="1230488"/>
            <a:ext cx="2810679" cy="159594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A8AB-2485-7449-A692-74CA7A0D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18686-8889-544C-8861-6DEB0BF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4375" y="1425575"/>
            <a:ext cx="1544012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math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3.14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math.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Compiled Language (C++)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776" y="1106900"/>
            <a:ext cx="3112799" cy="20125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B0319-6512-6B47-BD72-3F6DD7BA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Interlude -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FBA86-1FA3-624B-88D4-CE2B0A25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E34C96-BCCE-C44E-B99E-09CA4F3699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1/16/2025, Lecture 2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2316" r="67110" b="15198"/>
          <a:stretch/>
        </p:blipFill>
        <p:spPr>
          <a:xfrm>
            <a:off x="1019175" y="1230488"/>
            <a:ext cx="1143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502</TotalTime>
  <Words>3109</Words>
  <Application>Microsoft Office PowerPoint</Application>
  <PresentationFormat>Custom</PresentationFormat>
  <Paragraphs>467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Century Schoolbook</vt:lpstr>
      <vt:lpstr>Consolas</vt:lpstr>
      <vt:lpstr>Mangal</vt:lpstr>
      <vt:lpstr>Wingdings 2</vt:lpstr>
      <vt:lpstr>View</vt:lpstr>
      <vt:lpstr>Interlude – C++</vt:lpstr>
      <vt:lpstr>Write A Program in C++</vt:lpstr>
      <vt:lpstr>Developing your Code</vt:lpstr>
      <vt:lpstr>The CSC470 Development Environment</vt:lpstr>
      <vt:lpstr>Linux shells</vt:lpstr>
      <vt:lpstr>Programs and Programming</vt:lpstr>
      <vt:lpstr>Programs and Programming</vt:lpstr>
      <vt:lpstr>Interpreted Language (Python)</vt:lpstr>
      <vt:lpstr>Compiled Language (C++)</vt:lpstr>
      <vt:lpstr>Interpreted vs. Compiled Language </vt:lpstr>
      <vt:lpstr>Compilation</vt:lpstr>
      <vt:lpstr>Compiling</vt:lpstr>
      <vt:lpstr>Compilation and Linking</vt:lpstr>
      <vt:lpstr>CMake</vt:lpstr>
      <vt:lpstr>Simplest Example</vt:lpstr>
      <vt:lpstr>Simplest Example</vt:lpstr>
      <vt:lpstr>Slice of C++</vt:lpstr>
      <vt:lpstr>Hello World!</vt:lpstr>
      <vt:lpstr>Types</vt:lpstr>
      <vt:lpstr>Declaring and Initializing Variables</vt:lpstr>
      <vt:lpstr>Namespaces</vt:lpstr>
      <vt:lpstr>Namespaces</vt:lpstr>
      <vt:lpstr>Namespaces</vt:lpstr>
      <vt:lpstr>Namespaces</vt:lpstr>
      <vt:lpstr>Namespaces</vt:lpstr>
      <vt:lpstr>Organizing your Programs</vt:lpstr>
      <vt:lpstr>Newton’s Method for Square Root</vt:lpstr>
      <vt:lpstr>Compute Square Root of 2</vt:lpstr>
      <vt:lpstr>Compute Square Root of 3</vt:lpstr>
      <vt:lpstr>Compute Square Root of Anything</vt:lpstr>
      <vt:lpstr>Experiment: what will it print?</vt:lpstr>
      <vt:lpstr>Parameter Passing in C++</vt:lpstr>
      <vt:lpstr>Experiment: what will it print?</vt:lpstr>
      <vt:lpstr>Parameter Passing in C++</vt:lpstr>
      <vt:lpstr>C++ Core Guidelines: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Lecture 1: Introduction and Getting started</dc:title>
  <dc:creator>Patrick Diehl [height=10pt]images/orcid</dc:creator>
  <cp:lastModifiedBy>Hartmut Kaiser</cp:lastModifiedBy>
  <cp:revision>141</cp:revision>
  <dcterms:created xsi:type="dcterms:W3CDTF">2024-11-05T14:58:37Z</dcterms:created>
  <dcterms:modified xsi:type="dcterms:W3CDTF">2025-01-16T19:19:18Z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2024-11-05T00:00:00Z</vt:filetime>
  </property>
  <property fmtid="{D5CDD505-2E9C-101B-9397-08002B2CF9AE}" pid="5" name="PTEX.FullBanner">
    <vt:lpwstr>This is LuaHBTeX, Version 1.18.1 (MiKTeX 24.4)</vt:lpwstr>
  </property>
  <property fmtid="{D5CDD505-2E9C-101B-9397-08002B2CF9AE}" pid="6" name="Producer">
    <vt:lpwstr>3-Heights(TM) PDF Security Shell 4.8.25.2 (http://www.pdf-tools.com)</vt:lpwstr>
  </property>
</Properties>
</file>