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91" r:id="rId1"/>
  </p:sldMasterIdLst>
  <p:notesMasterIdLst>
    <p:notesMasterId r:id="rId59"/>
  </p:notesMasterIdLst>
  <p:sldIdLst>
    <p:sldId id="286" r:id="rId2"/>
    <p:sldId id="319" r:id="rId3"/>
    <p:sldId id="299" r:id="rId4"/>
    <p:sldId id="289" r:id="rId5"/>
    <p:sldId id="259" r:id="rId6"/>
    <p:sldId id="290" r:id="rId7"/>
    <p:sldId id="291" r:id="rId8"/>
    <p:sldId id="292" r:id="rId9"/>
    <p:sldId id="293" r:id="rId10"/>
    <p:sldId id="358" r:id="rId11"/>
    <p:sldId id="355" r:id="rId12"/>
    <p:sldId id="356" r:id="rId13"/>
    <p:sldId id="359" r:id="rId14"/>
    <p:sldId id="357" r:id="rId15"/>
    <p:sldId id="333" r:id="rId16"/>
    <p:sldId id="334" r:id="rId17"/>
    <p:sldId id="335" r:id="rId18"/>
    <p:sldId id="336" r:id="rId19"/>
    <p:sldId id="337" r:id="rId20"/>
    <p:sldId id="338" r:id="rId21"/>
    <p:sldId id="339" r:id="rId22"/>
    <p:sldId id="340" r:id="rId23"/>
    <p:sldId id="341" r:id="rId24"/>
    <p:sldId id="342" r:id="rId25"/>
    <p:sldId id="343" r:id="rId26"/>
    <p:sldId id="344" r:id="rId27"/>
    <p:sldId id="360" r:id="rId28"/>
    <p:sldId id="354" r:id="rId29"/>
    <p:sldId id="350" r:id="rId30"/>
    <p:sldId id="351" r:id="rId31"/>
    <p:sldId id="352" r:id="rId32"/>
    <p:sldId id="296" r:id="rId33"/>
    <p:sldId id="297" r:id="rId34"/>
    <p:sldId id="298" r:id="rId35"/>
    <p:sldId id="308" r:id="rId36"/>
    <p:sldId id="315" r:id="rId37"/>
    <p:sldId id="310" r:id="rId38"/>
    <p:sldId id="311" r:id="rId39"/>
    <p:sldId id="300" r:id="rId40"/>
    <p:sldId id="316" r:id="rId41"/>
    <p:sldId id="314" r:id="rId42"/>
    <p:sldId id="309" r:id="rId43"/>
    <p:sldId id="317" r:id="rId44"/>
    <p:sldId id="318" r:id="rId45"/>
    <p:sldId id="312" r:id="rId46"/>
    <p:sldId id="321" r:id="rId47"/>
    <p:sldId id="322" r:id="rId48"/>
    <p:sldId id="323" r:id="rId49"/>
    <p:sldId id="324" r:id="rId50"/>
    <p:sldId id="302" r:id="rId51"/>
    <p:sldId id="303" r:id="rId52"/>
    <p:sldId id="304" r:id="rId53"/>
    <p:sldId id="305" r:id="rId54"/>
    <p:sldId id="306" r:id="rId55"/>
    <p:sldId id="307" r:id="rId56"/>
    <p:sldId id="332" r:id="rId57"/>
    <p:sldId id="287" r:id="rId58"/>
  </p:sldIdLst>
  <p:sldSz cx="6153150" cy="3460750"/>
  <p:notesSz cx="4610100" cy="34607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userDrawn="1">
          <p15:clr>
            <a:srgbClr val="A4A3A4"/>
          </p15:clr>
        </p15:guide>
        <p15:guide id="2" pos="288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304" autoAdjust="0"/>
    <p:restoredTop sz="83710" autoAdjust="0"/>
  </p:normalViewPr>
  <p:slideViewPr>
    <p:cSldViewPr>
      <p:cViewPr varScale="1">
        <p:scale>
          <a:sx n="174" d="100"/>
          <a:sy n="174" d="100"/>
        </p:scale>
        <p:origin x="768" y="138"/>
      </p:cViewPr>
      <p:guideLst>
        <p:guide orient="horz" pos="2880"/>
        <p:guide pos="2883"/>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1997075" cy="1730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2611438" y="0"/>
            <a:ext cx="1997075" cy="173038"/>
          </a:xfrm>
          <a:prstGeom prst="rect">
            <a:avLst/>
          </a:prstGeom>
        </p:spPr>
        <p:txBody>
          <a:bodyPr vert="horz" lIns="91440" tIns="45720" rIns="91440" bIns="45720" rtlCol="0"/>
          <a:lstStyle>
            <a:lvl1pPr algn="r">
              <a:defRPr sz="1200"/>
            </a:lvl1pPr>
          </a:lstStyle>
          <a:p>
            <a:fld id="{5ED0331D-D1A9-413D-A449-74933C4147E3}" type="datetimeFigureOut">
              <a:rPr lang="en-US" smtClean="0"/>
              <a:t>1/14/2025</a:t>
            </a:fld>
            <a:endParaRPr lang="en-US"/>
          </a:p>
        </p:txBody>
      </p:sp>
      <p:sp>
        <p:nvSpPr>
          <p:cNvPr id="4" name="Slide Image Placeholder 3"/>
          <p:cNvSpPr>
            <a:spLocks noGrp="1" noRot="1" noChangeAspect="1"/>
          </p:cNvSpPr>
          <p:nvPr>
            <p:ph type="sldImg" idx="2"/>
          </p:nvPr>
        </p:nvSpPr>
        <p:spPr>
          <a:xfrm>
            <a:off x="1268413" y="433388"/>
            <a:ext cx="2073275" cy="116681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460375" y="1665288"/>
            <a:ext cx="3689350" cy="1363662"/>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3287713"/>
            <a:ext cx="1997075" cy="1730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2611438" y="3287713"/>
            <a:ext cx="1997075" cy="173037"/>
          </a:xfrm>
          <a:prstGeom prst="rect">
            <a:avLst/>
          </a:prstGeom>
        </p:spPr>
        <p:txBody>
          <a:bodyPr vert="horz" lIns="91440" tIns="45720" rIns="91440" bIns="45720" rtlCol="0" anchor="b"/>
          <a:lstStyle>
            <a:lvl1pPr algn="r">
              <a:defRPr sz="1200"/>
            </a:lvl1pPr>
          </a:lstStyle>
          <a:p>
            <a:fld id="{82AB8EC0-BCDB-4E1E-8A15-E26022F6A3C7}" type="slidenum">
              <a:rPr lang="en-US" smtClean="0"/>
              <a:t>‹#›</a:t>
            </a:fld>
            <a:endParaRPr lang="en-US"/>
          </a:p>
        </p:txBody>
      </p:sp>
    </p:spTree>
    <p:extLst>
      <p:ext uri="{BB962C8B-B14F-4D97-AF65-F5344CB8AC3E}">
        <p14:creationId xmlns:p14="http://schemas.microsoft.com/office/powerpoint/2010/main" val="12633505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68909D-C5BE-6A49-A1E4-C7D45E845C4A}" type="slidenum">
              <a:rPr lang="en-US" smtClean="0"/>
              <a:t>11</a:t>
            </a:fld>
            <a:endParaRPr lang="en-US"/>
          </a:p>
        </p:txBody>
      </p:sp>
    </p:spTree>
    <p:extLst>
      <p:ext uri="{BB962C8B-B14F-4D97-AF65-F5344CB8AC3E}">
        <p14:creationId xmlns:p14="http://schemas.microsoft.com/office/powerpoint/2010/main" val="2240513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any course about?  </a:t>
            </a:r>
          </a:p>
          <a:p>
            <a:r>
              <a:rPr lang="en-US" dirty="0"/>
              <a:t>Especially in computing it isn’t about facts.  Today’s hardware will be obsolete in just a few years.</a:t>
            </a:r>
          </a:p>
          <a:p>
            <a:r>
              <a:rPr lang="en-US" dirty="0"/>
              <a:t>Any course, in any topic, any discipline really, is about a way of thinking about the world, about solving problems</a:t>
            </a:r>
          </a:p>
          <a:p>
            <a:r>
              <a:rPr lang="en-US" dirty="0"/>
              <a:t>We are going to be talking about high performance computing in the context of scientific computing and how to solve Really Big Problems</a:t>
            </a:r>
          </a:p>
          <a:p>
            <a:r>
              <a:rPr lang="en-US" dirty="0"/>
              <a:t>But using resources efficiently applies in all situations – especially today, with </a:t>
            </a:r>
            <a:r>
              <a:rPr lang="en-US" dirty="0" err="1"/>
              <a:t>IoT</a:t>
            </a:r>
            <a:r>
              <a:rPr lang="en-US" dirty="0"/>
              <a:t> and mobile </a:t>
            </a:r>
          </a:p>
        </p:txBody>
      </p:sp>
      <p:sp>
        <p:nvSpPr>
          <p:cNvPr id="4" name="Slide Number Placeholder 3"/>
          <p:cNvSpPr>
            <a:spLocks noGrp="1"/>
          </p:cNvSpPr>
          <p:nvPr>
            <p:ph type="sldNum" sz="quarter" idx="10"/>
          </p:nvPr>
        </p:nvSpPr>
        <p:spPr/>
        <p:txBody>
          <a:bodyPr/>
          <a:lstStyle/>
          <a:p>
            <a:fld id="{D0D0DA3D-8190-4DCB-9DA8-55C02535BCB8}" type="slidenum">
              <a:rPr lang="zh-CN" altLang="en-US" smtClean="0"/>
              <a:t>13</a:t>
            </a:fld>
            <a:endParaRPr lang="zh-CN" altLang="en-US"/>
          </a:p>
        </p:txBody>
      </p:sp>
    </p:spTree>
    <p:extLst>
      <p:ext uri="{BB962C8B-B14F-4D97-AF65-F5344CB8AC3E}">
        <p14:creationId xmlns:p14="http://schemas.microsoft.com/office/powerpoint/2010/main" val="28041712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Science in some sense started with the ancient Greeks, but the scientific method was really recognized per se in the 1500s during the renaissance.  From that time there were two recognized branches of science, theory and experiment.  Today even, you can ask a physicist, what kind of physicist are you – and they will say experimentalist or theoretician.  But, in the last 70 years, computing has become the “3</a:t>
            </a:r>
            <a:r>
              <a:rPr lang="en-US" baseline="30000" dirty="0"/>
              <a:t>rd</a:t>
            </a:r>
            <a:r>
              <a:rPr lang="en-US" dirty="0"/>
              <a:t> pillar” of science.</a:t>
            </a:r>
          </a:p>
          <a:p>
            <a:endParaRPr lang="en-US" dirty="0"/>
          </a:p>
          <a:p>
            <a:r>
              <a:rPr lang="en-US" dirty="0"/>
              <a:t>4</a:t>
            </a:r>
            <a:r>
              <a:rPr lang="en-US" baseline="30000" dirty="0"/>
              <a:t>th</a:t>
            </a:r>
            <a:r>
              <a:rPr lang="en-US" dirty="0"/>
              <a:t> pillar: data-driven discovery</a:t>
            </a:r>
          </a:p>
          <a:p>
            <a:r>
              <a:rPr lang="en-US" dirty="0"/>
              <a:t>5</a:t>
            </a:r>
            <a:r>
              <a:rPr lang="en-US" baseline="30000" dirty="0"/>
              <a:t>th</a:t>
            </a:r>
            <a:r>
              <a:rPr lang="en-US" dirty="0"/>
              <a:t> pillar: machine learning</a:t>
            </a:r>
          </a:p>
        </p:txBody>
      </p:sp>
      <p:sp>
        <p:nvSpPr>
          <p:cNvPr id="4" name="Slide Number Placeholder 3"/>
          <p:cNvSpPr>
            <a:spLocks noGrp="1"/>
          </p:cNvSpPr>
          <p:nvPr>
            <p:ph type="sldNum" sz="quarter" idx="10"/>
          </p:nvPr>
        </p:nvSpPr>
        <p:spPr/>
        <p:txBody>
          <a:bodyPr/>
          <a:lstStyle/>
          <a:p>
            <a:fld id="{D0D0DA3D-8190-4DCB-9DA8-55C02535BCB8}" type="slidenum">
              <a:rPr lang="zh-CN" altLang="en-US" smtClean="0"/>
              <a:t>14</a:t>
            </a:fld>
            <a:endParaRPr lang="zh-CN" altLang="en-US"/>
          </a:p>
        </p:txBody>
      </p:sp>
    </p:spTree>
    <p:extLst>
      <p:ext uri="{BB962C8B-B14F-4D97-AF65-F5344CB8AC3E}">
        <p14:creationId xmlns:p14="http://schemas.microsoft.com/office/powerpoint/2010/main" val="32237758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Shape 11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17" name="Shape 11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Everything we’ve been talking about is the GPU core. These are made by Nvidia and are the “interesting” part of the GPU.</a:t>
            </a:r>
          </a:p>
          <a:p>
            <a:pPr rtl="0">
              <a:spcBef>
                <a:spcPts val="0"/>
              </a:spcBef>
              <a:buNone/>
            </a:pPr>
            <a:endParaRPr/>
          </a:p>
          <a:p>
            <a:pPr rtl="0">
              <a:spcBef>
                <a:spcPts val="0"/>
              </a:spcBef>
              <a:buNone/>
            </a:pPr>
            <a:r>
              <a:rPr lang="en"/>
              <a:t>The global memory is not part of the GPU core, and is in this case manufactured by Samsung. Its RAM similar to what is already in your computer.</a:t>
            </a:r>
          </a:p>
          <a:p>
            <a:pPr rtl="0">
              <a:spcBef>
                <a:spcPts val="0"/>
              </a:spcBef>
              <a:buNone/>
            </a:pPr>
            <a:endParaRPr/>
          </a:p>
          <a:p>
            <a:pPr rtl="0">
              <a:spcBef>
                <a:spcPts val="0"/>
              </a:spcBef>
              <a:buNone/>
            </a:pPr>
            <a:r>
              <a:rPr lang="en"/>
              <a:t>Note that not being located on the same silicon generally hurts performance. This is true for accessing global memory from the GPU, and is also (very) true for moving data to GPU over PCI-E.</a:t>
            </a:r>
          </a:p>
          <a:p>
            <a:pPr>
              <a:spcBef>
                <a:spcPts val="0"/>
              </a:spcBef>
              <a:buNone/>
            </a:pPr>
            <a:r>
              <a:rPr lang="en"/>
              <a:t>Light travels about 1 foot each ns (in vacuum).</a:t>
            </a:r>
          </a:p>
        </p:txBody>
      </p:sp>
    </p:spTree>
    <p:extLst>
      <p:ext uri="{BB962C8B-B14F-4D97-AF65-F5344CB8AC3E}">
        <p14:creationId xmlns:p14="http://schemas.microsoft.com/office/powerpoint/2010/main" val="18460767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68909D-C5BE-6A49-A1E4-C7D45E845C4A}" type="slidenum">
              <a:rPr lang="en-US" smtClean="0"/>
              <a:t>26</a:t>
            </a:fld>
            <a:endParaRPr lang="en-US"/>
          </a:p>
        </p:txBody>
      </p:sp>
    </p:spTree>
    <p:extLst>
      <p:ext uri="{BB962C8B-B14F-4D97-AF65-F5344CB8AC3E}">
        <p14:creationId xmlns:p14="http://schemas.microsoft.com/office/powerpoint/2010/main" val="24554903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D0DA3D-8190-4DCB-9DA8-55C02535BCB8}" type="slidenum">
              <a:rPr lang="zh-CN" altLang="en-US" smtClean="0"/>
              <a:t>27</a:t>
            </a:fld>
            <a:endParaRPr lang="zh-CN" altLang="en-US"/>
          </a:p>
        </p:txBody>
      </p:sp>
    </p:spTree>
    <p:extLst>
      <p:ext uri="{BB962C8B-B14F-4D97-AF65-F5344CB8AC3E}">
        <p14:creationId xmlns:p14="http://schemas.microsoft.com/office/powerpoint/2010/main" val="42850038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saw many many examples of how scientific computing is used to solve problems.  How can we even scratch the surface?  Well, it turns out that in one sense, all these problems boil down to the same thing.  Solving systems of PDEs.  And, solving systems of PDEs boils down to one thing: solving linear systems.</a:t>
            </a:r>
          </a:p>
        </p:txBody>
      </p:sp>
      <p:sp>
        <p:nvSpPr>
          <p:cNvPr id="4" name="Slide Number Placeholder 3"/>
          <p:cNvSpPr>
            <a:spLocks noGrp="1"/>
          </p:cNvSpPr>
          <p:nvPr>
            <p:ph type="sldNum" sz="quarter" idx="10"/>
          </p:nvPr>
        </p:nvSpPr>
        <p:spPr/>
        <p:txBody>
          <a:bodyPr/>
          <a:lstStyle/>
          <a:p>
            <a:fld id="{D0D0DA3D-8190-4DCB-9DA8-55C02535BCB8}" type="slidenum">
              <a:rPr lang="zh-CN" altLang="en-US" smtClean="0"/>
              <a:t>30</a:t>
            </a:fld>
            <a:endParaRPr lang="zh-CN" altLang="en-US"/>
          </a:p>
        </p:txBody>
      </p:sp>
    </p:spTree>
    <p:extLst>
      <p:ext uri="{BB962C8B-B14F-4D97-AF65-F5344CB8AC3E}">
        <p14:creationId xmlns:p14="http://schemas.microsoft.com/office/powerpoint/2010/main" val="42108142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B65C422-254E-A74F-BFBC-ED97E06EC6ED}" type="slidenum">
              <a:rPr lang="en-US" smtClean="0"/>
              <a:t>31</a:t>
            </a:fld>
            <a:endParaRPr lang="en-US"/>
          </a:p>
        </p:txBody>
      </p:sp>
    </p:spTree>
    <p:extLst>
      <p:ext uri="{BB962C8B-B14F-4D97-AF65-F5344CB8AC3E}">
        <p14:creationId xmlns:p14="http://schemas.microsoft.com/office/powerpoint/2010/main" val="6566752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95210F-3153-47D6-B786-4D5C9DCDB62B}" type="slidenum">
              <a:rPr lang="en-US" smtClean="0"/>
              <a:t>57</a:t>
            </a:fld>
            <a:endParaRPr lang="en-US"/>
          </a:p>
        </p:txBody>
      </p:sp>
    </p:spTree>
    <p:extLst>
      <p:ext uri="{BB962C8B-B14F-4D97-AF65-F5344CB8AC3E}">
        <p14:creationId xmlns:p14="http://schemas.microsoft.com/office/powerpoint/2010/main" val="5867070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636851" y="382990"/>
            <a:ext cx="4753308" cy="2039535"/>
          </a:xfrm>
        </p:spPr>
        <p:txBody>
          <a:bodyPr anchor="b">
            <a:normAutofit/>
          </a:bodyPr>
          <a:lstStyle>
            <a:lvl1pPr algn="l">
              <a:lnSpc>
                <a:spcPct val="85000"/>
              </a:lnSpc>
              <a:defRPr sz="3633" baseline="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636851" y="2422525"/>
            <a:ext cx="4753308" cy="853652"/>
          </a:xfrm>
        </p:spPr>
        <p:txBody>
          <a:bodyPr>
            <a:normAutofit/>
          </a:bodyPr>
          <a:lstStyle>
            <a:lvl1pPr marL="0" indent="0" algn="l">
              <a:buNone/>
              <a:defRPr sz="1110" spc="15" baseline="0">
                <a:solidFill>
                  <a:schemeClr val="tx1">
                    <a:lumMod val="75000"/>
                  </a:schemeClr>
                </a:solidFill>
              </a:defRPr>
            </a:lvl1pPr>
            <a:lvl2pPr marL="230703" indent="0" algn="ctr">
              <a:buNone/>
              <a:defRPr sz="1110"/>
            </a:lvl2pPr>
            <a:lvl3pPr marL="461406" indent="0" algn="ctr">
              <a:buNone/>
              <a:defRPr sz="1110"/>
            </a:lvl3pPr>
            <a:lvl4pPr marL="692109" indent="0" algn="ctr">
              <a:buNone/>
              <a:defRPr sz="1009"/>
            </a:lvl4pPr>
            <a:lvl5pPr marL="922812" indent="0" algn="ctr">
              <a:buNone/>
              <a:defRPr sz="1009"/>
            </a:lvl5pPr>
            <a:lvl6pPr marL="1153516" indent="0" algn="ctr">
              <a:buNone/>
              <a:defRPr sz="1009"/>
            </a:lvl6pPr>
            <a:lvl7pPr marL="1384219" indent="0" algn="ctr">
              <a:buNone/>
              <a:defRPr sz="1009"/>
            </a:lvl7pPr>
            <a:lvl8pPr marL="1614922" indent="0" algn="ctr">
              <a:buNone/>
              <a:defRPr sz="1009"/>
            </a:lvl8pPr>
            <a:lvl9pPr marL="1845625" indent="0" algn="ctr">
              <a:buNone/>
              <a:defRPr sz="1009"/>
            </a:lvl9pPr>
          </a:lstStyle>
          <a:p>
            <a:r>
              <a:rPr lang="en-US" smtClean="0"/>
              <a:t>Click to edit Master subtitle style</a:t>
            </a:r>
            <a:endParaRPr lang="en-US" dirty="0"/>
          </a:p>
        </p:txBody>
      </p:sp>
      <p:sp>
        <p:nvSpPr>
          <p:cNvPr id="7" name="Rectangle 6"/>
          <p:cNvSpPr/>
          <p:nvPr/>
        </p:nvSpPr>
        <p:spPr>
          <a:xfrm>
            <a:off x="0" y="0"/>
            <a:ext cx="230743" cy="3460750"/>
          </a:xfrm>
          <a:prstGeom prst="rect">
            <a:avLst/>
          </a:prstGeom>
          <a:solidFill>
            <a:schemeClr val="bg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Date Placeholder 7"/>
          <p:cNvSpPr>
            <a:spLocks noGrp="1"/>
          </p:cNvSpPr>
          <p:nvPr>
            <p:ph type="dt" sz="half" idx="10"/>
          </p:nvPr>
        </p:nvSpPr>
        <p:spPr/>
        <p:txBody>
          <a:bodyPr/>
          <a:lstStyle/>
          <a:p>
            <a:r>
              <a:rPr lang="en-US" smtClean="0"/>
              <a:t>1/14/2025, Lecture 1</a:t>
            </a:r>
            <a:endParaRPr lang="en-US"/>
          </a:p>
        </p:txBody>
      </p:sp>
      <p:sp>
        <p:nvSpPr>
          <p:cNvPr id="9" name="Footer Placeholder 8"/>
          <p:cNvSpPr>
            <a:spLocks noGrp="1"/>
          </p:cNvSpPr>
          <p:nvPr>
            <p:ph type="ftr" sz="quarter" idx="11"/>
          </p:nvPr>
        </p:nvSpPr>
        <p:spPr/>
        <p:txBody>
          <a:bodyPr/>
          <a:lstStyle/>
          <a:p>
            <a:r>
              <a:rPr lang="en-US" smtClean="0"/>
              <a:t>CSC4700, Spring 2025, Welcome and Introduction</a:t>
            </a:r>
            <a:endParaRPr lang="en-US"/>
          </a:p>
        </p:txBody>
      </p:sp>
      <p:sp>
        <p:nvSpPr>
          <p:cNvPr id="10" name="Slide Number Placeholder 9"/>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613835069"/>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t>1/14/2025, Lecture 1</a:t>
            </a:r>
            <a:endParaRPr lang="en-US"/>
          </a:p>
        </p:txBody>
      </p:sp>
      <p:sp>
        <p:nvSpPr>
          <p:cNvPr id="5" name="Footer Placeholder 4"/>
          <p:cNvSpPr>
            <a:spLocks noGrp="1"/>
          </p:cNvSpPr>
          <p:nvPr>
            <p:ph type="ftr" sz="quarter" idx="11"/>
          </p:nvPr>
        </p:nvSpPr>
        <p:spPr/>
        <p:txBody>
          <a:bodyPr/>
          <a:lstStyle/>
          <a:p>
            <a:r>
              <a:rPr lang="en-US" smtClean="0"/>
              <a:t>CSC4700, Spring 2025, Welcome and Introduction</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
        <p:nvSpPr>
          <p:cNvPr id="7" name="Rectangle 6"/>
          <p:cNvSpPr/>
          <p:nvPr/>
        </p:nvSpPr>
        <p:spPr>
          <a:xfrm>
            <a:off x="0" y="0"/>
            <a:ext cx="230743" cy="346075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2484742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364891" y="192264"/>
            <a:ext cx="1249859" cy="297608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384572" y="192264"/>
            <a:ext cx="3903405" cy="297608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t>1/14/2025, Lecture 1</a:t>
            </a:r>
            <a:endParaRPr lang="en-US"/>
          </a:p>
        </p:txBody>
      </p:sp>
      <p:sp>
        <p:nvSpPr>
          <p:cNvPr id="5" name="Footer Placeholder 4"/>
          <p:cNvSpPr>
            <a:spLocks noGrp="1"/>
          </p:cNvSpPr>
          <p:nvPr>
            <p:ph type="ftr" sz="quarter" idx="11"/>
          </p:nvPr>
        </p:nvSpPr>
        <p:spPr/>
        <p:txBody>
          <a:bodyPr/>
          <a:lstStyle/>
          <a:p>
            <a:r>
              <a:rPr lang="en-US" smtClean="0"/>
              <a:t>CSC4700, Spring 2025, Welcome and Introduction</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
        <p:nvSpPr>
          <p:cNvPr id="7" name="Rectangle 6"/>
          <p:cNvSpPr/>
          <p:nvPr/>
        </p:nvSpPr>
        <p:spPr>
          <a:xfrm>
            <a:off x="0" y="0"/>
            <a:ext cx="230743" cy="346075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4437681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cSld name="1_Title Slide">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ctrTitle"/>
          </p:nvPr>
        </p:nvSpPr>
        <p:spPr>
          <a:xfrm>
            <a:off x="501225" y="1361921"/>
            <a:ext cx="3672981" cy="279500"/>
          </a:xfrm>
          <a:prstGeom prst="rect">
            <a:avLst/>
          </a:prstGeom>
        </p:spPr>
        <p:txBody>
          <a:bodyPr wrap="square" lIns="0" tIns="0" rIns="0" bIns="0">
            <a:spAutoFit/>
          </a:bodyPr>
          <a:lstStyle>
            <a:lvl1pPr>
              <a:defRPr sz="2018" b="0" i="0">
                <a:solidFill>
                  <a:srgbClr val="D2533C"/>
                </a:solidFill>
                <a:latin typeface="Arial"/>
                <a:cs typeface="Arial"/>
              </a:defRPr>
            </a:lvl1pPr>
          </a:lstStyle>
          <a:p>
            <a:r>
              <a:rPr lang="en-US" smtClean="0"/>
              <a:t>Click to edit Master title style</a:t>
            </a:r>
            <a:endParaRPr/>
          </a:p>
        </p:txBody>
      </p:sp>
      <p:sp>
        <p:nvSpPr>
          <p:cNvPr id="3" name="Holder 3"/>
          <p:cNvSpPr>
            <a:spLocks noGrp="1"/>
          </p:cNvSpPr>
          <p:nvPr>
            <p:ph type="subTitle" idx="4"/>
          </p:nvPr>
        </p:nvSpPr>
        <p:spPr>
          <a:xfrm>
            <a:off x="501225" y="1739347"/>
            <a:ext cx="1963239" cy="354071"/>
          </a:xfrm>
          <a:prstGeom prst="rect">
            <a:avLst/>
          </a:prstGeom>
        </p:spPr>
        <p:txBody>
          <a:bodyPr wrap="square" lIns="0" tIns="0" rIns="0" bIns="0">
            <a:spAutoFit/>
          </a:bodyPr>
          <a:lstStyle>
            <a:lvl1pPr>
              <a:defRPr sz="1211" b="0" i="0">
                <a:solidFill>
                  <a:srgbClr val="292934"/>
                </a:solidFill>
                <a:latin typeface="Arial"/>
                <a:cs typeface="Arial"/>
              </a:defRPr>
            </a:lvl1pPr>
          </a:lstStyle>
          <a:p>
            <a:r>
              <a:rPr lang="en-US" smtClean="0"/>
              <a:t>Click to edit Master subtitle style</a:t>
            </a:r>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r>
              <a:rPr lang="en-US" smtClean="0"/>
              <a:t>CSC4700, Spring 2025, Welcome and Introduction</a:t>
            </a:r>
            <a:endParaRPr lang="en-US"/>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r>
              <a:rPr lang="en-US" smtClean="0"/>
              <a:t>1/14/2025, Lecture 1</a:t>
            </a:r>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lang="en-US" smtClean="0"/>
              <a:t>‹#›</a:t>
            </a:fld>
            <a:endParaRPr lang="en-US"/>
          </a:p>
        </p:txBody>
      </p:sp>
    </p:spTree>
    <p:extLst>
      <p:ext uri="{BB962C8B-B14F-4D97-AF65-F5344CB8AC3E}">
        <p14:creationId xmlns:p14="http://schemas.microsoft.com/office/powerpoint/2010/main" val="28841801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t>1/14/2025, Lecture 1</a:t>
            </a:r>
            <a:endParaRPr lang="en-US"/>
          </a:p>
        </p:txBody>
      </p:sp>
      <p:sp>
        <p:nvSpPr>
          <p:cNvPr id="5" name="Footer Placeholder 4"/>
          <p:cNvSpPr>
            <a:spLocks noGrp="1"/>
          </p:cNvSpPr>
          <p:nvPr>
            <p:ph type="ftr" sz="quarter" idx="11"/>
          </p:nvPr>
        </p:nvSpPr>
        <p:spPr/>
        <p:txBody>
          <a:bodyPr/>
          <a:lstStyle/>
          <a:p>
            <a:r>
              <a:rPr lang="en-US" smtClean="0"/>
              <a:t>CSC4700, Spring 2025, Welcome and Introduction</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
        <p:nvSpPr>
          <p:cNvPr id="8" name="Rectangle 7"/>
          <p:cNvSpPr/>
          <p:nvPr/>
        </p:nvSpPr>
        <p:spPr>
          <a:xfrm>
            <a:off x="0" y="0"/>
            <a:ext cx="230743" cy="346075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1" name="Picture 10"/>
          <p:cNvPicPr>
            <a:picLocks noChangeAspect="1"/>
          </p:cNvPicPr>
          <p:nvPr userDrawn="1"/>
        </p:nvPicPr>
        <p:blipFill>
          <a:blip r:embed="rId2"/>
          <a:stretch>
            <a:fillRect/>
          </a:stretch>
        </p:blipFill>
        <p:spPr>
          <a:xfrm>
            <a:off x="5108855" y="2873375"/>
            <a:ext cx="590500" cy="587375"/>
          </a:xfrm>
          <a:prstGeom prst="rect">
            <a:avLst/>
          </a:prstGeom>
        </p:spPr>
      </p:pic>
    </p:spTree>
    <p:extLst>
      <p:ext uri="{BB962C8B-B14F-4D97-AF65-F5344CB8AC3E}">
        <p14:creationId xmlns:p14="http://schemas.microsoft.com/office/powerpoint/2010/main" val="3664592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36851" y="382990"/>
            <a:ext cx="4753308" cy="2039535"/>
          </a:xfrm>
        </p:spPr>
        <p:txBody>
          <a:bodyPr anchor="b">
            <a:normAutofit/>
          </a:bodyPr>
          <a:lstStyle>
            <a:lvl1pPr>
              <a:lnSpc>
                <a:spcPct val="85000"/>
              </a:lnSpc>
              <a:defRPr sz="3633" b="1"/>
            </a:lvl1pPr>
          </a:lstStyle>
          <a:p>
            <a:r>
              <a:rPr lang="en-US" smtClean="0"/>
              <a:t>Click to edit Master title style</a:t>
            </a:r>
            <a:endParaRPr lang="en-US" dirty="0"/>
          </a:p>
        </p:txBody>
      </p:sp>
      <p:sp>
        <p:nvSpPr>
          <p:cNvPr id="3" name="Text Placeholder 2"/>
          <p:cNvSpPr>
            <a:spLocks noGrp="1"/>
          </p:cNvSpPr>
          <p:nvPr>
            <p:ph type="body" idx="1"/>
          </p:nvPr>
        </p:nvSpPr>
        <p:spPr>
          <a:xfrm>
            <a:off x="636851" y="2422525"/>
            <a:ext cx="4753308" cy="853652"/>
          </a:xfrm>
        </p:spPr>
        <p:txBody>
          <a:bodyPr anchor="t">
            <a:normAutofit/>
          </a:bodyPr>
          <a:lstStyle>
            <a:lvl1pPr marL="0" indent="0">
              <a:buNone/>
              <a:defRPr sz="1110" spc="15" baseline="0">
                <a:solidFill>
                  <a:schemeClr val="tx1">
                    <a:lumMod val="50000"/>
                    <a:lumOff val="50000"/>
                  </a:schemeClr>
                </a:solidFill>
              </a:defRPr>
            </a:lvl1pPr>
            <a:lvl2pPr marL="230703" indent="0">
              <a:buNone/>
              <a:defRPr sz="908">
                <a:solidFill>
                  <a:schemeClr val="tx1">
                    <a:tint val="75000"/>
                  </a:schemeClr>
                </a:solidFill>
              </a:defRPr>
            </a:lvl2pPr>
            <a:lvl3pPr marL="461406" indent="0">
              <a:buNone/>
              <a:defRPr sz="807">
                <a:solidFill>
                  <a:schemeClr val="tx1">
                    <a:tint val="75000"/>
                  </a:schemeClr>
                </a:solidFill>
              </a:defRPr>
            </a:lvl3pPr>
            <a:lvl4pPr marL="692109" indent="0">
              <a:buNone/>
              <a:defRPr sz="706">
                <a:solidFill>
                  <a:schemeClr val="tx1">
                    <a:tint val="75000"/>
                  </a:schemeClr>
                </a:solidFill>
              </a:defRPr>
            </a:lvl4pPr>
            <a:lvl5pPr marL="922812" indent="0">
              <a:buNone/>
              <a:defRPr sz="706">
                <a:solidFill>
                  <a:schemeClr val="tx1">
                    <a:tint val="75000"/>
                  </a:schemeClr>
                </a:solidFill>
              </a:defRPr>
            </a:lvl5pPr>
            <a:lvl6pPr marL="1153516" indent="0">
              <a:buNone/>
              <a:defRPr sz="706">
                <a:solidFill>
                  <a:schemeClr val="tx1">
                    <a:tint val="75000"/>
                  </a:schemeClr>
                </a:solidFill>
              </a:defRPr>
            </a:lvl6pPr>
            <a:lvl7pPr marL="1384219" indent="0">
              <a:buNone/>
              <a:defRPr sz="706">
                <a:solidFill>
                  <a:schemeClr val="tx1">
                    <a:tint val="75000"/>
                  </a:schemeClr>
                </a:solidFill>
              </a:defRPr>
            </a:lvl7pPr>
            <a:lvl8pPr marL="1614922" indent="0">
              <a:buNone/>
              <a:defRPr sz="706">
                <a:solidFill>
                  <a:schemeClr val="tx1">
                    <a:tint val="75000"/>
                  </a:schemeClr>
                </a:solidFill>
              </a:defRPr>
            </a:lvl8pPr>
            <a:lvl9pPr marL="1845625" indent="0">
              <a:buNone/>
              <a:defRPr sz="706">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r>
              <a:rPr lang="en-US" smtClean="0"/>
              <a:t>1/14/2025, Lecture 1</a:t>
            </a:r>
            <a:endParaRPr lang="en-US"/>
          </a:p>
        </p:txBody>
      </p:sp>
      <p:sp>
        <p:nvSpPr>
          <p:cNvPr id="5" name="Footer Placeholder 4"/>
          <p:cNvSpPr>
            <a:spLocks noGrp="1"/>
          </p:cNvSpPr>
          <p:nvPr>
            <p:ph type="ftr" sz="quarter" idx="11"/>
          </p:nvPr>
        </p:nvSpPr>
        <p:spPr/>
        <p:txBody>
          <a:bodyPr/>
          <a:lstStyle/>
          <a:p>
            <a:r>
              <a:rPr lang="en-US" smtClean="0"/>
              <a:t>CSC4700, Spring 2025, Welcome and Introduction</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
        <p:nvSpPr>
          <p:cNvPr id="8" name="Rectangle 7"/>
          <p:cNvSpPr/>
          <p:nvPr/>
        </p:nvSpPr>
        <p:spPr>
          <a:xfrm>
            <a:off x="0" y="0"/>
            <a:ext cx="230743" cy="346075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6119284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36851" y="922867"/>
            <a:ext cx="2261283" cy="2195814"/>
          </a:xfrm>
        </p:spPr>
        <p:txBody>
          <a:bodyPr/>
          <a:lstStyle>
            <a:lvl1pPr>
              <a:defRPr sz="1009"/>
            </a:lvl1pPr>
            <a:lvl2pPr>
              <a:defRPr sz="908"/>
            </a:lvl2pPr>
            <a:lvl3pPr>
              <a:defRPr sz="807"/>
            </a:lvl3pPr>
            <a:lvl4pPr>
              <a:defRPr sz="706"/>
            </a:lvl4pPr>
            <a:lvl5pPr>
              <a:defRPr sz="706"/>
            </a:lvl5pPr>
            <a:lvl6pPr>
              <a:defRPr sz="706"/>
            </a:lvl6pPr>
            <a:lvl7pPr>
              <a:defRPr sz="706"/>
            </a:lvl7pPr>
            <a:lvl8pPr>
              <a:defRPr sz="706"/>
            </a:lvl8pPr>
            <a:lvl9pPr>
              <a:defRPr sz="706"/>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091958" y="922867"/>
            <a:ext cx="2261283" cy="2195814"/>
          </a:xfrm>
        </p:spPr>
        <p:txBody>
          <a:bodyPr/>
          <a:lstStyle>
            <a:lvl1pPr>
              <a:defRPr sz="1009"/>
            </a:lvl1pPr>
            <a:lvl2pPr>
              <a:defRPr sz="908"/>
            </a:lvl2pPr>
            <a:lvl3pPr>
              <a:defRPr sz="807"/>
            </a:lvl3pPr>
            <a:lvl4pPr>
              <a:defRPr sz="706"/>
            </a:lvl4pPr>
            <a:lvl5pPr>
              <a:defRPr sz="706"/>
            </a:lvl5pPr>
            <a:lvl6pPr>
              <a:defRPr sz="706"/>
            </a:lvl6pPr>
            <a:lvl7pPr>
              <a:defRPr sz="706"/>
            </a:lvl7pPr>
            <a:lvl8pPr>
              <a:defRPr sz="706"/>
            </a:lvl8pPr>
            <a:lvl9pPr>
              <a:defRPr sz="706"/>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r>
              <a:rPr lang="en-US" smtClean="0"/>
              <a:t>1/14/2025, Lecture 1</a:t>
            </a:r>
            <a:endParaRPr lang="en-US"/>
          </a:p>
        </p:txBody>
      </p:sp>
      <p:sp>
        <p:nvSpPr>
          <p:cNvPr id="6" name="Footer Placeholder 5"/>
          <p:cNvSpPr>
            <a:spLocks noGrp="1"/>
          </p:cNvSpPr>
          <p:nvPr>
            <p:ph type="ftr" sz="quarter" idx="11"/>
          </p:nvPr>
        </p:nvSpPr>
        <p:spPr/>
        <p:txBody>
          <a:bodyPr/>
          <a:lstStyle/>
          <a:p>
            <a:r>
              <a:rPr lang="en-US" smtClean="0"/>
              <a:t>CSC4700, Spring 2025, Welcome and Introduction</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
        <p:nvSpPr>
          <p:cNvPr id="8" name="Rectangle 7"/>
          <p:cNvSpPr/>
          <p:nvPr/>
        </p:nvSpPr>
        <p:spPr>
          <a:xfrm>
            <a:off x="0" y="0"/>
            <a:ext cx="230743" cy="346075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p:cNvPicPr>
            <a:picLocks noChangeAspect="1"/>
          </p:cNvPicPr>
          <p:nvPr userDrawn="1"/>
        </p:nvPicPr>
        <p:blipFill>
          <a:blip r:embed="rId2"/>
          <a:stretch>
            <a:fillRect/>
          </a:stretch>
        </p:blipFill>
        <p:spPr>
          <a:xfrm>
            <a:off x="5108855" y="2873375"/>
            <a:ext cx="590500" cy="587375"/>
          </a:xfrm>
          <a:prstGeom prst="rect">
            <a:avLst/>
          </a:prstGeom>
        </p:spPr>
      </p:pic>
    </p:spTree>
    <p:extLst>
      <p:ext uri="{BB962C8B-B14F-4D97-AF65-F5344CB8AC3E}">
        <p14:creationId xmlns:p14="http://schemas.microsoft.com/office/powerpoint/2010/main" val="29436521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36851" y="864761"/>
            <a:ext cx="2261283" cy="369147"/>
          </a:xfrm>
        </p:spPr>
        <p:txBody>
          <a:bodyPr anchor="b">
            <a:normAutofit/>
          </a:bodyPr>
          <a:lstStyle>
            <a:lvl1pPr marL="0" indent="0">
              <a:spcBef>
                <a:spcPts val="0"/>
              </a:spcBef>
              <a:buNone/>
              <a:defRPr sz="1009" b="0">
                <a:solidFill>
                  <a:schemeClr val="tx2"/>
                </a:solidFill>
              </a:defRPr>
            </a:lvl1pPr>
            <a:lvl2pPr marL="230703" indent="0">
              <a:buNone/>
              <a:defRPr sz="1009" b="1"/>
            </a:lvl2pPr>
            <a:lvl3pPr marL="461406" indent="0">
              <a:buNone/>
              <a:defRPr sz="908" b="1"/>
            </a:lvl3pPr>
            <a:lvl4pPr marL="692109" indent="0">
              <a:buNone/>
              <a:defRPr sz="807" b="1"/>
            </a:lvl4pPr>
            <a:lvl5pPr marL="922812" indent="0">
              <a:buNone/>
              <a:defRPr sz="807" b="1"/>
            </a:lvl5pPr>
            <a:lvl6pPr marL="1153516" indent="0">
              <a:buNone/>
              <a:defRPr sz="807" b="1"/>
            </a:lvl6pPr>
            <a:lvl7pPr marL="1384219" indent="0">
              <a:buNone/>
              <a:defRPr sz="807" b="1"/>
            </a:lvl7pPr>
            <a:lvl8pPr marL="1614922" indent="0">
              <a:buNone/>
              <a:defRPr sz="807" b="1"/>
            </a:lvl8pPr>
            <a:lvl9pPr marL="1845625" indent="0">
              <a:buNone/>
              <a:defRPr sz="807" b="1"/>
            </a:lvl9pPr>
          </a:lstStyle>
          <a:p>
            <a:pPr lvl="0"/>
            <a:r>
              <a:rPr lang="en-US" smtClean="0"/>
              <a:t>Edit Master text styles</a:t>
            </a:r>
          </a:p>
        </p:txBody>
      </p:sp>
      <p:sp>
        <p:nvSpPr>
          <p:cNvPr id="4" name="Content Placeholder 3"/>
          <p:cNvSpPr>
            <a:spLocks noGrp="1"/>
          </p:cNvSpPr>
          <p:nvPr>
            <p:ph sz="half" idx="2"/>
          </p:nvPr>
        </p:nvSpPr>
        <p:spPr>
          <a:xfrm>
            <a:off x="636851" y="1265384"/>
            <a:ext cx="2261283" cy="1849291"/>
          </a:xfrm>
        </p:spPr>
        <p:txBody>
          <a:bodyPr/>
          <a:lstStyle>
            <a:lvl1pPr>
              <a:defRPr sz="908"/>
            </a:lvl1pPr>
            <a:lvl2pPr>
              <a:defRPr sz="807"/>
            </a:lvl2pPr>
            <a:lvl3pPr>
              <a:defRPr sz="706"/>
            </a:lvl3pPr>
            <a:lvl4pPr>
              <a:defRPr sz="706"/>
            </a:lvl4pPr>
            <a:lvl5pPr>
              <a:defRPr sz="706"/>
            </a:lvl5pPr>
            <a:lvl6pPr>
              <a:defRPr sz="706"/>
            </a:lvl6pPr>
            <a:lvl7pPr>
              <a:defRPr sz="706"/>
            </a:lvl7pPr>
            <a:lvl8pPr>
              <a:defRPr sz="706"/>
            </a:lvl8pPr>
            <a:lvl9pPr>
              <a:defRPr sz="706"/>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091958" y="864761"/>
            <a:ext cx="2261283" cy="369147"/>
          </a:xfrm>
        </p:spPr>
        <p:txBody>
          <a:bodyPr anchor="b">
            <a:normAutofit/>
          </a:bodyPr>
          <a:lstStyle>
            <a:lvl1pPr marL="0" indent="0">
              <a:lnSpc>
                <a:spcPct val="95000"/>
              </a:lnSpc>
              <a:spcBef>
                <a:spcPts val="0"/>
              </a:spcBef>
              <a:buNone/>
              <a:defRPr lang="en-US" sz="1009" b="0" kern="1200" dirty="0">
                <a:solidFill>
                  <a:schemeClr val="tx2"/>
                </a:solidFill>
                <a:latin typeface="+mn-lt"/>
                <a:ea typeface="+mn-ea"/>
                <a:cs typeface="+mn-cs"/>
              </a:defRPr>
            </a:lvl1pPr>
            <a:lvl2pPr marL="230703" indent="0">
              <a:buNone/>
              <a:defRPr sz="1009" b="1"/>
            </a:lvl2pPr>
            <a:lvl3pPr marL="461406" indent="0">
              <a:buNone/>
              <a:defRPr sz="908" b="1"/>
            </a:lvl3pPr>
            <a:lvl4pPr marL="692109" indent="0">
              <a:buNone/>
              <a:defRPr sz="807" b="1"/>
            </a:lvl4pPr>
            <a:lvl5pPr marL="922812" indent="0">
              <a:buNone/>
              <a:defRPr sz="807" b="1"/>
            </a:lvl5pPr>
            <a:lvl6pPr marL="1153516" indent="0">
              <a:buNone/>
              <a:defRPr sz="807" b="1"/>
            </a:lvl6pPr>
            <a:lvl7pPr marL="1384219" indent="0">
              <a:buNone/>
              <a:defRPr sz="807" b="1"/>
            </a:lvl7pPr>
            <a:lvl8pPr marL="1614922" indent="0">
              <a:buNone/>
              <a:defRPr sz="807" b="1"/>
            </a:lvl8pPr>
            <a:lvl9pPr marL="1845625" indent="0">
              <a:buNone/>
              <a:defRPr sz="807" b="1"/>
            </a:lvl9pPr>
          </a:lstStyle>
          <a:p>
            <a:pPr marL="0" lvl="0" indent="0" algn="l" defTabSz="461406" rtl="0" eaLnBrk="1" latinLnBrk="0" hangingPunct="1">
              <a:lnSpc>
                <a:spcPct val="90000"/>
              </a:lnSpc>
              <a:spcBef>
                <a:spcPts val="1009"/>
              </a:spcBef>
              <a:buFontTx/>
              <a:buNone/>
            </a:pPr>
            <a:r>
              <a:rPr lang="en-US" smtClean="0"/>
              <a:t>Edit Master text styles</a:t>
            </a:r>
          </a:p>
        </p:txBody>
      </p:sp>
      <p:sp>
        <p:nvSpPr>
          <p:cNvPr id="6" name="Content Placeholder 5"/>
          <p:cNvSpPr>
            <a:spLocks noGrp="1"/>
          </p:cNvSpPr>
          <p:nvPr>
            <p:ph sz="quarter" idx="4"/>
          </p:nvPr>
        </p:nvSpPr>
        <p:spPr>
          <a:xfrm>
            <a:off x="3091958" y="1265384"/>
            <a:ext cx="2261283" cy="1849291"/>
          </a:xfrm>
        </p:spPr>
        <p:txBody>
          <a:bodyPr/>
          <a:lstStyle>
            <a:lvl1pPr>
              <a:defRPr sz="908"/>
            </a:lvl1pPr>
            <a:lvl2pPr>
              <a:defRPr sz="807"/>
            </a:lvl2pPr>
            <a:lvl3pPr>
              <a:defRPr sz="706"/>
            </a:lvl3pPr>
            <a:lvl4pPr>
              <a:defRPr sz="706"/>
            </a:lvl4pPr>
            <a:lvl5pPr>
              <a:defRPr sz="706"/>
            </a:lvl5pPr>
            <a:lvl6pPr>
              <a:defRPr sz="706"/>
            </a:lvl6pPr>
            <a:lvl7pPr>
              <a:defRPr sz="706"/>
            </a:lvl7pPr>
            <a:lvl8pPr>
              <a:defRPr sz="706"/>
            </a:lvl8pPr>
            <a:lvl9pPr>
              <a:defRPr sz="706"/>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r>
              <a:rPr lang="en-US" smtClean="0"/>
              <a:t>1/14/2025, Lecture 1</a:t>
            </a:r>
            <a:endParaRPr lang="en-US"/>
          </a:p>
        </p:txBody>
      </p:sp>
      <p:sp>
        <p:nvSpPr>
          <p:cNvPr id="8" name="Footer Placeholder 7"/>
          <p:cNvSpPr>
            <a:spLocks noGrp="1"/>
          </p:cNvSpPr>
          <p:nvPr>
            <p:ph type="ftr" sz="quarter" idx="11"/>
          </p:nvPr>
        </p:nvSpPr>
        <p:spPr/>
        <p:txBody>
          <a:bodyPr/>
          <a:lstStyle/>
          <a:p>
            <a:r>
              <a:rPr lang="en-US" smtClean="0"/>
              <a:t>CSC4700, Spring 2025, Welcome and Introduction</a:t>
            </a:r>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
        <p:nvSpPr>
          <p:cNvPr id="11" name="Rectangle 10"/>
          <p:cNvSpPr/>
          <p:nvPr/>
        </p:nvSpPr>
        <p:spPr>
          <a:xfrm>
            <a:off x="0" y="0"/>
            <a:ext cx="230743" cy="346075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4" name="Picture 13"/>
          <p:cNvPicPr>
            <a:picLocks noChangeAspect="1"/>
          </p:cNvPicPr>
          <p:nvPr userDrawn="1"/>
        </p:nvPicPr>
        <p:blipFill>
          <a:blip r:embed="rId2"/>
          <a:stretch>
            <a:fillRect/>
          </a:stretch>
        </p:blipFill>
        <p:spPr>
          <a:xfrm>
            <a:off x="5108855" y="2873375"/>
            <a:ext cx="590500" cy="587375"/>
          </a:xfrm>
          <a:prstGeom prst="rect">
            <a:avLst/>
          </a:prstGeom>
        </p:spPr>
      </p:pic>
    </p:spTree>
    <p:extLst>
      <p:ext uri="{BB962C8B-B14F-4D97-AF65-F5344CB8AC3E}">
        <p14:creationId xmlns:p14="http://schemas.microsoft.com/office/powerpoint/2010/main" val="23182692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r>
              <a:rPr lang="en-US" smtClean="0"/>
              <a:t>1/14/2025, Lecture 1</a:t>
            </a:r>
            <a:endParaRPr lang="en-US"/>
          </a:p>
        </p:txBody>
      </p:sp>
      <p:sp>
        <p:nvSpPr>
          <p:cNvPr id="4" name="Footer Placeholder 3"/>
          <p:cNvSpPr>
            <a:spLocks noGrp="1"/>
          </p:cNvSpPr>
          <p:nvPr>
            <p:ph type="ftr" sz="quarter" idx="11"/>
          </p:nvPr>
        </p:nvSpPr>
        <p:spPr/>
        <p:txBody>
          <a:bodyPr/>
          <a:lstStyle/>
          <a:p>
            <a:r>
              <a:rPr lang="en-US" smtClean="0"/>
              <a:t>CSC4700, Spring 2025, Welcome and Introduction</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
        <p:nvSpPr>
          <p:cNvPr id="7" name="Rectangle 6"/>
          <p:cNvSpPr/>
          <p:nvPr/>
        </p:nvSpPr>
        <p:spPr>
          <a:xfrm>
            <a:off x="0" y="0"/>
            <a:ext cx="230743" cy="346075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8" name="Picture 7"/>
          <p:cNvPicPr>
            <a:picLocks noChangeAspect="1"/>
          </p:cNvPicPr>
          <p:nvPr userDrawn="1"/>
        </p:nvPicPr>
        <p:blipFill>
          <a:blip r:embed="rId2"/>
          <a:stretch>
            <a:fillRect/>
          </a:stretch>
        </p:blipFill>
        <p:spPr>
          <a:xfrm>
            <a:off x="5108855" y="2873375"/>
            <a:ext cx="590500" cy="587375"/>
          </a:xfrm>
          <a:prstGeom prst="rect">
            <a:avLst/>
          </a:prstGeom>
        </p:spPr>
      </p:pic>
    </p:spTree>
    <p:extLst>
      <p:ext uri="{BB962C8B-B14F-4D97-AF65-F5344CB8AC3E}">
        <p14:creationId xmlns:p14="http://schemas.microsoft.com/office/powerpoint/2010/main" val="23852027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1/14/2025, Lecture 1</a:t>
            </a:r>
            <a:endParaRPr lang="en-US"/>
          </a:p>
        </p:txBody>
      </p:sp>
      <p:sp>
        <p:nvSpPr>
          <p:cNvPr id="3" name="Footer Placeholder 2"/>
          <p:cNvSpPr>
            <a:spLocks noGrp="1"/>
          </p:cNvSpPr>
          <p:nvPr>
            <p:ph type="ftr" sz="quarter" idx="11"/>
          </p:nvPr>
        </p:nvSpPr>
        <p:spPr/>
        <p:txBody>
          <a:bodyPr/>
          <a:lstStyle/>
          <a:p>
            <a:r>
              <a:rPr lang="en-US" smtClean="0"/>
              <a:t>CSC4700, Spring 2025, Welcome and Introduction</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
        <p:nvSpPr>
          <p:cNvPr id="5" name="Rectangle 4"/>
          <p:cNvSpPr/>
          <p:nvPr/>
        </p:nvSpPr>
        <p:spPr>
          <a:xfrm>
            <a:off x="0" y="0"/>
            <a:ext cx="230743" cy="3460750"/>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6231977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24567" y="230717"/>
            <a:ext cx="1615202" cy="807507"/>
          </a:xfrm>
        </p:spPr>
        <p:txBody>
          <a:bodyPr anchor="b">
            <a:normAutofit/>
          </a:bodyPr>
          <a:lstStyle>
            <a:lvl1pPr>
              <a:defRPr sz="1413" b="1" baseline="0"/>
            </a:lvl1pPr>
          </a:lstStyle>
          <a:p>
            <a:r>
              <a:rPr lang="en-US" smtClean="0"/>
              <a:t>Click to edit Master title style</a:t>
            </a:r>
            <a:endParaRPr lang="en-US" dirty="0"/>
          </a:p>
        </p:txBody>
      </p:sp>
      <p:sp>
        <p:nvSpPr>
          <p:cNvPr id="3" name="Content Placeholder 2"/>
          <p:cNvSpPr>
            <a:spLocks noGrp="1"/>
          </p:cNvSpPr>
          <p:nvPr>
            <p:ph idx="1"/>
          </p:nvPr>
        </p:nvSpPr>
        <p:spPr>
          <a:xfrm>
            <a:off x="2273247" y="346075"/>
            <a:ext cx="3068029" cy="2768600"/>
          </a:xfrm>
        </p:spPr>
        <p:txBody>
          <a:bodyPr/>
          <a:lstStyle>
            <a:lvl1pPr>
              <a:defRPr sz="1009"/>
            </a:lvl1pPr>
            <a:lvl2pPr>
              <a:defRPr sz="908"/>
            </a:lvl2pPr>
            <a:lvl3pPr>
              <a:defRPr sz="807"/>
            </a:lvl3pPr>
            <a:lvl4pPr>
              <a:defRPr sz="706"/>
            </a:lvl4pPr>
            <a:lvl5pPr>
              <a:defRPr sz="706"/>
            </a:lvl5pPr>
            <a:lvl6pPr>
              <a:defRPr sz="706"/>
            </a:lvl6pPr>
            <a:lvl7pPr>
              <a:defRPr sz="706"/>
            </a:lvl7pPr>
            <a:lvl8pPr>
              <a:defRPr sz="706"/>
            </a:lvl8pPr>
            <a:lvl9pPr>
              <a:defRPr sz="706"/>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24567" y="1059588"/>
            <a:ext cx="1615202" cy="1922639"/>
          </a:xfrm>
        </p:spPr>
        <p:txBody>
          <a:bodyPr>
            <a:normAutofit/>
          </a:bodyPr>
          <a:lstStyle>
            <a:lvl1pPr marL="0" indent="0">
              <a:lnSpc>
                <a:spcPct val="114000"/>
              </a:lnSpc>
              <a:spcBef>
                <a:spcPts val="404"/>
              </a:spcBef>
              <a:buNone/>
              <a:defRPr sz="706"/>
            </a:lvl1pPr>
            <a:lvl2pPr marL="230703" indent="0">
              <a:buNone/>
              <a:defRPr sz="606"/>
            </a:lvl2pPr>
            <a:lvl3pPr marL="461406" indent="0">
              <a:buNone/>
              <a:defRPr sz="505"/>
            </a:lvl3pPr>
            <a:lvl4pPr marL="692109" indent="0">
              <a:buNone/>
              <a:defRPr sz="454"/>
            </a:lvl4pPr>
            <a:lvl5pPr marL="922812" indent="0">
              <a:buNone/>
              <a:defRPr sz="454"/>
            </a:lvl5pPr>
            <a:lvl6pPr marL="1153516" indent="0">
              <a:buNone/>
              <a:defRPr sz="454"/>
            </a:lvl6pPr>
            <a:lvl7pPr marL="1384219" indent="0">
              <a:buNone/>
              <a:defRPr sz="454"/>
            </a:lvl7pPr>
            <a:lvl8pPr marL="1614922" indent="0">
              <a:buNone/>
              <a:defRPr sz="454"/>
            </a:lvl8pPr>
            <a:lvl9pPr marL="1845625" indent="0">
              <a:buNone/>
              <a:defRPr sz="454"/>
            </a:lvl9pPr>
          </a:lstStyle>
          <a:p>
            <a:pPr lvl="0"/>
            <a:r>
              <a:rPr lang="en-US" smtClean="0"/>
              <a:t>Edit Master text styles</a:t>
            </a:r>
          </a:p>
        </p:txBody>
      </p:sp>
      <p:sp>
        <p:nvSpPr>
          <p:cNvPr id="5" name="Date Placeholder 4"/>
          <p:cNvSpPr>
            <a:spLocks noGrp="1"/>
          </p:cNvSpPr>
          <p:nvPr>
            <p:ph type="dt" sz="half" idx="10"/>
          </p:nvPr>
        </p:nvSpPr>
        <p:spPr/>
        <p:txBody>
          <a:bodyPr/>
          <a:lstStyle/>
          <a:p>
            <a:r>
              <a:rPr lang="en-US" smtClean="0"/>
              <a:t>1/14/2025, Lecture 1</a:t>
            </a:r>
            <a:endParaRPr lang="en-US"/>
          </a:p>
        </p:txBody>
      </p:sp>
      <p:sp>
        <p:nvSpPr>
          <p:cNvPr id="6" name="Footer Placeholder 5"/>
          <p:cNvSpPr>
            <a:spLocks noGrp="1"/>
          </p:cNvSpPr>
          <p:nvPr>
            <p:ph type="ftr" sz="quarter" idx="11"/>
          </p:nvPr>
        </p:nvSpPr>
        <p:spPr/>
        <p:txBody>
          <a:bodyPr/>
          <a:lstStyle/>
          <a:p>
            <a:r>
              <a:rPr lang="en-US" smtClean="0"/>
              <a:t>CSC4700, Spring 2025, Welcome and Introduction</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6721042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2576336"/>
            <a:ext cx="5699355" cy="88441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61486" y="2653242"/>
            <a:ext cx="5037892" cy="461433"/>
          </a:xfrm>
        </p:spPr>
        <p:txBody>
          <a:bodyPr anchor="b">
            <a:normAutofit/>
          </a:bodyPr>
          <a:lstStyle>
            <a:lvl1pPr>
              <a:defRPr sz="1413" b="1">
                <a:solidFill>
                  <a:schemeClr val="bg1"/>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5699355" cy="2588207"/>
          </a:xfrm>
        </p:spPr>
        <p:txBody>
          <a:bodyPr anchor="t"/>
          <a:lstStyle>
            <a:lvl1pPr marL="0" indent="0">
              <a:buNone/>
              <a:defRPr sz="1615"/>
            </a:lvl1pPr>
            <a:lvl2pPr marL="230703" indent="0">
              <a:buNone/>
              <a:defRPr sz="1413"/>
            </a:lvl2pPr>
            <a:lvl3pPr marL="461406" indent="0">
              <a:buNone/>
              <a:defRPr sz="1211"/>
            </a:lvl3pPr>
            <a:lvl4pPr marL="692109" indent="0">
              <a:buNone/>
              <a:defRPr sz="1009"/>
            </a:lvl4pPr>
            <a:lvl5pPr marL="922812" indent="0">
              <a:buNone/>
              <a:defRPr sz="1009"/>
            </a:lvl5pPr>
            <a:lvl6pPr marL="1153516" indent="0">
              <a:buNone/>
              <a:defRPr sz="1009"/>
            </a:lvl6pPr>
            <a:lvl7pPr marL="1384219" indent="0">
              <a:buNone/>
              <a:defRPr sz="1009"/>
            </a:lvl7pPr>
            <a:lvl8pPr marL="1614922" indent="0">
              <a:buNone/>
              <a:defRPr sz="1009"/>
            </a:lvl8pPr>
            <a:lvl9pPr marL="1845625" indent="0">
              <a:buNone/>
              <a:defRPr sz="1009"/>
            </a:lvl9pPr>
          </a:lstStyle>
          <a:p>
            <a:r>
              <a:rPr lang="en-US" smtClean="0"/>
              <a:t>Click icon to add picture</a:t>
            </a:r>
            <a:endParaRPr lang="en-US" dirty="0"/>
          </a:p>
        </p:txBody>
      </p:sp>
      <p:sp>
        <p:nvSpPr>
          <p:cNvPr id="4" name="Text Placeholder 3"/>
          <p:cNvSpPr>
            <a:spLocks noGrp="1"/>
          </p:cNvSpPr>
          <p:nvPr>
            <p:ph type="body" sz="half" idx="2"/>
          </p:nvPr>
        </p:nvSpPr>
        <p:spPr>
          <a:xfrm>
            <a:off x="461486" y="3082575"/>
            <a:ext cx="5037892" cy="301269"/>
          </a:xfrm>
        </p:spPr>
        <p:txBody>
          <a:bodyPr>
            <a:normAutofit/>
          </a:bodyPr>
          <a:lstStyle>
            <a:lvl1pPr marL="0" indent="0">
              <a:lnSpc>
                <a:spcPct val="100000"/>
              </a:lnSpc>
              <a:spcBef>
                <a:spcPts val="404"/>
              </a:spcBef>
              <a:buNone/>
              <a:defRPr sz="706" baseline="0">
                <a:solidFill>
                  <a:schemeClr val="bg1">
                    <a:lumMod val="75000"/>
                  </a:schemeClr>
                </a:solidFill>
              </a:defRPr>
            </a:lvl1pPr>
            <a:lvl2pPr marL="230703" indent="0">
              <a:buNone/>
              <a:defRPr sz="606"/>
            </a:lvl2pPr>
            <a:lvl3pPr marL="461406" indent="0">
              <a:buNone/>
              <a:defRPr sz="505"/>
            </a:lvl3pPr>
            <a:lvl4pPr marL="692109" indent="0">
              <a:buNone/>
              <a:defRPr sz="454"/>
            </a:lvl4pPr>
            <a:lvl5pPr marL="922812" indent="0">
              <a:buNone/>
              <a:defRPr sz="454"/>
            </a:lvl5pPr>
            <a:lvl6pPr marL="1153516" indent="0">
              <a:buNone/>
              <a:defRPr sz="454"/>
            </a:lvl6pPr>
            <a:lvl7pPr marL="1384219" indent="0">
              <a:buNone/>
              <a:defRPr sz="454"/>
            </a:lvl7pPr>
            <a:lvl8pPr marL="1614922" indent="0">
              <a:buNone/>
              <a:defRPr sz="454"/>
            </a:lvl8pPr>
            <a:lvl9pPr marL="1845625" indent="0">
              <a:buNone/>
              <a:defRPr sz="454"/>
            </a:lvl9pPr>
          </a:lstStyle>
          <a:p>
            <a:pPr lvl="0"/>
            <a:r>
              <a:rPr lang="en-US" smtClean="0"/>
              <a:t>Edit Master text styles</a:t>
            </a:r>
          </a:p>
        </p:txBody>
      </p:sp>
      <p:sp>
        <p:nvSpPr>
          <p:cNvPr id="5" name="Date Placeholder 4"/>
          <p:cNvSpPr>
            <a:spLocks noGrp="1"/>
          </p:cNvSpPr>
          <p:nvPr>
            <p:ph type="dt" sz="half" idx="10"/>
          </p:nvPr>
        </p:nvSpPr>
        <p:spPr/>
        <p:txBody>
          <a:bodyPr/>
          <a:lstStyle/>
          <a:p>
            <a:r>
              <a:rPr lang="en-US" smtClean="0"/>
              <a:t>1/14/2025, Lecture 1</a:t>
            </a:r>
            <a:endParaRPr lang="en-US"/>
          </a:p>
        </p:txBody>
      </p:sp>
      <p:sp>
        <p:nvSpPr>
          <p:cNvPr id="6" name="Footer Placeholder 5"/>
          <p:cNvSpPr>
            <a:spLocks noGrp="1"/>
          </p:cNvSpPr>
          <p:nvPr>
            <p:ph type="ftr" sz="quarter" idx="11"/>
          </p:nvPr>
        </p:nvSpPr>
        <p:spPr/>
        <p:txBody>
          <a:bodyPr/>
          <a:lstStyle/>
          <a:p>
            <a:r>
              <a:rPr lang="en-US" smtClean="0"/>
              <a:t>CSC4700, Spring 2025, Welcome and Introduction</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extLst>
      <p:ext uri="{BB962C8B-B14F-4D97-AF65-F5344CB8AC3E}">
        <p14:creationId xmlns:p14="http://schemas.microsoft.com/office/powerpoint/2010/main" val="17565225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5699355" y="0"/>
            <a:ext cx="461486" cy="34607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636851" y="148461"/>
            <a:ext cx="4891754" cy="705030"/>
          </a:xfrm>
          <a:prstGeom prst="rect">
            <a:avLst/>
          </a:prstGeom>
        </p:spPr>
        <p:txBody>
          <a:bodyPr vert="horz" lIns="91440" tIns="27432"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36851" y="922867"/>
            <a:ext cx="4337971" cy="2195814"/>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16200000">
            <a:off x="5449440" y="503881"/>
            <a:ext cx="961319" cy="184274"/>
          </a:xfrm>
          <a:prstGeom prst="rect">
            <a:avLst/>
          </a:prstGeom>
        </p:spPr>
        <p:txBody>
          <a:bodyPr vert="horz" lIns="91440" tIns="45720" rIns="91440" bIns="45720" rtlCol="0" anchor="ctr"/>
          <a:lstStyle>
            <a:lvl1pPr algn="r">
              <a:defRPr sz="530" b="0">
                <a:solidFill>
                  <a:schemeClr val="accent1">
                    <a:lumMod val="40000"/>
                    <a:lumOff val="60000"/>
                  </a:schemeClr>
                </a:solidFill>
              </a:defRPr>
            </a:lvl1pPr>
          </a:lstStyle>
          <a:p>
            <a:r>
              <a:rPr lang="en-US" smtClean="0"/>
              <a:t>1/14/2025, Lecture 1</a:t>
            </a:r>
            <a:endParaRPr lang="en-US"/>
          </a:p>
        </p:txBody>
      </p:sp>
      <p:sp>
        <p:nvSpPr>
          <p:cNvPr id="5" name="Footer Placeholder 4"/>
          <p:cNvSpPr>
            <a:spLocks noGrp="1"/>
          </p:cNvSpPr>
          <p:nvPr>
            <p:ph type="ftr" sz="quarter" idx="3"/>
          </p:nvPr>
        </p:nvSpPr>
        <p:spPr>
          <a:xfrm rot="16200000">
            <a:off x="5026458" y="2041992"/>
            <a:ext cx="1807281" cy="184274"/>
          </a:xfrm>
          <a:prstGeom prst="rect">
            <a:avLst/>
          </a:prstGeom>
        </p:spPr>
        <p:txBody>
          <a:bodyPr vert="horz" lIns="91440" tIns="45720" rIns="91440" bIns="45720" rtlCol="0" anchor="ctr"/>
          <a:lstStyle>
            <a:lvl1pPr algn="l">
              <a:defRPr sz="530">
                <a:solidFill>
                  <a:schemeClr val="accent1">
                    <a:lumMod val="40000"/>
                    <a:lumOff val="60000"/>
                  </a:schemeClr>
                </a:solidFill>
              </a:defRPr>
            </a:lvl1pPr>
          </a:lstStyle>
          <a:p>
            <a:r>
              <a:rPr lang="en-US" smtClean="0"/>
              <a:t>CSC4700, Spring 2025, Welcome and Introduction</a:t>
            </a:r>
            <a:endParaRPr lang="en-US"/>
          </a:p>
        </p:txBody>
      </p:sp>
      <p:sp>
        <p:nvSpPr>
          <p:cNvPr id="6" name="Slide Number Placeholder 5"/>
          <p:cNvSpPr>
            <a:spLocks noGrp="1"/>
          </p:cNvSpPr>
          <p:nvPr>
            <p:ph type="sldNum" sz="quarter" idx="4"/>
          </p:nvPr>
        </p:nvSpPr>
        <p:spPr>
          <a:xfrm>
            <a:off x="5699355" y="3114675"/>
            <a:ext cx="461486" cy="299611"/>
          </a:xfrm>
          <a:prstGeom prst="rect">
            <a:avLst/>
          </a:prstGeom>
        </p:spPr>
        <p:txBody>
          <a:bodyPr vert="horz" lIns="45720" tIns="45720" rIns="45720" bIns="45720" rtlCol="0" anchor="ctr">
            <a:normAutofit/>
          </a:bodyPr>
          <a:lstStyle>
            <a:lvl1pPr algn="ctr">
              <a:defRPr sz="1817">
                <a:solidFill>
                  <a:schemeClr val="accent1">
                    <a:lumMod val="60000"/>
                    <a:lumOff val="40000"/>
                  </a:schemeClr>
                </a:solidFill>
                <a:latin typeface="+mj-lt"/>
              </a:defRPr>
            </a:lvl1pPr>
          </a:lstStyle>
          <a:p>
            <a:fld id="{B6F15528-21DE-4FAA-801E-634DDDAF4B2B}" type="slidenum">
              <a:rPr lang="en-US" smtClean="0"/>
              <a:t>‹#›</a:t>
            </a:fld>
            <a:endParaRPr lang="en-US"/>
          </a:p>
        </p:txBody>
      </p:sp>
    </p:spTree>
    <p:extLst>
      <p:ext uri="{BB962C8B-B14F-4D97-AF65-F5344CB8AC3E}">
        <p14:creationId xmlns:p14="http://schemas.microsoft.com/office/powerpoint/2010/main" val="3571220778"/>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Lst>
  <p:hf hdr="0"/>
  <p:txStyles>
    <p:titleStyle>
      <a:lvl1pPr algn="l" defTabSz="461406" rtl="0" eaLnBrk="1" latinLnBrk="0" hangingPunct="1">
        <a:lnSpc>
          <a:spcPct val="90000"/>
        </a:lnSpc>
        <a:spcBef>
          <a:spcPct val="0"/>
        </a:spcBef>
        <a:buNone/>
        <a:defRPr sz="2220" b="1" kern="1200" spc="-25" baseline="0">
          <a:solidFill>
            <a:schemeClr val="accent1"/>
          </a:solidFill>
          <a:latin typeface="+mj-lt"/>
          <a:ea typeface="+mj-ea"/>
          <a:cs typeface="+mj-cs"/>
        </a:defRPr>
      </a:lvl1pPr>
    </p:titleStyle>
    <p:bodyStyle>
      <a:lvl1pPr marL="92281" indent="-92281" algn="l" defTabSz="461406" rtl="0" eaLnBrk="1" latinLnBrk="0" hangingPunct="1">
        <a:lnSpc>
          <a:spcPct val="95000"/>
        </a:lnSpc>
        <a:spcBef>
          <a:spcPts val="706"/>
        </a:spcBef>
        <a:spcAft>
          <a:spcPts val="101"/>
        </a:spcAft>
        <a:buClr>
          <a:schemeClr val="accent1"/>
        </a:buClr>
        <a:buSzPct val="80000"/>
        <a:buFont typeface="Arial" pitchFamily="34" charset="0"/>
        <a:buChar char="•"/>
        <a:defRPr sz="1009" kern="1200" spc="5" baseline="0">
          <a:solidFill>
            <a:schemeClr val="tx1">
              <a:lumMod val="65000"/>
              <a:lumOff val="35000"/>
            </a:schemeClr>
          </a:solidFill>
          <a:latin typeface="+mn-lt"/>
          <a:ea typeface="+mn-ea"/>
          <a:cs typeface="+mn-cs"/>
        </a:defRPr>
      </a:lvl1pPr>
      <a:lvl2pPr marL="230703" indent="-92281" algn="l" defTabSz="461406" rtl="0" eaLnBrk="1" latinLnBrk="0" hangingPunct="1">
        <a:lnSpc>
          <a:spcPct val="90000"/>
        </a:lnSpc>
        <a:spcBef>
          <a:spcPts val="151"/>
        </a:spcBef>
        <a:spcAft>
          <a:spcPts val="151"/>
        </a:spcAft>
        <a:buClr>
          <a:schemeClr val="accent1"/>
        </a:buClr>
        <a:buFont typeface="Wingdings 2" pitchFamily="18" charset="2"/>
        <a:buChar char=""/>
        <a:defRPr sz="908" kern="1200">
          <a:solidFill>
            <a:schemeClr val="tx1">
              <a:lumMod val="65000"/>
              <a:lumOff val="35000"/>
            </a:schemeClr>
          </a:solidFill>
          <a:latin typeface="+mn-lt"/>
          <a:ea typeface="+mn-ea"/>
          <a:cs typeface="+mn-cs"/>
        </a:defRPr>
      </a:lvl2pPr>
      <a:lvl3pPr marL="369125" indent="-92281" algn="l" defTabSz="461406" rtl="0" eaLnBrk="1" latinLnBrk="0" hangingPunct="1">
        <a:lnSpc>
          <a:spcPct val="90000"/>
        </a:lnSpc>
        <a:spcBef>
          <a:spcPts val="151"/>
        </a:spcBef>
        <a:spcAft>
          <a:spcPts val="151"/>
        </a:spcAft>
        <a:buClr>
          <a:schemeClr val="accent1"/>
        </a:buClr>
        <a:buFont typeface="Wingdings 2" pitchFamily="18" charset="2"/>
        <a:buChar char=""/>
        <a:defRPr sz="807" kern="1200">
          <a:solidFill>
            <a:schemeClr val="tx1">
              <a:lumMod val="65000"/>
              <a:lumOff val="35000"/>
            </a:schemeClr>
          </a:solidFill>
          <a:latin typeface="+mn-lt"/>
          <a:ea typeface="+mn-ea"/>
          <a:cs typeface="+mn-cs"/>
        </a:defRPr>
      </a:lvl3pPr>
      <a:lvl4pPr marL="507547" indent="-92281" algn="l" defTabSz="461406" rtl="0" eaLnBrk="1" latinLnBrk="0" hangingPunct="1">
        <a:lnSpc>
          <a:spcPct val="90000"/>
        </a:lnSpc>
        <a:spcBef>
          <a:spcPts val="151"/>
        </a:spcBef>
        <a:spcAft>
          <a:spcPts val="151"/>
        </a:spcAft>
        <a:buClr>
          <a:schemeClr val="accent1"/>
        </a:buClr>
        <a:buFont typeface="Wingdings 2" pitchFamily="18" charset="2"/>
        <a:buChar char=""/>
        <a:defRPr sz="706" kern="1200">
          <a:solidFill>
            <a:schemeClr val="tx1">
              <a:lumMod val="65000"/>
              <a:lumOff val="35000"/>
            </a:schemeClr>
          </a:solidFill>
          <a:latin typeface="+mn-lt"/>
          <a:ea typeface="+mn-ea"/>
          <a:cs typeface="+mn-cs"/>
        </a:defRPr>
      </a:lvl4pPr>
      <a:lvl5pPr marL="645969" indent="-92281" algn="l" defTabSz="461406" rtl="0" eaLnBrk="1" latinLnBrk="0" hangingPunct="1">
        <a:lnSpc>
          <a:spcPct val="90000"/>
        </a:lnSpc>
        <a:spcBef>
          <a:spcPts val="151"/>
        </a:spcBef>
        <a:spcAft>
          <a:spcPts val="151"/>
        </a:spcAft>
        <a:buClr>
          <a:schemeClr val="accent1"/>
        </a:buClr>
        <a:buFont typeface="Wingdings 2" pitchFamily="18" charset="2"/>
        <a:buChar char=""/>
        <a:defRPr sz="706" kern="1200">
          <a:solidFill>
            <a:schemeClr val="tx1">
              <a:lumMod val="65000"/>
              <a:lumOff val="35000"/>
            </a:schemeClr>
          </a:solidFill>
          <a:latin typeface="+mn-lt"/>
          <a:ea typeface="+mn-ea"/>
          <a:cs typeface="+mn-cs"/>
        </a:defRPr>
      </a:lvl5pPr>
      <a:lvl6pPr marL="807360" indent="-115352" algn="l" defTabSz="461406" rtl="0" eaLnBrk="1" latinLnBrk="0" hangingPunct="1">
        <a:lnSpc>
          <a:spcPct val="90000"/>
        </a:lnSpc>
        <a:spcBef>
          <a:spcPts val="151"/>
        </a:spcBef>
        <a:spcAft>
          <a:spcPts val="151"/>
        </a:spcAft>
        <a:buClr>
          <a:schemeClr val="accent1"/>
        </a:buClr>
        <a:buFont typeface="Wingdings 2" pitchFamily="18" charset="2"/>
        <a:buChar char=""/>
        <a:defRPr sz="706" kern="1200">
          <a:solidFill>
            <a:schemeClr val="tx1">
              <a:lumMod val="65000"/>
              <a:lumOff val="35000"/>
            </a:schemeClr>
          </a:solidFill>
          <a:latin typeface="+mn-lt"/>
          <a:ea typeface="+mn-ea"/>
          <a:cs typeface="+mn-cs"/>
        </a:defRPr>
      </a:lvl6pPr>
      <a:lvl7pPr marL="958740" indent="-115352" algn="l" defTabSz="461406" rtl="0" eaLnBrk="1" latinLnBrk="0" hangingPunct="1">
        <a:lnSpc>
          <a:spcPct val="90000"/>
        </a:lnSpc>
        <a:spcBef>
          <a:spcPts val="151"/>
        </a:spcBef>
        <a:spcAft>
          <a:spcPts val="151"/>
        </a:spcAft>
        <a:buClr>
          <a:schemeClr val="accent1"/>
        </a:buClr>
        <a:buFont typeface="Wingdings 2" pitchFamily="18" charset="2"/>
        <a:buChar char=""/>
        <a:defRPr sz="706" kern="1200">
          <a:solidFill>
            <a:schemeClr val="tx1">
              <a:lumMod val="65000"/>
              <a:lumOff val="35000"/>
            </a:schemeClr>
          </a:solidFill>
          <a:latin typeface="+mn-lt"/>
          <a:ea typeface="+mn-ea"/>
          <a:cs typeface="+mn-cs"/>
        </a:defRPr>
      </a:lvl7pPr>
      <a:lvl8pPr marL="1110120" indent="-115352" algn="l" defTabSz="461406" rtl="0" eaLnBrk="1" latinLnBrk="0" hangingPunct="1">
        <a:lnSpc>
          <a:spcPct val="90000"/>
        </a:lnSpc>
        <a:spcBef>
          <a:spcPts val="151"/>
        </a:spcBef>
        <a:spcAft>
          <a:spcPts val="151"/>
        </a:spcAft>
        <a:buClr>
          <a:schemeClr val="accent1"/>
        </a:buClr>
        <a:buFont typeface="Wingdings 2" pitchFamily="18" charset="2"/>
        <a:buChar char=""/>
        <a:defRPr sz="706" kern="1200">
          <a:solidFill>
            <a:schemeClr val="tx1">
              <a:lumMod val="65000"/>
              <a:lumOff val="35000"/>
            </a:schemeClr>
          </a:solidFill>
          <a:latin typeface="+mn-lt"/>
          <a:ea typeface="+mn-ea"/>
          <a:cs typeface="+mn-cs"/>
        </a:defRPr>
      </a:lvl8pPr>
      <a:lvl9pPr marL="1261500" indent="-115352" algn="l" defTabSz="461406" rtl="0" eaLnBrk="1" latinLnBrk="0" hangingPunct="1">
        <a:lnSpc>
          <a:spcPct val="90000"/>
        </a:lnSpc>
        <a:spcBef>
          <a:spcPts val="151"/>
        </a:spcBef>
        <a:spcAft>
          <a:spcPts val="151"/>
        </a:spcAft>
        <a:buClr>
          <a:schemeClr val="accent1"/>
        </a:buClr>
        <a:buFont typeface="Wingdings 2" pitchFamily="18" charset="2"/>
        <a:buChar char=""/>
        <a:defRPr sz="706" kern="1200">
          <a:solidFill>
            <a:schemeClr val="tx1">
              <a:lumMod val="65000"/>
              <a:lumOff val="35000"/>
            </a:schemeClr>
          </a:solidFill>
          <a:latin typeface="+mn-lt"/>
          <a:ea typeface="+mn-ea"/>
          <a:cs typeface="+mn-cs"/>
        </a:defRPr>
      </a:lvl9pPr>
    </p:bodyStyle>
    <p:otherStyle>
      <a:defPPr>
        <a:defRPr lang="en-US"/>
      </a:defPPr>
      <a:lvl1pPr marL="0" algn="l" defTabSz="461406" rtl="0" eaLnBrk="1" latinLnBrk="0" hangingPunct="1">
        <a:defRPr sz="908" kern="1200">
          <a:solidFill>
            <a:schemeClr val="tx1"/>
          </a:solidFill>
          <a:latin typeface="+mn-lt"/>
          <a:ea typeface="+mn-ea"/>
          <a:cs typeface="+mn-cs"/>
        </a:defRPr>
      </a:lvl1pPr>
      <a:lvl2pPr marL="230703" algn="l" defTabSz="461406" rtl="0" eaLnBrk="1" latinLnBrk="0" hangingPunct="1">
        <a:defRPr sz="908" kern="1200">
          <a:solidFill>
            <a:schemeClr val="tx1"/>
          </a:solidFill>
          <a:latin typeface="+mn-lt"/>
          <a:ea typeface="+mn-ea"/>
          <a:cs typeface="+mn-cs"/>
        </a:defRPr>
      </a:lvl2pPr>
      <a:lvl3pPr marL="461406" algn="l" defTabSz="461406" rtl="0" eaLnBrk="1" latinLnBrk="0" hangingPunct="1">
        <a:defRPr sz="908" kern="1200">
          <a:solidFill>
            <a:schemeClr val="tx1"/>
          </a:solidFill>
          <a:latin typeface="+mn-lt"/>
          <a:ea typeface="+mn-ea"/>
          <a:cs typeface="+mn-cs"/>
        </a:defRPr>
      </a:lvl3pPr>
      <a:lvl4pPr marL="692109" algn="l" defTabSz="461406" rtl="0" eaLnBrk="1" latinLnBrk="0" hangingPunct="1">
        <a:defRPr sz="908" kern="1200">
          <a:solidFill>
            <a:schemeClr val="tx1"/>
          </a:solidFill>
          <a:latin typeface="+mn-lt"/>
          <a:ea typeface="+mn-ea"/>
          <a:cs typeface="+mn-cs"/>
        </a:defRPr>
      </a:lvl4pPr>
      <a:lvl5pPr marL="922812" algn="l" defTabSz="461406" rtl="0" eaLnBrk="1" latinLnBrk="0" hangingPunct="1">
        <a:defRPr sz="908" kern="1200">
          <a:solidFill>
            <a:schemeClr val="tx1"/>
          </a:solidFill>
          <a:latin typeface="+mn-lt"/>
          <a:ea typeface="+mn-ea"/>
          <a:cs typeface="+mn-cs"/>
        </a:defRPr>
      </a:lvl5pPr>
      <a:lvl6pPr marL="1153516" algn="l" defTabSz="461406" rtl="0" eaLnBrk="1" latinLnBrk="0" hangingPunct="1">
        <a:defRPr sz="908" kern="1200">
          <a:solidFill>
            <a:schemeClr val="tx1"/>
          </a:solidFill>
          <a:latin typeface="+mn-lt"/>
          <a:ea typeface="+mn-ea"/>
          <a:cs typeface="+mn-cs"/>
        </a:defRPr>
      </a:lvl6pPr>
      <a:lvl7pPr marL="1384219" algn="l" defTabSz="461406" rtl="0" eaLnBrk="1" latinLnBrk="0" hangingPunct="1">
        <a:defRPr sz="908" kern="1200">
          <a:solidFill>
            <a:schemeClr val="tx1"/>
          </a:solidFill>
          <a:latin typeface="+mn-lt"/>
          <a:ea typeface="+mn-ea"/>
          <a:cs typeface="+mn-cs"/>
        </a:defRPr>
      </a:lvl7pPr>
      <a:lvl8pPr marL="1614922" algn="l" defTabSz="461406" rtl="0" eaLnBrk="1" latinLnBrk="0" hangingPunct="1">
        <a:defRPr sz="908" kern="1200">
          <a:solidFill>
            <a:schemeClr val="tx1"/>
          </a:solidFill>
          <a:latin typeface="+mn-lt"/>
          <a:ea typeface="+mn-ea"/>
          <a:cs typeface="+mn-cs"/>
        </a:defRPr>
      </a:lvl8pPr>
      <a:lvl9pPr marL="1845625" algn="l" defTabSz="461406" rtl="0" eaLnBrk="1" latinLnBrk="0" hangingPunct="1">
        <a:defRPr sz="90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peoplematters.in/article/culture/how-to-build-a-high-performance-organization-23189" TargetMode="External"/><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2.emf"/><Relationship Id="rId4" Type="http://schemas.openxmlformats.org/officeDocument/2006/relationships/image" Target="../media/image21.e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hyperlink" Target="http://www.research.att.com/~bs/applications.html"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mailto:hkaiser@cct.lsu.edu" TargetMode="External"/><Relationship Id="rId2" Type="http://schemas.openxmlformats.org/officeDocument/2006/relationships/hyperlink" Target="https://teaching.hkaiser.org/" TargetMode="External"/><Relationship Id="rId1" Type="http://schemas.openxmlformats.org/officeDocument/2006/relationships/slideLayout" Target="../slideLayouts/slideLayout2.xml"/><Relationship Id="rId4" Type="http://schemas.openxmlformats.org/officeDocument/2006/relationships/hyperlink" Target="https://discord.gg/Q32sGfKqMS"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hyperlink" Target="https://hackthedeveloper.com/c-program-compilation-process/"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g"/><Relationship Id="rId7"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g"/><Relationship Id="rId4" Type="http://schemas.openxmlformats.org/officeDocument/2006/relationships/image" Target="../media/image28.jpeg"/><Relationship Id="rId9"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openxmlformats.org/officeDocument/2006/relationships/hyperlink" Target="github.com" TargetMode="External"/><Relationship Id="rId2" Type="http://schemas.openxmlformats.org/officeDocument/2006/relationships/hyperlink" Target="https://hkaiserteaching.github.io/" TargetMode="External"/><Relationship Id="rId1" Type="http://schemas.openxmlformats.org/officeDocument/2006/relationships/slideLayout" Target="../slideLayouts/slideLayout2.xml"/><Relationship Id="rId4" Type="http://schemas.openxmlformats.org/officeDocument/2006/relationships/hyperlink" Target="https://classroom.github.com/" TargetMode="External"/></Relationships>
</file>

<file path=ppt/slides/_rels/slide7.xml.rels><?xml version="1.0" encoding="UTF-8" standalone="yes"?>
<Relationships xmlns="http://schemas.openxmlformats.org/package/2006/relationships"><Relationship Id="rId2" Type="http://schemas.openxmlformats.org/officeDocument/2006/relationships/hyperlink" Target="https://www.lsu.edu/saa/students/codeofconduct.php"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Welcome and Introduction</a:t>
            </a:r>
            <a:endParaRPr lang="en-US" dirty="0"/>
          </a:p>
        </p:txBody>
      </p:sp>
      <p:sp>
        <p:nvSpPr>
          <p:cNvPr id="3" name="Subtitle 2"/>
          <p:cNvSpPr>
            <a:spLocks noGrp="1"/>
          </p:cNvSpPr>
          <p:nvPr>
            <p:ph type="subTitle" idx="1"/>
          </p:nvPr>
        </p:nvSpPr>
        <p:spPr/>
        <p:txBody>
          <a:bodyPr/>
          <a:lstStyle/>
          <a:p>
            <a:r>
              <a:rPr lang="en-US" dirty="0"/>
              <a:t>Lecture </a:t>
            </a:r>
            <a:r>
              <a:rPr lang="en-US" dirty="0" smtClean="0"/>
              <a:t>1</a:t>
            </a:r>
            <a:endParaRPr lang="en-US" dirty="0"/>
          </a:p>
          <a:p>
            <a:r>
              <a:rPr lang="en-US" dirty="0"/>
              <a:t>Hartmut Kaiser</a:t>
            </a:r>
          </a:p>
          <a:p>
            <a:r>
              <a:rPr lang="en-US" dirty="0"/>
              <a:t>https://</a:t>
            </a:r>
            <a:r>
              <a:rPr lang="en-US" dirty="0" smtClean="0"/>
              <a:t>teaching.hkaiser.org/spring2025/csc4700/</a:t>
            </a:r>
            <a:endParaRPr lang="en-US" dirty="0"/>
          </a:p>
          <a:p>
            <a:endParaRPr lang="en-US" dirty="0"/>
          </a:p>
        </p:txBody>
      </p:sp>
    </p:spTree>
    <p:extLst>
      <p:ext uri="{BB962C8B-B14F-4D97-AF65-F5344CB8AC3E}">
        <p14:creationId xmlns:p14="http://schemas.microsoft.com/office/powerpoint/2010/main" val="411360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B3457-5589-5440-BFD8-F5AF6678ED26}"/>
              </a:ext>
            </a:extLst>
          </p:cNvPr>
          <p:cNvSpPr>
            <a:spLocks noGrp="1"/>
          </p:cNvSpPr>
          <p:nvPr>
            <p:ph type="title"/>
          </p:nvPr>
        </p:nvSpPr>
        <p:spPr/>
        <p:txBody>
          <a:bodyPr/>
          <a:lstStyle/>
          <a:p>
            <a:r>
              <a:rPr lang="en-US" smtClean="0"/>
              <a:t>How to Learn</a:t>
            </a:r>
            <a:endParaRPr lang="en-US" dirty="0"/>
          </a:p>
        </p:txBody>
      </p:sp>
      <p:sp>
        <p:nvSpPr>
          <p:cNvPr id="7" name="Content Placeholder 6">
            <a:extLst>
              <a:ext uri="{FF2B5EF4-FFF2-40B4-BE49-F238E27FC236}">
                <a16:creationId xmlns:a16="http://schemas.microsoft.com/office/drawing/2014/main" id="{57B32457-EE39-F144-A433-4809C3B55778}"/>
              </a:ext>
            </a:extLst>
          </p:cNvPr>
          <p:cNvSpPr>
            <a:spLocks noGrp="1"/>
          </p:cNvSpPr>
          <p:nvPr>
            <p:ph idx="1"/>
          </p:nvPr>
        </p:nvSpPr>
        <p:spPr/>
        <p:txBody>
          <a:bodyPr>
            <a:normAutofit fontScale="92500" lnSpcReduction="20000"/>
          </a:bodyPr>
          <a:lstStyle/>
          <a:p>
            <a:r>
              <a:rPr lang="en-US" dirty="0" smtClean="0"/>
              <a:t>Ask yourself at the beginning of this semester</a:t>
            </a:r>
          </a:p>
          <a:p>
            <a:pPr lvl="1"/>
            <a:r>
              <a:rPr lang="en-US" dirty="0" smtClean="0"/>
              <a:t>What scientific problem you want to solve?</a:t>
            </a:r>
          </a:p>
          <a:p>
            <a:pPr lvl="1"/>
            <a:r>
              <a:rPr lang="en-US" dirty="0" smtClean="0"/>
              <a:t>What do you want to learn from this course that can prepare you?</a:t>
            </a:r>
          </a:p>
          <a:p>
            <a:pPr lvl="1"/>
            <a:r>
              <a:rPr lang="en-US" dirty="0" smtClean="0"/>
              <a:t>Can you write a sequential program to solve it?</a:t>
            </a:r>
          </a:p>
          <a:p>
            <a:pPr lvl="1"/>
            <a:r>
              <a:rPr lang="en-US" dirty="0" smtClean="0"/>
              <a:t>What is the performance of it?</a:t>
            </a:r>
          </a:p>
          <a:p>
            <a:pPr lvl="1"/>
            <a:r>
              <a:rPr lang="en-US" dirty="0" smtClean="0"/>
              <a:t>…</a:t>
            </a:r>
          </a:p>
          <a:p>
            <a:pPr lvl="1"/>
            <a:endParaRPr lang="en-US" dirty="0" smtClean="0"/>
          </a:p>
          <a:p>
            <a:pPr lvl="1"/>
            <a:endParaRPr lang="en-US" dirty="0" smtClean="0"/>
          </a:p>
          <a:p>
            <a:r>
              <a:rPr lang="en-US" dirty="0" smtClean="0"/>
              <a:t>Ask yourself at the end of this </a:t>
            </a:r>
            <a:r>
              <a:rPr lang="en-US" dirty="0"/>
              <a:t>semester</a:t>
            </a:r>
            <a:endParaRPr lang="en-US" dirty="0" smtClean="0"/>
          </a:p>
          <a:p>
            <a:pPr lvl="1"/>
            <a:r>
              <a:rPr lang="en-US" dirty="0" smtClean="0"/>
              <a:t>Did you master the skillset to solve your scientific problem?</a:t>
            </a:r>
          </a:p>
          <a:p>
            <a:pPr lvl="1"/>
            <a:r>
              <a:rPr lang="en-US" dirty="0" smtClean="0"/>
              <a:t>Can you write a high-performance program to solve it?</a:t>
            </a:r>
          </a:p>
          <a:p>
            <a:pPr lvl="1"/>
            <a:r>
              <a:rPr lang="en-US" dirty="0" smtClean="0"/>
              <a:t>What is the performance of it?</a:t>
            </a:r>
          </a:p>
          <a:p>
            <a:pPr lvl="1"/>
            <a:r>
              <a:rPr lang="en-US" dirty="0" smtClean="0"/>
              <a:t>What is the speedup?</a:t>
            </a:r>
          </a:p>
          <a:p>
            <a:pPr lvl="2"/>
            <a:r>
              <a:rPr lang="en-US" dirty="0"/>
              <a:t>C</a:t>
            </a:r>
            <a:r>
              <a:rPr lang="en-US" dirty="0" smtClean="0"/>
              <a:t>ompare your sequential program with your high-performance program</a:t>
            </a:r>
          </a:p>
          <a:p>
            <a:endParaRPr lang="en-US" dirty="0"/>
          </a:p>
        </p:txBody>
      </p:sp>
      <p:sp>
        <p:nvSpPr>
          <p:cNvPr id="5" name="Footer Placeholder 4">
            <a:extLst>
              <a:ext uri="{FF2B5EF4-FFF2-40B4-BE49-F238E27FC236}">
                <a16:creationId xmlns:a16="http://schemas.microsoft.com/office/drawing/2014/main" id="{1E537F11-A66B-574D-8C3C-F1B2D36D5B49}"/>
              </a:ext>
            </a:extLst>
          </p:cNvPr>
          <p:cNvSpPr>
            <a:spLocks noGrp="1"/>
          </p:cNvSpPr>
          <p:nvPr>
            <p:ph type="ftr" sz="quarter" idx="11"/>
          </p:nvPr>
        </p:nvSpPr>
        <p:spPr/>
        <p:txBody>
          <a:bodyPr/>
          <a:lstStyle/>
          <a:p>
            <a:r>
              <a:rPr lang="en-US" smtClean="0"/>
              <a:t>CSC4700, Spring 2025, Welcome and Introduction</a:t>
            </a:r>
            <a:endParaRPr lang="en-US"/>
          </a:p>
        </p:txBody>
      </p:sp>
      <p:sp>
        <p:nvSpPr>
          <p:cNvPr id="3" name="Slide Number Placeholder 2">
            <a:extLst>
              <a:ext uri="{FF2B5EF4-FFF2-40B4-BE49-F238E27FC236}">
                <a16:creationId xmlns:a16="http://schemas.microsoft.com/office/drawing/2014/main" id="{60F9E030-0C20-D44F-B4D9-DBAD4A338466}"/>
              </a:ext>
            </a:extLst>
          </p:cNvPr>
          <p:cNvSpPr>
            <a:spLocks noGrp="1"/>
          </p:cNvSpPr>
          <p:nvPr>
            <p:ph type="sldNum" sz="quarter" idx="12"/>
          </p:nvPr>
        </p:nvSpPr>
        <p:spPr/>
        <p:txBody>
          <a:bodyPr>
            <a:normAutofit fontScale="92500" lnSpcReduction="20000"/>
          </a:bodyPr>
          <a:lstStyle/>
          <a:p>
            <a:fld id="{D57F1E4F-1CFF-5643-939E-217C01CDF565}" type="slidenum">
              <a:rPr lang="en-US" smtClean="0"/>
              <a:pPr/>
              <a:t>10</a:t>
            </a:fld>
            <a:endParaRPr lang="en-US" dirty="0"/>
          </a:p>
        </p:txBody>
      </p:sp>
      <p:sp>
        <p:nvSpPr>
          <p:cNvPr id="4" name="Date Placeholder 3"/>
          <p:cNvSpPr>
            <a:spLocks noGrp="1"/>
          </p:cNvSpPr>
          <p:nvPr>
            <p:ph type="dt" sz="half" idx="10"/>
          </p:nvPr>
        </p:nvSpPr>
        <p:spPr/>
        <p:txBody>
          <a:bodyPr/>
          <a:lstStyle/>
          <a:p>
            <a:r>
              <a:rPr lang="en-US" smtClean="0"/>
              <a:t>1/14/2025, Lecture 1</a:t>
            </a:r>
            <a:endParaRPr lang="en-US"/>
          </a:p>
        </p:txBody>
      </p:sp>
    </p:spTree>
    <p:extLst>
      <p:ext uri="{BB962C8B-B14F-4D97-AF65-F5344CB8AC3E}">
        <p14:creationId xmlns:p14="http://schemas.microsoft.com/office/powerpoint/2010/main" val="3467291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xEl>
                                              <p:pRg st="8" end="8"/>
                                            </p:txEl>
                                          </p:spTgt>
                                        </p:tgtEl>
                                        <p:attrNameLst>
                                          <p:attrName>style.visibility</p:attrName>
                                        </p:attrNameLst>
                                      </p:cBhvr>
                                      <p:to>
                                        <p:strVal val="visible"/>
                                      </p:to>
                                    </p:set>
                                    <p:anim calcmode="lin" valueType="num">
                                      <p:cBhvr additive="base">
                                        <p:cTn id="7" dur="500" fill="hold"/>
                                        <p:tgtEl>
                                          <p:spTgt spid="7">
                                            <p:txEl>
                                              <p:pRg st="8" end="8"/>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
                                            <p:txEl>
                                              <p:pRg st="8" end="8"/>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7">
                                            <p:txEl>
                                              <p:pRg st="9" end="9"/>
                                            </p:txEl>
                                          </p:spTgt>
                                        </p:tgtEl>
                                        <p:attrNameLst>
                                          <p:attrName>style.visibility</p:attrName>
                                        </p:attrNameLst>
                                      </p:cBhvr>
                                      <p:to>
                                        <p:strVal val="visible"/>
                                      </p:to>
                                    </p:set>
                                    <p:anim calcmode="lin" valueType="num">
                                      <p:cBhvr additive="base">
                                        <p:cTn id="11" dur="500" fill="hold"/>
                                        <p:tgtEl>
                                          <p:spTgt spid="7">
                                            <p:txEl>
                                              <p:pRg st="9" end="9"/>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7">
                                            <p:txEl>
                                              <p:pRg st="9" end="9"/>
                                            </p:txEl>
                                          </p:spTgt>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7">
                                            <p:txEl>
                                              <p:pRg st="10" end="10"/>
                                            </p:txEl>
                                          </p:spTgt>
                                        </p:tgtEl>
                                        <p:attrNameLst>
                                          <p:attrName>style.visibility</p:attrName>
                                        </p:attrNameLst>
                                      </p:cBhvr>
                                      <p:to>
                                        <p:strVal val="visible"/>
                                      </p:to>
                                    </p:set>
                                    <p:anim calcmode="lin" valueType="num">
                                      <p:cBhvr additive="base">
                                        <p:cTn id="15" dur="500" fill="hold"/>
                                        <p:tgtEl>
                                          <p:spTgt spid="7">
                                            <p:txEl>
                                              <p:pRg st="10" end="10"/>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7">
                                            <p:txEl>
                                              <p:pRg st="10" end="10"/>
                                            </p:txEl>
                                          </p:spTgt>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7">
                                            <p:txEl>
                                              <p:pRg st="11" end="11"/>
                                            </p:txEl>
                                          </p:spTgt>
                                        </p:tgtEl>
                                        <p:attrNameLst>
                                          <p:attrName>style.visibility</p:attrName>
                                        </p:attrNameLst>
                                      </p:cBhvr>
                                      <p:to>
                                        <p:strVal val="visible"/>
                                      </p:to>
                                    </p:set>
                                    <p:anim calcmode="lin" valueType="num">
                                      <p:cBhvr additive="base">
                                        <p:cTn id="19" dur="500" fill="hold"/>
                                        <p:tgtEl>
                                          <p:spTgt spid="7">
                                            <p:txEl>
                                              <p:pRg st="11" end="1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7">
                                            <p:txEl>
                                              <p:pRg st="11" end="11"/>
                                            </p:txEl>
                                          </p:spTgt>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7">
                                            <p:txEl>
                                              <p:pRg st="12" end="12"/>
                                            </p:txEl>
                                          </p:spTgt>
                                        </p:tgtEl>
                                        <p:attrNameLst>
                                          <p:attrName>style.visibility</p:attrName>
                                        </p:attrNameLst>
                                      </p:cBhvr>
                                      <p:to>
                                        <p:strVal val="visible"/>
                                      </p:to>
                                    </p:set>
                                    <p:anim calcmode="lin" valueType="num">
                                      <p:cBhvr additive="base">
                                        <p:cTn id="23" dur="500" fill="hold"/>
                                        <p:tgtEl>
                                          <p:spTgt spid="7">
                                            <p:txEl>
                                              <p:pRg st="12" end="12"/>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7">
                                            <p:txEl>
                                              <p:pRg st="12" end="12"/>
                                            </p:txEl>
                                          </p:spTgt>
                                        </p:tgtEl>
                                        <p:attrNameLst>
                                          <p:attrName>ppt_y</p:attrName>
                                        </p:attrNameLst>
                                      </p:cBhvr>
                                      <p:tavLst>
                                        <p:tav tm="0">
                                          <p:val>
                                            <p:strVal val="#ppt_y"/>
                                          </p:val>
                                        </p:tav>
                                        <p:tav tm="100000">
                                          <p:val>
                                            <p:strVal val="#ppt_y"/>
                                          </p:val>
                                        </p:tav>
                                      </p:tavLst>
                                    </p:anim>
                                  </p:childTnLst>
                                </p:cTn>
                              </p:par>
                              <p:par>
                                <p:cTn id="25" presetID="2" presetClass="entr" presetSubtype="8" fill="hold" nodeType="withEffect">
                                  <p:stCondLst>
                                    <p:cond delay="0"/>
                                  </p:stCondLst>
                                  <p:childTnLst>
                                    <p:set>
                                      <p:cBhvr>
                                        <p:cTn id="26" dur="1" fill="hold">
                                          <p:stCondLst>
                                            <p:cond delay="0"/>
                                          </p:stCondLst>
                                        </p:cTn>
                                        <p:tgtEl>
                                          <p:spTgt spid="7">
                                            <p:txEl>
                                              <p:pRg st="13" end="13"/>
                                            </p:txEl>
                                          </p:spTgt>
                                        </p:tgtEl>
                                        <p:attrNameLst>
                                          <p:attrName>style.visibility</p:attrName>
                                        </p:attrNameLst>
                                      </p:cBhvr>
                                      <p:to>
                                        <p:strVal val="visible"/>
                                      </p:to>
                                    </p:set>
                                    <p:anim calcmode="lin" valueType="num">
                                      <p:cBhvr additive="base">
                                        <p:cTn id="27" dur="500" fill="hold"/>
                                        <p:tgtEl>
                                          <p:spTgt spid="7">
                                            <p:txEl>
                                              <p:pRg st="13" end="13"/>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7">
                                            <p:txEl>
                                              <p:pRg st="13" end="1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Tour of the Course</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Basic CPU machine model</a:t>
            </a:r>
          </a:p>
          <a:p>
            <a:pPr lvl="1"/>
            <a:r>
              <a:rPr lang="en-US" dirty="0" smtClean="0"/>
              <a:t>Hierarchical memory (registers, cache, virtual memory)</a:t>
            </a:r>
          </a:p>
          <a:p>
            <a:pPr lvl="1"/>
            <a:r>
              <a:rPr lang="en-US" dirty="0" smtClean="0"/>
              <a:t>Instruction level parallelism</a:t>
            </a:r>
          </a:p>
          <a:p>
            <a:pPr lvl="1"/>
            <a:r>
              <a:rPr lang="en-US" dirty="0" smtClean="0"/>
              <a:t>Multicore processors </a:t>
            </a:r>
          </a:p>
          <a:p>
            <a:r>
              <a:rPr lang="en-US" dirty="0" smtClean="0"/>
              <a:t>Scientific computing </a:t>
            </a:r>
          </a:p>
          <a:p>
            <a:pPr lvl="1"/>
            <a:r>
              <a:rPr lang="en-US" dirty="0" smtClean="0"/>
              <a:t>Linearization of physics model</a:t>
            </a:r>
          </a:p>
          <a:p>
            <a:r>
              <a:rPr lang="en-US" dirty="0" smtClean="0"/>
              <a:t>Shared memory parallelism</a:t>
            </a:r>
          </a:p>
          <a:p>
            <a:r>
              <a:rPr lang="en-US" dirty="0" smtClean="0"/>
              <a:t>GPU</a:t>
            </a:r>
          </a:p>
          <a:p>
            <a:r>
              <a:rPr lang="en-US" dirty="0" smtClean="0"/>
              <a:t>Distributed memory parallelism</a:t>
            </a:r>
          </a:p>
          <a:p>
            <a:endParaRPr lang="en-US" dirty="0" smtClean="0"/>
          </a:p>
          <a:p>
            <a:r>
              <a:rPr lang="en-US" dirty="0" smtClean="0"/>
              <a:t>Use running examples to explain concepts and APIs</a:t>
            </a:r>
            <a:endParaRPr lang="en-US" dirty="0"/>
          </a:p>
        </p:txBody>
      </p:sp>
      <p:sp>
        <p:nvSpPr>
          <p:cNvPr id="7" name="Footer Placeholder 6">
            <a:extLst>
              <a:ext uri="{FF2B5EF4-FFF2-40B4-BE49-F238E27FC236}">
                <a16:creationId xmlns:a16="http://schemas.microsoft.com/office/drawing/2014/main" id="{CEBC2797-BC85-EF47-9BD2-2DCCA3A1A022}"/>
              </a:ext>
            </a:extLst>
          </p:cNvPr>
          <p:cNvSpPr>
            <a:spLocks noGrp="1"/>
          </p:cNvSpPr>
          <p:nvPr>
            <p:ph type="ftr" sz="quarter" idx="11"/>
          </p:nvPr>
        </p:nvSpPr>
        <p:spPr/>
        <p:txBody>
          <a:bodyPr/>
          <a:lstStyle/>
          <a:p>
            <a:r>
              <a:rPr lang="en-US" smtClean="0"/>
              <a:t>CSC4700, Spring 2025, Welcome and Introduction</a:t>
            </a:r>
            <a:endParaRPr lang="en-US"/>
          </a:p>
        </p:txBody>
      </p:sp>
      <p:sp>
        <p:nvSpPr>
          <p:cNvPr id="6" name="Slide Number Placeholder 5">
            <a:extLst>
              <a:ext uri="{FF2B5EF4-FFF2-40B4-BE49-F238E27FC236}">
                <a16:creationId xmlns:a16="http://schemas.microsoft.com/office/drawing/2014/main" id="{A90E3BC1-6605-3B4A-AC4D-9DD1AFB39E34}"/>
              </a:ext>
            </a:extLst>
          </p:cNvPr>
          <p:cNvSpPr>
            <a:spLocks noGrp="1"/>
          </p:cNvSpPr>
          <p:nvPr>
            <p:ph type="sldNum" sz="quarter" idx="12"/>
          </p:nvPr>
        </p:nvSpPr>
        <p:spPr/>
        <p:txBody>
          <a:bodyPr>
            <a:normAutofit fontScale="92500" lnSpcReduction="20000"/>
          </a:bodyPr>
          <a:lstStyle/>
          <a:p>
            <a:fld id="{D57F1E4F-1CFF-5643-939E-217C01CDF565}" type="slidenum">
              <a:rPr lang="en-US" smtClean="0"/>
              <a:pPr/>
              <a:t>11</a:t>
            </a:fld>
            <a:endParaRPr lang="en-US" dirty="0"/>
          </a:p>
        </p:txBody>
      </p:sp>
      <p:sp>
        <p:nvSpPr>
          <p:cNvPr id="8" name="Date Placeholder 7"/>
          <p:cNvSpPr>
            <a:spLocks noGrp="1"/>
          </p:cNvSpPr>
          <p:nvPr>
            <p:ph type="dt" sz="half" idx="10"/>
          </p:nvPr>
        </p:nvSpPr>
        <p:spPr/>
        <p:txBody>
          <a:bodyPr/>
          <a:lstStyle/>
          <a:p>
            <a:r>
              <a:rPr lang="en-US" smtClean="0"/>
              <a:t>1/14/2025, Lecture 1</a:t>
            </a:r>
            <a:endParaRPr lang="en-US"/>
          </a:p>
        </p:txBody>
      </p:sp>
    </p:spTree>
    <p:extLst>
      <p:ext uri="{BB962C8B-B14F-4D97-AF65-F5344CB8AC3E}">
        <p14:creationId xmlns:p14="http://schemas.microsoft.com/office/powerpoint/2010/main" val="21532020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Tour of the Course</a:t>
            </a:r>
            <a:endParaRPr lang="en-US" dirty="0"/>
          </a:p>
        </p:txBody>
      </p:sp>
      <p:sp>
        <p:nvSpPr>
          <p:cNvPr id="3" name="Content Placeholder 2"/>
          <p:cNvSpPr>
            <a:spLocks noGrp="1"/>
          </p:cNvSpPr>
          <p:nvPr>
            <p:ph idx="1"/>
          </p:nvPr>
        </p:nvSpPr>
        <p:spPr/>
        <p:txBody>
          <a:bodyPr/>
          <a:lstStyle/>
          <a:p>
            <a:r>
              <a:rPr lang="en-US" dirty="0" smtClean="0"/>
              <a:t>Elements of C++</a:t>
            </a:r>
          </a:p>
          <a:p>
            <a:r>
              <a:rPr lang="en-US" dirty="0" smtClean="0"/>
              <a:t>Elements of software organization</a:t>
            </a:r>
          </a:p>
          <a:p>
            <a:r>
              <a:rPr lang="en-US" dirty="0" smtClean="0"/>
              <a:t>Elements of software practice</a:t>
            </a:r>
          </a:p>
          <a:p>
            <a:r>
              <a:rPr lang="en-US" dirty="0" smtClean="0"/>
              <a:t>Elements of performance measurement and </a:t>
            </a:r>
            <a:br>
              <a:rPr lang="en-US" dirty="0" smtClean="0"/>
            </a:br>
            <a:r>
              <a:rPr lang="en-US" dirty="0" smtClean="0"/>
              <a:t>optimization</a:t>
            </a:r>
          </a:p>
          <a:p>
            <a:endParaRPr lang="en-US" dirty="0"/>
          </a:p>
          <a:p>
            <a:endParaRPr lang="en-US" dirty="0"/>
          </a:p>
        </p:txBody>
      </p:sp>
      <p:sp>
        <p:nvSpPr>
          <p:cNvPr id="5" name="Footer Placeholder 4">
            <a:extLst>
              <a:ext uri="{FF2B5EF4-FFF2-40B4-BE49-F238E27FC236}">
                <a16:creationId xmlns:a16="http://schemas.microsoft.com/office/drawing/2014/main" id="{41256D6B-56E0-E245-9826-1F7D81AE6CFE}"/>
              </a:ext>
            </a:extLst>
          </p:cNvPr>
          <p:cNvSpPr>
            <a:spLocks noGrp="1"/>
          </p:cNvSpPr>
          <p:nvPr>
            <p:ph type="ftr" sz="quarter" idx="11"/>
          </p:nvPr>
        </p:nvSpPr>
        <p:spPr/>
        <p:txBody>
          <a:bodyPr/>
          <a:lstStyle/>
          <a:p>
            <a:r>
              <a:rPr lang="en-US" smtClean="0"/>
              <a:t>CSC4700, Spring 2025, Welcome and Introduction</a:t>
            </a:r>
            <a:endParaRPr lang="en-US"/>
          </a:p>
        </p:txBody>
      </p:sp>
      <p:sp>
        <p:nvSpPr>
          <p:cNvPr id="4" name="Slide Number Placeholder 3">
            <a:extLst>
              <a:ext uri="{FF2B5EF4-FFF2-40B4-BE49-F238E27FC236}">
                <a16:creationId xmlns:a16="http://schemas.microsoft.com/office/drawing/2014/main" id="{99A4CF23-E92F-9944-8D46-CEE31F7D2A2C}"/>
              </a:ext>
            </a:extLst>
          </p:cNvPr>
          <p:cNvSpPr>
            <a:spLocks noGrp="1"/>
          </p:cNvSpPr>
          <p:nvPr>
            <p:ph type="sldNum" sz="quarter" idx="12"/>
          </p:nvPr>
        </p:nvSpPr>
        <p:spPr/>
        <p:txBody>
          <a:bodyPr>
            <a:normAutofit fontScale="92500" lnSpcReduction="20000"/>
          </a:bodyPr>
          <a:lstStyle/>
          <a:p>
            <a:fld id="{D57F1E4F-1CFF-5643-939E-217C01CDF565}" type="slidenum">
              <a:rPr lang="en-US" smtClean="0"/>
              <a:pPr/>
              <a:t>12</a:t>
            </a:fld>
            <a:endParaRPr lang="en-US" dirty="0"/>
          </a:p>
        </p:txBody>
      </p:sp>
      <p:pic>
        <p:nvPicPr>
          <p:cNvPr id="6" name="Picture 5">
            <a:extLst>
              <a:ext uri="{FF2B5EF4-FFF2-40B4-BE49-F238E27FC236}">
                <a16:creationId xmlns:a16="http://schemas.microsoft.com/office/drawing/2014/main" id="{55A724AC-DF4B-2340-9EE8-99C804585B88}"/>
              </a:ext>
            </a:extLst>
          </p:cNvPr>
          <p:cNvPicPr>
            <a:picLocks noChangeAspect="1"/>
          </p:cNvPicPr>
          <p:nvPr/>
        </p:nvPicPr>
        <p:blipFill>
          <a:blip r:embed="rId2"/>
          <a:stretch>
            <a:fillRect/>
          </a:stretch>
        </p:blipFill>
        <p:spPr>
          <a:xfrm>
            <a:off x="3838575" y="922867"/>
            <a:ext cx="1441979" cy="2063632"/>
          </a:xfrm>
          <a:prstGeom prst="rect">
            <a:avLst/>
          </a:prstGeom>
        </p:spPr>
      </p:pic>
      <p:sp>
        <p:nvSpPr>
          <p:cNvPr id="7" name="Date Placeholder 6"/>
          <p:cNvSpPr>
            <a:spLocks noGrp="1"/>
          </p:cNvSpPr>
          <p:nvPr>
            <p:ph type="dt" sz="half" idx="10"/>
          </p:nvPr>
        </p:nvSpPr>
        <p:spPr/>
        <p:txBody>
          <a:bodyPr/>
          <a:lstStyle/>
          <a:p>
            <a:r>
              <a:rPr lang="en-US" smtClean="0"/>
              <a:t>1/14/2025, Lecture 1</a:t>
            </a:r>
            <a:endParaRPr lang="en-US"/>
          </a:p>
        </p:txBody>
      </p:sp>
    </p:spTree>
    <p:extLst>
      <p:ext uri="{BB962C8B-B14F-4D97-AF65-F5344CB8AC3E}">
        <p14:creationId xmlns:p14="http://schemas.microsoft.com/office/powerpoint/2010/main" val="415301910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What This Course is About</a:t>
            </a:r>
            <a:endParaRPr lang="en-US" dirty="0"/>
          </a:p>
        </p:txBody>
      </p:sp>
      <p:sp>
        <p:nvSpPr>
          <p:cNvPr id="3" name="Content Placeholder 2"/>
          <p:cNvSpPr>
            <a:spLocks noGrp="1"/>
          </p:cNvSpPr>
          <p:nvPr>
            <p:ph idx="1"/>
          </p:nvPr>
        </p:nvSpPr>
        <p:spPr/>
        <p:txBody>
          <a:bodyPr>
            <a:normAutofit lnSpcReduction="10000"/>
          </a:bodyPr>
          <a:lstStyle/>
          <a:p>
            <a:r>
              <a:rPr lang="en-US" smtClean="0"/>
              <a:t>How algorithms, data, software, and hardware interact to affect performance (and how to orchestrate them to get high performance)</a:t>
            </a:r>
          </a:p>
          <a:p>
            <a:endParaRPr lang="en-US" smtClean="0"/>
          </a:p>
          <a:p>
            <a:r>
              <a:rPr lang="en-US" smtClean="0"/>
              <a:t>At the completion of this course, you will be able to</a:t>
            </a:r>
          </a:p>
          <a:p>
            <a:pPr lvl="1"/>
            <a:r>
              <a:rPr lang="en-US" smtClean="0"/>
              <a:t>Write software that fully utilizes hardware performance features</a:t>
            </a:r>
          </a:p>
          <a:p>
            <a:pPr lvl="1"/>
            <a:r>
              <a:rPr lang="en-US" smtClean="0"/>
              <a:t>Describe the principal architecture mechanisms for high performance and algorithmic and software techniques to take advantage of them</a:t>
            </a:r>
          </a:p>
          <a:p>
            <a:pPr lvl="1"/>
            <a:r>
              <a:rPr lang="en-US" smtClean="0"/>
              <a:t>Recognize opportunities for performance improvement in extant code</a:t>
            </a:r>
          </a:p>
          <a:p>
            <a:pPr lvl="1"/>
            <a:r>
              <a:rPr lang="en-US" smtClean="0"/>
              <a:t>Describe a strategy for tuning HPC code</a:t>
            </a:r>
          </a:p>
          <a:p>
            <a:endParaRPr lang="en-US" smtClean="0"/>
          </a:p>
          <a:p>
            <a:r>
              <a:rPr lang="en-US" smtClean="0"/>
              <a:t>Today and years from now</a:t>
            </a:r>
          </a:p>
          <a:p>
            <a:endParaRPr lang="en-US" dirty="0"/>
          </a:p>
        </p:txBody>
      </p:sp>
      <p:sp>
        <p:nvSpPr>
          <p:cNvPr id="5" name="Footer Placeholder 4">
            <a:extLst>
              <a:ext uri="{FF2B5EF4-FFF2-40B4-BE49-F238E27FC236}">
                <a16:creationId xmlns:a16="http://schemas.microsoft.com/office/drawing/2014/main" id="{7DB2F2D7-5CF5-1D43-BF4D-DC0D3010AA1F}"/>
              </a:ext>
            </a:extLst>
          </p:cNvPr>
          <p:cNvSpPr>
            <a:spLocks noGrp="1"/>
          </p:cNvSpPr>
          <p:nvPr>
            <p:ph type="ftr" sz="quarter" idx="11"/>
          </p:nvPr>
        </p:nvSpPr>
        <p:spPr/>
        <p:txBody>
          <a:bodyPr/>
          <a:lstStyle/>
          <a:p>
            <a:r>
              <a:rPr lang="en-US" smtClean="0"/>
              <a:t>CSC4700, Spring 2025, Welcome and Introduction</a:t>
            </a:r>
            <a:endParaRPr lang="en-US"/>
          </a:p>
        </p:txBody>
      </p:sp>
      <p:sp>
        <p:nvSpPr>
          <p:cNvPr id="4" name="Slide Number Placeholder 3">
            <a:extLst>
              <a:ext uri="{FF2B5EF4-FFF2-40B4-BE49-F238E27FC236}">
                <a16:creationId xmlns:a16="http://schemas.microsoft.com/office/drawing/2014/main" id="{454F64EF-C32E-A144-9732-C2D98AA27EAF}"/>
              </a:ext>
            </a:extLst>
          </p:cNvPr>
          <p:cNvSpPr>
            <a:spLocks noGrp="1"/>
          </p:cNvSpPr>
          <p:nvPr>
            <p:ph type="sldNum" sz="quarter" idx="12"/>
          </p:nvPr>
        </p:nvSpPr>
        <p:spPr/>
        <p:txBody>
          <a:bodyPr>
            <a:normAutofit fontScale="92500" lnSpcReduction="20000"/>
          </a:bodyPr>
          <a:lstStyle/>
          <a:p>
            <a:fld id="{D57F1E4F-1CFF-5643-939E-217C01CDF565}" type="slidenum">
              <a:rPr lang="en-US" smtClean="0"/>
              <a:pPr/>
              <a:t>13</a:t>
            </a:fld>
            <a:endParaRPr lang="en-US" dirty="0"/>
          </a:p>
        </p:txBody>
      </p:sp>
      <p:sp>
        <p:nvSpPr>
          <p:cNvPr id="10" name="Date Placeholder 9"/>
          <p:cNvSpPr>
            <a:spLocks noGrp="1"/>
          </p:cNvSpPr>
          <p:nvPr>
            <p:ph type="dt" sz="half" idx="10"/>
          </p:nvPr>
        </p:nvSpPr>
        <p:spPr/>
        <p:txBody>
          <a:bodyPr/>
          <a:lstStyle/>
          <a:p>
            <a:r>
              <a:rPr lang="en-US" smtClean="0"/>
              <a:t>1/14/2025, Lecture 1</a:t>
            </a:r>
            <a:endParaRPr lang="en-US"/>
          </a:p>
        </p:txBody>
      </p:sp>
    </p:spTree>
    <p:extLst>
      <p:ext uri="{BB962C8B-B14F-4D97-AF65-F5344CB8AC3E}">
        <p14:creationId xmlns:p14="http://schemas.microsoft.com/office/powerpoint/2010/main" val="32503897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Computing is Indispensable to Science and Engineering</a:t>
            </a:r>
            <a:endParaRPr lang="en-US" dirty="0"/>
          </a:p>
        </p:txBody>
      </p:sp>
      <p:sp>
        <p:nvSpPr>
          <p:cNvPr id="3" name="Content Placeholder 2"/>
          <p:cNvSpPr>
            <a:spLocks noGrp="1"/>
          </p:cNvSpPr>
          <p:nvPr>
            <p:ph idx="1"/>
          </p:nvPr>
        </p:nvSpPr>
        <p:spPr>
          <a:xfrm>
            <a:off x="636851" y="922867"/>
            <a:ext cx="2439723" cy="2195814"/>
          </a:xfrm>
        </p:spPr>
        <p:txBody>
          <a:bodyPr/>
          <a:lstStyle/>
          <a:p>
            <a:r>
              <a:rPr lang="en-US" dirty="0" smtClean="0"/>
              <a:t>The 3rd (and 4th?) pillar(s)</a:t>
            </a:r>
          </a:p>
          <a:p>
            <a:r>
              <a:rPr lang="en-US" dirty="0" smtClean="0"/>
              <a:t>Can carry out investigations where physical experiments would be too fast, too slow, too hot, too cold, too costly, too dangerous, etc.</a:t>
            </a:r>
          </a:p>
          <a:p>
            <a:r>
              <a:rPr lang="en-US" dirty="0" smtClean="0"/>
              <a:t>Examples: Weather, climate, fusion, crash testing, etc.</a:t>
            </a:r>
          </a:p>
          <a:p>
            <a:r>
              <a:rPr lang="en-US" dirty="0" smtClean="0"/>
              <a:t>HPC means more and better scientific discovery</a:t>
            </a:r>
          </a:p>
          <a:p>
            <a:r>
              <a:rPr lang="en-US" dirty="0" smtClean="0"/>
              <a:t>Better world, survival of the planet</a:t>
            </a:r>
            <a:endParaRPr lang="en-US" dirty="0"/>
          </a:p>
        </p:txBody>
      </p:sp>
      <p:sp>
        <p:nvSpPr>
          <p:cNvPr id="6" name="Footer Placeholder 5">
            <a:extLst>
              <a:ext uri="{FF2B5EF4-FFF2-40B4-BE49-F238E27FC236}">
                <a16:creationId xmlns:a16="http://schemas.microsoft.com/office/drawing/2014/main" id="{B6F3470C-70B5-8447-9400-7051C3A25297}"/>
              </a:ext>
            </a:extLst>
          </p:cNvPr>
          <p:cNvSpPr>
            <a:spLocks noGrp="1"/>
          </p:cNvSpPr>
          <p:nvPr>
            <p:ph type="ftr" sz="quarter" idx="11"/>
          </p:nvPr>
        </p:nvSpPr>
        <p:spPr/>
        <p:txBody>
          <a:bodyPr/>
          <a:lstStyle/>
          <a:p>
            <a:r>
              <a:rPr lang="en-US" smtClean="0"/>
              <a:t>CSC4700, Spring 2025, Welcome and Introduction</a:t>
            </a:r>
            <a:endParaRPr lang="en-US"/>
          </a:p>
        </p:txBody>
      </p:sp>
      <p:sp>
        <p:nvSpPr>
          <p:cNvPr id="5" name="Slide Number Placeholder 4">
            <a:extLst>
              <a:ext uri="{FF2B5EF4-FFF2-40B4-BE49-F238E27FC236}">
                <a16:creationId xmlns:a16="http://schemas.microsoft.com/office/drawing/2014/main" id="{9AA7920B-BF5B-3746-A596-53C735D8A78C}"/>
              </a:ext>
            </a:extLst>
          </p:cNvPr>
          <p:cNvSpPr>
            <a:spLocks noGrp="1"/>
          </p:cNvSpPr>
          <p:nvPr>
            <p:ph type="sldNum" sz="quarter" idx="12"/>
          </p:nvPr>
        </p:nvSpPr>
        <p:spPr/>
        <p:txBody>
          <a:bodyPr>
            <a:normAutofit fontScale="92500" lnSpcReduction="20000"/>
          </a:bodyPr>
          <a:lstStyle/>
          <a:p>
            <a:fld id="{D57F1E4F-1CFF-5643-939E-217C01CDF565}" type="slidenum">
              <a:rPr lang="en-US" smtClean="0"/>
              <a:pPr/>
              <a:t>14</a:t>
            </a:fld>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3150795" y="1349375"/>
            <a:ext cx="2406631" cy="1529116"/>
          </a:xfrm>
          <a:prstGeom prst="rect">
            <a:avLst/>
          </a:prstGeom>
        </p:spPr>
      </p:pic>
      <p:sp>
        <p:nvSpPr>
          <p:cNvPr id="7" name="Date Placeholder 6"/>
          <p:cNvSpPr>
            <a:spLocks noGrp="1"/>
          </p:cNvSpPr>
          <p:nvPr>
            <p:ph type="dt" sz="half" idx="10"/>
          </p:nvPr>
        </p:nvSpPr>
        <p:spPr/>
        <p:txBody>
          <a:bodyPr/>
          <a:lstStyle/>
          <a:p>
            <a:r>
              <a:rPr lang="en-US" smtClean="0"/>
              <a:t>1/14/2025, Lecture 1</a:t>
            </a:r>
            <a:endParaRPr lang="en-US"/>
          </a:p>
        </p:txBody>
      </p:sp>
    </p:spTree>
    <p:extLst>
      <p:ext uri="{BB962C8B-B14F-4D97-AF65-F5344CB8AC3E}">
        <p14:creationId xmlns:p14="http://schemas.microsoft.com/office/powerpoint/2010/main" val="30007655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D2A99-DADD-564A-B225-03284D76E01D}"/>
              </a:ext>
            </a:extLst>
          </p:cNvPr>
          <p:cNvSpPr>
            <a:spLocks noGrp="1"/>
          </p:cNvSpPr>
          <p:nvPr>
            <p:ph type="title"/>
          </p:nvPr>
        </p:nvSpPr>
        <p:spPr/>
        <p:txBody>
          <a:bodyPr/>
          <a:lstStyle/>
          <a:p>
            <a:r>
              <a:rPr lang="en-US" dirty="0" smtClean="0"/>
              <a:t>The HPC Canon (as of 2025)</a:t>
            </a:r>
            <a:endParaRPr lang="en-US" dirty="0"/>
          </a:p>
        </p:txBody>
      </p:sp>
      <p:sp>
        <p:nvSpPr>
          <p:cNvPr id="4" name="Footer Placeholder 3">
            <a:extLst>
              <a:ext uri="{FF2B5EF4-FFF2-40B4-BE49-F238E27FC236}">
                <a16:creationId xmlns:a16="http://schemas.microsoft.com/office/drawing/2014/main" id="{D37B15C2-66A1-FE4C-92EF-7E0BE8D9D9FA}"/>
              </a:ext>
            </a:extLst>
          </p:cNvPr>
          <p:cNvSpPr>
            <a:spLocks noGrp="1"/>
          </p:cNvSpPr>
          <p:nvPr>
            <p:ph type="ftr" sz="quarter" idx="11"/>
          </p:nvPr>
        </p:nvSpPr>
        <p:spPr/>
        <p:txBody>
          <a:bodyPr/>
          <a:lstStyle/>
          <a:p>
            <a:r>
              <a:rPr lang="en-US" smtClean="0"/>
              <a:t>CSC4700, Spring 2025, Welcome and Introduction</a:t>
            </a:r>
            <a:endParaRPr lang="en-US"/>
          </a:p>
        </p:txBody>
      </p:sp>
      <p:sp>
        <p:nvSpPr>
          <p:cNvPr id="3" name="Slide Number Placeholder 2">
            <a:extLst>
              <a:ext uri="{FF2B5EF4-FFF2-40B4-BE49-F238E27FC236}">
                <a16:creationId xmlns:a16="http://schemas.microsoft.com/office/drawing/2014/main" id="{449421F6-DDDE-3C44-8B34-E10F4B2E365C}"/>
              </a:ext>
            </a:extLst>
          </p:cNvPr>
          <p:cNvSpPr>
            <a:spLocks noGrp="1"/>
          </p:cNvSpPr>
          <p:nvPr>
            <p:ph type="sldNum" sz="quarter" idx="12"/>
          </p:nvPr>
        </p:nvSpPr>
        <p:spPr/>
        <p:txBody>
          <a:bodyPr>
            <a:normAutofit fontScale="92500" lnSpcReduction="20000"/>
          </a:bodyPr>
          <a:lstStyle/>
          <a:p>
            <a:fld id="{D57F1E4F-1CFF-5643-939E-217C01CDF565}" type="slidenum">
              <a:rPr lang="en-US" smtClean="0"/>
              <a:pPr/>
              <a:t>15</a:t>
            </a:fld>
            <a:endParaRPr lang="en-US" dirty="0"/>
          </a:p>
        </p:txBody>
      </p:sp>
      <p:graphicFrame>
        <p:nvGraphicFramePr>
          <p:cNvPr id="7" name="Table 6">
            <a:extLst>
              <a:ext uri="{FF2B5EF4-FFF2-40B4-BE49-F238E27FC236}">
                <a16:creationId xmlns:a16="http://schemas.microsoft.com/office/drawing/2014/main" id="{DA441D16-26ED-914B-9BF8-301CDC9787B4}"/>
              </a:ext>
            </a:extLst>
          </p:cNvPr>
          <p:cNvGraphicFramePr>
            <a:graphicFrameLocks noGrp="1"/>
          </p:cNvGraphicFramePr>
          <p:nvPr>
            <p:extLst>
              <p:ext uri="{D42A27DB-BD31-4B8C-83A1-F6EECF244321}">
                <p14:modId xmlns:p14="http://schemas.microsoft.com/office/powerpoint/2010/main" val="2211484394"/>
              </p:ext>
            </p:extLst>
          </p:nvPr>
        </p:nvGraphicFramePr>
        <p:xfrm>
          <a:off x="638175" y="968375"/>
          <a:ext cx="4633186" cy="1811089"/>
        </p:xfrm>
        <a:graphic>
          <a:graphicData uri="http://schemas.openxmlformats.org/drawingml/2006/table">
            <a:tbl>
              <a:tblPr firstRow="1" bandRow="1">
                <a:tableStyleId>{5C22544A-7EE6-4342-B048-85BDC9FD1C3A}</a:tableStyleId>
              </a:tblPr>
              <a:tblGrid>
                <a:gridCol w="1910455">
                  <a:extLst>
                    <a:ext uri="{9D8B030D-6E8A-4147-A177-3AD203B41FA5}">
                      <a16:colId xmlns:a16="http://schemas.microsoft.com/office/drawing/2014/main" val="2535707644"/>
                    </a:ext>
                  </a:extLst>
                </a:gridCol>
                <a:gridCol w="1241685">
                  <a:extLst>
                    <a:ext uri="{9D8B030D-6E8A-4147-A177-3AD203B41FA5}">
                      <a16:colId xmlns:a16="http://schemas.microsoft.com/office/drawing/2014/main" val="811283570"/>
                    </a:ext>
                  </a:extLst>
                </a:gridCol>
                <a:gridCol w="1481046">
                  <a:extLst>
                    <a:ext uri="{9D8B030D-6E8A-4147-A177-3AD203B41FA5}">
                      <a16:colId xmlns:a16="http://schemas.microsoft.com/office/drawing/2014/main" val="3627170675"/>
                    </a:ext>
                  </a:extLst>
                </a:gridCol>
              </a:tblGrid>
              <a:tr h="258727">
                <a:tc>
                  <a:txBody>
                    <a:bodyPr/>
                    <a:lstStyle/>
                    <a:p>
                      <a:r>
                        <a:rPr lang="en-US" sz="1100" dirty="0"/>
                        <a:t>Technology</a:t>
                      </a:r>
                    </a:p>
                  </a:txBody>
                  <a:tcPr marL="37899" marR="37899" marT="18950" marB="18950"/>
                </a:tc>
                <a:tc>
                  <a:txBody>
                    <a:bodyPr/>
                    <a:lstStyle/>
                    <a:p>
                      <a:r>
                        <a:rPr lang="en-US" sz="1100" dirty="0"/>
                        <a:t>Paradigm</a:t>
                      </a:r>
                    </a:p>
                  </a:txBody>
                  <a:tcPr marL="37899" marR="37899" marT="18950" marB="18950"/>
                </a:tc>
                <a:tc>
                  <a:txBody>
                    <a:bodyPr/>
                    <a:lstStyle/>
                    <a:p>
                      <a:r>
                        <a:rPr lang="en-US" sz="1100" dirty="0"/>
                        <a:t>Hammer</a:t>
                      </a:r>
                    </a:p>
                  </a:txBody>
                  <a:tcPr marL="37899" marR="37899" marT="18950" marB="18950"/>
                </a:tc>
                <a:extLst>
                  <a:ext uri="{0D108BD9-81ED-4DB2-BD59-A6C34878D82A}">
                    <a16:rowId xmlns:a16="http://schemas.microsoft.com/office/drawing/2014/main" val="3856537465"/>
                  </a:ext>
                </a:extLst>
              </a:tr>
              <a:tr h="258727">
                <a:tc>
                  <a:txBody>
                    <a:bodyPr/>
                    <a:lstStyle/>
                    <a:p>
                      <a:r>
                        <a:rPr lang="en-US" sz="1100" dirty="0"/>
                        <a:t>CPU (single core)</a:t>
                      </a:r>
                    </a:p>
                  </a:txBody>
                  <a:tcPr marL="37899" marR="37899" marT="18950" marB="18950"/>
                </a:tc>
                <a:tc>
                  <a:txBody>
                    <a:bodyPr/>
                    <a:lstStyle/>
                    <a:p>
                      <a:r>
                        <a:rPr lang="en-US" sz="1100" dirty="0"/>
                        <a:t>Sequential </a:t>
                      </a:r>
                    </a:p>
                  </a:txBody>
                  <a:tcPr marL="37899" marR="37899" marT="18950" marB="18950"/>
                </a:tc>
                <a:tc>
                  <a:txBody>
                    <a:bodyPr/>
                    <a:lstStyle/>
                    <a:p>
                      <a:r>
                        <a:rPr lang="en-US" sz="1100" dirty="0"/>
                        <a:t>C compiler</a:t>
                      </a:r>
                    </a:p>
                  </a:txBody>
                  <a:tcPr marL="37899" marR="37899" marT="18950" marB="18950"/>
                </a:tc>
                <a:extLst>
                  <a:ext uri="{0D108BD9-81ED-4DB2-BD59-A6C34878D82A}">
                    <a16:rowId xmlns:a16="http://schemas.microsoft.com/office/drawing/2014/main" val="2681238352"/>
                  </a:ext>
                </a:extLst>
              </a:tr>
              <a:tr h="258727">
                <a:tc>
                  <a:txBody>
                    <a:bodyPr/>
                    <a:lstStyle/>
                    <a:p>
                      <a:r>
                        <a:rPr lang="en-US" sz="1100" dirty="0"/>
                        <a:t>SIMD/Vector (single core)</a:t>
                      </a:r>
                    </a:p>
                  </a:txBody>
                  <a:tcPr marL="37899" marR="37899" marT="18950" marB="18950"/>
                </a:tc>
                <a:tc>
                  <a:txBody>
                    <a:bodyPr/>
                    <a:lstStyle/>
                    <a:p>
                      <a:r>
                        <a:rPr lang="en-US" sz="1100" dirty="0"/>
                        <a:t>Data parallel</a:t>
                      </a:r>
                    </a:p>
                  </a:txBody>
                  <a:tcPr marL="37899" marR="37899" marT="18950" marB="18950"/>
                </a:tc>
                <a:tc>
                  <a:txBody>
                    <a:bodyPr/>
                    <a:lstStyle/>
                    <a:p>
                      <a:r>
                        <a:rPr lang="en-US" sz="1100" dirty="0" err="1" smtClean="0"/>
                        <a:t>Intrinsics</a:t>
                      </a:r>
                      <a:r>
                        <a:rPr lang="en-US" sz="1100" dirty="0" smtClean="0"/>
                        <a:t> (</a:t>
                      </a:r>
                      <a:r>
                        <a:rPr lang="en-US" sz="1100" dirty="0" err="1" smtClean="0"/>
                        <a:t>asm</a:t>
                      </a:r>
                      <a:r>
                        <a:rPr lang="en-US" sz="1100" dirty="0" smtClean="0"/>
                        <a:t>)</a:t>
                      </a:r>
                      <a:endParaRPr lang="en-US" sz="1100" dirty="0"/>
                    </a:p>
                  </a:txBody>
                  <a:tcPr marL="37899" marR="37899" marT="18950" marB="18950"/>
                </a:tc>
                <a:extLst>
                  <a:ext uri="{0D108BD9-81ED-4DB2-BD59-A6C34878D82A}">
                    <a16:rowId xmlns:a16="http://schemas.microsoft.com/office/drawing/2014/main" val="764917560"/>
                  </a:ext>
                </a:extLst>
              </a:tr>
              <a:tr h="258727">
                <a:tc>
                  <a:txBody>
                    <a:bodyPr/>
                    <a:lstStyle/>
                    <a:p>
                      <a:r>
                        <a:rPr lang="en-US" sz="1100" dirty="0"/>
                        <a:t>Multicore</a:t>
                      </a:r>
                    </a:p>
                  </a:txBody>
                  <a:tcPr marL="37899" marR="37899" marT="18950" marB="18950"/>
                </a:tc>
                <a:tc>
                  <a:txBody>
                    <a:bodyPr/>
                    <a:lstStyle/>
                    <a:p>
                      <a:r>
                        <a:rPr lang="en-US" sz="1100" dirty="0"/>
                        <a:t>Threads</a:t>
                      </a:r>
                    </a:p>
                  </a:txBody>
                  <a:tcPr marL="37899" marR="37899" marT="18950" marB="18950"/>
                </a:tc>
                <a:tc>
                  <a:txBody>
                    <a:bodyPr/>
                    <a:lstStyle/>
                    <a:p>
                      <a:r>
                        <a:rPr lang="en-US" sz="1100" dirty="0" err="1"/>
                        <a:t>pthreads</a:t>
                      </a:r>
                      <a:r>
                        <a:rPr lang="en-US" sz="1100" dirty="0"/>
                        <a:t> </a:t>
                      </a:r>
                      <a:r>
                        <a:rPr lang="en-US" sz="1100" dirty="0" smtClean="0"/>
                        <a:t>(C) library</a:t>
                      </a:r>
                      <a:endParaRPr lang="en-US" sz="1100" dirty="0"/>
                    </a:p>
                  </a:txBody>
                  <a:tcPr marL="37899" marR="37899" marT="18950" marB="18950"/>
                </a:tc>
                <a:extLst>
                  <a:ext uri="{0D108BD9-81ED-4DB2-BD59-A6C34878D82A}">
                    <a16:rowId xmlns:a16="http://schemas.microsoft.com/office/drawing/2014/main" val="3680073488"/>
                  </a:ext>
                </a:extLst>
              </a:tr>
              <a:tr h="258727">
                <a:tc>
                  <a:txBody>
                    <a:bodyPr/>
                    <a:lstStyle/>
                    <a:p>
                      <a:r>
                        <a:rPr lang="en-US" sz="1100" dirty="0"/>
                        <a:t>NUMA shared memory</a:t>
                      </a:r>
                    </a:p>
                  </a:txBody>
                  <a:tcPr marL="37899" marR="37899" marT="18950" marB="18950"/>
                </a:tc>
                <a:tc>
                  <a:txBody>
                    <a:bodyPr/>
                    <a:lstStyle/>
                    <a:p>
                      <a:r>
                        <a:rPr lang="en-US" sz="1100" dirty="0"/>
                        <a:t>Threads</a:t>
                      </a:r>
                    </a:p>
                  </a:txBody>
                  <a:tcPr marL="37899" marR="37899" marT="18950" marB="18950"/>
                </a:tc>
                <a:tc>
                  <a:txBody>
                    <a:bodyPr/>
                    <a:lstStyle/>
                    <a:p>
                      <a:r>
                        <a:rPr lang="en-US" sz="1100" dirty="0" err="1"/>
                        <a:t>pthreads</a:t>
                      </a:r>
                      <a:r>
                        <a:rPr lang="en-US" sz="1100" dirty="0"/>
                        <a:t> </a:t>
                      </a:r>
                      <a:r>
                        <a:rPr lang="en-US" sz="1100" dirty="0" smtClean="0"/>
                        <a:t>(C) library</a:t>
                      </a:r>
                      <a:endParaRPr lang="en-US" sz="1100" dirty="0"/>
                    </a:p>
                  </a:txBody>
                  <a:tcPr marL="37899" marR="37899" marT="18950" marB="18950"/>
                </a:tc>
                <a:extLst>
                  <a:ext uri="{0D108BD9-81ED-4DB2-BD59-A6C34878D82A}">
                    <a16:rowId xmlns:a16="http://schemas.microsoft.com/office/drawing/2014/main" val="890608614"/>
                  </a:ext>
                </a:extLst>
              </a:tr>
              <a:tr h="258727">
                <a:tc>
                  <a:txBody>
                    <a:bodyPr/>
                    <a:lstStyle/>
                    <a:p>
                      <a:r>
                        <a:rPr lang="en-US" sz="1100" dirty="0"/>
                        <a:t>GPU</a:t>
                      </a:r>
                    </a:p>
                  </a:txBody>
                  <a:tcPr marL="37899" marR="37899" marT="18950" marB="18950"/>
                </a:tc>
                <a:tc>
                  <a:txBody>
                    <a:bodyPr/>
                    <a:lstStyle/>
                    <a:p>
                      <a:r>
                        <a:rPr lang="en-US" sz="1100" dirty="0"/>
                        <a:t>GPU</a:t>
                      </a:r>
                    </a:p>
                  </a:txBody>
                  <a:tcPr marL="37899" marR="37899" marT="18950" marB="18950"/>
                </a:tc>
                <a:tc>
                  <a:txBody>
                    <a:bodyPr/>
                    <a:lstStyle/>
                    <a:p>
                      <a:r>
                        <a:rPr lang="en-US" sz="1100" dirty="0"/>
                        <a:t>CUDA</a:t>
                      </a:r>
                    </a:p>
                  </a:txBody>
                  <a:tcPr marL="37899" marR="37899" marT="18950" marB="18950"/>
                </a:tc>
                <a:extLst>
                  <a:ext uri="{0D108BD9-81ED-4DB2-BD59-A6C34878D82A}">
                    <a16:rowId xmlns:a16="http://schemas.microsoft.com/office/drawing/2014/main" val="3927256783"/>
                  </a:ext>
                </a:extLst>
              </a:tr>
              <a:tr h="258727">
                <a:tc>
                  <a:txBody>
                    <a:bodyPr/>
                    <a:lstStyle/>
                    <a:p>
                      <a:r>
                        <a:rPr lang="en-US" sz="1100" dirty="0"/>
                        <a:t>Clusters</a:t>
                      </a:r>
                    </a:p>
                  </a:txBody>
                  <a:tcPr marL="37899" marR="37899" marT="18950" marB="18950"/>
                </a:tc>
                <a:tc>
                  <a:txBody>
                    <a:bodyPr/>
                    <a:lstStyle/>
                    <a:p>
                      <a:r>
                        <a:rPr lang="en-US" sz="1100" dirty="0"/>
                        <a:t>Message passing</a:t>
                      </a:r>
                    </a:p>
                  </a:txBody>
                  <a:tcPr marL="37899" marR="37899" marT="18950" marB="18950"/>
                </a:tc>
                <a:tc>
                  <a:txBody>
                    <a:bodyPr/>
                    <a:lstStyle/>
                    <a:p>
                      <a:r>
                        <a:rPr lang="en-US" sz="1100" dirty="0" smtClean="0"/>
                        <a:t>MPI (C) library</a:t>
                      </a:r>
                      <a:endParaRPr lang="en-US" sz="1100" dirty="0"/>
                    </a:p>
                  </a:txBody>
                  <a:tcPr marL="37899" marR="37899" marT="18950" marB="18950"/>
                </a:tc>
                <a:extLst>
                  <a:ext uri="{0D108BD9-81ED-4DB2-BD59-A6C34878D82A}">
                    <a16:rowId xmlns:a16="http://schemas.microsoft.com/office/drawing/2014/main" val="4051539123"/>
                  </a:ext>
                </a:extLst>
              </a:tr>
            </a:tbl>
          </a:graphicData>
        </a:graphic>
      </p:graphicFrame>
      <p:sp>
        <p:nvSpPr>
          <p:cNvPr id="10" name="Date Placeholder 9"/>
          <p:cNvSpPr>
            <a:spLocks noGrp="1"/>
          </p:cNvSpPr>
          <p:nvPr>
            <p:ph type="dt" sz="half" idx="10"/>
          </p:nvPr>
        </p:nvSpPr>
        <p:spPr/>
        <p:txBody>
          <a:bodyPr/>
          <a:lstStyle/>
          <a:p>
            <a:r>
              <a:rPr lang="en-US" smtClean="0"/>
              <a:t>1/14/2025, Lecture 1</a:t>
            </a:r>
            <a:endParaRPr lang="en-US"/>
          </a:p>
        </p:txBody>
      </p:sp>
    </p:spTree>
    <p:extLst>
      <p:ext uri="{BB962C8B-B14F-4D97-AF65-F5344CB8AC3E}">
        <p14:creationId xmlns:p14="http://schemas.microsoft.com/office/powerpoint/2010/main" val="38594357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Scaling progression of CPUs</a:t>
            </a:r>
            <a:endParaRPr lang="en-US" dirty="0"/>
          </a:p>
        </p:txBody>
      </p:sp>
      <p:pic>
        <p:nvPicPr>
          <p:cNvPr id="4" name="Content Placeholder 3"/>
          <p:cNvPicPr>
            <a:picLocks noGrp="1" noChangeAspect="1"/>
          </p:cNvPicPr>
          <p:nvPr>
            <p:ph idx="1"/>
          </p:nvPr>
        </p:nvPicPr>
        <p:blipFill>
          <a:blip r:embed="rId2"/>
          <a:stretch>
            <a:fillRect/>
          </a:stretch>
        </p:blipFill>
        <p:spPr>
          <a:xfrm>
            <a:off x="636588" y="1008833"/>
            <a:ext cx="4338637" cy="2024110"/>
          </a:xfrm>
        </p:spPr>
      </p:pic>
      <p:sp>
        <p:nvSpPr>
          <p:cNvPr id="3" name="Footer Placeholder 2">
            <a:extLst>
              <a:ext uri="{FF2B5EF4-FFF2-40B4-BE49-F238E27FC236}">
                <a16:creationId xmlns:a16="http://schemas.microsoft.com/office/drawing/2014/main" id="{6527E64E-CA9D-C84A-918A-4E348636C04B}"/>
              </a:ext>
            </a:extLst>
          </p:cNvPr>
          <p:cNvSpPr>
            <a:spLocks noGrp="1"/>
          </p:cNvSpPr>
          <p:nvPr>
            <p:ph type="ftr" sz="quarter" idx="11"/>
          </p:nvPr>
        </p:nvSpPr>
        <p:spPr/>
        <p:txBody>
          <a:bodyPr/>
          <a:lstStyle/>
          <a:p>
            <a:r>
              <a:rPr lang="en-US" smtClean="0"/>
              <a:t>CSC4700, Spring 2025, Welcome and Introduction</a:t>
            </a:r>
            <a:endParaRPr lang="en-US"/>
          </a:p>
        </p:txBody>
      </p:sp>
      <p:sp>
        <p:nvSpPr>
          <p:cNvPr id="8" name="Slide Number Placeholder 7">
            <a:extLst>
              <a:ext uri="{FF2B5EF4-FFF2-40B4-BE49-F238E27FC236}">
                <a16:creationId xmlns:a16="http://schemas.microsoft.com/office/drawing/2014/main" id="{597F5D19-1726-DA4B-A911-8432094005C4}"/>
              </a:ext>
            </a:extLst>
          </p:cNvPr>
          <p:cNvSpPr>
            <a:spLocks noGrp="1"/>
          </p:cNvSpPr>
          <p:nvPr>
            <p:ph type="sldNum" sz="quarter" idx="12"/>
          </p:nvPr>
        </p:nvSpPr>
        <p:spPr/>
        <p:txBody>
          <a:bodyPr>
            <a:normAutofit fontScale="92500" lnSpcReduction="20000"/>
          </a:bodyPr>
          <a:lstStyle/>
          <a:p>
            <a:fld id="{D57F1E4F-1CFF-5643-939E-217C01CDF565}" type="slidenum">
              <a:rPr lang="en-US" smtClean="0"/>
              <a:pPr/>
              <a:t>16</a:t>
            </a:fld>
            <a:endParaRPr lang="en-US" dirty="0"/>
          </a:p>
        </p:txBody>
      </p:sp>
      <p:sp>
        <p:nvSpPr>
          <p:cNvPr id="5" name="Line Callout 1 4"/>
          <p:cNvSpPr/>
          <p:nvPr/>
        </p:nvSpPr>
        <p:spPr>
          <a:xfrm>
            <a:off x="581039" y="856383"/>
            <a:ext cx="1325279" cy="309765"/>
          </a:xfrm>
          <a:prstGeom prst="borderCallout1">
            <a:avLst>
              <a:gd name="adj1" fmla="val 100000"/>
              <a:gd name="adj2" fmla="val 76554"/>
              <a:gd name="adj3" fmla="val 184494"/>
              <a:gd name="adj4" fmla="val 110827"/>
            </a:avLst>
          </a:prstGeom>
          <a:ln w="12700"/>
        </p:spPr>
        <p:style>
          <a:lnRef idx="2">
            <a:schemeClr val="accent4"/>
          </a:lnRef>
          <a:fillRef idx="1">
            <a:schemeClr val="lt1"/>
          </a:fillRef>
          <a:effectRef idx="0">
            <a:schemeClr val="accent4"/>
          </a:effectRef>
          <a:fontRef idx="minor">
            <a:schemeClr val="dk1"/>
          </a:fontRef>
        </p:style>
        <p:txBody>
          <a:bodyPr rtlCol="0" anchor="ctr">
            <a:spAutoFit/>
          </a:bodyPr>
          <a:lstStyle/>
          <a:p>
            <a:pPr algn="ctr">
              <a:defRPr sz="2800">
                <a:latin typeface="Calibri"/>
              </a:defRPr>
            </a:pPr>
            <a:r>
              <a:rPr lang="en-US" sz="1413"/>
              <a:t>Simplest model</a:t>
            </a:r>
            <a:endParaRPr lang="en-US" sz="1413" dirty="0"/>
          </a:p>
        </p:txBody>
      </p:sp>
      <p:sp>
        <p:nvSpPr>
          <p:cNvPr id="6" name="Line Callout 1 5"/>
          <p:cNvSpPr/>
          <p:nvPr/>
        </p:nvSpPr>
        <p:spPr>
          <a:xfrm>
            <a:off x="3525075" y="853491"/>
            <a:ext cx="1775087" cy="527196"/>
          </a:xfrm>
          <a:prstGeom prst="borderCallout1">
            <a:avLst>
              <a:gd name="adj1" fmla="val 100000"/>
              <a:gd name="adj2" fmla="val 51411"/>
              <a:gd name="adj3" fmla="val 141902"/>
              <a:gd name="adj4" fmla="val 17667"/>
            </a:avLst>
          </a:prstGeom>
          <a:ln w="12700"/>
        </p:spPr>
        <p:style>
          <a:lnRef idx="2">
            <a:schemeClr val="accent4"/>
          </a:lnRef>
          <a:fillRef idx="1">
            <a:schemeClr val="lt1"/>
          </a:fillRef>
          <a:effectRef idx="0">
            <a:schemeClr val="accent4"/>
          </a:effectRef>
          <a:fontRef idx="minor">
            <a:schemeClr val="dk1"/>
          </a:fontRef>
        </p:style>
        <p:txBody>
          <a:bodyPr rtlCol="0" anchor="ctr">
            <a:spAutoFit/>
          </a:bodyPr>
          <a:lstStyle/>
          <a:p>
            <a:pPr algn="ctr">
              <a:defRPr sz="2800">
                <a:latin typeface="Calibri"/>
              </a:defRPr>
            </a:pPr>
            <a:r>
              <a:rPr lang="en-US" sz="1413" dirty="0"/>
              <a:t>CPU fetches </a:t>
            </a:r>
            <a:r>
              <a:rPr lang="en-US" sz="1413"/>
              <a:t>and executes instructions</a:t>
            </a:r>
            <a:endParaRPr lang="en-US" sz="1413" dirty="0"/>
          </a:p>
        </p:txBody>
      </p:sp>
      <p:sp>
        <p:nvSpPr>
          <p:cNvPr id="7" name="Line Callout 1 6"/>
          <p:cNvSpPr/>
          <p:nvPr/>
        </p:nvSpPr>
        <p:spPr>
          <a:xfrm>
            <a:off x="2695575" y="2851077"/>
            <a:ext cx="1322596" cy="527196"/>
          </a:xfrm>
          <a:prstGeom prst="borderCallout1">
            <a:avLst>
              <a:gd name="adj1" fmla="val 0"/>
              <a:gd name="adj2" fmla="val 36902"/>
              <a:gd name="adj3" fmla="val -82572"/>
              <a:gd name="adj4" fmla="val -37559"/>
            </a:avLst>
          </a:prstGeom>
          <a:ln w="12700"/>
        </p:spPr>
        <p:style>
          <a:lnRef idx="2">
            <a:schemeClr val="accent4"/>
          </a:lnRef>
          <a:fillRef idx="1">
            <a:schemeClr val="lt1"/>
          </a:fillRef>
          <a:effectRef idx="0">
            <a:schemeClr val="accent4"/>
          </a:effectRef>
          <a:fontRef idx="minor">
            <a:schemeClr val="dk1"/>
          </a:fontRef>
        </p:style>
        <p:txBody>
          <a:bodyPr rtlCol="0" anchor="ctr">
            <a:spAutoFit/>
          </a:bodyPr>
          <a:lstStyle/>
          <a:p>
            <a:pPr algn="ctr">
              <a:defRPr sz="2800">
                <a:latin typeface="Calibri"/>
              </a:defRPr>
            </a:pPr>
            <a:r>
              <a:rPr lang="en-US" sz="1413"/>
              <a:t>Many cycles per instruction</a:t>
            </a:r>
            <a:endParaRPr lang="en-US" sz="1413" dirty="0"/>
          </a:p>
        </p:txBody>
      </p:sp>
      <p:sp>
        <p:nvSpPr>
          <p:cNvPr id="13" name="Date Placeholder 12"/>
          <p:cNvSpPr>
            <a:spLocks noGrp="1"/>
          </p:cNvSpPr>
          <p:nvPr>
            <p:ph type="dt" sz="half" idx="10"/>
          </p:nvPr>
        </p:nvSpPr>
        <p:spPr/>
        <p:txBody>
          <a:bodyPr/>
          <a:lstStyle/>
          <a:p>
            <a:r>
              <a:rPr lang="en-US" smtClean="0"/>
              <a:t>1/14/2025, Lecture 1</a:t>
            </a:r>
            <a:endParaRPr lang="en-US"/>
          </a:p>
        </p:txBody>
      </p:sp>
    </p:spTree>
    <p:extLst>
      <p:ext uri="{BB962C8B-B14F-4D97-AF65-F5344CB8AC3E}">
        <p14:creationId xmlns:p14="http://schemas.microsoft.com/office/powerpoint/2010/main" val="529398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Pipelining</a:t>
            </a:r>
            <a:endParaRPr lang="en-US" dirty="0"/>
          </a:p>
        </p:txBody>
      </p:sp>
      <p:pic>
        <p:nvPicPr>
          <p:cNvPr id="4" name="Content Placeholder 3"/>
          <p:cNvPicPr>
            <a:picLocks noGrp="1" noChangeAspect="1"/>
          </p:cNvPicPr>
          <p:nvPr>
            <p:ph idx="1"/>
          </p:nvPr>
        </p:nvPicPr>
        <p:blipFill>
          <a:blip r:embed="rId2"/>
          <a:stretch>
            <a:fillRect/>
          </a:stretch>
        </p:blipFill>
        <p:spPr>
          <a:xfrm>
            <a:off x="636588" y="1008833"/>
            <a:ext cx="4338637" cy="2024110"/>
          </a:xfrm>
        </p:spPr>
      </p:pic>
      <p:sp>
        <p:nvSpPr>
          <p:cNvPr id="3" name="Footer Placeholder 2">
            <a:extLst>
              <a:ext uri="{FF2B5EF4-FFF2-40B4-BE49-F238E27FC236}">
                <a16:creationId xmlns:a16="http://schemas.microsoft.com/office/drawing/2014/main" id="{AB220434-2DB5-9348-B5DF-FDCE4FA9DA28}"/>
              </a:ext>
            </a:extLst>
          </p:cNvPr>
          <p:cNvSpPr>
            <a:spLocks noGrp="1"/>
          </p:cNvSpPr>
          <p:nvPr>
            <p:ph type="ftr" sz="quarter" idx="11"/>
          </p:nvPr>
        </p:nvSpPr>
        <p:spPr/>
        <p:txBody>
          <a:bodyPr/>
          <a:lstStyle/>
          <a:p>
            <a:r>
              <a:rPr lang="en-US" smtClean="0"/>
              <a:t>CSC4700, Spring 2025, Welcome and Introduction</a:t>
            </a:r>
            <a:endParaRPr lang="en-US"/>
          </a:p>
        </p:txBody>
      </p:sp>
      <p:sp>
        <p:nvSpPr>
          <p:cNvPr id="9" name="Slide Number Placeholder 8">
            <a:extLst>
              <a:ext uri="{FF2B5EF4-FFF2-40B4-BE49-F238E27FC236}">
                <a16:creationId xmlns:a16="http://schemas.microsoft.com/office/drawing/2014/main" id="{8F21E51E-3132-2847-8C40-04A09BEE46AB}"/>
              </a:ext>
            </a:extLst>
          </p:cNvPr>
          <p:cNvSpPr>
            <a:spLocks noGrp="1"/>
          </p:cNvSpPr>
          <p:nvPr>
            <p:ph type="sldNum" sz="quarter" idx="12"/>
          </p:nvPr>
        </p:nvSpPr>
        <p:spPr/>
        <p:txBody>
          <a:bodyPr>
            <a:normAutofit fontScale="92500" lnSpcReduction="20000"/>
          </a:bodyPr>
          <a:lstStyle/>
          <a:p>
            <a:fld id="{D57F1E4F-1CFF-5643-939E-217C01CDF565}" type="slidenum">
              <a:rPr lang="en-US" smtClean="0"/>
              <a:pPr/>
              <a:t>17</a:t>
            </a:fld>
            <a:endParaRPr lang="en-US" dirty="0"/>
          </a:p>
        </p:txBody>
      </p:sp>
      <p:sp>
        <p:nvSpPr>
          <p:cNvPr id="5" name="Line Callout 1 4"/>
          <p:cNvSpPr/>
          <p:nvPr/>
        </p:nvSpPr>
        <p:spPr>
          <a:xfrm>
            <a:off x="333375" y="986617"/>
            <a:ext cx="1325279" cy="309765"/>
          </a:xfrm>
          <a:prstGeom prst="borderCallout1">
            <a:avLst>
              <a:gd name="adj1" fmla="val 100000"/>
              <a:gd name="adj2" fmla="val 76554"/>
              <a:gd name="adj3" fmla="val 184494"/>
              <a:gd name="adj4" fmla="val 110827"/>
            </a:avLst>
          </a:prstGeom>
          <a:ln w="12700"/>
        </p:spPr>
        <p:style>
          <a:lnRef idx="2">
            <a:schemeClr val="accent4"/>
          </a:lnRef>
          <a:fillRef idx="1">
            <a:schemeClr val="lt1"/>
          </a:fillRef>
          <a:effectRef idx="0">
            <a:schemeClr val="accent4"/>
          </a:effectRef>
          <a:fontRef idx="minor">
            <a:schemeClr val="dk1"/>
          </a:fontRef>
        </p:style>
        <p:txBody>
          <a:bodyPr rtlCol="0" anchor="ctr">
            <a:spAutoFit/>
          </a:bodyPr>
          <a:lstStyle/>
          <a:p>
            <a:pPr algn="ctr">
              <a:defRPr sz="2800">
                <a:latin typeface="Calibri"/>
              </a:defRPr>
            </a:pPr>
            <a:r>
              <a:rPr lang="en-US" sz="1413" dirty="0"/>
              <a:t>Pipelining</a:t>
            </a:r>
          </a:p>
        </p:txBody>
      </p:sp>
      <p:sp>
        <p:nvSpPr>
          <p:cNvPr id="6" name="Line Callout 1 5"/>
          <p:cNvSpPr/>
          <p:nvPr/>
        </p:nvSpPr>
        <p:spPr>
          <a:xfrm>
            <a:off x="4070982" y="853491"/>
            <a:ext cx="1513966" cy="744627"/>
          </a:xfrm>
          <a:prstGeom prst="borderCallout1">
            <a:avLst>
              <a:gd name="adj1" fmla="val 50234"/>
              <a:gd name="adj2" fmla="val -629"/>
              <a:gd name="adj3" fmla="val 78308"/>
              <a:gd name="adj4" fmla="val -46136"/>
            </a:avLst>
          </a:prstGeom>
          <a:ln w="12700"/>
        </p:spPr>
        <p:style>
          <a:lnRef idx="2">
            <a:schemeClr val="accent4"/>
          </a:lnRef>
          <a:fillRef idx="1">
            <a:schemeClr val="lt1"/>
          </a:fillRef>
          <a:effectRef idx="0">
            <a:schemeClr val="accent4"/>
          </a:effectRef>
          <a:fontRef idx="minor">
            <a:schemeClr val="dk1"/>
          </a:fontRef>
        </p:style>
        <p:txBody>
          <a:bodyPr rtlCol="0" anchor="ctr">
            <a:spAutoFit/>
          </a:bodyPr>
          <a:lstStyle/>
          <a:p>
            <a:pPr algn="ctr">
              <a:defRPr sz="2800">
                <a:latin typeface="Calibri"/>
              </a:defRPr>
            </a:pPr>
            <a:r>
              <a:rPr lang="en-US" sz="1413" dirty="0"/>
              <a:t>Instructions </a:t>
            </a:r>
            <a:r>
              <a:rPr lang="en-US" sz="1413"/>
              <a:t>are fetched in a stream</a:t>
            </a:r>
            <a:endParaRPr lang="en-US" sz="1413" dirty="0"/>
          </a:p>
        </p:txBody>
      </p:sp>
      <p:sp>
        <p:nvSpPr>
          <p:cNvPr id="8" name="Line Callout 1 7"/>
          <p:cNvSpPr/>
          <p:nvPr/>
        </p:nvSpPr>
        <p:spPr>
          <a:xfrm>
            <a:off x="4070982" y="2803379"/>
            <a:ext cx="1513966" cy="527196"/>
          </a:xfrm>
          <a:prstGeom prst="borderCallout1">
            <a:avLst>
              <a:gd name="adj1" fmla="val 0"/>
              <a:gd name="adj2" fmla="val 0"/>
              <a:gd name="adj3" fmla="val -36648"/>
              <a:gd name="adj4" fmla="val -46271"/>
            </a:avLst>
          </a:prstGeom>
          <a:ln w="12700"/>
        </p:spPr>
        <p:style>
          <a:lnRef idx="2">
            <a:schemeClr val="accent4"/>
          </a:lnRef>
          <a:fillRef idx="1">
            <a:schemeClr val="lt1"/>
          </a:fillRef>
          <a:effectRef idx="0">
            <a:schemeClr val="accent4"/>
          </a:effectRef>
          <a:fontRef idx="minor">
            <a:schemeClr val="dk1"/>
          </a:fontRef>
        </p:style>
        <p:txBody>
          <a:bodyPr wrap="square" rtlCol="0" anchor="ctr">
            <a:spAutoFit/>
          </a:bodyPr>
          <a:lstStyle/>
          <a:p>
            <a:pPr algn="ctr">
              <a:defRPr sz="2800">
                <a:latin typeface="Calibri"/>
              </a:defRPr>
            </a:pPr>
            <a:r>
              <a:rPr lang="en-US" sz="1413"/>
              <a:t>A long trip from memory</a:t>
            </a:r>
            <a:endParaRPr lang="en-US" sz="1413" dirty="0"/>
          </a:p>
        </p:txBody>
      </p:sp>
      <p:sp>
        <p:nvSpPr>
          <p:cNvPr id="14" name="Date Placeholder 13"/>
          <p:cNvSpPr>
            <a:spLocks noGrp="1"/>
          </p:cNvSpPr>
          <p:nvPr>
            <p:ph type="dt" sz="half" idx="10"/>
          </p:nvPr>
        </p:nvSpPr>
        <p:spPr/>
        <p:txBody>
          <a:bodyPr/>
          <a:lstStyle/>
          <a:p>
            <a:r>
              <a:rPr lang="en-US" smtClean="0"/>
              <a:t>1/14/2025, Lecture 1</a:t>
            </a:r>
            <a:endParaRPr lang="en-US"/>
          </a:p>
        </p:txBody>
      </p:sp>
    </p:spTree>
    <p:extLst>
      <p:ext uri="{BB962C8B-B14F-4D97-AF65-F5344CB8AC3E}">
        <p14:creationId xmlns:p14="http://schemas.microsoft.com/office/powerpoint/2010/main" val="1758201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Hierarchical Memory</a:t>
            </a:r>
            <a:endParaRPr lang="en-US" dirty="0"/>
          </a:p>
        </p:txBody>
      </p:sp>
      <p:pic>
        <p:nvPicPr>
          <p:cNvPr id="4" name="Content Placeholder 3"/>
          <p:cNvPicPr>
            <a:picLocks noGrp="1" noChangeAspect="1"/>
          </p:cNvPicPr>
          <p:nvPr>
            <p:ph idx="1"/>
          </p:nvPr>
        </p:nvPicPr>
        <p:blipFill>
          <a:blip r:embed="rId2"/>
          <a:stretch>
            <a:fillRect/>
          </a:stretch>
        </p:blipFill>
        <p:spPr>
          <a:xfrm>
            <a:off x="760082" y="922338"/>
            <a:ext cx="4091648" cy="2197100"/>
          </a:xfrm>
        </p:spPr>
      </p:pic>
      <p:sp>
        <p:nvSpPr>
          <p:cNvPr id="3" name="Footer Placeholder 2">
            <a:extLst>
              <a:ext uri="{FF2B5EF4-FFF2-40B4-BE49-F238E27FC236}">
                <a16:creationId xmlns:a16="http://schemas.microsoft.com/office/drawing/2014/main" id="{ECA081D8-FADA-6241-9127-4D741EE6F8AC}"/>
              </a:ext>
            </a:extLst>
          </p:cNvPr>
          <p:cNvSpPr>
            <a:spLocks noGrp="1"/>
          </p:cNvSpPr>
          <p:nvPr>
            <p:ph type="ftr" sz="quarter" idx="11"/>
          </p:nvPr>
        </p:nvSpPr>
        <p:spPr/>
        <p:txBody>
          <a:bodyPr/>
          <a:lstStyle/>
          <a:p>
            <a:r>
              <a:rPr lang="en-US" smtClean="0"/>
              <a:t>CSC4700, Spring 2025, Welcome and Introduction</a:t>
            </a:r>
            <a:endParaRPr lang="en-US"/>
          </a:p>
        </p:txBody>
      </p:sp>
      <p:sp>
        <p:nvSpPr>
          <p:cNvPr id="6" name="Slide Number Placeholder 5">
            <a:extLst>
              <a:ext uri="{FF2B5EF4-FFF2-40B4-BE49-F238E27FC236}">
                <a16:creationId xmlns:a16="http://schemas.microsoft.com/office/drawing/2014/main" id="{7623FBE5-F189-2F4A-98E7-D1A1DC10BD25}"/>
              </a:ext>
            </a:extLst>
          </p:cNvPr>
          <p:cNvSpPr>
            <a:spLocks noGrp="1"/>
          </p:cNvSpPr>
          <p:nvPr>
            <p:ph type="sldNum" sz="quarter" idx="12"/>
          </p:nvPr>
        </p:nvSpPr>
        <p:spPr/>
        <p:txBody>
          <a:bodyPr>
            <a:normAutofit fontScale="92500" lnSpcReduction="20000"/>
          </a:bodyPr>
          <a:lstStyle/>
          <a:p>
            <a:fld id="{D57F1E4F-1CFF-5643-939E-217C01CDF565}" type="slidenum">
              <a:rPr lang="en-US" smtClean="0"/>
              <a:pPr/>
              <a:t>18</a:t>
            </a:fld>
            <a:endParaRPr lang="en-US" dirty="0"/>
          </a:p>
        </p:txBody>
      </p:sp>
      <p:sp>
        <p:nvSpPr>
          <p:cNvPr id="5" name="Line Callout 1 4"/>
          <p:cNvSpPr/>
          <p:nvPr/>
        </p:nvSpPr>
        <p:spPr>
          <a:xfrm>
            <a:off x="3622518" y="968375"/>
            <a:ext cx="1722327" cy="962058"/>
          </a:xfrm>
          <a:prstGeom prst="borderCallout1">
            <a:avLst>
              <a:gd name="adj1" fmla="val 49976"/>
              <a:gd name="adj2" fmla="val 295"/>
              <a:gd name="adj3" fmla="val 94058"/>
              <a:gd name="adj4" fmla="val -56557"/>
            </a:avLst>
          </a:prstGeom>
          <a:ln w="12700"/>
        </p:spPr>
        <p:style>
          <a:lnRef idx="2">
            <a:schemeClr val="accent4"/>
          </a:lnRef>
          <a:fillRef idx="1">
            <a:schemeClr val="lt1"/>
          </a:fillRef>
          <a:effectRef idx="0">
            <a:schemeClr val="accent4"/>
          </a:effectRef>
          <a:fontRef idx="minor">
            <a:schemeClr val="dk1"/>
          </a:fontRef>
        </p:style>
        <p:txBody>
          <a:bodyPr rtlCol="0" anchor="ctr">
            <a:spAutoFit/>
          </a:bodyPr>
          <a:lstStyle/>
          <a:p>
            <a:pPr algn="ctr">
              <a:defRPr sz="2800">
                <a:latin typeface="Calibri"/>
              </a:defRPr>
            </a:pPr>
            <a:r>
              <a:rPr lang="en-US" sz="1413" dirty="0"/>
              <a:t>Use special, fast memory to keep data </a:t>
            </a:r>
            <a:r>
              <a:rPr lang="en-US" sz="1413"/>
              <a:t>and instructions close</a:t>
            </a:r>
            <a:endParaRPr lang="en-US" sz="1413" dirty="0"/>
          </a:p>
        </p:txBody>
      </p:sp>
      <p:sp>
        <p:nvSpPr>
          <p:cNvPr id="11" name="Date Placeholder 10"/>
          <p:cNvSpPr>
            <a:spLocks noGrp="1"/>
          </p:cNvSpPr>
          <p:nvPr>
            <p:ph type="dt" sz="half" idx="10"/>
          </p:nvPr>
        </p:nvSpPr>
        <p:spPr/>
        <p:txBody>
          <a:bodyPr/>
          <a:lstStyle/>
          <a:p>
            <a:r>
              <a:rPr lang="en-US" smtClean="0"/>
              <a:t>1/14/2025, Lecture 1</a:t>
            </a:r>
            <a:endParaRPr lang="en-US"/>
          </a:p>
        </p:txBody>
      </p:sp>
    </p:spTree>
    <p:extLst>
      <p:ext uri="{BB962C8B-B14F-4D97-AF65-F5344CB8AC3E}">
        <p14:creationId xmlns:p14="http://schemas.microsoft.com/office/powerpoint/2010/main" val="2952607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Multicore CPUs</a:t>
            </a:r>
            <a:endParaRPr lang="en-US" dirty="0"/>
          </a:p>
        </p:txBody>
      </p:sp>
      <p:pic>
        <p:nvPicPr>
          <p:cNvPr id="4" name="Content Placeholder 3"/>
          <p:cNvPicPr>
            <a:picLocks noGrp="1" noChangeAspect="1"/>
          </p:cNvPicPr>
          <p:nvPr>
            <p:ph idx="1"/>
          </p:nvPr>
        </p:nvPicPr>
        <p:blipFill>
          <a:blip r:embed="rId2"/>
          <a:stretch>
            <a:fillRect/>
          </a:stretch>
        </p:blipFill>
        <p:spPr>
          <a:xfrm>
            <a:off x="893501" y="922338"/>
            <a:ext cx="3824810" cy="2197100"/>
          </a:xfrm>
        </p:spPr>
      </p:pic>
      <p:sp>
        <p:nvSpPr>
          <p:cNvPr id="3" name="Footer Placeholder 2">
            <a:extLst>
              <a:ext uri="{FF2B5EF4-FFF2-40B4-BE49-F238E27FC236}">
                <a16:creationId xmlns:a16="http://schemas.microsoft.com/office/drawing/2014/main" id="{8D3667FC-18E1-9D40-B504-A2BE78876BFB}"/>
              </a:ext>
            </a:extLst>
          </p:cNvPr>
          <p:cNvSpPr>
            <a:spLocks noGrp="1"/>
          </p:cNvSpPr>
          <p:nvPr>
            <p:ph type="ftr" sz="quarter" idx="11"/>
          </p:nvPr>
        </p:nvSpPr>
        <p:spPr/>
        <p:txBody>
          <a:bodyPr/>
          <a:lstStyle/>
          <a:p>
            <a:r>
              <a:rPr lang="en-US" smtClean="0"/>
              <a:t>CSC4700, Spring 2025, Welcome and Introduction</a:t>
            </a:r>
            <a:endParaRPr lang="en-US"/>
          </a:p>
        </p:txBody>
      </p:sp>
      <p:sp>
        <p:nvSpPr>
          <p:cNvPr id="8" name="Slide Number Placeholder 7">
            <a:extLst>
              <a:ext uri="{FF2B5EF4-FFF2-40B4-BE49-F238E27FC236}">
                <a16:creationId xmlns:a16="http://schemas.microsoft.com/office/drawing/2014/main" id="{29D98520-9C43-194E-82D4-180DAF9299C8}"/>
              </a:ext>
            </a:extLst>
          </p:cNvPr>
          <p:cNvSpPr>
            <a:spLocks noGrp="1"/>
          </p:cNvSpPr>
          <p:nvPr>
            <p:ph type="sldNum" sz="quarter" idx="12"/>
          </p:nvPr>
        </p:nvSpPr>
        <p:spPr/>
        <p:txBody>
          <a:bodyPr>
            <a:normAutofit fontScale="92500" lnSpcReduction="20000"/>
          </a:bodyPr>
          <a:lstStyle/>
          <a:p>
            <a:fld id="{D57F1E4F-1CFF-5643-939E-217C01CDF565}" type="slidenum">
              <a:rPr lang="en-US" smtClean="0"/>
              <a:pPr/>
              <a:t>19</a:t>
            </a:fld>
            <a:endParaRPr lang="en-US" dirty="0"/>
          </a:p>
        </p:txBody>
      </p:sp>
      <p:sp>
        <p:nvSpPr>
          <p:cNvPr id="5" name="Line Callout 1 4"/>
          <p:cNvSpPr/>
          <p:nvPr/>
        </p:nvSpPr>
        <p:spPr>
          <a:xfrm>
            <a:off x="1811858" y="894741"/>
            <a:ext cx="1207239" cy="309765"/>
          </a:xfrm>
          <a:prstGeom prst="borderCallout1">
            <a:avLst>
              <a:gd name="adj1" fmla="val 101554"/>
              <a:gd name="adj2" fmla="val 22932"/>
              <a:gd name="adj3" fmla="val 192118"/>
              <a:gd name="adj4" fmla="val -48463"/>
            </a:avLst>
          </a:prstGeom>
          <a:ln w="12700"/>
        </p:spPr>
        <p:style>
          <a:lnRef idx="2">
            <a:schemeClr val="accent4"/>
          </a:lnRef>
          <a:fillRef idx="1">
            <a:schemeClr val="lt1"/>
          </a:fillRef>
          <a:effectRef idx="0">
            <a:schemeClr val="accent4"/>
          </a:effectRef>
          <a:fontRef idx="minor">
            <a:schemeClr val="dk1"/>
          </a:fontRef>
        </p:style>
        <p:txBody>
          <a:bodyPr rtlCol="0" anchor="ctr">
            <a:spAutoFit/>
          </a:bodyPr>
          <a:lstStyle/>
          <a:p>
            <a:pPr algn="ctr">
              <a:defRPr sz="2800">
                <a:latin typeface="Calibri"/>
              </a:defRPr>
            </a:pPr>
            <a:r>
              <a:rPr lang="en-US" sz="1413"/>
              <a:t>Replicate 2X</a:t>
            </a:r>
            <a:endParaRPr lang="en-US" sz="1413" dirty="0"/>
          </a:p>
        </p:txBody>
      </p:sp>
      <p:sp>
        <p:nvSpPr>
          <p:cNvPr id="6" name="Line Callout 1 5"/>
          <p:cNvSpPr/>
          <p:nvPr/>
        </p:nvSpPr>
        <p:spPr>
          <a:xfrm>
            <a:off x="4419856" y="894741"/>
            <a:ext cx="1382512" cy="527196"/>
          </a:xfrm>
          <a:prstGeom prst="borderCallout1">
            <a:avLst>
              <a:gd name="adj1" fmla="val 100000"/>
              <a:gd name="adj2" fmla="val 42409"/>
              <a:gd name="adj3" fmla="val 199414"/>
              <a:gd name="adj4" fmla="val 2251"/>
            </a:avLst>
          </a:prstGeom>
          <a:ln w="12700"/>
        </p:spPr>
        <p:style>
          <a:lnRef idx="2">
            <a:schemeClr val="accent4"/>
          </a:lnRef>
          <a:fillRef idx="1">
            <a:schemeClr val="lt1"/>
          </a:fillRef>
          <a:effectRef idx="0">
            <a:schemeClr val="accent4"/>
          </a:effectRef>
          <a:fontRef idx="minor">
            <a:schemeClr val="dk1"/>
          </a:fontRef>
        </p:style>
        <p:txBody>
          <a:bodyPr rtlCol="0" anchor="ctr">
            <a:spAutoFit/>
          </a:bodyPr>
          <a:lstStyle/>
          <a:p>
            <a:pPr algn="ctr">
              <a:defRPr sz="2800">
                <a:latin typeface="Calibri"/>
              </a:defRPr>
            </a:pPr>
            <a:r>
              <a:rPr lang="en-US" sz="1413" dirty="0"/>
              <a:t>Cores </a:t>
            </a:r>
            <a:r>
              <a:rPr lang="en-US" sz="1413"/>
              <a:t>share slower memory</a:t>
            </a:r>
            <a:endParaRPr lang="en-US" sz="1413" dirty="0"/>
          </a:p>
        </p:txBody>
      </p:sp>
      <p:sp>
        <p:nvSpPr>
          <p:cNvPr id="7" name="Line Callout 1 6"/>
          <p:cNvSpPr/>
          <p:nvPr/>
        </p:nvSpPr>
        <p:spPr>
          <a:xfrm>
            <a:off x="561975" y="2774172"/>
            <a:ext cx="1498764" cy="527196"/>
          </a:xfrm>
          <a:prstGeom prst="borderCallout1">
            <a:avLst>
              <a:gd name="adj1" fmla="val 0"/>
              <a:gd name="adj2" fmla="val 78114"/>
              <a:gd name="adj3" fmla="val -107774"/>
              <a:gd name="adj4" fmla="val 130569"/>
            </a:avLst>
          </a:prstGeom>
          <a:ln w="12700"/>
        </p:spPr>
        <p:style>
          <a:lnRef idx="2">
            <a:schemeClr val="accent4"/>
          </a:lnRef>
          <a:fillRef idx="1">
            <a:schemeClr val="lt1"/>
          </a:fillRef>
          <a:effectRef idx="0">
            <a:schemeClr val="accent4"/>
          </a:effectRef>
          <a:fontRef idx="minor">
            <a:schemeClr val="dk1"/>
          </a:fontRef>
        </p:style>
        <p:txBody>
          <a:bodyPr rtlCol="0" anchor="ctr">
            <a:spAutoFit/>
          </a:bodyPr>
          <a:lstStyle/>
          <a:p>
            <a:pPr algn="ctr">
              <a:defRPr sz="2800">
                <a:latin typeface="Calibri"/>
              </a:defRPr>
            </a:pPr>
            <a:r>
              <a:rPr lang="en-US" sz="1413" dirty="0"/>
              <a:t>Caches need to be kept coherent</a:t>
            </a:r>
          </a:p>
        </p:txBody>
      </p:sp>
      <p:sp>
        <p:nvSpPr>
          <p:cNvPr id="13" name="Date Placeholder 12"/>
          <p:cNvSpPr>
            <a:spLocks noGrp="1"/>
          </p:cNvSpPr>
          <p:nvPr>
            <p:ph type="dt" sz="half" idx="10"/>
          </p:nvPr>
        </p:nvSpPr>
        <p:spPr/>
        <p:txBody>
          <a:bodyPr/>
          <a:lstStyle/>
          <a:p>
            <a:r>
              <a:rPr lang="en-US" smtClean="0"/>
              <a:t>1/14/2025, Lecture 1</a:t>
            </a:r>
            <a:endParaRPr lang="en-US"/>
          </a:p>
        </p:txBody>
      </p:sp>
    </p:spTree>
    <p:extLst>
      <p:ext uri="{BB962C8B-B14F-4D97-AF65-F5344CB8AC3E}">
        <p14:creationId xmlns:p14="http://schemas.microsoft.com/office/powerpoint/2010/main" val="1036942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Course Overview</a:t>
            </a:r>
            <a:endParaRPr lang="en-US" dirty="0"/>
          </a:p>
        </p:txBody>
      </p:sp>
      <p:sp>
        <p:nvSpPr>
          <p:cNvPr id="3" name="Content Placeholder 2"/>
          <p:cNvSpPr>
            <a:spLocks noGrp="1"/>
          </p:cNvSpPr>
          <p:nvPr>
            <p:ph idx="1"/>
          </p:nvPr>
        </p:nvSpPr>
        <p:spPr/>
        <p:txBody>
          <a:bodyPr/>
          <a:lstStyle/>
          <a:p>
            <a:r>
              <a:rPr lang="en-US" dirty="0" smtClean="0"/>
              <a:t>Programs == Algorithms + Data structures</a:t>
            </a:r>
          </a:p>
          <a:p>
            <a:r>
              <a:rPr lang="en-US" dirty="0" smtClean="0"/>
              <a:t>Selecting the right data structure</a:t>
            </a:r>
          </a:p>
          <a:p>
            <a:pPr lvl="1"/>
            <a:r>
              <a:rPr lang="en-US" dirty="0" smtClean="0"/>
              <a:t>Selecting containers: trivial</a:t>
            </a:r>
          </a:p>
          <a:p>
            <a:pPr lvl="1"/>
            <a:r>
              <a:rPr lang="en-US" dirty="0" smtClean="0"/>
              <a:t>Selecting data types: type properties</a:t>
            </a:r>
          </a:p>
          <a:p>
            <a:r>
              <a:rPr lang="en-US" dirty="0" smtClean="0"/>
              <a:t>Selecting and developing algorithms</a:t>
            </a:r>
          </a:p>
          <a:p>
            <a:pPr lvl="1"/>
            <a:r>
              <a:rPr lang="en-US" dirty="0" smtClean="0"/>
              <a:t>Algorithmic thinking</a:t>
            </a:r>
          </a:p>
          <a:p>
            <a:pPr lvl="1"/>
            <a:r>
              <a:rPr lang="en-US" dirty="0" smtClean="0"/>
              <a:t>Parallelization almost an afterthought</a:t>
            </a:r>
            <a:endParaRPr lang="en-US" dirty="0"/>
          </a:p>
        </p:txBody>
      </p:sp>
      <p:sp>
        <p:nvSpPr>
          <p:cNvPr id="4" name="Date Placeholder 3"/>
          <p:cNvSpPr>
            <a:spLocks noGrp="1"/>
          </p:cNvSpPr>
          <p:nvPr>
            <p:ph type="dt" sz="half" idx="10"/>
          </p:nvPr>
        </p:nvSpPr>
        <p:spPr/>
        <p:txBody>
          <a:bodyPr/>
          <a:lstStyle/>
          <a:p>
            <a:r>
              <a:rPr lang="en-US" smtClean="0"/>
              <a:t>1/14/2025, Lecture 1</a:t>
            </a:r>
            <a:endParaRPr lang="en-US"/>
          </a:p>
        </p:txBody>
      </p:sp>
      <p:sp>
        <p:nvSpPr>
          <p:cNvPr id="5" name="Footer Placeholder 4"/>
          <p:cNvSpPr>
            <a:spLocks noGrp="1"/>
          </p:cNvSpPr>
          <p:nvPr>
            <p:ph type="ftr" sz="quarter" idx="11"/>
          </p:nvPr>
        </p:nvSpPr>
        <p:spPr/>
        <p:txBody>
          <a:bodyPr/>
          <a:lstStyle/>
          <a:p>
            <a:r>
              <a:rPr lang="en-US" smtClean="0"/>
              <a:t>CSC4700, Spring 2025, Welcome and Introduction</a:t>
            </a:r>
            <a:endParaRPr lang="en-US"/>
          </a:p>
        </p:txBody>
      </p:sp>
      <p:sp>
        <p:nvSpPr>
          <p:cNvPr id="6" name="Slide Number Placeholder 5"/>
          <p:cNvSpPr>
            <a:spLocks noGrp="1"/>
          </p:cNvSpPr>
          <p:nvPr>
            <p:ph type="sldNum" sz="quarter" idx="12"/>
          </p:nvPr>
        </p:nvSpPr>
        <p:spPr/>
        <p:txBody>
          <a:bodyPr>
            <a:normAutofit fontScale="92500" lnSpcReduction="20000"/>
          </a:bodyPr>
          <a:lstStyle/>
          <a:p>
            <a:fld id="{361B6064-FECE-466A-BF5C-A30C7EDC9E78}" type="slidenum">
              <a:rPr lang="en-US" smtClean="0"/>
              <a:t>2</a:t>
            </a:fld>
            <a:endParaRPr lang="en-US"/>
          </a:p>
        </p:txBody>
      </p:sp>
      <p:pic>
        <p:nvPicPr>
          <p:cNvPr id="1028" name="Picture 4" descr="https://m.media-amazon.com/images/I/A1JSbYU4VxL.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298" r="12574" b="4634"/>
          <a:stretch/>
        </p:blipFill>
        <p:spPr bwMode="auto">
          <a:xfrm>
            <a:off x="3723794" y="596018"/>
            <a:ext cx="1798821" cy="25531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1354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additive="base">
                                        <p:cTn id="21"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3">
                                            <p:txEl>
                                              <p:pRg st="4" end="4"/>
                                            </p:txEl>
                                          </p:spTgt>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 calcmode="lin" valueType="num">
                                      <p:cBhvr additive="base">
                                        <p:cTn id="29"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Even more Cores</a:t>
            </a:r>
            <a:endParaRPr lang="en-US" dirty="0"/>
          </a:p>
        </p:txBody>
      </p:sp>
      <p:pic>
        <p:nvPicPr>
          <p:cNvPr id="4" name="Content Placeholder 3"/>
          <p:cNvPicPr>
            <a:picLocks noGrp="1" noChangeAspect="1"/>
          </p:cNvPicPr>
          <p:nvPr>
            <p:ph idx="1"/>
          </p:nvPr>
        </p:nvPicPr>
        <p:blipFill>
          <a:blip r:embed="rId2"/>
          <a:stretch>
            <a:fillRect/>
          </a:stretch>
        </p:blipFill>
        <p:spPr>
          <a:xfrm>
            <a:off x="1018792" y="922338"/>
            <a:ext cx="3574229" cy="2197100"/>
          </a:xfrm>
        </p:spPr>
      </p:pic>
      <p:sp>
        <p:nvSpPr>
          <p:cNvPr id="3" name="Footer Placeholder 2">
            <a:extLst>
              <a:ext uri="{FF2B5EF4-FFF2-40B4-BE49-F238E27FC236}">
                <a16:creationId xmlns:a16="http://schemas.microsoft.com/office/drawing/2014/main" id="{F59AA2C9-3658-CC48-86C5-3D6C40289589}"/>
              </a:ext>
            </a:extLst>
          </p:cNvPr>
          <p:cNvSpPr>
            <a:spLocks noGrp="1"/>
          </p:cNvSpPr>
          <p:nvPr>
            <p:ph type="ftr" sz="quarter" idx="11"/>
          </p:nvPr>
        </p:nvSpPr>
        <p:spPr/>
        <p:txBody>
          <a:bodyPr/>
          <a:lstStyle/>
          <a:p>
            <a:r>
              <a:rPr lang="en-US" smtClean="0"/>
              <a:t>CSC4700, Spring 2025, Welcome and Introduction</a:t>
            </a:r>
            <a:endParaRPr lang="en-US"/>
          </a:p>
        </p:txBody>
      </p:sp>
      <p:sp>
        <p:nvSpPr>
          <p:cNvPr id="9" name="Slide Number Placeholder 8">
            <a:extLst>
              <a:ext uri="{FF2B5EF4-FFF2-40B4-BE49-F238E27FC236}">
                <a16:creationId xmlns:a16="http://schemas.microsoft.com/office/drawing/2014/main" id="{270ACBBF-8678-394C-988E-DFB2C98FA2AE}"/>
              </a:ext>
            </a:extLst>
          </p:cNvPr>
          <p:cNvSpPr>
            <a:spLocks noGrp="1"/>
          </p:cNvSpPr>
          <p:nvPr>
            <p:ph type="sldNum" sz="quarter" idx="12"/>
          </p:nvPr>
        </p:nvSpPr>
        <p:spPr/>
        <p:txBody>
          <a:bodyPr>
            <a:normAutofit fontScale="92500" lnSpcReduction="20000"/>
          </a:bodyPr>
          <a:lstStyle/>
          <a:p>
            <a:fld id="{D57F1E4F-1CFF-5643-939E-217C01CDF565}" type="slidenum">
              <a:rPr lang="en-US" smtClean="0"/>
              <a:pPr/>
              <a:t>20</a:t>
            </a:fld>
            <a:endParaRPr lang="en-US" dirty="0"/>
          </a:p>
        </p:txBody>
      </p:sp>
      <p:sp>
        <p:nvSpPr>
          <p:cNvPr id="5" name="Line Callout 1 4"/>
          <p:cNvSpPr/>
          <p:nvPr/>
        </p:nvSpPr>
        <p:spPr>
          <a:xfrm>
            <a:off x="535347" y="962692"/>
            <a:ext cx="1207239" cy="309765"/>
          </a:xfrm>
          <a:prstGeom prst="borderCallout1">
            <a:avLst>
              <a:gd name="adj1" fmla="val 100000"/>
              <a:gd name="adj2" fmla="val 32591"/>
              <a:gd name="adj3" fmla="val 209957"/>
              <a:gd name="adj4" fmla="val 74094"/>
            </a:avLst>
          </a:prstGeom>
          <a:ln w="12700"/>
        </p:spPr>
        <p:style>
          <a:lnRef idx="2">
            <a:schemeClr val="accent4"/>
          </a:lnRef>
          <a:fillRef idx="1">
            <a:schemeClr val="lt1"/>
          </a:fillRef>
          <a:effectRef idx="0">
            <a:schemeClr val="accent4"/>
          </a:effectRef>
          <a:fontRef idx="minor">
            <a:schemeClr val="dk1"/>
          </a:fontRef>
        </p:style>
        <p:txBody>
          <a:bodyPr rtlCol="0" anchor="ctr">
            <a:spAutoFit/>
          </a:bodyPr>
          <a:lstStyle/>
          <a:p>
            <a:pPr algn="ctr">
              <a:defRPr sz="2800">
                <a:latin typeface="Calibri"/>
              </a:defRPr>
            </a:pPr>
            <a:r>
              <a:rPr lang="en-US" sz="1413" dirty="0"/>
              <a:t>Replicate 4X</a:t>
            </a:r>
          </a:p>
        </p:txBody>
      </p:sp>
      <p:sp>
        <p:nvSpPr>
          <p:cNvPr id="6" name="Line Callout 1 5"/>
          <p:cNvSpPr/>
          <p:nvPr/>
        </p:nvSpPr>
        <p:spPr>
          <a:xfrm>
            <a:off x="2615923" y="922338"/>
            <a:ext cx="1382512" cy="527196"/>
          </a:xfrm>
          <a:prstGeom prst="borderCallout1">
            <a:avLst>
              <a:gd name="adj1" fmla="val 100000"/>
              <a:gd name="adj2" fmla="val 42409"/>
              <a:gd name="adj3" fmla="val 174458"/>
              <a:gd name="adj4" fmla="val -36678"/>
            </a:avLst>
          </a:prstGeom>
          <a:ln w="12700"/>
        </p:spPr>
        <p:style>
          <a:lnRef idx="2">
            <a:schemeClr val="accent4"/>
          </a:lnRef>
          <a:fillRef idx="1">
            <a:schemeClr val="lt1"/>
          </a:fillRef>
          <a:effectRef idx="0">
            <a:schemeClr val="accent4"/>
          </a:effectRef>
          <a:fontRef idx="minor">
            <a:schemeClr val="dk1"/>
          </a:fontRef>
        </p:style>
        <p:txBody>
          <a:bodyPr rtlCol="0" anchor="ctr">
            <a:spAutoFit/>
          </a:bodyPr>
          <a:lstStyle/>
          <a:p>
            <a:pPr algn="ctr">
              <a:defRPr sz="2800">
                <a:latin typeface="Calibri"/>
              </a:defRPr>
            </a:pPr>
            <a:r>
              <a:rPr lang="en-US" sz="1413" dirty="0"/>
              <a:t>Cores </a:t>
            </a:r>
            <a:r>
              <a:rPr lang="en-US" sz="1413"/>
              <a:t>share slower memory</a:t>
            </a:r>
            <a:endParaRPr lang="en-US" sz="1413" dirty="0"/>
          </a:p>
        </p:txBody>
      </p:sp>
      <p:sp>
        <p:nvSpPr>
          <p:cNvPr id="7" name="Line Callout 1 6"/>
          <p:cNvSpPr/>
          <p:nvPr/>
        </p:nvSpPr>
        <p:spPr>
          <a:xfrm>
            <a:off x="497347" y="2701443"/>
            <a:ext cx="1498764" cy="527196"/>
          </a:xfrm>
          <a:prstGeom prst="borderCallout1">
            <a:avLst>
              <a:gd name="adj1" fmla="val 0"/>
              <a:gd name="adj2" fmla="val 78114"/>
              <a:gd name="adj3" fmla="val -64245"/>
              <a:gd name="adj4" fmla="val 121584"/>
            </a:avLst>
          </a:prstGeom>
          <a:ln w="12700"/>
        </p:spPr>
        <p:style>
          <a:lnRef idx="2">
            <a:schemeClr val="accent4"/>
          </a:lnRef>
          <a:fillRef idx="1">
            <a:schemeClr val="lt1"/>
          </a:fillRef>
          <a:effectRef idx="0">
            <a:schemeClr val="accent4"/>
          </a:effectRef>
          <a:fontRef idx="minor">
            <a:schemeClr val="dk1"/>
          </a:fontRef>
        </p:style>
        <p:txBody>
          <a:bodyPr rtlCol="0" anchor="ctr">
            <a:spAutoFit/>
          </a:bodyPr>
          <a:lstStyle/>
          <a:p>
            <a:pPr algn="ctr">
              <a:defRPr sz="2800">
                <a:latin typeface="Calibri"/>
              </a:defRPr>
            </a:pPr>
            <a:r>
              <a:rPr lang="en-US" sz="1413" dirty="0"/>
              <a:t>Caches need to be kept coherent</a:t>
            </a:r>
          </a:p>
        </p:txBody>
      </p:sp>
      <p:sp>
        <p:nvSpPr>
          <p:cNvPr id="8" name="Line Callout 1 7"/>
          <p:cNvSpPr/>
          <p:nvPr/>
        </p:nvSpPr>
        <p:spPr>
          <a:xfrm>
            <a:off x="4144194" y="923373"/>
            <a:ext cx="1382512" cy="527196"/>
          </a:xfrm>
          <a:prstGeom prst="borderCallout1">
            <a:avLst>
              <a:gd name="adj1" fmla="val 100000"/>
              <a:gd name="adj2" fmla="val 42409"/>
              <a:gd name="adj3" fmla="val 205804"/>
              <a:gd name="adj4" fmla="val 23486"/>
            </a:avLst>
          </a:prstGeom>
          <a:ln w="12700"/>
        </p:spPr>
        <p:style>
          <a:lnRef idx="2">
            <a:schemeClr val="accent4"/>
          </a:lnRef>
          <a:fillRef idx="1">
            <a:schemeClr val="lt1"/>
          </a:fillRef>
          <a:effectRef idx="0">
            <a:schemeClr val="accent4"/>
          </a:effectRef>
          <a:fontRef idx="minor">
            <a:schemeClr val="dk1"/>
          </a:fontRef>
        </p:style>
        <p:txBody>
          <a:bodyPr rtlCol="0" anchor="ctr">
            <a:spAutoFit/>
          </a:bodyPr>
          <a:lstStyle/>
          <a:p>
            <a:pPr algn="ctr">
              <a:defRPr sz="2800">
                <a:latin typeface="Calibri"/>
              </a:defRPr>
            </a:pPr>
            <a:r>
              <a:rPr lang="en-US" sz="1413" dirty="0"/>
              <a:t>Include super-slow DRAM</a:t>
            </a:r>
          </a:p>
        </p:txBody>
      </p:sp>
      <p:sp>
        <p:nvSpPr>
          <p:cNvPr id="14" name="Date Placeholder 13"/>
          <p:cNvSpPr>
            <a:spLocks noGrp="1"/>
          </p:cNvSpPr>
          <p:nvPr>
            <p:ph type="dt" sz="half" idx="10"/>
          </p:nvPr>
        </p:nvSpPr>
        <p:spPr/>
        <p:txBody>
          <a:bodyPr/>
          <a:lstStyle/>
          <a:p>
            <a:r>
              <a:rPr lang="en-US" smtClean="0"/>
              <a:t>1/14/2025, Lecture 1</a:t>
            </a:r>
            <a:endParaRPr lang="en-US"/>
          </a:p>
        </p:txBody>
      </p:sp>
    </p:spTree>
    <p:extLst>
      <p:ext uri="{BB962C8B-B14F-4D97-AF65-F5344CB8AC3E}">
        <p14:creationId xmlns:p14="http://schemas.microsoft.com/office/powerpoint/2010/main" val="1374715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Symmetric Multi-Processor (SMP)</a:t>
            </a:r>
            <a:endParaRPr lang="en-US" dirty="0"/>
          </a:p>
        </p:txBody>
      </p:sp>
      <p:pic>
        <p:nvPicPr>
          <p:cNvPr id="4" name="Content Placeholder 3"/>
          <p:cNvPicPr>
            <a:picLocks noGrp="1" noChangeAspect="1"/>
          </p:cNvPicPr>
          <p:nvPr>
            <p:ph idx="1"/>
          </p:nvPr>
        </p:nvPicPr>
        <p:blipFill>
          <a:blip r:embed="rId2"/>
          <a:stretch>
            <a:fillRect/>
          </a:stretch>
        </p:blipFill>
        <p:spPr>
          <a:xfrm>
            <a:off x="1950785" y="922338"/>
            <a:ext cx="1710242" cy="2197100"/>
          </a:xfrm>
        </p:spPr>
      </p:pic>
      <p:sp>
        <p:nvSpPr>
          <p:cNvPr id="3" name="Footer Placeholder 2">
            <a:extLst>
              <a:ext uri="{FF2B5EF4-FFF2-40B4-BE49-F238E27FC236}">
                <a16:creationId xmlns:a16="http://schemas.microsoft.com/office/drawing/2014/main" id="{32AFD19B-9A38-424A-BD93-CEFA58CD120D}"/>
              </a:ext>
            </a:extLst>
          </p:cNvPr>
          <p:cNvSpPr>
            <a:spLocks noGrp="1"/>
          </p:cNvSpPr>
          <p:nvPr>
            <p:ph type="ftr" sz="quarter" idx="11"/>
          </p:nvPr>
        </p:nvSpPr>
        <p:spPr/>
        <p:txBody>
          <a:bodyPr/>
          <a:lstStyle/>
          <a:p>
            <a:r>
              <a:rPr lang="en-US" smtClean="0"/>
              <a:t>CSC4700, Spring 2025, Welcome and Introduction</a:t>
            </a:r>
            <a:endParaRPr lang="en-US"/>
          </a:p>
        </p:txBody>
      </p:sp>
      <p:sp>
        <p:nvSpPr>
          <p:cNvPr id="10" name="Slide Number Placeholder 9">
            <a:extLst>
              <a:ext uri="{FF2B5EF4-FFF2-40B4-BE49-F238E27FC236}">
                <a16:creationId xmlns:a16="http://schemas.microsoft.com/office/drawing/2014/main" id="{AED5BF5B-E822-454F-970E-5C7D27641A69}"/>
              </a:ext>
            </a:extLst>
          </p:cNvPr>
          <p:cNvSpPr>
            <a:spLocks noGrp="1"/>
          </p:cNvSpPr>
          <p:nvPr>
            <p:ph type="sldNum" sz="quarter" idx="12"/>
          </p:nvPr>
        </p:nvSpPr>
        <p:spPr/>
        <p:txBody>
          <a:bodyPr>
            <a:normAutofit fontScale="92500" lnSpcReduction="20000"/>
          </a:bodyPr>
          <a:lstStyle/>
          <a:p>
            <a:fld id="{D57F1E4F-1CFF-5643-939E-217C01CDF565}" type="slidenum">
              <a:rPr lang="en-US" smtClean="0"/>
              <a:pPr/>
              <a:t>21</a:t>
            </a:fld>
            <a:endParaRPr lang="en-US" dirty="0"/>
          </a:p>
        </p:txBody>
      </p:sp>
      <p:sp>
        <p:nvSpPr>
          <p:cNvPr id="5" name="Line Callout 1 4"/>
          <p:cNvSpPr/>
          <p:nvPr/>
        </p:nvSpPr>
        <p:spPr>
          <a:xfrm>
            <a:off x="393700" y="881279"/>
            <a:ext cx="1207239" cy="527196"/>
          </a:xfrm>
          <a:prstGeom prst="borderCallout1">
            <a:avLst>
              <a:gd name="adj1" fmla="val 49792"/>
              <a:gd name="adj2" fmla="val 100669"/>
              <a:gd name="adj3" fmla="val 43461"/>
              <a:gd name="adj4" fmla="val 128537"/>
            </a:avLst>
          </a:prstGeom>
          <a:ln w="12700"/>
        </p:spPr>
        <p:style>
          <a:lnRef idx="2">
            <a:schemeClr val="accent4"/>
          </a:lnRef>
          <a:fillRef idx="1">
            <a:schemeClr val="lt1"/>
          </a:fillRef>
          <a:effectRef idx="0">
            <a:schemeClr val="accent4"/>
          </a:effectRef>
          <a:fontRef idx="minor">
            <a:schemeClr val="dk1"/>
          </a:fontRef>
        </p:style>
        <p:txBody>
          <a:bodyPr rtlCol="0" anchor="ctr">
            <a:spAutoFit/>
          </a:bodyPr>
          <a:lstStyle/>
          <a:p>
            <a:pPr algn="ctr">
              <a:defRPr sz="2800">
                <a:latin typeface="Calibri"/>
              </a:defRPr>
            </a:pPr>
            <a:r>
              <a:rPr lang="en-US" sz="1413" dirty="0"/>
              <a:t>Multiple CPU chips</a:t>
            </a:r>
          </a:p>
        </p:txBody>
      </p:sp>
      <p:sp>
        <p:nvSpPr>
          <p:cNvPr id="6" name="Line Callout 1 5"/>
          <p:cNvSpPr/>
          <p:nvPr/>
        </p:nvSpPr>
        <p:spPr>
          <a:xfrm>
            <a:off x="393700" y="1577080"/>
            <a:ext cx="1207239" cy="309765"/>
          </a:xfrm>
          <a:prstGeom prst="borderCallout1">
            <a:avLst>
              <a:gd name="adj1" fmla="val 100000"/>
              <a:gd name="adj2" fmla="val 85520"/>
              <a:gd name="adj3" fmla="val 165501"/>
              <a:gd name="adj4" fmla="val 126111"/>
            </a:avLst>
          </a:prstGeom>
          <a:ln w="12700"/>
        </p:spPr>
        <p:style>
          <a:lnRef idx="2">
            <a:schemeClr val="accent4"/>
          </a:lnRef>
          <a:fillRef idx="1">
            <a:schemeClr val="lt1"/>
          </a:fillRef>
          <a:effectRef idx="0">
            <a:schemeClr val="accent4"/>
          </a:effectRef>
          <a:fontRef idx="minor">
            <a:schemeClr val="dk1"/>
          </a:fontRef>
        </p:style>
        <p:txBody>
          <a:bodyPr rtlCol="0" anchor="ctr">
            <a:spAutoFit/>
          </a:bodyPr>
          <a:lstStyle/>
          <a:p>
            <a:pPr algn="ctr">
              <a:defRPr sz="2800">
                <a:latin typeface="Calibri"/>
              </a:defRPr>
            </a:pPr>
            <a:r>
              <a:rPr lang="en-US" sz="1413" dirty="0"/>
              <a:t>AKA “sockets”</a:t>
            </a:r>
          </a:p>
        </p:txBody>
      </p:sp>
      <p:sp>
        <p:nvSpPr>
          <p:cNvPr id="7" name="Line Callout 1 6"/>
          <p:cNvSpPr/>
          <p:nvPr/>
        </p:nvSpPr>
        <p:spPr>
          <a:xfrm>
            <a:off x="4143375" y="881279"/>
            <a:ext cx="1402185" cy="962058"/>
          </a:xfrm>
          <a:prstGeom prst="borderCallout1">
            <a:avLst>
              <a:gd name="adj1" fmla="val 100000"/>
              <a:gd name="adj2" fmla="val 11645"/>
              <a:gd name="adj3" fmla="val 160919"/>
              <a:gd name="adj4" fmla="val -42168"/>
            </a:avLst>
          </a:prstGeom>
          <a:ln w="12700"/>
        </p:spPr>
        <p:style>
          <a:lnRef idx="2">
            <a:schemeClr val="accent4"/>
          </a:lnRef>
          <a:fillRef idx="1">
            <a:schemeClr val="lt1"/>
          </a:fillRef>
          <a:effectRef idx="0">
            <a:schemeClr val="accent4"/>
          </a:effectRef>
          <a:fontRef idx="minor">
            <a:schemeClr val="dk1"/>
          </a:fontRef>
        </p:style>
        <p:txBody>
          <a:bodyPr rtlCol="0" anchor="ctr">
            <a:spAutoFit/>
          </a:bodyPr>
          <a:lstStyle/>
          <a:p>
            <a:pPr algn="ctr">
              <a:defRPr sz="2800">
                <a:latin typeface="Calibri"/>
              </a:defRPr>
            </a:pPr>
            <a:r>
              <a:rPr lang="en-US" sz="1413" dirty="0"/>
              <a:t>Memory may be </a:t>
            </a:r>
            <a:r>
              <a:rPr lang="en-US" sz="1413"/>
              <a:t>uniformly shared among sockets</a:t>
            </a:r>
            <a:endParaRPr lang="en-US" sz="1413" dirty="0"/>
          </a:p>
        </p:txBody>
      </p:sp>
      <p:sp>
        <p:nvSpPr>
          <p:cNvPr id="8" name="Line Callout 1 7"/>
          <p:cNvSpPr/>
          <p:nvPr/>
        </p:nvSpPr>
        <p:spPr>
          <a:xfrm>
            <a:off x="403344" y="2218817"/>
            <a:ext cx="1606074" cy="962058"/>
          </a:xfrm>
          <a:prstGeom prst="borderCallout1">
            <a:avLst>
              <a:gd name="adj1" fmla="val 29407"/>
              <a:gd name="adj2" fmla="val 100000"/>
              <a:gd name="adj3" fmla="val 12171"/>
              <a:gd name="adj4" fmla="val 141227"/>
            </a:avLst>
          </a:prstGeom>
          <a:ln w="12700"/>
        </p:spPr>
        <p:style>
          <a:lnRef idx="2">
            <a:schemeClr val="accent4"/>
          </a:lnRef>
          <a:fillRef idx="1">
            <a:schemeClr val="lt1"/>
          </a:fillRef>
          <a:effectRef idx="0">
            <a:schemeClr val="accent4"/>
          </a:effectRef>
          <a:fontRef idx="minor">
            <a:schemeClr val="dk1"/>
          </a:fontRef>
        </p:style>
        <p:txBody>
          <a:bodyPr rtlCol="0" anchor="ctr">
            <a:spAutoFit/>
          </a:bodyPr>
          <a:lstStyle/>
          <a:p>
            <a:pPr algn="ctr">
              <a:defRPr sz="2800">
                <a:latin typeface="Calibri"/>
              </a:defRPr>
            </a:pPr>
            <a:r>
              <a:rPr lang="en-US" sz="1413" dirty="0"/>
              <a:t>Caches still need to be kept </a:t>
            </a:r>
            <a:r>
              <a:rPr lang="en-US" sz="1413"/>
              <a:t>(somewhat) coherent</a:t>
            </a:r>
            <a:endParaRPr lang="en-US" sz="1413" dirty="0"/>
          </a:p>
        </p:txBody>
      </p:sp>
      <p:sp>
        <p:nvSpPr>
          <p:cNvPr id="9" name="Line Callout 1 8"/>
          <p:cNvSpPr/>
          <p:nvPr/>
        </p:nvSpPr>
        <p:spPr>
          <a:xfrm>
            <a:off x="4146957" y="2211030"/>
            <a:ext cx="1402185" cy="744627"/>
          </a:xfrm>
          <a:prstGeom prst="borderCallout1">
            <a:avLst>
              <a:gd name="adj1" fmla="val 59642"/>
              <a:gd name="adj2" fmla="val 0"/>
              <a:gd name="adj3" fmla="val 49318"/>
              <a:gd name="adj4" fmla="val -42376"/>
            </a:avLst>
          </a:prstGeom>
          <a:ln w="12700"/>
        </p:spPr>
        <p:style>
          <a:lnRef idx="2">
            <a:schemeClr val="accent4"/>
          </a:lnRef>
          <a:fillRef idx="1">
            <a:schemeClr val="lt1"/>
          </a:fillRef>
          <a:effectRef idx="0">
            <a:schemeClr val="accent4"/>
          </a:effectRef>
          <a:fontRef idx="minor">
            <a:schemeClr val="dk1"/>
          </a:fontRef>
        </p:style>
        <p:txBody>
          <a:bodyPr rtlCol="0" anchor="ctr">
            <a:spAutoFit/>
          </a:bodyPr>
          <a:lstStyle/>
          <a:p>
            <a:pPr algn="ctr">
              <a:defRPr sz="2800">
                <a:latin typeface="Calibri"/>
              </a:defRPr>
            </a:pPr>
            <a:r>
              <a:rPr lang="en-US" sz="1413" dirty="0"/>
              <a:t>Uniform </a:t>
            </a:r>
            <a:r>
              <a:rPr lang="en-US" sz="1413"/>
              <a:t>memory access (UMA)</a:t>
            </a:r>
            <a:endParaRPr lang="en-US" sz="1413" dirty="0"/>
          </a:p>
        </p:txBody>
      </p:sp>
      <p:sp>
        <p:nvSpPr>
          <p:cNvPr id="15" name="Date Placeholder 14"/>
          <p:cNvSpPr>
            <a:spLocks noGrp="1"/>
          </p:cNvSpPr>
          <p:nvPr>
            <p:ph type="dt" sz="half" idx="10"/>
          </p:nvPr>
        </p:nvSpPr>
        <p:spPr/>
        <p:txBody>
          <a:bodyPr/>
          <a:lstStyle/>
          <a:p>
            <a:r>
              <a:rPr lang="en-US" smtClean="0"/>
              <a:t>1/14/2025, Lecture 1</a:t>
            </a:r>
            <a:endParaRPr lang="en-US"/>
          </a:p>
        </p:txBody>
      </p:sp>
    </p:spTree>
    <p:extLst>
      <p:ext uri="{BB962C8B-B14F-4D97-AF65-F5344CB8AC3E}">
        <p14:creationId xmlns:p14="http://schemas.microsoft.com/office/powerpoint/2010/main" val="878008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Asymmetric Multi-Processor</a:t>
            </a:r>
            <a:endParaRPr lang="en-US" dirty="0"/>
          </a:p>
        </p:txBody>
      </p:sp>
      <p:pic>
        <p:nvPicPr>
          <p:cNvPr id="4" name="Content Placeholder 3"/>
          <p:cNvPicPr>
            <a:picLocks noGrp="1" noChangeAspect="1"/>
          </p:cNvPicPr>
          <p:nvPr>
            <p:ph idx="1"/>
          </p:nvPr>
        </p:nvPicPr>
        <p:blipFill>
          <a:blip r:embed="rId2"/>
          <a:stretch>
            <a:fillRect/>
          </a:stretch>
        </p:blipFill>
        <p:spPr>
          <a:xfrm>
            <a:off x="1727161" y="922338"/>
            <a:ext cx="2157491" cy="2197100"/>
          </a:xfrm>
        </p:spPr>
      </p:pic>
      <p:sp>
        <p:nvSpPr>
          <p:cNvPr id="3" name="Footer Placeholder 2">
            <a:extLst>
              <a:ext uri="{FF2B5EF4-FFF2-40B4-BE49-F238E27FC236}">
                <a16:creationId xmlns:a16="http://schemas.microsoft.com/office/drawing/2014/main" id="{737AA5AA-0327-9F42-9300-C6F50CED9DE0}"/>
              </a:ext>
            </a:extLst>
          </p:cNvPr>
          <p:cNvSpPr>
            <a:spLocks noGrp="1"/>
          </p:cNvSpPr>
          <p:nvPr>
            <p:ph type="ftr" sz="quarter" idx="11"/>
          </p:nvPr>
        </p:nvSpPr>
        <p:spPr/>
        <p:txBody>
          <a:bodyPr/>
          <a:lstStyle/>
          <a:p>
            <a:r>
              <a:rPr lang="en-US" smtClean="0"/>
              <a:t>CSC4700, Spring 2025, Welcome and Introduction</a:t>
            </a:r>
            <a:endParaRPr lang="en-US"/>
          </a:p>
        </p:txBody>
      </p:sp>
      <p:sp>
        <p:nvSpPr>
          <p:cNvPr id="8" name="Slide Number Placeholder 7">
            <a:extLst>
              <a:ext uri="{FF2B5EF4-FFF2-40B4-BE49-F238E27FC236}">
                <a16:creationId xmlns:a16="http://schemas.microsoft.com/office/drawing/2014/main" id="{F0ED2911-55CC-6A40-B37F-1163069D2DE9}"/>
              </a:ext>
            </a:extLst>
          </p:cNvPr>
          <p:cNvSpPr>
            <a:spLocks noGrp="1"/>
          </p:cNvSpPr>
          <p:nvPr>
            <p:ph type="sldNum" sz="quarter" idx="12"/>
          </p:nvPr>
        </p:nvSpPr>
        <p:spPr/>
        <p:txBody>
          <a:bodyPr>
            <a:normAutofit fontScale="92500" lnSpcReduction="20000"/>
          </a:bodyPr>
          <a:lstStyle/>
          <a:p>
            <a:fld id="{D57F1E4F-1CFF-5643-939E-217C01CDF565}" type="slidenum">
              <a:rPr lang="en-US" smtClean="0"/>
              <a:pPr/>
              <a:t>22</a:t>
            </a:fld>
            <a:endParaRPr lang="en-US" dirty="0"/>
          </a:p>
        </p:txBody>
      </p:sp>
      <p:sp>
        <p:nvSpPr>
          <p:cNvPr id="5" name="Line Callout 1 4"/>
          <p:cNvSpPr/>
          <p:nvPr/>
        </p:nvSpPr>
        <p:spPr>
          <a:xfrm>
            <a:off x="327494" y="851588"/>
            <a:ext cx="1207239" cy="527196"/>
          </a:xfrm>
          <a:prstGeom prst="borderCallout1">
            <a:avLst>
              <a:gd name="adj1" fmla="val 100000"/>
              <a:gd name="adj2" fmla="val 85520"/>
              <a:gd name="adj3" fmla="val 131096"/>
              <a:gd name="adj4" fmla="val 120962"/>
            </a:avLst>
          </a:prstGeom>
          <a:ln w="12700"/>
        </p:spPr>
        <p:style>
          <a:lnRef idx="2">
            <a:schemeClr val="accent4"/>
          </a:lnRef>
          <a:fillRef idx="1">
            <a:schemeClr val="lt1"/>
          </a:fillRef>
          <a:effectRef idx="0">
            <a:schemeClr val="accent4"/>
          </a:effectRef>
          <a:fontRef idx="minor">
            <a:schemeClr val="dk1"/>
          </a:fontRef>
        </p:style>
        <p:txBody>
          <a:bodyPr rtlCol="0" anchor="ctr">
            <a:spAutoFit/>
          </a:bodyPr>
          <a:lstStyle/>
          <a:p>
            <a:pPr algn="ctr">
              <a:defRPr sz="2800">
                <a:latin typeface="Calibri"/>
              </a:defRPr>
            </a:pPr>
            <a:r>
              <a:rPr lang="en-US" sz="1413" dirty="0"/>
              <a:t>Multiple CPU chips</a:t>
            </a:r>
          </a:p>
        </p:txBody>
      </p:sp>
      <p:sp>
        <p:nvSpPr>
          <p:cNvPr id="6" name="Line Callout 1 5"/>
          <p:cNvSpPr/>
          <p:nvPr/>
        </p:nvSpPr>
        <p:spPr>
          <a:xfrm>
            <a:off x="335541" y="1576325"/>
            <a:ext cx="1207239" cy="309765"/>
          </a:xfrm>
          <a:prstGeom prst="borderCallout1">
            <a:avLst>
              <a:gd name="adj1" fmla="val 100000"/>
              <a:gd name="adj2" fmla="val 85520"/>
              <a:gd name="adj3" fmla="val 136187"/>
              <a:gd name="adj4" fmla="val 111394"/>
            </a:avLst>
          </a:prstGeom>
          <a:ln w="12700"/>
        </p:spPr>
        <p:style>
          <a:lnRef idx="2">
            <a:schemeClr val="accent4"/>
          </a:lnRef>
          <a:fillRef idx="1">
            <a:schemeClr val="lt1"/>
          </a:fillRef>
          <a:effectRef idx="0">
            <a:schemeClr val="accent4"/>
          </a:effectRef>
          <a:fontRef idx="minor">
            <a:schemeClr val="dk1"/>
          </a:fontRef>
        </p:style>
        <p:txBody>
          <a:bodyPr rtlCol="0" anchor="ctr">
            <a:spAutoFit/>
          </a:bodyPr>
          <a:lstStyle/>
          <a:p>
            <a:pPr algn="ctr">
              <a:defRPr sz="2800">
                <a:latin typeface="Calibri"/>
              </a:defRPr>
            </a:pPr>
            <a:r>
              <a:rPr lang="en-US" sz="1413" dirty="0"/>
              <a:t>AKA “sockets”</a:t>
            </a:r>
          </a:p>
        </p:txBody>
      </p:sp>
      <p:sp>
        <p:nvSpPr>
          <p:cNvPr id="7" name="Line Callout 1 6"/>
          <p:cNvSpPr/>
          <p:nvPr/>
        </p:nvSpPr>
        <p:spPr>
          <a:xfrm>
            <a:off x="4046273" y="851588"/>
            <a:ext cx="1691923" cy="962058"/>
          </a:xfrm>
          <a:prstGeom prst="borderCallout1">
            <a:avLst>
              <a:gd name="adj1" fmla="val 48975"/>
              <a:gd name="adj2" fmla="val -302"/>
              <a:gd name="adj3" fmla="val 58771"/>
              <a:gd name="adj4" fmla="val -46026"/>
            </a:avLst>
          </a:prstGeom>
          <a:ln w="12700"/>
        </p:spPr>
        <p:style>
          <a:lnRef idx="2">
            <a:schemeClr val="accent4"/>
          </a:lnRef>
          <a:fillRef idx="1">
            <a:schemeClr val="lt1"/>
          </a:fillRef>
          <a:effectRef idx="0">
            <a:schemeClr val="accent4"/>
          </a:effectRef>
          <a:fontRef idx="minor">
            <a:schemeClr val="dk1"/>
          </a:fontRef>
        </p:style>
        <p:txBody>
          <a:bodyPr rtlCol="0" anchor="ctr">
            <a:spAutoFit/>
          </a:bodyPr>
          <a:lstStyle/>
          <a:p>
            <a:pPr algn="ctr">
              <a:defRPr sz="2800">
                <a:latin typeface="Calibri"/>
              </a:defRPr>
            </a:pPr>
            <a:r>
              <a:rPr lang="en-US" sz="1413" dirty="0"/>
              <a:t>Memory may </a:t>
            </a:r>
            <a:r>
              <a:rPr lang="en-US" sz="1413"/>
              <a:t>be non- uniformly shared among sockets</a:t>
            </a:r>
            <a:endParaRPr lang="en-US" sz="1413" dirty="0"/>
          </a:p>
        </p:txBody>
      </p:sp>
      <p:sp>
        <p:nvSpPr>
          <p:cNvPr id="9" name="Line Callout 1 8"/>
          <p:cNvSpPr/>
          <p:nvPr/>
        </p:nvSpPr>
        <p:spPr>
          <a:xfrm>
            <a:off x="335541" y="2137489"/>
            <a:ext cx="1606074" cy="1179490"/>
          </a:xfrm>
          <a:prstGeom prst="borderCallout1">
            <a:avLst>
              <a:gd name="adj1" fmla="val 29407"/>
              <a:gd name="adj2" fmla="val 100000"/>
              <a:gd name="adj3" fmla="val 19107"/>
              <a:gd name="adj4" fmla="val 128642"/>
            </a:avLst>
          </a:prstGeom>
          <a:ln w="12700"/>
        </p:spPr>
        <p:style>
          <a:lnRef idx="2">
            <a:schemeClr val="accent4"/>
          </a:lnRef>
          <a:fillRef idx="1">
            <a:schemeClr val="lt1"/>
          </a:fillRef>
          <a:effectRef idx="0">
            <a:schemeClr val="accent4"/>
          </a:effectRef>
          <a:fontRef idx="minor">
            <a:schemeClr val="dk1"/>
          </a:fontRef>
        </p:style>
        <p:txBody>
          <a:bodyPr rtlCol="0" anchor="ctr">
            <a:spAutoFit/>
          </a:bodyPr>
          <a:lstStyle/>
          <a:p>
            <a:pPr algn="ctr">
              <a:defRPr sz="2800">
                <a:latin typeface="Calibri"/>
              </a:defRPr>
            </a:pPr>
            <a:r>
              <a:rPr lang="en-US" sz="1413" dirty="0"/>
              <a:t>Caches still need to be kept (somewhat) coherent: CC-NUMA</a:t>
            </a:r>
          </a:p>
        </p:txBody>
      </p:sp>
      <p:sp>
        <p:nvSpPr>
          <p:cNvPr id="10" name="Line Callout 1 9"/>
          <p:cNvSpPr/>
          <p:nvPr/>
        </p:nvSpPr>
        <p:spPr>
          <a:xfrm>
            <a:off x="4068391" y="2114165"/>
            <a:ext cx="1628214" cy="962058"/>
          </a:xfrm>
          <a:prstGeom prst="borderCallout1">
            <a:avLst>
              <a:gd name="adj1" fmla="val 59642"/>
              <a:gd name="adj2" fmla="val 0"/>
              <a:gd name="adj3" fmla="val 28581"/>
              <a:gd name="adj4" fmla="val -48866"/>
            </a:avLst>
          </a:prstGeom>
          <a:ln w="12700"/>
        </p:spPr>
        <p:style>
          <a:lnRef idx="2">
            <a:schemeClr val="accent4"/>
          </a:lnRef>
          <a:fillRef idx="1">
            <a:schemeClr val="lt1"/>
          </a:fillRef>
          <a:effectRef idx="0">
            <a:schemeClr val="accent4"/>
          </a:effectRef>
          <a:fontRef idx="minor">
            <a:schemeClr val="dk1"/>
          </a:fontRef>
        </p:style>
        <p:txBody>
          <a:bodyPr rtlCol="0" anchor="ctr">
            <a:spAutoFit/>
          </a:bodyPr>
          <a:lstStyle/>
          <a:p>
            <a:pPr algn="ctr">
              <a:defRPr sz="2800">
                <a:latin typeface="Calibri"/>
              </a:defRPr>
            </a:pPr>
            <a:r>
              <a:rPr lang="en-US" sz="1413" dirty="0"/>
              <a:t>Non-uniform memory access (NUMA </a:t>
            </a:r>
            <a:r>
              <a:rPr lang="mr-IN" sz="1413" dirty="0"/>
              <a:t>–</a:t>
            </a:r>
            <a:r>
              <a:rPr lang="en-US" sz="1413" dirty="0"/>
              <a:t> most common)</a:t>
            </a:r>
          </a:p>
        </p:txBody>
      </p:sp>
      <p:sp>
        <p:nvSpPr>
          <p:cNvPr id="15" name="Date Placeholder 14"/>
          <p:cNvSpPr>
            <a:spLocks noGrp="1"/>
          </p:cNvSpPr>
          <p:nvPr>
            <p:ph type="dt" sz="half" idx="10"/>
          </p:nvPr>
        </p:nvSpPr>
        <p:spPr/>
        <p:txBody>
          <a:bodyPr/>
          <a:lstStyle/>
          <a:p>
            <a:r>
              <a:rPr lang="en-US" smtClean="0"/>
              <a:t>1/14/2025, Lecture 1</a:t>
            </a:r>
            <a:endParaRPr lang="en-US"/>
          </a:p>
        </p:txBody>
      </p:sp>
    </p:spTree>
    <p:extLst>
      <p:ext uri="{BB962C8B-B14F-4D97-AF65-F5344CB8AC3E}">
        <p14:creationId xmlns:p14="http://schemas.microsoft.com/office/powerpoint/2010/main" val="1276876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2" name="Title 1">
            <a:extLst>
              <a:ext uri="{FF2B5EF4-FFF2-40B4-BE49-F238E27FC236}">
                <a16:creationId xmlns:a16="http://schemas.microsoft.com/office/drawing/2014/main" id="{AEBE17CE-6647-9E4C-B403-7D1EADF4D114}"/>
              </a:ext>
            </a:extLst>
          </p:cNvPr>
          <p:cNvSpPr>
            <a:spLocks noGrp="1"/>
          </p:cNvSpPr>
          <p:nvPr>
            <p:ph type="title"/>
          </p:nvPr>
        </p:nvSpPr>
        <p:spPr/>
        <p:txBody>
          <a:bodyPr/>
          <a:lstStyle/>
          <a:p>
            <a:r>
              <a:rPr lang="en-US" smtClean="0"/>
              <a:t>GPU</a:t>
            </a:r>
            <a:endParaRPr lang="en-US" dirty="0"/>
          </a:p>
        </p:txBody>
      </p:sp>
      <p:sp>
        <p:nvSpPr>
          <p:cNvPr id="8" name="Content Placeholder 7"/>
          <p:cNvSpPr>
            <a:spLocks noGrp="1"/>
          </p:cNvSpPr>
          <p:nvPr>
            <p:ph idx="1"/>
          </p:nvPr>
        </p:nvSpPr>
        <p:spPr/>
        <p:txBody>
          <a:bodyPr/>
          <a:lstStyle/>
          <a:p>
            <a:endParaRPr lang="en-US"/>
          </a:p>
        </p:txBody>
      </p:sp>
      <p:sp>
        <p:nvSpPr>
          <p:cNvPr id="3" name="Footer Placeholder 2">
            <a:extLst>
              <a:ext uri="{FF2B5EF4-FFF2-40B4-BE49-F238E27FC236}">
                <a16:creationId xmlns:a16="http://schemas.microsoft.com/office/drawing/2014/main" id="{C22D780D-831F-DB49-9880-1DE744547C5F}"/>
              </a:ext>
            </a:extLst>
          </p:cNvPr>
          <p:cNvSpPr>
            <a:spLocks noGrp="1"/>
          </p:cNvSpPr>
          <p:nvPr>
            <p:ph type="ftr" sz="quarter" idx="11"/>
          </p:nvPr>
        </p:nvSpPr>
        <p:spPr/>
        <p:txBody>
          <a:bodyPr/>
          <a:lstStyle/>
          <a:p>
            <a:r>
              <a:rPr lang="en-US" smtClean="0"/>
              <a:t>CSC4700, Spring 2025, Welcome and Introduction</a:t>
            </a:r>
            <a:endParaRPr lang="en-US"/>
          </a:p>
        </p:txBody>
      </p:sp>
      <p:sp>
        <p:nvSpPr>
          <p:cNvPr id="4" name="Slide Number Placeholder 3">
            <a:extLst>
              <a:ext uri="{FF2B5EF4-FFF2-40B4-BE49-F238E27FC236}">
                <a16:creationId xmlns:a16="http://schemas.microsoft.com/office/drawing/2014/main" id="{102615CD-9CC5-1F47-83F1-2C0E4B348242}"/>
              </a:ext>
            </a:extLst>
          </p:cNvPr>
          <p:cNvSpPr>
            <a:spLocks noGrp="1"/>
          </p:cNvSpPr>
          <p:nvPr>
            <p:ph type="sldNum" sz="quarter" idx="12"/>
          </p:nvPr>
        </p:nvSpPr>
        <p:spPr/>
        <p:txBody>
          <a:bodyPr>
            <a:normAutofit fontScale="92500" lnSpcReduction="20000"/>
          </a:bodyPr>
          <a:lstStyle/>
          <a:p>
            <a:fld id="{D57F1E4F-1CFF-5643-939E-217C01CDF565}" type="slidenum">
              <a:rPr lang="en-US" smtClean="0"/>
              <a:pPr/>
              <a:t>23</a:t>
            </a:fld>
            <a:endParaRPr lang="en-US" dirty="0"/>
          </a:p>
        </p:txBody>
      </p:sp>
      <p:pic>
        <p:nvPicPr>
          <p:cNvPr id="108" name="Shape 108"/>
          <p:cNvPicPr preferRelativeResize="0"/>
          <p:nvPr/>
        </p:nvPicPr>
        <p:blipFill>
          <a:blip r:embed="rId3">
            <a:alphaModFix/>
          </a:blip>
          <a:stretch>
            <a:fillRect/>
          </a:stretch>
        </p:blipFill>
        <p:spPr>
          <a:xfrm>
            <a:off x="583022" y="805314"/>
            <a:ext cx="4987106" cy="2349486"/>
          </a:xfrm>
          <a:prstGeom prst="rect">
            <a:avLst/>
          </a:prstGeom>
          <a:noFill/>
          <a:ln>
            <a:noFill/>
          </a:ln>
        </p:spPr>
      </p:pic>
      <p:sp>
        <p:nvSpPr>
          <p:cNvPr id="9" name="Date Placeholder 8"/>
          <p:cNvSpPr>
            <a:spLocks noGrp="1"/>
          </p:cNvSpPr>
          <p:nvPr>
            <p:ph type="dt" sz="half" idx="10"/>
          </p:nvPr>
        </p:nvSpPr>
        <p:spPr/>
        <p:txBody>
          <a:bodyPr/>
          <a:lstStyle/>
          <a:p>
            <a:r>
              <a:rPr lang="en-US" smtClean="0"/>
              <a:t>1/14/2025, Lecture 1</a:t>
            </a:r>
            <a:endParaRPr lang="en-US"/>
          </a:p>
        </p:txBody>
      </p:sp>
    </p:spTree>
    <p:extLst>
      <p:ext uri="{BB962C8B-B14F-4D97-AF65-F5344CB8AC3E}">
        <p14:creationId xmlns:p14="http://schemas.microsoft.com/office/powerpoint/2010/main" val="1676542625"/>
      </p:ext>
    </p:extLst>
  </p:cSld>
  <p:clrMapOvr>
    <a:masterClrMapping/>
  </p:clrMapOvr>
  <p:transition spd="slow">
    <p:cu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The Next Step</a:t>
            </a:r>
            <a:endParaRPr lang="en-US" dirty="0"/>
          </a:p>
        </p:txBody>
      </p:sp>
      <p:pic>
        <p:nvPicPr>
          <p:cNvPr id="4" name="Content Placeholder 3"/>
          <p:cNvPicPr>
            <a:picLocks noGrp="1" noChangeAspect="1"/>
          </p:cNvPicPr>
          <p:nvPr>
            <p:ph idx="1"/>
          </p:nvPr>
        </p:nvPicPr>
        <p:blipFill>
          <a:blip r:embed="rId2"/>
          <a:stretch>
            <a:fillRect/>
          </a:stretch>
        </p:blipFill>
        <p:spPr>
          <a:xfrm>
            <a:off x="851314" y="1787550"/>
            <a:ext cx="4338637" cy="1250220"/>
          </a:xfrm>
        </p:spPr>
      </p:pic>
      <p:sp>
        <p:nvSpPr>
          <p:cNvPr id="3" name="Footer Placeholder 2">
            <a:extLst>
              <a:ext uri="{FF2B5EF4-FFF2-40B4-BE49-F238E27FC236}">
                <a16:creationId xmlns:a16="http://schemas.microsoft.com/office/drawing/2014/main" id="{7169225E-93FE-BD40-B868-7AE293C990AC}"/>
              </a:ext>
            </a:extLst>
          </p:cNvPr>
          <p:cNvSpPr>
            <a:spLocks noGrp="1"/>
          </p:cNvSpPr>
          <p:nvPr>
            <p:ph type="ftr" sz="quarter" idx="11"/>
          </p:nvPr>
        </p:nvSpPr>
        <p:spPr/>
        <p:txBody>
          <a:bodyPr/>
          <a:lstStyle/>
          <a:p>
            <a:r>
              <a:rPr lang="en-US" smtClean="0"/>
              <a:t>CSC4700, Spring 2025, Welcome and Introduction</a:t>
            </a:r>
            <a:endParaRPr lang="en-US"/>
          </a:p>
        </p:txBody>
      </p:sp>
      <p:sp>
        <p:nvSpPr>
          <p:cNvPr id="6" name="Slide Number Placeholder 5">
            <a:extLst>
              <a:ext uri="{FF2B5EF4-FFF2-40B4-BE49-F238E27FC236}">
                <a16:creationId xmlns:a16="http://schemas.microsoft.com/office/drawing/2014/main" id="{66B1E86D-CAF4-1642-B7FE-F8FE368A73CA}"/>
              </a:ext>
            </a:extLst>
          </p:cNvPr>
          <p:cNvSpPr>
            <a:spLocks noGrp="1"/>
          </p:cNvSpPr>
          <p:nvPr>
            <p:ph type="sldNum" sz="quarter" idx="12"/>
          </p:nvPr>
        </p:nvSpPr>
        <p:spPr/>
        <p:txBody>
          <a:bodyPr>
            <a:normAutofit fontScale="92500" lnSpcReduction="20000"/>
          </a:bodyPr>
          <a:lstStyle/>
          <a:p>
            <a:fld id="{D57F1E4F-1CFF-5643-939E-217C01CDF565}" type="slidenum">
              <a:rPr lang="en-US" smtClean="0"/>
              <a:pPr/>
              <a:t>24</a:t>
            </a:fld>
            <a:endParaRPr lang="en-US" dirty="0"/>
          </a:p>
        </p:txBody>
      </p:sp>
      <p:sp>
        <p:nvSpPr>
          <p:cNvPr id="5" name="Line Callout 1 4"/>
          <p:cNvSpPr/>
          <p:nvPr/>
        </p:nvSpPr>
        <p:spPr>
          <a:xfrm>
            <a:off x="247166" y="966890"/>
            <a:ext cx="1046273" cy="527196"/>
          </a:xfrm>
          <a:prstGeom prst="borderCallout1">
            <a:avLst>
              <a:gd name="adj1" fmla="val 100000"/>
              <a:gd name="adj2" fmla="val 85520"/>
              <a:gd name="adj3" fmla="val 154831"/>
              <a:gd name="adj4" fmla="val 110597"/>
            </a:avLst>
          </a:prstGeom>
          <a:ln w="12700"/>
        </p:spPr>
        <p:style>
          <a:lnRef idx="2">
            <a:schemeClr val="accent4"/>
          </a:lnRef>
          <a:fillRef idx="1">
            <a:schemeClr val="lt1"/>
          </a:fillRef>
          <a:effectRef idx="0">
            <a:schemeClr val="accent4"/>
          </a:effectRef>
          <a:fontRef idx="minor">
            <a:schemeClr val="dk1"/>
          </a:fontRef>
        </p:style>
        <p:txBody>
          <a:bodyPr rtlCol="0" anchor="ctr">
            <a:spAutoFit/>
          </a:bodyPr>
          <a:lstStyle/>
          <a:p>
            <a:pPr algn="ctr">
              <a:defRPr sz="2800">
                <a:latin typeface="Calibri"/>
              </a:defRPr>
            </a:pPr>
            <a:r>
              <a:rPr lang="en-US" sz="1413" dirty="0"/>
              <a:t>Put sockets on a blade </a:t>
            </a:r>
          </a:p>
        </p:txBody>
      </p:sp>
      <p:sp>
        <p:nvSpPr>
          <p:cNvPr id="7" name="Line Callout 1 6"/>
          <p:cNvSpPr/>
          <p:nvPr/>
        </p:nvSpPr>
        <p:spPr>
          <a:xfrm>
            <a:off x="1344432" y="966890"/>
            <a:ext cx="1023449" cy="527196"/>
          </a:xfrm>
          <a:prstGeom prst="borderCallout1">
            <a:avLst>
              <a:gd name="adj1" fmla="val 100000"/>
              <a:gd name="adj2" fmla="val 85520"/>
              <a:gd name="adj3" fmla="val 154831"/>
              <a:gd name="adj4" fmla="val 110597"/>
            </a:avLst>
          </a:prstGeom>
          <a:ln w="12700"/>
        </p:spPr>
        <p:style>
          <a:lnRef idx="2">
            <a:schemeClr val="accent4"/>
          </a:lnRef>
          <a:fillRef idx="1">
            <a:schemeClr val="lt1"/>
          </a:fillRef>
          <a:effectRef idx="0">
            <a:schemeClr val="accent4"/>
          </a:effectRef>
          <a:fontRef idx="minor">
            <a:schemeClr val="dk1"/>
          </a:fontRef>
        </p:style>
        <p:txBody>
          <a:bodyPr wrap="square" rtlCol="0" anchor="ctr">
            <a:spAutoFit/>
          </a:bodyPr>
          <a:lstStyle/>
          <a:p>
            <a:pPr algn="ctr">
              <a:defRPr sz="2800">
                <a:latin typeface="Calibri"/>
              </a:defRPr>
            </a:pPr>
            <a:r>
              <a:rPr lang="en-US" sz="1413" dirty="0"/>
              <a:t>Put blades in a chassis</a:t>
            </a:r>
          </a:p>
        </p:txBody>
      </p:sp>
      <p:sp>
        <p:nvSpPr>
          <p:cNvPr id="8" name="Line Callout 1 7"/>
          <p:cNvSpPr/>
          <p:nvPr/>
        </p:nvSpPr>
        <p:spPr>
          <a:xfrm>
            <a:off x="2416996" y="966890"/>
            <a:ext cx="989041" cy="527196"/>
          </a:xfrm>
          <a:prstGeom prst="borderCallout1">
            <a:avLst>
              <a:gd name="adj1" fmla="val 100000"/>
              <a:gd name="adj2" fmla="val 85520"/>
              <a:gd name="adj3" fmla="val 154831"/>
              <a:gd name="adj4" fmla="val 110597"/>
            </a:avLst>
          </a:prstGeom>
          <a:ln w="12700"/>
        </p:spPr>
        <p:style>
          <a:lnRef idx="2">
            <a:schemeClr val="accent4"/>
          </a:lnRef>
          <a:fillRef idx="1">
            <a:schemeClr val="lt1"/>
          </a:fillRef>
          <a:effectRef idx="0">
            <a:schemeClr val="accent4"/>
          </a:effectRef>
          <a:fontRef idx="minor">
            <a:schemeClr val="dk1"/>
          </a:fontRef>
        </p:style>
        <p:txBody>
          <a:bodyPr rtlCol="0" anchor="ctr">
            <a:spAutoFit/>
          </a:bodyPr>
          <a:lstStyle/>
          <a:p>
            <a:pPr algn="ctr">
              <a:defRPr sz="2800">
                <a:latin typeface="Calibri"/>
              </a:defRPr>
            </a:pPr>
            <a:r>
              <a:rPr lang="en-US" sz="1413" dirty="0"/>
              <a:t>Put </a:t>
            </a:r>
            <a:r>
              <a:rPr lang="en-US" sz="1413"/>
              <a:t>chassis in a rack</a:t>
            </a:r>
            <a:endParaRPr lang="en-US" sz="1413" dirty="0"/>
          </a:p>
        </p:txBody>
      </p:sp>
      <p:sp>
        <p:nvSpPr>
          <p:cNvPr id="9" name="Line Callout 1 8"/>
          <p:cNvSpPr/>
          <p:nvPr/>
        </p:nvSpPr>
        <p:spPr>
          <a:xfrm>
            <a:off x="3455152" y="966890"/>
            <a:ext cx="989041" cy="527196"/>
          </a:xfrm>
          <a:prstGeom prst="borderCallout1">
            <a:avLst>
              <a:gd name="adj1" fmla="val 100000"/>
              <a:gd name="adj2" fmla="val 85520"/>
              <a:gd name="adj3" fmla="val 154831"/>
              <a:gd name="adj4" fmla="val 110597"/>
            </a:avLst>
          </a:prstGeom>
          <a:ln w="12700"/>
        </p:spPr>
        <p:style>
          <a:lnRef idx="2">
            <a:schemeClr val="accent4"/>
          </a:lnRef>
          <a:fillRef idx="1">
            <a:schemeClr val="lt1"/>
          </a:fillRef>
          <a:effectRef idx="0">
            <a:schemeClr val="accent4"/>
          </a:effectRef>
          <a:fontRef idx="minor">
            <a:schemeClr val="dk1"/>
          </a:fontRef>
        </p:style>
        <p:txBody>
          <a:bodyPr rtlCol="0" anchor="ctr">
            <a:spAutoFit/>
          </a:bodyPr>
          <a:lstStyle/>
          <a:p>
            <a:pPr algn="ctr">
              <a:defRPr sz="2800">
                <a:latin typeface="Calibri"/>
              </a:defRPr>
            </a:pPr>
            <a:r>
              <a:rPr lang="en-US" sz="1413" dirty="0"/>
              <a:t>Put racks in </a:t>
            </a:r>
            <a:r>
              <a:rPr lang="en-US" sz="1413"/>
              <a:t>a center</a:t>
            </a:r>
            <a:endParaRPr lang="en-US" sz="1413" dirty="0"/>
          </a:p>
        </p:txBody>
      </p:sp>
      <p:sp>
        <p:nvSpPr>
          <p:cNvPr id="10" name="Line Callout 1 9"/>
          <p:cNvSpPr/>
          <p:nvPr/>
        </p:nvSpPr>
        <p:spPr>
          <a:xfrm>
            <a:off x="4493308" y="966890"/>
            <a:ext cx="1066260" cy="527196"/>
          </a:xfrm>
          <a:prstGeom prst="borderCallout1">
            <a:avLst>
              <a:gd name="adj1" fmla="val 100000"/>
              <a:gd name="adj2" fmla="val 85520"/>
              <a:gd name="adj3" fmla="val 154831"/>
              <a:gd name="adj4" fmla="val 110597"/>
            </a:avLst>
          </a:prstGeom>
          <a:ln w="12700"/>
        </p:spPr>
        <p:style>
          <a:lnRef idx="2">
            <a:schemeClr val="accent4"/>
          </a:lnRef>
          <a:fillRef idx="1">
            <a:schemeClr val="lt1"/>
          </a:fillRef>
          <a:effectRef idx="0">
            <a:schemeClr val="accent4"/>
          </a:effectRef>
          <a:fontRef idx="minor">
            <a:schemeClr val="dk1"/>
          </a:fontRef>
        </p:style>
        <p:txBody>
          <a:bodyPr wrap="square" rtlCol="0" anchor="ctr">
            <a:spAutoFit/>
          </a:bodyPr>
          <a:lstStyle/>
          <a:p>
            <a:pPr algn="ctr">
              <a:defRPr sz="2800">
                <a:latin typeface="Calibri"/>
              </a:defRPr>
            </a:pPr>
            <a:r>
              <a:rPr lang="en-US" sz="1413" dirty="0"/>
              <a:t>Put centers in the cloud</a:t>
            </a:r>
          </a:p>
        </p:txBody>
      </p:sp>
      <p:sp>
        <p:nvSpPr>
          <p:cNvPr id="15" name="Date Placeholder 14"/>
          <p:cNvSpPr>
            <a:spLocks noGrp="1"/>
          </p:cNvSpPr>
          <p:nvPr>
            <p:ph type="dt" sz="half" idx="10"/>
          </p:nvPr>
        </p:nvSpPr>
        <p:spPr/>
        <p:txBody>
          <a:bodyPr/>
          <a:lstStyle/>
          <a:p>
            <a:r>
              <a:rPr lang="en-US" smtClean="0"/>
              <a:t>1/14/2025, Lecture 1</a:t>
            </a:r>
            <a:endParaRPr lang="en-US"/>
          </a:p>
        </p:txBody>
      </p:sp>
    </p:spTree>
    <p:extLst>
      <p:ext uri="{BB962C8B-B14F-4D97-AF65-F5344CB8AC3E}">
        <p14:creationId xmlns:p14="http://schemas.microsoft.com/office/powerpoint/2010/main" val="2787420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Then you have a Supercomputer</a:t>
            </a:r>
            <a:endParaRPr lang="en-US" dirty="0"/>
          </a:p>
        </p:txBody>
      </p:sp>
      <p:pic>
        <p:nvPicPr>
          <p:cNvPr id="4" name="Content Placeholder 3"/>
          <p:cNvPicPr>
            <a:picLocks noGrp="1" noChangeAspect="1"/>
          </p:cNvPicPr>
          <p:nvPr>
            <p:ph idx="1"/>
          </p:nvPr>
        </p:nvPicPr>
        <p:blipFill>
          <a:blip r:embed="rId2"/>
          <a:stretch>
            <a:fillRect/>
          </a:stretch>
        </p:blipFill>
        <p:spPr>
          <a:xfrm>
            <a:off x="1147420" y="922338"/>
            <a:ext cx="3316973" cy="2197100"/>
          </a:xfrm>
        </p:spPr>
      </p:pic>
      <p:sp>
        <p:nvSpPr>
          <p:cNvPr id="3" name="Footer Placeholder 2">
            <a:extLst>
              <a:ext uri="{FF2B5EF4-FFF2-40B4-BE49-F238E27FC236}">
                <a16:creationId xmlns:a16="http://schemas.microsoft.com/office/drawing/2014/main" id="{40494D29-FE4D-AE44-A5A7-1CDE91477F20}"/>
              </a:ext>
            </a:extLst>
          </p:cNvPr>
          <p:cNvSpPr>
            <a:spLocks noGrp="1"/>
          </p:cNvSpPr>
          <p:nvPr>
            <p:ph type="ftr" sz="quarter" idx="11"/>
          </p:nvPr>
        </p:nvSpPr>
        <p:spPr/>
        <p:txBody>
          <a:bodyPr/>
          <a:lstStyle/>
          <a:p>
            <a:r>
              <a:rPr lang="en-US" smtClean="0"/>
              <a:t>CSC4700, Spring 2025, Welcome and Introduction</a:t>
            </a:r>
            <a:endParaRPr lang="en-US"/>
          </a:p>
        </p:txBody>
      </p:sp>
      <p:sp>
        <p:nvSpPr>
          <p:cNvPr id="6" name="Slide Number Placeholder 5">
            <a:extLst>
              <a:ext uri="{FF2B5EF4-FFF2-40B4-BE49-F238E27FC236}">
                <a16:creationId xmlns:a16="http://schemas.microsoft.com/office/drawing/2014/main" id="{27C41D6B-B790-EC44-B508-3AC23578FABA}"/>
              </a:ext>
            </a:extLst>
          </p:cNvPr>
          <p:cNvSpPr>
            <a:spLocks noGrp="1"/>
          </p:cNvSpPr>
          <p:nvPr>
            <p:ph type="sldNum" sz="quarter" idx="12"/>
          </p:nvPr>
        </p:nvSpPr>
        <p:spPr/>
        <p:txBody>
          <a:bodyPr>
            <a:normAutofit fontScale="92500" lnSpcReduction="20000"/>
          </a:bodyPr>
          <a:lstStyle/>
          <a:p>
            <a:fld id="{D57F1E4F-1CFF-5643-939E-217C01CDF565}" type="slidenum">
              <a:rPr lang="en-US" smtClean="0"/>
              <a:pPr/>
              <a:t>25</a:t>
            </a:fld>
            <a:endParaRPr lang="en-US" dirty="0"/>
          </a:p>
        </p:txBody>
      </p:sp>
      <p:sp>
        <p:nvSpPr>
          <p:cNvPr id="5" name="Line Callout 1 4"/>
          <p:cNvSpPr/>
          <p:nvPr/>
        </p:nvSpPr>
        <p:spPr>
          <a:xfrm>
            <a:off x="333375" y="1076678"/>
            <a:ext cx="964002" cy="744627"/>
          </a:xfrm>
          <a:prstGeom prst="borderCallout1">
            <a:avLst>
              <a:gd name="adj1" fmla="val 100000"/>
              <a:gd name="adj2" fmla="val 85520"/>
              <a:gd name="adj3" fmla="val 172928"/>
              <a:gd name="adj4" fmla="val 156027"/>
            </a:avLst>
          </a:prstGeom>
          <a:ln w="12700"/>
        </p:spPr>
        <p:style>
          <a:lnRef idx="2">
            <a:schemeClr val="accent4"/>
          </a:lnRef>
          <a:fillRef idx="1">
            <a:schemeClr val="lt1"/>
          </a:fillRef>
          <a:effectRef idx="0">
            <a:schemeClr val="accent4"/>
          </a:effectRef>
          <a:fontRef idx="minor">
            <a:schemeClr val="dk1"/>
          </a:fontRef>
        </p:style>
        <p:txBody>
          <a:bodyPr rtlCol="0" anchor="ctr">
            <a:spAutoFit/>
          </a:bodyPr>
          <a:lstStyle/>
          <a:p>
            <a:pPr algn="ctr">
              <a:defRPr sz="2800">
                <a:latin typeface="Calibri"/>
              </a:defRPr>
            </a:pPr>
            <a:r>
              <a:rPr lang="en-US" sz="1413"/>
              <a:t>But how do you use it?</a:t>
            </a:r>
            <a:endParaRPr lang="en-US" sz="1413" dirty="0"/>
          </a:p>
        </p:txBody>
      </p:sp>
      <p:sp>
        <p:nvSpPr>
          <p:cNvPr id="11" name="Date Placeholder 10"/>
          <p:cNvSpPr>
            <a:spLocks noGrp="1"/>
          </p:cNvSpPr>
          <p:nvPr>
            <p:ph type="dt" sz="half" idx="10"/>
          </p:nvPr>
        </p:nvSpPr>
        <p:spPr/>
        <p:txBody>
          <a:bodyPr/>
          <a:lstStyle/>
          <a:p>
            <a:r>
              <a:rPr lang="en-US" smtClean="0"/>
              <a:t>1/14/2025, Lecture 1</a:t>
            </a:r>
            <a:endParaRPr lang="en-US"/>
          </a:p>
        </p:txBody>
      </p:sp>
    </p:spTree>
    <p:extLst>
      <p:ext uri="{BB962C8B-B14F-4D97-AF65-F5344CB8AC3E}">
        <p14:creationId xmlns:p14="http://schemas.microsoft.com/office/powerpoint/2010/main" val="1304484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17">
            <a:extLst>
              <a:ext uri="{FF2B5EF4-FFF2-40B4-BE49-F238E27FC236}">
                <a16:creationId xmlns:a16="http://schemas.microsoft.com/office/drawing/2014/main" id="{DA441D16-26ED-914B-9BF8-301CDC9787B4}"/>
              </a:ext>
            </a:extLst>
          </p:cNvPr>
          <p:cNvGraphicFramePr>
            <a:graphicFrameLocks noGrp="1"/>
          </p:cNvGraphicFramePr>
          <p:nvPr>
            <p:extLst>
              <p:ext uri="{D42A27DB-BD31-4B8C-83A1-F6EECF244321}">
                <p14:modId xmlns:p14="http://schemas.microsoft.com/office/powerpoint/2010/main" val="3398354786"/>
              </p:ext>
            </p:extLst>
          </p:nvPr>
        </p:nvGraphicFramePr>
        <p:xfrm>
          <a:off x="638175" y="968375"/>
          <a:ext cx="4633186" cy="1811089"/>
        </p:xfrm>
        <a:graphic>
          <a:graphicData uri="http://schemas.openxmlformats.org/drawingml/2006/table">
            <a:tbl>
              <a:tblPr firstRow="1" bandRow="1">
                <a:tableStyleId>{5C22544A-7EE6-4342-B048-85BDC9FD1C3A}</a:tableStyleId>
              </a:tblPr>
              <a:tblGrid>
                <a:gridCol w="1910455">
                  <a:extLst>
                    <a:ext uri="{9D8B030D-6E8A-4147-A177-3AD203B41FA5}">
                      <a16:colId xmlns:a16="http://schemas.microsoft.com/office/drawing/2014/main" val="2535707644"/>
                    </a:ext>
                  </a:extLst>
                </a:gridCol>
                <a:gridCol w="1241685">
                  <a:extLst>
                    <a:ext uri="{9D8B030D-6E8A-4147-A177-3AD203B41FA5}">
                      <a16:colId xmlns:a16="http://schemas.microsoft.com/office/drawing/2014/main" val="811283570"/>
                    </a:ext>
                  </a:extLst>
                </a:gridCol>
                <a:gridCol w="1481046">
                  <a:extLst>
                    <a:ext uri="{9D8B030D-6E8A-4147-A177-3AD203B41FA5}">
                      <a16:colId xmlns:a16="http://schemas.microsoft.com/office/drawing/2014/main" val="3627170675"/>
                    </a:ext>
                  </a:extLst>
                </a:gridCol>
              </a:tblGrid>
              <a:tr h="258727">
                <a:tc>
                  <a:txBody>
                    <a:bodyPr/>
                    <a:lstStyle/>
                    <a:p>
                      <a:r>
                        <a:rPr lang="en-US" sz="1100" dirty="0"/>
                        <a:t>Technology</a:t>
                      </a:r>
                    </a:p>
                  </a:txBody>
                  <a:tcPr marL="37899" marR="37899" marT="18950" marB="18950"/>
                </a:tc>
                <a:tc>
                  <a:txBody>
                    <a:bodyPr/>
                    <a:lstStyle/>
                    <a:p>
                      <a:r>
                        <a:rPr lang="en-US" sz="1100" dirty="0"/>
                        <a:t>Paradigm</a:t>
                      </a:r>
                    </a:p>
                  </a:txBody>
                  <a:tcPr marL="37899" marR="37899" marT="18950" marB="18950"/>
                </a:tc>
                <a:tc>
                  <a:txBody>
                    <a:bodyPr/>
                    <a:lstStyle/>
                    <a:p>
                      <a:r>
                        <a:rPr lang="en-US" sz="1100" dirty="0"/>
                        <a:t>Hammer</a:t>
                      </a:r>
                    </a:p>
                  </a:txBody>
                  <a:tcPr marL="37899" marR="37899" marT="18950" marB="18950"/>
                </a:tc>
                <a:extLst>
                  <a:ext uri="{0D108BD9-81ED-4DB2-BD59-A6C34878D82A}">
                    <a16:rowId xmlns:a16="http://schemas.microsoft.com/office/drawing/2014/main" val="3856537465"/>
                  </a:ext>
                </a:extLst>
              </a:tr>
              <a:tr h="258727">
                <a:tc>
                  <a:txBody>
                    <a:bodyPr/>
                    <a:lstStyle/>
                    <a:p>
                      <a:r>
                        <a:rPr lang="en-US" sz="1100" dirty="0"/>
                        <a:t>CPU (single core)</a:t>
                      </a:r>
                    </a:p>
                  </a:txBody>
                  <a:tcPr marL="37899" marR="37899" marT="18950" marB="18950"/>
                </a:tc>
                <a:tc>
                  <a:txBody>
                    <a:bodyPr/>
                    <a:lstStyle/>
                    <a:p>
                      <a:r>
                        <a:rPr lang="en-US" sz="1100" dirty="0"/>
                        <a:t>Sequential </a:t>
                      </a:r>
                    </a:p>
                  </a:txBody>
                  <a:tcPr marL="37899" marR="37899" marT="18950" marB="18950"/>
                </a:tc>
                <a:tc>
                  <a:txBody>
                    <a:bodyPr/>
                    <a:lstStyle/>
                    <a:p>
                      <a:r>
                        <a:rPr lang="en-US" sz="1100" dirty="0"/>
                        <a:t>C compiler</a:t>
                      </a:r>
                    </a:p>
                  </a:txBody>
                  <a:tcPr marL="37899" marR="37899" marT="18950" marB="18950"/>
                </a:tc>
                <a:extLst>
                  <a:ext uri="{0D108BD9-81ED-4DB2-BD59-A6C34878D82A}">
                    <a16:rowId xmlns:a16="http://schemas.microsoft.com/office/drawing/2014/main" val="2681238352"/>
                  </a:ext>
                </a:extLst>
              </a:tr>
              <a:tr h="258727">
                <a:tc>
                  <a:txBody>
                    <a:bodyPr/>
                    <a:lstStyle/>
                    <a:p>
                      <a:r>
                        <a:rPr lang="en-US" sz="1100" dirty="0"/>
                        <a:t>SIMD/Vector (single core)</a:t>
                      </a:r>
                    </a:p>
                  </a:txBody>
                  <a:tcPr marL="37899" marR="37899" marT="18950" marB="18950"/>
                </a:tc>
                <a:tc>
                  <a:txBody>
                    <a:bodyPr/>
                    <a:lstStyle/>
                    <a:p>
                      <a:r>
                        <a:rPr lang="en-US" sz="1100" dirty="0"/>
                        <a:t>Data parallel</a:t>
                      </a:r>
                    </a:p>
                  </a:txBody>
                  <a:tcPr marL="37899" marR="37899" marT="18950" marB="18950"/>
                </a:tc>
                <a:tc>
                  <a:txBody>
                    <a:bodyPr/>
                    <a:lstStyle/>
                    <a:p>
                      <a:r>
                        <a:rPr lang="en-US" sz="1100" dirty="0"/>
                        <a:t>Intrinsic</a:t>
                      </a:r>
                    </a:p>
                  </a:txBody>
                  <a:tcPr marL="37899" marR="37899" marT="18950" marB="18950"/>
                </a:tc>
                <a:extLst>
                  <a:ext uri="{0D108BD9-81ED-4DB2-BD59-A6C34878D82A}">
                    <a16:rowId xmlns:a16="http://schemas.microsoft.com/office/drawing/2014/main" val="764917560"/>
                  </a:ext>
                </a:extLst>
              </a:tr>
              <a:tr h="258727">
                <a:tc>
                  <a:txBody>
                    <a:bodyPr/>
                    <a:lstStyle/>
                    <a:p>
                      <a:r>
                        <a:rPr lang="en-US" sz="1100" dirty="0"/>
                        <a:t>Multicore</a:t>
                      </a:r>
                    </a:p>
                  </a:txBody>
                  <a:tcPr marL="37899" marR="37899" marT="18950" marB="18950"/>
                </a:tc>
                <a:tc>
                  <a:txBody>
                    <a:bodyPr/>
                    <a:lstStyle/>
                    <a:p>
                      <a:r>
                        <a:rPr lang="en-US" sz="1100" dirty="0"/>
                        <a:t>Threads</a:t>
                      </a:r>
                    </a:p>
                  </a:txBody>
                  <a:tcPr marL="37899" marR="37899" marT="18950" marB="18950"/>
                </a:tc>
                <a:tc>
                  <a:txBody>
                    <a:bodyPr/>
                    <a:lstStyle/>
                    <a:p>
                      <a:r>
                        <a:rPr lang="en-US" sz="1100" dirty="0" err="1"/>
                        <a:t>pthreads</a:t>
                      </a:r>
                      <a:r>
                        <a:rPr lang="en-US" sz="1100" dirty="0"/>
                        <a:t> library</a:t>
                      </a:r>
                    </a:p>
                  </a:txBody>
                  <a:tcPr marL="37899" marR="37899" marT="18950" marB="18950"/>
                </a:tc>
                <a:extLst>
                  <a:ext uri="{0D108BD9-81ED-4DB2-BD59-A6C34878D82A}">
                    <a16:rowId xmlns:a16="http://schemas.microsoft.com/office/drawing/2014/main" val="3680073488"/>
                  </a:ext>
                </a:extLst>
              </a:tr>
              <a:tr h="258727">
                <a:tc>
                  <a:txBody>
                    <a:bodyPr/>
                    <a:lstStyle/>
                    <a:p>
                      <a:r>
                        <a:rPr lang="en-US" sz="1100" dirty="0"/>
                        <a:t>NUMA shared memory</a:t>
                      </a:r>
                    </a:p>
                  </a:txBody>
                  <a:tcPr marL="37899" marR="37899" marT="18950" marB="18950"/>
                </a:tc>
                <a:tc>
                  <a:txBody>
                    <a:bodyPr/>
                    <a:lstStyle/>
                    <a:p>
                      <a:r>
                        <a:rPr lang="en-US" sz="1100" dirty="0"/>
                        <a:t>Threads</a:t>
                      </a:r>
                    </a:p>
                  </a:txBody>
                  <a:tcPr marL="37899" marR="37899" marT="18950" marB="18950"/>
                </a:tc>
                <a:tc>
                  <a:txBody>
                    <a:bodyPr/>
                    <a:lstStyle/>
                    <a:p>
                      <a:r>
                        <a:rPr lang="en-US" sz="1100" dirty="0" err="1"/>
                        <a:t>pthreads</a:t>
                      </a:r>
                      <a:r>
                        <a:rPr lang="en-US" sz="1100" dirty="0"/>
                        <a:t> library</a:t>
                      </a:r>
                    </a:p>
                  </a:txBody>
                  <a:tcPr marL="37899" marR="37899" marT="18950" marB="18950"/>
                </a:tc>
                <a:extLst>
                  <a:ext uri="{0D108BD9-81ED-4DB2-BD59-A6C34878D82A}">
                    <a16:rowId xmlns:a16="http://schemas.microsoft.com/office/drawing/2014/main" val="890608614"/>
                  </a:ext>
                </a:extLst>
              </a:tr>
              <a:tr h="258727">
                <a:tc>
                  <a:txBody>
                    <a:bodyPr/>
                    <a:lstStyle/>
                    <a:p>
                      <a:r>
                        <a:rPr lang="en-US" sz="1100" dirty="0"/>
                        <a:t>GPU</a:t>
                      </a:r>
                    </a:p>
                  </a:txBody>
                  <a:tcPr marL="37899" marR="37899" marT="18950" marB="18950"/>
                </a:tc>
                <a:tc>
                  <a:txBody>
                    <a:bodyPr/>
                    <a:lstStyle/>
                    <a:p>
                      <a:r>
                        <a:rPr lang="en-US" sz="1100" dirty="0"/>
                        <a:t>GPU</a:t>
                      </a:r>
                    </a:p>
                  </a:txBody>
                  <a:tcPr marL="37899" marR="37899" marT="18950" marB="18950"/>
                </a:tc>
                <a:tc>
                  <a:txBody>
                    <a:bodyPr/>
                    <a:lstStyle/>
                    <a:p>
                      <a:r>
                        <a:rPr lang="en-US" sz="1100" dirty="0"/>
                        <a:t>CUDA</a:t>
                      </a:r>
                    </a:p>
                  </a:txBody>
                  <a:tcPr marL="37899" marR="37899" marT="18950" marB="18950"/>
                </a:tc>
                <a:extLst>
                  <a:ext uri="{0D108BD9-81ED-4DB2-BD59-A6C34878D82A}">
                    <a16:rowId xmlns:a16="http://schemas.microsoft.com/office/drawing/2014/main" val="3927256783"/>
                  </a:ext>
                </a:extLst>
              </a:tr>
              <a:tr h="258727">
                <a:tc>
                  <a:txBody>
                    <a:bodyPr/>
                    <a:lstStyle/>
                    <a:p>
                      <a:r>
                        <a:rPr lang="en-US" sz="1100" dirty="0"/>
                        <a:t>Clusters</a:t>
                      </a:r>
                    </a:p>
                  </a:txBody>
                  <a:tcPr marL="37899" marR="37899" marT="18950" marB="18950"/>
                </a:tc>
                <a:tc>
                  <a:txBody>
                    <a:bodyPr/>
                    <a:lstStyle/>
                    <a:p>
                      <a:r>
                        <a:rPr lang="en-US" sz="1100" dirty="0"/>
                        <a:t>Message passing</a:t>
                      </a:r>
                    </a:p>
                  </a:txBody>
                  <a:tcPr marL="37899" marR="37899" marT="18950" marB="18950"/>
                </a:tc>
                <a:tc>
                  <a:txBody>
                    <a:bodyPr/>
                    <a:lstStyle/>
                    <a:p>
                      <a:r>
                        <a:rPr lang="en-US" sz="1100" dirty="0"/>
                        <a:t>MPI</a:t>
                      </a:r>
                    </a:p>
                  </a:txBody>
                  <a:tcPr marL="37899" marR="37899" marT="18950" marB="18950"/>
                </a:tc>
                <a:extLst>
                  <a:ext uri="{0D108BD9-81ED-4DB2-BD59-A6C34878D82A}">
                    <a16:rowId xmlns:a16="http://schemas.microsoft.com/office/drawing/2014/main" val="4051539123"/>
                  </a:ext>
                </a:extLst>
              </a:tr>
            </a:tbl>
          </a:graphicData>
        </a:graphic>
      </p:graphicFrame>
      <p:sp>
        <p:nvSpPr>
          <p:cNvPr id="2" name="Title 1">
            <a:extLst>
              <a:ext uri="{FF2B5EF4-FFF2-40B4-BE49-F238E27FC236}">
                <a16:creationId xmlns:a16="http://schemas.microsoft.com/office/drawing/2014/main" id="{483D2A99-DADD-564A-B225-03284D76E01D}"/>
              </a:ext>
            </a:extLst>
          </p:cNvPr>
          <p:cNvSpPr>
            <a:spLocks noGrp="1"/>
          </p:cNvSpPr>
          <p:nvPr>
            <p:ph type="title"/>
          </p:nvPr>
        </p:nvSpPr>
        <p:spPr/>
        <p:txBody>
          <a:bodyPr/>
          <a:lstStyle/>
          <a:p>
            <a:r>
              <a:rPr lang="en-US" dirty="0" smtClean="0"/>
              <a:t>The HPC Canon (as of 2025)</a:t>
            </a:r>
            <a:endParaRPr lang="en-US" dirty="0"/>
          </a:p>
        </p:txBody>
      </p:sp>
      <p:sp>
        <p:nvSpPr>
          <p:cNvPr id="4" name="Footer Placeholder 3">
            <a:extLst>
              <a:ext uri="{FF2B5EF4-FFF2-40B4-BE49-F238E27FC236}">
                <a16:creationId xmlns:a16="http://schemas.microsoft.com/office/drawing/2014/main" id="{D9818469-FA42-744D-BD0B-0CB0DFD6F2ED}"/>
              </a:ext>
            </a:extLst>
          </p:cNvPr>
          <p:cNvSpPr>
            <a:spLocks noGrp="1"/>
          </p:cNvSpPr>
          <p:nvPr>
            <p:ph type="ftr" sz="quarter" idx="11"/>
          </p:nvPr>
        </p:nvSpPr>
        <p:spPr/>
        <p:txBody>
          <a:bodyPr/>
          <a:lstStyle/>
          <a:p>
            <a:r>
              <a:rPr lang="en-US" smtClean="0"/>
              <a:t>CSC4700, Spring 2025, Welcome and Introduction</a:t>
            </a:r>
            <a:endParaRPr lang="en-US"/>
          </a:p>
        </p:txBody>
      </p:sp>
      <p:sp>
        <p:nvSpPr>
          <p:cNvPr id="3" name="Slide Number Placeholder 2">
            <a:extLst>
              <a:ext uri="{FF2B5EF4-FFF2-40B4-BE49-F238E27FC236}">
                <a16:creationId xmlns:a16="http://schemas.microsoft.com/office/drawing/2014/main" id="{7D4571A0-32AA-BE41-84AE-07401DAD80C7}"/>
              </a:ext>
            </a:extLst>
          </p:cNvPr>
          <p:cNvSpPr>
            <a:spLocks noGrp="1"/>
          </p:cNvSpPr>
          <p:nvPr>
            <p:ph type="sldNum" sz="quarter" idx="12"/>
          </p:nvPr>
        </p:nvSpPr>
        <p:spPr/>
        <p:txBody>
          <a:bodyPr>
            <a:normAutofit fontScale="92500" lnSpcReduction="20000"/>
          </a:bodyPr>
          <a:lstStyle/>
          <a:p>
            <a:fld id="{D57F1E4F-1CFF-5643-939E-217C01CDF565}" type="slidenum">
              <a:rPr lang="en-US" smtClean="0"/>
              <a:pPr/>
              <a:t>26</a:t>
            </a:fld>
            <a:endParaRPr lang="en-US" dirty="0"/>
          </a:p>
        </p:txBody>
      </p:sp>
      <p:sp>
        <p:nvSpPr>
          <p:cNvPr id="8" name="Down Arrow 7">
            <a:extLst>
              <a:ext uri="{FF2B5EF4-FFF2-40B4-BE49-F238E27FC236}">
                <a16:creationId xmlns:a16="http://schemas.microsoft.com/office/drawing/2014/main" id="{58FB91D8-18EF-C94C-8B33-7C1D587AB9FB}"/>
              </a:ext>
            </a:extLst>
          </p:cNvPr>
          <p:cNvSpPr/>
          <p:nvPr/>
        </p:nvSpPr>
        <p:spPr>
          <a:xfrm>
            <a:off x="2024288" y="1230488"/>
            <a:ext cx="637507" cy="1566687"/>
          </a:xfrm>
          <a:prstGeom prst="downArrow">
            <a:avLst/>
          </a:prstGeom>
          <a:solidFill>
            <a:schemeClr val="accent4">
              <a:lumMod val="60000"/>
              <a:lumOff val="40000"/>
            </a:schemeClr>
          </a:solidFill>
          <a:ln>
            <a:solidFill>
              <a:srgbClr val="7030A0"/>
            </a:solidFill>
          </a:ln>
        </p:spPr>
        <p:style>
          <a:lnRef idx="1">
            <a:schemeClr val="accent1"/>
          </a:lnRef>
          <a:fillRef idx="3">
            <a:schemeClr val="accent1"/>
          </a:fillRef>
          <a:effectRef idx="2">
            <a:schemeClr val="accent1"/>
          </a:effectRef>
          <a:fontRef idx="minor">
            <a:schemeClr val="lt1"/>
          </a:fontRef>
        </p:style>
        <p:txBody>
          <a:bodyPr vert="vert270" rtlCol="0" anchor="ctr"/>
          <a:lstStyle/>
          <a:p>
            <a:pPr algn="ctr"/>
            <a:r>
              <a:rPr lang="en-US" sz="1000" b="1" dirty="0">
                <a:solidFill>
                  <a:schemeClr val="bg1"/>
                </a:solidFill>
              </a:rPr>
              <a:t>This semester</a:t>
            </a:r>
          </a:p>
        </p:txBody>
      </p:sp>
      <p:sp>
        <p:nvSpPr>
          <p:cNvPr id="13" name="Rectangle 12">
            <a:extLst>
              <a:ext uri="{FF2B5EF4-FFF2-40B4-BE49-F238E27FC236}">
                <a16:creationId xmlns:a16="http://schemas.microsoft.com/office/drawing/2014/main" id="{ABB16B86-15B2-334B-91A6-296441B6086F}"/>
              </a:ext>
            </a:extLst>
          </p:cNvPr>
          <p:cNvSpPr/>
          <p:nvPr/>
        </p:nvSpPr>
        <p:spPr>
          <a:xfrm>
            <a:off x="3835930" y="1230488"/>
            <a:ext cx="1302871" cy="1548976"/>
          </a:xfrm>
          <a:prstGeom prst="rect">
            <a:avLst/>
          </a:prstGeom>
          <a:solidFill>
            <a:schemeClr val="accent4">
              <a:lumMod val="60000"/>
              <a:lumOff val="40000"/>
            </a:schemeClr>
          </a:solidFill>
          <a:ln>
            <a:solidFill>
              <a:srgbClr val="7030A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220" dirty="0"/>
              <a:t>C++</a:t>
            </a:r>
          </a:p>
        </p:txBody>
      </p:sp>
      <p:sp>
        <p:nvSpPr>
          <p:cNvPr id="19" name="Date Placeholder 18"/>
          <p:cNvSpPr>
            <a:spLocks noGrp="1"/>
          </p:cNvSpPr>
          <p:nvPr>
            <p:ph type="dt" sz="half" idx="10"/>
          </p:nvPr>
        </p:nvSpPr>
        <p:spPr/>
        <p:txBody>
          <a:bodyPr/>
          <a:lstStyle/>
          <a:p>
            <a:r>
              <a:rPr lang="en-US" smtClean="0"/>
              <a:t>1/14/2025, Lecture 1</a:t>
            </a:r>
            <a:endParaRPr lang="en-US"/>
          </a:p>
        </p:txBody>
      </p:sp>
    </p:spTree>
    <p:extLst>
      <p:ext uri="{BB962C8B-B14F-4D97-AF65-F5344CB8AC3E}">
        <p14:creationId xmlns:p14="http://schemas.microsoft.com/office/powerpoint/2010/main" val="1656250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Editorial Comment</a:t>
            </a:r>
            <a:endParaRPr lang="en-US" dirty="0"/>
          </a:p>
        </p:txBody>
      </p:sp>
      <p:sp>
        <p:nvSpPr>
          <p:cNvPr id="3" name="Content Placeholder 2"/>
          <p:cNvSpPr>
            <a:spLocks noGrp="1"/>
          </p:cNvSpPr>
          <p:nvPr>
            <p:ph idx="1"/>
          </p:nvPr>
        </p:nvSpPr>
        <p:spPr>
          <a:xfrm>
            <a:off x="3152775" y="922867"/>
            <a:ext cx="2546580" cy="2195814"/>
          </a:xfrm>
        </p:spPr>
        <p:txBody>
          <a:bodyPr/>
          <a:lstStyle/>
          <a:p>
            <a:r>
              <a:rPr lang="en-US" dirty="0" smtClean="0"/>
              <a:t>The most exciting phrase to hear in science, the one that heralds new discoveries, is not “Eureka!” (I found it) but “That’s funny”</a:t>
            </a:r>
          </a:p>
          <a:p>
            <a:pPr lvl="1"/>
            <a:r>
              <a:rPr lang="en-US" dirty="0" smtClean="0"/>
              <a:t>Attributed to Isaac Asimov (and others)</a:t>
            </a:r>
            <a:endParaRPr lang="en-US" dirty="0"/>
          </a:p>
        </p:txBody>
      </p:sp>
      <p:sp>
        <p:nvSpPr>
          <p:cNvPr id="5" name="Footer Placeholder 4">
            <a:extLst>
              <a:ext uri="{FF2B5EF4-FFF2-40B4-BE49-F238E27FC236}">
                <a16:creationId xmlns:a16="http://schemas.microsoft.com/office/drawing/2014/main" id="{DDB17C36-11C0-2840-BD0B-3D570AE8B198}"/>
              </a:ext>
            </a:extLst>
          </p:cNvPr>
          <p:cNvSpPr>
            <a:spLocks noGrp="1"/>
          </p:cNvSpPr>
          <p:nvPr>
            <p:ph type="ftr" sz="quarter" idx="11"/>
          </p:nvPr>
        </p:nvSpPr>
        <p:spPr/>
        <p:txBody>
          <a:bodyPr/>
          <a:lstStyle/>
          <a:p>
            <a:r>
              <a:rPr lang="en-US" smtClean="0"/>
              <a:t>CSC4700, Spring 2025, Welcome and Introduction</a:t>
            </a:r>
            <a:endParaRPr lang="en-US"/>
          </a:p>
        </p:txBody>
      </p:sp>
      <p:sp>
        <p:nvSpPr>
          <p:cNvPr id="6" name="Slide Number Placeholder 5">
            <a:extLst>
              <a:ext uri="{FF2B5EF4-FFF2-40B4-BE49-F238E27FC236}">
                <a16:creationId xmlns:a16="http://schemas.microsoft.com/office/drawing/2014/main" id="{D415CBBD-7DFB-B94F-8002-67C1798A29AE}"/>
              </a:ext>
            </a:extLst>
          </p:cNvPr>
          <p:cNvSpPr>
            <a:spLocks noGrp="1"/>
          </p:cNvSpPr>
          <p:nvPr>
            <p:ph type="sldNum" sz="quarter" idx="12"/>
          </p:nvPr>
        </p:nvSpPr>
        <p:spPr/>
        <p:txBody>
          <a:bodyPr>
            <a:normAutofit fontScale="92500" lnSpcReduction="20000"/>
          </a:bodyPr>
          <a:lstStyle/>
          <a:p>
            <a:fld id="{D57F1E4F-1CFF-5643-939E-217C01CDF565}" type="slidenum">
              <a:rPr lang="en-US" smtClean="0"/>
              <a:pPr/>
              <a:t>27</a:t>
            </a:fld>
            <a:endParaRPr lang="en-US" dirty="0"/>
          </a:p>
        </p:txBody>
      </p:sp>
      <p:pic>
        <p:nvPicPr>
          <p:cNvPr id="4" name="Picture 3"/>
          <p:cNvPicPr>
            <a:picLocks noChangeAspect="1"/>
          </p:cNvPicPr>
          <p:nvPr/>
        </p:nvPicPr>
        <p:blipFill>
          <a:blip r:embed="rId3"/>
          <a:stretch>
            <a:fillRect/>
          </a:stretch>
        </p:blipFill>
        <p:spPr>
          <a:xfrm>
            <a:off x="492202" y="958882"/>
            <a:ext cx="2590526" cy="2052991"/>
          </a:xfrm>
          <a:prstGeom prst="rect">
            <a:avLst/>
          </a:prstGeom>
        </p:spPr>
      </p:pic>
      <p:sp>
        <p:nvSpPr>
          <p:cNvPr id="15" name="Date Placeholder 14"/>
          <p:cNvSpPr>
            <a:spLocks noGrp="1"/>
          </p:cNvSpPr>
          <p:nvPr>
            <p:ph type="dt" sz="half" idx="10"/>
          </p:nvPr>
        </p:nvSpPr>
        <p:spPr/>
        <p:txBody>
          <a:bodyPr/>
          <a:lstStyle/>
          <a:p>
            <a:r>
              <a:rPr lang="en-US" smtClean="0"/>
              <a:t>1/14/2025, Lecture 1</a:t>
            </a:r>
            <a:endParaRPr lang="en-US"/>
          </a:p>
        </p:txBody>
      </p:sp>
    </p:spTree>
    <p:extLst>
      <p:ext uri="{BB962C8B-B14F-4D97-AF65-F5344CB8AC3E}">
        <p14:creationId xmlns:p14="http://schemas.microsoft.com/office/powerpoint/2010/main" val="312216178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12550-0023-2A43-A844-AE1EB1431463}"/>
              </a:ext>
            </a:extLst>
          </p:cNvPr>
          <p:cNvSpPr>
            <a:spLocks noGrp="1"/>
          </p:cNvSpPr>
          <p:nvPr>
            <p:ph type="title"/>
          </p:nvPr>
        </p:nvSpPr>
        <p:spPr/>
        <p:txBody>
          <a:bodyPr/>
          <a:lstStyle/>
          <a:p>
            <a:r>
              <a:rPr lang="en-US" dirty="0" smtClean="0"/>
              <a:t>Uses of HPC (a Sample)</a:t>
            </a:r>
            <a:endParaRPr lang="en-US" dirty="0"/>
          </a:p>
        </p:txBody>
      </p:sp>
      <p:sp>
        <p:nvSpPr>
          <p:cNvPr id="3" name="Content Placeholder 2">
            <a:extLst>
              <a:ext uri="{FF2B5EF4-FFF2-40B4-BE49-F238E27FC236}">
                <a16:creationId xmlns:a16="http://schemas.microsoft.com/office/drawing/2014/main" id="{83BF795B-B541-AD47-888E-064409D2EB34}"/>
              </a:ext>
            </a:extLst>
          </p:cNvPr>
          <p:cNvSpPr>
            <a:spLocks noGrp="1"/>
          </p:cNvSpPr>
          <p:nvPr>
            <p:ph sz="half" idx="1"/>
          </p:nvPr>
        </p:nvSpPr>
        <p:spPr/>
        <p:txBody>
          <a:bodyPr>
            <a:normAutofit lnSpcReduction="10000"/>
          </a:bodyPr>
          <a:lstStyle/>
          <a:p>
            <a:r>
              <a:rPr lang="en-US" dirty="0" smtClean="0"/>
              <a:t>Cosmology</a:t>
            </a:r>
          </a:p>
          <a:p>
            <a:r>
              <a:rPr lang="en-US" dirty="0" smtClean="0"/>
              <a:t>Earthquake</a:t>
            </a:r>
          </a:p>
          <a:p>
            <a:r>
              <a:rPr lang="en-US" dirty="0" smtClean="0"/>
              <a:t>Weather</a:t>
            </a:r>
          </a:p>
          <a:p>
            <a:r>
              <a:rPr lang="en-US" dirty="0" smtClean="0"/>
              <a:t>Climate modeling</a:t>
            </a:r>
          </a:p>
          <a:p>
            <a:r>
              <a:rPr lang="en-US" dirty="0" smtClean="0"/>
              <a:t>Automobile crash testing</a:t>
            </a:r>
          </a:p>
          <a:p>
            <a:r>
              <a:rPr lang="en-US" dirty="0" smtClean="0"/>
              <a:t>Aircraft design</a:t>
            </a:r>
          </a:p>
          <a:p>
            <a:r>
              <a:rPr lang="en-US" dirty="0" smtClean="0"/>
              <a:t>Jet engine design</a:t>
            </a:r>
          </a:p>
          <a:p>
            <a:r>
              <a:rPr lang="en-US" dirty="0" smtClean="0"/>
              <a:t>Stockpile stewardship</a:t>
            </a:r>
          </a:p>
          <a:p>
            <a:r>
              <a:rPr lang="en-US" dirty="0" smtClean="0"/>
              <a:t>Nuclear fusion</a:t>
            </a:r>
            <a:endParaRPr lang="en-US" dirty="0"/>
          </a:p>
        </p:txBody>
      </p:sp>
      <p:sp>
        <p:nvSpPr>
          <p:cNvPr id="11" name="Content Placeholder 10"/>
          <p:cNvSpPr>
            <a:spLocks noGrp="1"/>
          </p:cNvSpPr>
          <p:nvPr>
            <p:ph sz="half" idx="2"/>
          </p:nvPr>
        </p:nvSpPr>
        <p:spPr/>
        <p:txBody>
          <a:bodyPr>
            <a:normAutofit lnSpcReduction="10000"/>
          </a:bodyPr>
          <a:lstStyle/>
          <a:p>
            <a:r>
              <a:rPr lang="en-US" dirty="0"/>
              <a:t>Protein folding</a:t>
            </a:r>
          </a:p>
          <a:p>
            <a:r>
              <a:rPr lang="en-US" dirty="0"/>
              <a:t>Modeling the brain</a:t>
            </a:r>
          </a:p>
          <a:p>
            <a:r>
              <a:rPr lang="en-US" dirty="0"/>
              <a:t>Modeling bloodstream</a:t>
            </a:r>
          </a:p>
          <a:p>
            <a:r>
              <a:rPr lang="en-US" dirty="0"/>
              <a:t>Epidemiology</a:t>
            </a:r>
          </a:p>
          <a:p>
            <a:r>
              <a:rPr lang="en-US" dirty="0"/>
              <a:t>Rendering (CGI)</a:t>
            </a:r>
          </a:p>
          <a:p>
            <a:r>
              <a:rPr lang="en-US" dirty="0" err="1"/>
              <a:t>Sigint</a:t>
            </a:r>
            <a:endParaRPr lang="en-US" dirty="0"/>
          </a:p>
          <a:p>
            <a:r>
              <a:rPr lang="en-US" dirty="0"/>
              <a:t>Block chains</a:t>
            </a:r>
          </a:p>
          <a:p>
            <a:r>
              <a:rPr lang="en-US" dirty="0"/>
              <a:t>Gene sequencing</a:t>
            </a:r>
          </a:p>
          <a:p>
            <a:r>
              <a:rPr lang="en-US" dirty="0" err="1"/>
              <a:t>Etc</a:t>
            </a:r>
            <a:endParaRPr lang="en-US" dirty="0"/>
          </a:p>
          <a:p>
            <a:endParaRPr lang="en-US" sz="1413" dirty="0"/>
          </a:p>
          <a:p>
            <a:endParaRPr lang="en-US" dirty="0"/>
          </a:p>
        </p:txBody>
      </p:sp>
      <p:sp>
        <p:nvSpPr>
          <p:cNvPr id="6" name="Footer Placeholder 5">
            <a:extLst>
              <a:ext uri="{FF2B5EF4-FFF2-40B4-BE49-F238E27FC236}">
                <a16:creationId xmlns:a16="http://schemas.microsoft.com/office/drawing/2014/main" id="{17B08DBE-CAC6-2B41-8BA3-3854282A6D67}"/>
              </a:ext>
            </a:extLst>
          </p:cNvPr>
          <p:cNvSpPr>
            <a:spLocks noGrp="1"/>
          </p:cNvSpPr>
          <p:nvPr>
            <p:ph type="ftr" sz="quarter" idx="11"/>
          </p:nvPr>
        </p:nvSpPr>
        <p:spPr/>
        <p:txBody>
          <a:bodyPr/>
          <a:lstStyle/>
          <a:p>
            <a:r>
              <a:rPr lang="en-US" smtClean="0"/>
              <a:t>CSC4700, Spring 2025, Welcome and Introduction</a:t>
            </a:r>
            <a:endParaRPr lang="en-US"/>
          </a:p>
        </p:txBody>
      </p:sp>
      <p:sp>
        <p:nvSpPr>
          <p:cNvPr id="5" name="Slide Number Placeholder 4">
            <a:extLst>
              <a:ext uri="{FF2B5EF4-FFF2-40B4-BE49-F238E27FC236}">
                <a16:creationId xmlns:a16="http://schemas.microsoft.com/office/drawing/2014/main" id="{E57285C0-141C-8448-892A-B72B531E8373}"/>
              </a:ext>
            </a:extLst>
          </p:cNvPr>
          <p:cNvSpPr>
            <a:spLocks noGrp="1"/>
          </p:cNvSpPr>
          <p:nvPr>
            <p:ph type="sldNum" sz="quarter" idx="12"/>
          </p:nvPr>
        </p:nvSpPr>
        <p:spPr/>
        <p:txBody>
          <a:bodyPr>
            <a:normAutofit fontScale="92500" lnSpcReduction="20000"/>
          </a:bodyPr>
          <a:lstStyle/>
          <a:p>
            <a:fld id="{D57F1E4F-1CFF-5643-939E-217C01CDF565}" type="slidenum">
              <a:rPr lang="en-US" smtClean="0"/>
              <a:pPr/>
              <a:t>28</a:t>
            </a:fld>
            <a:endParaRPr lang="en-US" dirty="0"/>
          </a:p>
        </p:txBody>
      </p:sp>
      <p:sp>
        <p:nvSpPr>
          <p:cNvPr id="12" name="Date Placeholder 11"/>
          <p:cNvSpPr>
            <a:spLocks noGrp="1"/>
          </p:cNvSpPr>
          <p:nvPr>
            <p:ph type="dt" sz="half" idx="10"/>
          </p:nvPr>
        </p:nvSpPr>
        <p:spPr/>
        <p:txBody>
          <a:bodyPr/>
          <a:lstStyle/>
          <a:p>
            <a:r>
              <a:rPr lang="en-US" smtClean="0"/>
              <a:t>1/14/2025, Lecture 1</a:t>
            </a:r>
            <a:endParaRPr lang="en-US"/>
          </a:p>
        </p:txBody>
      </p:sp>
    </p:spTree>
    <p:extLst>
      <p:ext uri="{BB962C8B-B14F-4D97-AF65-F5344CB8AC3E}">
        <p14:creationId xmlns:p14="http://schemas.microsoft.com/office/powerpoint/2010/main" val="364229417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Multiphysics Solver</a:t>
            </a:r>
            <a:endParaRPr lang="en-US" dirty="0"/>
          </a:p>
        </p:txBody>
      </p:sp>
      <p:pic>
        <p:nvPicPr>
          <p:cNvPr id="4" name="Content Placeholder 3"/>
          <p:cNvPicPr>
            <a:picLocks noGrp="1" noChangeAspect="1"/>
          </p:cNvPicPr>
          <p:nvPr>
            <p:ph idx="1"/>
          </p:nvPr>
        </p:nvPicPr>
        <p:blipFill>
          <a:blip r:embed="rId2"/>
          <a:stretch>
            <a:fillRect/>
          </a:stretch>
        </p:blipFill>
        <p:spPr>
          <a:xfrm>
            <a:off x="1323975" y="920201"/>
            <a:ext cx="3505200" cy="2494085"/>
          </a:xfrm>
        </p:spPr>
      </p:pic>
      <p:sp>
        <p:nvSpPr>
          <p:cNvPr id="5" name="Footer Placeholder 4">
            <a:extLst>
              <a:ext uri="{FF2B5EF4-FFF2-40B4-BE49-F238E27FC236}">
                <a16:creationId xmlns:a16="http://schemas.microsoft.com/office/drawing/2014/main" id="{4C80D112-04B5-DA4C-96DC-3562A4092AD0}"/>
              </a:ext>
            </a:extLst>
          </p:cNvPr>
          <p:cNvSpPr>
            <a:spLocks noGrp="1"/>
          </p:cNvSpPr>
          <p:nvPr>
            <p:ph type="ftr" sz="quarter" idx="11"/>
          </p:nvPr>
        </p:nvSpPr>
        <p:spPr/>
        <p:txBody>
          <a:bodyPr/>
          <a:lstStyle/>
          <a:p>
            <a:r>
              <a:rPr lang="en-US" smtClean="0"/>
              <a:t>CSC4700, Spring 2025, Welcome and Introduction</a:t>
            </a:r>
            <a:endParaRPr lang="en-US"/>
          </a:p>
        </p:txBody>
      </p:sp>
      <p:sp>
        <p:nvSpPr>
          <p:cNvPr id="3" name="Slide Number Placeholder 2">
            <a:extLst>
              <a:ext uri="{FF2B5EF4-FFF2-40B4-BE49-F238E27FC236}">
                <a16:creationId xmlns:a16="http://schemas.microsoft.com/office/drawing/2014/main" id="{5F344473-9F0C-C245-A673-C36964A2E5C5}"/>
              </a:ext>
            </a:extLst>
          </p:cNvPr>
          <p:cNvSpPr>
            <a:spLocks noGrp="1"/>
          </p:cNvSpPr>
          <p:nvPr>
            <p:ph type="sldNum" sz="quarter" idx="12"/>
          </p:nvPr>
        </p:nvSpPr>
        <p:spPr/>
        <p:txBody>
          <a:bodyPr>
            <a:normAutofit fontScale="92500" lnSpcReduction="20000"/>
          </a:bodyPr>
          <a:lstStyle/>
          <a:p>
            <a:fld id="{D57F1E4F-1CFF-5643-939E-217C01CDF565}" type="slidenum">
              <a:rPr lang="en-US" smtClean="0"/>
              <a:pPr/>
              <a:t>29</a:t>
            </a:fld>
            <a:endParaRPr lang="en-US" dirty="0"/>
          </a:p>
        </p:txBody>
      </p:sp>
      <p:sp>
        <p:nvSpPr>
          <p:cNvPr id="10" name="Date Placeholder 9"/>
          <p:cNvSpPr>
            <a:spLocks noGrp="1"/>
          </p:cNvSpPr>
          <p:nvPr>
            <p:ph type="dt" sz="half" idx="10"/>
          </p:nvPr>
        </p:nvSpPr>
        <p:spPr/>
        <p:txBody>
          <a:bodyPr/>
          <a:lstStyle/>
          <a:p>
            <a:r>
              <a:rPr lang="en-US" smtClean="0"/>
              <a:t>1/14/2025, Lecture 1</a:t>
            </a:r>
            <a:endParaRPr lang="en-US"/>
          </a:p>
        </p:txBody>
      </p:sp>
    </p:spTree>
    <p:extLst>
      <p:ext uri="{BB962C8B-B14F-4D97-AF65-F5344CB8AC3E}">
        <p14:creationId xmlns:p14="http://schemas.microsoft.com/office/powerpoint/2010/main" val="367338202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err="1"/>
              <a:t>Administrativia</a:t>
            </a:r>
            <a:r>
              <a:rPr lang="en-US" dirty="0"/>
              <a:t/>
            </a:r>
            <a:br>
              <a:rPr lang="en-US" dirty="0"/>
            </a:br>
            <a:r>
              <a:rPr lang="en-US" dirty="0" smtClean="0"/>
              <a:t/>
            </a:r>
            <a:br>
              <a:rPr lang="en-US" dirty="0" smtClean="0"/>
            </a:br>
            <a:r>
              <a:rPr lang="en-US" dirty="0"/>
              <a:t/>
            </a:r>
            <a:br>
              <a:rPr lang="en-US" dirty="0"/>
            </a:br>
            <a:endParaRPr lang="en-US" dirty="0"/>
          </a:p>
        </p:txBody>
      </p:sp>
      <p:sp>
        <p:nvSpPr>
          <p:cNvPr id="4" name="Date Placeholder 3"/>
          <p:cNvSpPr>
            <a:spLocks noGrp="1"/>
          </p:cNvSpPr>
          <p:nvPr>
            <p:ph type="dt" sz="half" idx="10"/>
          </p:nvPr>
        </p:nvSpPr>
        <p:spPr/>
        <p:txBody>
          <a:bodyPr/>
          <a:lstStyle/>
          <a:p>
            <a:r>
              <a:rPr lang="en-US" smtClean="0"/>
              <a:t>1/14/2025, Lecture 1</a:t>
            </a:r>
            <a:endParaRPr lang="en-US"/>
          </a:p>
        </p:txBody>
      </p:sp>
      <p:sp>
        <p:nvSpPr>
          <p:cNvPr id="5" name="Footer Placeholder 4"/>
          <p:cNvSpPr>
            <a:spLocks noGrp="1"/>
          </p:cNvSpPr>
          <p:nvPr>
            <p:ph type="ftr" sz="quarter" idx="11"/>
          </p:nvPr>
        </p:nvSpPr>
        <p:spPr/>
        <p:txBody>
          <a:bodyPr/>
          <a:lstStyle/>
          <a:p>
            <a:r>
              <a:rPr lang="en-US" smtClean="0"/>
              <a:t>CSC4700, Spring 2025, Welcome and Introduction</a:t>
            </a:r>
            <a:endParaRPr lang="en-US"/>
          </a:p>
        </p:txBody>
      </p:sp>
      <p:sp>
        <p:nvSpPr>
          <p:cNvPr id="6" name="Slide Number Placeholder 5"/>
          <p:cNvSpPr>
            <a:spLocks noGrp="1"/>
          </p:cNvSpPr>
          <p:nvPr>
            <p:ph type="sldNum" sz="quarter" idx="12"/>
          </p:nvPr>
        </p:nvSpPr>
        <p:spPr/>
        <p:txBody>
          <a:bodyPr>
            <a:normAutofit fontScale="92500" lnSpcReduction="20000"/>
          </a:bodyPr>
          <a:lstStyle/>
          <a:p>
            <a:fld id="{B6F15528-21DE-4FAA-801E-634DDDAF4B2B}" type="slidenum">
              <a:rPr lang="en-US" smtClean="0"/>
              <a:t>3</a:t>
            </a:fld>
            <a:endParaRPr lang="en-US"/>
          </a:p>
        </p:txBody>
      </p:sp>
      <p:pic>
        <p:nvPicPr>
          <p:cNvPr id="9" name="Picture 8" descr="A picture containing text, gear&#10;&#10;Description automatically generated">
            <a:extLst>
              <a:ext uri="{FF2B5EF4-FFF2-40B4-BE49-F238E27FC236}">
                <a16:creationId xmlns:a16="http://schemas.microsoft.com/office/drawing/2014/main" id="{D5382A27-E637-EEB5-079B-E2E9DC1557CC}"/>
              </a:ext>
            </a:extLst>
          </p:cNvPr>
          <p:cNvPicPr>
            <a:picLocks noChangeAspect="1"/>
          </p:cNvPicPr>
          <p:nvPr/>
        </p:nvPicPr>
        <p:blipFill>
          <a:blip r:embed="rId2" cstate="email">
            <a:extLst>
              <a:ext uri="{28A0092B-C50C-407E-A947-70E740481C1C}">
                <a14:useLocalDpi xmlns:a14="http://schemas.microsoft.com/office/drawing/2010/main" val="0"/>
              </a:ext>
              <a:ext uri="{837473B0-CC2E-450A-ABE3-18F120FF3D39}">
                <a1611:picAttrSrcUrl xmlns:a1611="http://schemas.microsoft.com/office/drawing/2016/11/main" xmlns="" r:id="rId3"/>
              </a:ext>
            </a:extLst>
          </a:blip>
          <a:stretch>
            <a:fillRect/>
          </a:stretch>
        </p:blipFill>
        <p:spPr>
          <a:xfrm>
            <a:off x="1236140" y="1153584"/>
            <a:ext cx="3554745" cy="1999544"/>
          </a:xfrm>
          <a:prstGeom prst="rect">
            <a:avLst/>
          </a:prstGeom>
        </p:spPr>
      </p:pic>
    </p:spTree>
    <p:extLst>
      <p:ext uri="{BB962C8B-B14F-4D97-AF65-F5344CB8AC3E}">
        <p14:creationId xmlns:p14="http://schemas.microsoft.com/office/powerpoint/2010/main" val="283437941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Physics: Systems of Partial Differential Equations (PDEs)</a:t>
            </a:r>
            <a:endParaRPr lang="en-US" dirty="0"/>
          </a:p>
        </p:txBody>
      </p:sp>
      <p:sp>
        <p:nvSpPr>
          <p:cNvPr id="5" name="Footer Placeholder 4">
            <a:extLst>
              <a:ext uri="{FF2B5EF4-FFF2-40B4-BE49-F238E27FC236}">
                <a16:creationId xmlns:a16="http://schemas.microsoft.com/office/drawing/2014/main" id="{361B2D63-3E97-1B40-A01C-DFA72B8CF506}"/>
              </a:ext>
            </a:extLst>
          </p:cNvPr>
          <p:cNvSpPr>
            <a:spLocks noGrp="1"/>
          </p:cNvSpPr>
          <p:nvPr>
            <p:ph type="ftr" sz="quarter" idx="11"/>
          </p:nvPr>
        </p:nvSpPr>
        <p:spPr/>
        <p:txBody>
          <a:bodyPr/>
          <a:lstStyle/>
          <a:p>
            <a:r>
              <a:rPr lang="en-US" smtClean="0"/>
              <a:t>CSC4700, Spring 2025, Welcome and Introduction</a:t>
            </a:r>
            <a:endParaRPr lang="en-US"/>
          </a:p>
        </p:txBody>
      </p:sp>
      <p:sp>
        <p:nvSpPr>
          <p:cNvPr id="4" name="Slide Number Placeholder 3">
            <a:extLst>
              <a:ext uri="{FF2B5EF4-FFF2-40B4-BE49-F238E27FC236}">
                <a16:creationId xmlns:a16="http://schemas.microsoft.com/office/drawing/2014/main" id="{4826814C-F223-F84C-8D6E-0DEC3601512F}"/>
              </a:ext>
            </a:extLst>
          </p:cNvPr>
          <p:cNvSpPr>
            <a:spLocks noGrp="1"/>
          </p:cNvSpPr>
          <p:nvPr>
            <p:ph type="sldNum" sz="quarter" idx="12"/>
          </p:nvPr>
        </p:nvSpPr>
        <p:spPr/>
        <p:txBody>
          <a:bodyPr>
            <a:normAutofit fontScale="92500" lnSpcReduction="20000"/>
          </a:bodyPr>
          <a:lstStyle/>
          <a:p>
            <a:fld id="{D57F1E4F-1CFF-5643-939E-217C01CDF565}" type="slidenum">
              <a:rPr lang="en-US" smtClean="0"/>
              <a:pPr/>
              <a:t>30</a:t>
            </a:fld>
            <a:endParaRPr lang="en-US" dirty="0"/>
          </a:p>
        </p:txBody>
      </p:sp>
      <p:sp>
        <p:nvSpPr>
          <p:cNvPr id="3" name="TextBox 2"/>
          <p:cNvSpPr txBox="1"/>
          <p:nvPr/>
        </p:nvSpPr>
        <p:spPr>
          <a:xfrm>
            <a:off x="3435465" y="3230075"/>
            <a:ext cx="1752600" cy="185564"/>
          </a:xfrm>
          <a:prstGeom prst="rect">
            <a:avLst/>
          </a:prstGeom>
          <a:noFill/>
        </p:spPr>
        <p:txBody>
          <a:bodyPr wrap="square" rtlCol="0">
            <a:spAutoFit/>
          </a:bodyPr>
          <a:lstStyle/>
          <a:p>
            <a:r>
              <a:rPr lang="en-US" sz="606" dirty="0"/>
              <a:t>Courtesy Karel </a:t>
            </a:r>
            <a:r>
              <a:rPr lang="en-US" sz="606" dirty="0" err="1" smtClean="0"/>
              <a:t>Matous</a:t>
            </a:r>
            <a:r>
              <a:rPr lang="en-US" sz="606" dirty="0" smtClean="0"/>
              <a:t>, U</a:t>
            </a:r>
            <a:r>
              <a:rPr lang="en-US" sz="606" dirty="0"/>
              <a:t>. Notre Dame</a:t>
            </a:r>
          </a:p>
        </p:txBody>
      </p:sp>
      <p:pic>
        <p:nvPicPr>
          <p:cNvPr id="8" name="Picture 7"/>
          <p:cNvPicPr>
            <a:picLocks noChangeAspect="1"/>
          </p:cNvPicPr>
          <p:nvPr/>
        </p:nvPicPr>
        <p:blipFill>
          <a:blip r:embed="rId3"/>
          <a:stretch>
            <a:fillRect/>
          </a:stretch>
        </p:blipFill>
        <p:spPr>
          <a:xfrm>
            <a:off x="903566" y="871359"/>
            <a:ext cx="3773209" cy="2358716"/>
          </a:xfrm>
          <a:prstGeom prst="rect">
            <a:avLst/>
          </a:prstGeom>
        </p:spPr>
      </p:pic>
      <p:sp>
        <p:nvSpPr>
          <p:cNvPr id="11" name="Date Placeholder 10"/>
          <p:cNvSpPr>
            <a:spLocks noGrp="1"/>
          </p:cNvSpPr>
          <p:nvPr>
            <p:ph type="dt" sz="half" idx="10"/>
          </p:nvPr>
        </p:nvSpPr>
        <p:spPr/>
        <p:txBody>
          <a:bodyPr/>
          <a:lstStyle/>
          <a:p>
            <a:r>
              <a:rPr lang="en-US" smtClean="0"/>
              <a:t>1/14/2025, Lecture 1</a:t>
            </a:r>
            <a:endParaRPr lang="en-US"/>
          </a:p>
        </p:txBody>
      </p:sp>
    </p:spTree>
    <p:extLst>
      <p:ext uri="{BB962C8B-B14F-4D97-AF65-F5344CB8AC3E}">
        <p14:creationId xmlns:p14="http://schemas.microsoft.com/office/powerpoint/2010/main" val="330629441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Computational Science</a:t>
            </a:r>
            <a:endParaRPr lang="en-US" dirty="0"/>
          </a:p>
        </p:txBody>
      </p:sp>
      <p:sp>
        <p:nvSpPr>
          <p:cNvPr id="21" name="Footer Placeholder 20">
            <a:extLst>
              <a:ext uri="{FF2B5EF4-FFF2-40B4-BE49-F238E27FC236}">
                <a16:creationId xmlns:a16="http://schemas.microsoft.com/office/drawing/2014/main" id="{2F4A51A5-34BC-D645-8F04-E1AC1BD54CE7}"/>
              </a:ext>
            </a:extLst>
          </p:cNvPr>
          <p:cNvSpPr>
            <a:spLocks noGrp="1"/>
          </p:cNvSpPr>
          <p:nvPr>
            <p:ph type="ftr" sz="quarter" idx="11"/>
          </p:nvPr>
        </p:nvSpPr>
        <p:spPr/>
        <p:txBody>
          <a:bodyPr/>
          <a:lstStyle/>
          <a:p>
            <a:r>
              <a:rPr lang="en-US" smtClean="0"/>
              <a:t>CSC4700, Spring 2025, Welcome and Introduction</a:t>
            </a:r>
            <a:endParaRPr lang="en-US"/>
          </a:p>
        </p:txBody>
      </p:sp>
      <p:sp>
        <p:nvSpPr>
          <p:cNvPr id="3" name="Slide Number Placeholder 2">
            <a:extLst>
              <a:ext uri="{FF2B5EF4-FFF2-40B4-BE49-F238E27FC236}">
                <a16:creationId xmlns:a16="http://schemas.microsoft.com/office/drawing/2014/main" id="{19E7EBC7-8FA4-E149-A08F-1B3545512A55}"/>
              </a:ext>
            </a:extLst>
          </p:cNvPr>
          <p:cNvSpPr>
            <a:spLocks noGrp="1"/>
          </p:cNvSpPr>
          <p:nvPr>
            <p:ph type="sldNum" sz="quarter" idx="12"/>
          </p:nvPr>
        </p:nvSpPr>
        <p:spPr/>
        <p:txBody>
          <a:bodyPr>
            <a:normAutofit fontScale="92500" lnSpcReduction="20000"/>
          </a:bodyPr>
          <a:lstStyle/>
          <a:p>
            <a:fld id="{D57F1E4F-1CFF-5643-939E-217C01CDF565}" type="slidenum">
              <a:rPr lang="en-US" smtClean="0"/>
              <a:pPr/>
              <a:t>31</a:t>
            </a:fld>
            <a:endParaRPr lang="en-US" dirty="0"/>
          </a:p>
        </p:txBody>
      </p:sp>
      <p:sp>
        <p:nvSpPr>
          <p:cNvPr id="4" name="Rectangle 3"/>
          <p:cNvSpPr/>
          <p:nvPr/>
        </p:nvSpPr>
        <p:spPr>
          <a:xfrm>
            <a:off x="737729" y="922867"/>
            <a:ext cx="1374786" cy="41937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a:t>System of </a:t>
            </a:r>
            <a:r>
              <a:rPr lang="en-US" sz="1050" dirty="0"/>
              <a:t>Partial</a:t>
            </a:r>
            <a:r>
              <a:rPr lang="en-US" sz="1100" dirty="0"/>
              <a:t> Differential </a:t>
            </a:r>
            <a:r>
              <a:rPr lang="en-US" sz="1100" dirty="0" err="1"/>
              <a:t>Eqns</a:t>
            </a:r>
            <a:endParaRPr lang="en-US" sz="1100" dirty="0"/>
          </a:p>
        </p:txBody>
      </p:sp>
      <p:sp>
        <p:nvSpPr>
          <p:cNvPr id="5" name="Rectangle 4"/>
          <p:cNvSpPr/>
          <p:nvPr/>
        </p:nvSpPr>
        <p:spPr>
          <a:xfrm>
            <a:off x="1843506" y="1493074"/>
            <a:ext cx="1374786" cy="45839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System of Nonlinear </a:t>
            </a:r>
            <a:r>
              <a:rPr lang="en-US" sz="1200" dirty="0" err="1"/>
              <a:t>Eqns</a:t>
            </a:r>
            <a:endParaRPr lang="en-US" sz="1200" dirty="0"/>
          </a:p>
        </p:txBody>
      </p:sp>
      <p:sp>
        <p:nvSpPr>
          <p:cNvPr id="6" name="Rectangle 5"/>
          <p:cNvSpPr/>
          <p:nvPr/>
        </p:nvSpPr>
        <p:spPr>
          <a:xfrm>
            <a:off x="2683347" y="2201430"/>
            <a:ext cx="1374786" cy="46361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t>System of Linear </a:t>
            </a:r>
            <a:r>
              <a:rPr lang="en-US" sz="1200" dirty="0" err="1"/>
              <a:t>Eqns</a:t>
            </a:r>
            <a:endParaRPr lang="en-US" sz="1200" dirty="0"/>
          </a:p>
        </p:txBody>
      </p:sp>
      <p:pic>
        <p:nvPicPr>
          <p:cNvPr id="7" name="Picture 6"/>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3370740" y="877725"/>
            <a:ext cx="1500063" cy="757204"/>
          </a:xfrm>
          <a:prstGeom prst="rect">
            <a:avLst/>
          </a:prstGeom>
        </p:spPr>
      </p:pic>
      <p:sp>
        <p:nvSpPr>
          <p:cNvPr id="10" name="Bent-Up Arrow 9"/>
          <p:cNvSpPr/>
          <p:nvPr/>
        </p:nvSpPr>
        <p:spPr>
          <a:xfrm rot="5400000">
            <a:off x="1299513" y="1414686"/>
            <a:ext cx="411235" cy="369147"/>
          </a:xfrm>
          <a:prstGeom prst="ben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8"/>
          </a:p>
        </p:txBody>
      </p:sp>
      <p:sp>
        <p:nvSpPr>
          <p:cNvPr id="11" name="Line Callout 1 10"/>
          <p:cNvSpPr/>
          <p:nvPr/>
        </p:nvSpPr>
        <p:spPr>
          <a:xfrm>
            <a:off x="889556" y="2130674"/>
            <a:ext cx="953950" cy="276999"/>
          </a:xfrm>
          <a:prstGeom prst="borderCallout1">
            <a:avLst>
              <a:gd name="adj1" fmla="val 0"/>
              <a:gd name="adj2" fmla="val 37460"/>
              <a:gd name="adj3" fmla="val -102677"/>
              <a:gd name="adj4" fmla="val 53900"/>
            </a:avLst>
          </a:prstGeom>
          <a:ln w="12700"/>
        </p:spPr>
        <p:style>
          <a:lnRef idx="2">
            <a:schemeClr val="accent4"/>
          </a:lnRef>
          <a:fillRef idx="1">
            <a:schemeClr val="lt1"/>
          </a:fillRef>
          <a:effectRef idx="0">
            <a:schemeClr val="accent4"/>
          </a:effectRef>
          <a:fontRef idx="minor">
            <a:schemeClr val="dk1"/>
          </a:fontRef>
        </p:style>
        <p:txBody>
          <a:bodyPr rtlCol="0" anchor="ctr">
            <a:spAutoFit/>
          </a:bodyPr>
          <a:lstStyle/>
          <a:p>
            <a:pPr algn="ctr">
              <a:defRPr sz="2800">
                <a:latin typeface="Calibri"/>
              </a:defRPr>
            </a:pPr>
            <a:r>
              <a:rPr lang="en-US" sz="1200"/>
              <a:t>discretize</a:t>
            </a:r>
            <a:endParaRPr lang="en-US" sz="1200" dirty="0"/>
          </a:p>
        </p:txBody>
      </p:sp>
      <p:pic>
        <p:nvPicPr>
          <p:cNvPr id="12" name="Picture 11"/>
          <p:cNvPicPr>
            <a:picLocks noChangeAspect="1"/>
          </p:cNvPicPr>
          <p:nvPr/>
        </p:nvPicPr>
        <p:blipFill>
          <a:blip r:embed="rId4"/>
          <a:stretch>
            <a:fillRect/>
          </a:stretch>
        </p:blipFill>
        <p:spPr>
          <a:xfrm>
            <a:off x="3869403" y="1782145"/>
            <a:ext cx="610054" cy="161229"/>
          </a:xfrm>
          <a:prstGeom prst="rect">
            <a:avLst/>
          </a:prstGeom>
        </p:spPr>
      </p:pic>
      <p:sp>
        <p:nvSpPr>
          <p:cNvPr id="15" name="Bent-Up Arrow 14"/>
          <p:cNvSpPr/>
          <p:nvPr/>
        </p:nvSpPr>
        <p:spPr>
          <a:xfrm rot="5400000">
            <a:off x="2139198" y="2062720"/>
            <a:ext cx="489024" cy="369147"/>
          </a:xfrm>
          <a:prstGeom prst="ben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08"/>
          </a:p>
        </p:txBody>
      </p:sp>
      <p:sp>
        <p:nvSpPr>
          <p:cNvPr id="16" name="Line Callout 1 15"/>
          <p:cNvSpPr/>
          <p:nvPr/>
        </p:nvSpPr>
        <p:spPr>
          <a:xfrm>
            <a:off x="1305973" y="2776497"/>
            <a:ext cx="953950" cy="276999"/>
          </a:xfrm>
          <a:prstGeom prst="borderCallout1">
            <a:avLst>
              <a:gd name="adj1" fmla="val 0"/>
              <a:gd name="adj2" fmla="val 83337"/>
              <a:gd name="adj3" fmla="val -91026"/>
              <a:gd name="adj4" fmla="val 98583"/>
            </a:avLst>
          </a:prstGeom>
          <a:ln w="12700"/>
        </p:spPr>
        <p:style>
          <a:lnRef idx="2">
            <a:schemeClr val="accent4"/>
          </a:lnRef>
          <a:fillRef idx="1">
            <a:schemeClr val="lt1"/>
          </a:fillRef>
          <a:effectRef idx="0">
            <a:schemeClr val="accent4"/>
          </a:effectRef>
          <a:fontRef idx="minor">
            <a:schemeClr val="dk1"/>
          </a:fontRef>
        </p:style>
        <p:txBody>
          <a:bodyPr rtlCol="0" anchor="ctr">
            <a:spAutoFit/>
          </a:bodyPr>
          <a:lstStyle/>
          <a:p>
            <a:pPr algn="ctr">
              <a:defRPr sz="2800">
                <a:latin typeface="Calibri"/>
              </a:defRPr>
            </a:pPr>
            <a:r>
              <a:rPr lang="en-US" sz="1200" dirty="0"/>
              <a:t>linearize</a:t>
            </a:r>
          </a:p>
        </p:txBody>
      </p:sp>
      <p:pic>
        <p:nvPicPr>
          <p:cNvPr id="17" name="Picture 16"/>
          <p:cNvPicPr>
            <a:picLocks noChangeAspect="1"/>
          </p:cNvPicPr>
          <p:nvPr/>
        </p:nvPicPr>
        <p:blipFill>
          <a:blip r:embed="rId5"/>
          <a:stretch>
            <a:fillRect/>
          </a:stretch>
        </p:blipFill>
        <p:spPr>
          <a:xfrm>
            <a:off x="4320889" y="2457905"/>
            <a:ext cx="736886" cy="180872"/>
          </a:xfrm>
          <a:prstGeom prst="rect">
            <a:avLst/>
          </a:prstGeom>
        </p:spPr>
      </p:pic>
      <p:sp>
        <p:nvSpPr>
          <p:cNvPr id="20" name="Line Callout 1 19">
            <a:extLst>
              <a:ext uri="{FF2B5EF4-FFF2-40B4-BE49-F238E27FC236}">
                <a16:creationId xmlns:a16="http://schemas.microsoft.com/office/drawing/2014/main" id="{9E797B47-8AAC-784A-8E18-D5112F274F38}"/>
              </a:ext>
            </a:extLst>
          </p:cNvPr>
          <p:cNvSpPr/>
          <p:nvPr/>
        </p:nvSpPr>
        <p:spPr>
          <a:xfrm>
            <a:off x="2631970" y="2914997"/>
            <a:ext cx="1345299" cy="461665"/>
          </a:xfrm>
          <a:prstGeom prst="borderCallout1">
            <a:avLst>
              <a:gd name="adj1" fmla="val 0"/>
              <a:gd name="adj2" fmla="val 100000"/>
              <a:gd name="adj3" fmla="val -46679"/>
              <a:gd name="adj4" fmla="val 129434"/>
            </a:avLst>
          </a:prstGeom>
          <a:ln w="12700"/>
        </p:spPr>
        <p:style>
          <a:lnRef idx="2">
            <a:schemeClr val="accent4"/>
          </a:lnRef>
          <a:fillRef idx="1">
            <a:schemeClr val="lt1"/>
          </a:fillRef>
          <a:effectRef idx="0">
            <a:schemeClr val="accent4"/>
          </a:effectRef>
          <a:fontRef idx="minor">
            <a:schemeClr val="dk1"/>
          </a:fontRef>
        </p:style>
        <p:txBody>
          <a:bodyPr rtlCol="0" anchor="ctr">
            <a:spAutoFit/>
          </a:bodyPr>
          <a:lstStyle/>
          <a:p>
            <a:pPr algn="ctr">
              <a:defRPr sz="2800">
                <a:latin typeface="Calibri"/>
              </a:defRPr>
            </a:pPr>
            <a:r>
              <a:rPr lang="en-US" sz="1200" dirty="0"/>
              <a:t>All scientific computing is this</a:t>
            </a:r>
          </a:p>
        </p:txBody>
      </p:sp>
      <p:sp>
        <p:nvSpPr>
          <p:cNvPr id="27" name="Date Placeholder 26"/>
          <p:cNvSpPr>
            <a:spLocks noGrp="1"/>
          </p:cNvSpPr>
          <p:nvPr>
            <p:ph type="dt" sz="half" idx="10"/>
          </p:nvPr>
        </p:nvSpPr>
        <p:spPr/>
        <p:txBody>
          <a:bodyPr/>
          <a:lstStyle/>
          <a:p>
            <a:r>
              <a:rPr lang="en-US" smtClean="0"/>
              <a:t>1/14/2025, Lecture 1</a:t>
            </a:r>
            <a:endParaRPr lang="en-US"/>
          </a:p>
        </p:txBody>
      </p:sp>
    </p:spTree>
    <p:extLst>
      <p:ext uri="{BB962C8B-B14F-4D97-AF65-F5344CB8AC3E}">
        <p14:creationId xmlns:p14="http://schemas.microsoft.com/office/powerpoint/2010/main" val="1969814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0-#ppt_w/2"/>
                                          </p:val>
                                        </p:tav>
                                        <p:tav tm="100000">
                                          <p:val>
                                            <p:strVal val="#ppt_x"/>
                                          </p:val>
                                        </p:tav>
                                      </p:tavLst>
                                    </p:anim>
                                    <p:anim calcmode="lin" valueType="num">
                                      <p:cBhvr additive="base">
                                        <p:cTn id="18" dur="500" fill="hold"/>
                                        <p:tgtEl>
                                          <p:spTgt spid="10"/>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0-#ppt_w/2"/>
                                          </p:val>
                                        </p:tav>
                                        <p:tav tm="100000">
                                          <p:val>
                                            <p:strVal val="#ppt_x"/>
                                          </p:val>
                                        </p:tav>
                                      </p:tavLst>
                                    </p:anim>
                                    <p:anim calcmode="lin" valueType="num">
                                      <p:cBhvr additive="base">
                                        <p:cTn id="22" dur="500" fill="hold"/>
                                        <p:tgtEl>
                                          <p:spTgt spid="5"/>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0-#ppt_w/2"/>
                                          </p:val>
                                        </p:tav>
                                        <p:tav tm="100000">
                                          <p:val>
                                            <p:strVal val="#ppt_x"/>
                                          </p:val>
                                        </p:tav>
                                      </p:tavLst>
                                    </p:anim>
                                    <p:anim calcmode="lin" valueType="num">
                                      <p:cBhvr additive="base">
                                        <p:cTn id="26"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0-#ppt_w/2"/>
                                          </p:val>
                                        </p:tav>
                                        <p:tav tm="100000">
                                          <p:val>
                                            <p:strVal val="#ppt_x"/>
                                          </p:val>
                                        </p:tav>
                                      </p:tavLst>
                                    </p:anim>
                                    <p:anim calcmode="lin" valueType="num">
                                      <p:cBhvr additive="base">
                                        <p:cTn id="32"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0-#ppt_w/2"/>
                                          </p:val>
                                        </p:tav>
                                        <p:tav tm="100000">
                                          <p:val>
                                            <p:strVal val="#ppt_x"/>
                                          </p:val>
                                        </p:tav>
                                      </p:tavLst>
                                    </p:anim>
                                    <p:anim calcmode="lin" valueType="num">
                                      <p:cBhvr additive="base">
                                        <p:cTn id="38" dur="500" fill="hold"/>
                                        <p:tgtEl>
                                          <p:spTgt spid="15"/>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0"/>
                                  </p:stCondLst>
                                  <p:childTnLst>
                                    <p:set>
                                      <p:cBhvr>
                                        <p:cTn id="40" dur="1" fill="hold">
                                          <p:stCondLst>
                                            <p:cond delay="0"/>
                                          </p:stCondLst>
                                        </p:cTn>
                                        <p:tgtEl>
                                          <p:spTgt spid="6"/>
                                        </p:tgtEl>
                                        <p:attrNameLst>
                                          <p:attrName>style.visibility</p:attrName>
                                        </p:attrNameLst>
                                      </p:cBhvr>
                                      <p:to>
                                        <p:strVal val="visible"/>
                                      </p:to>
                                    </p:set>
                                    <p:anim calcmode="lin" valueType="num">
                                      <p:cBhvr additive="base">
                                        <p:cTn id="41" dur="500" fill="hold"/>
                                        <p:tgtEl>
                                          <p:spTgt spid="6"/>
                                        </p:tgtEl>
                                        <p:attrNameLst>
                                          <p:attrName>ppt_x</p:attrName>
                                        </p:attrNameLst>
                                      </p:cBhvr>
                                      <p:tavLst>
                                        <p:tav tm="0">
                                          <p:val>
                                            <p:strVal val="0-#ppt_w/2"/>
                                          </p:val>
                                        </p:tav>
                                        <p:tav tm="100000">
                                          <p:val>
                                            <p:strVal val="#ppt_x"/>
                                          </p:val>
                                        </p:tav>
                                      </p:tavLst>
                                    </p:anim>
                                    <p:anim calcmode="lin" valueType="num">
                                      <p:cBhvr additive="base">
                                        <p:cTn id="42" dur="500" fill="hold"/>
                                        <p:tgtEl>
                                          <p:spTgt spid="6"/>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additive="base">
                                        <p:cTn id="45" dur="500" fill="hold"/>
                                        <p:tgtEl>
                                          <p:spTgt spid="17"/>
                                        </p:tgtEl>
                                        <p:attrNameLst>
                                          <p:attrName>ppt_x</p:attrName>
                                        </p:attrNameLst>
                                      </p:cBhvr>
                                      <p:tavLst>
                                        <p:tav tm="0">
                                          <p:val>
                                            <p:strVal val="0-#ppt_w/2"/>
                                          </p:val>
                                        </p:tav>
                                        <p:tav tm="100000">
                                          <p:val>
                                            <p:strVal val="#ppt_x"/>
                                          </p:val>
                                        </p:tav>
                                      </p:tavLst>
                                    </p:anim>
                                    <p:anim calcmode="lin" valueType="num">
                                      <p:cBhvr additive="base">
                                        <p:cTn id="46"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8"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fill="hold"/>
                                        <p:tgtEl>
                                          <p:spTgt spid="16"/>
                                        </p:tgtEl>
                                        <p:attrNameLst>
                                          <p:attrName>ppt_x</p:attrName>
                                        </p:attrNameLst>
                                      </p:cBhvr>
                                      <p:tavLst>
                                        <p:tav tm="0">
                                          <p:val>
                                            <p:strVal val="0-#ppt_w/2"/>
                                          </p:val>
                                        </p:tav>
                                        <p:tav tm="100000">
                                          <p:val>
                                            <p:strVal val="#ppt_x"/>
                                          </p:val>
                                        </p:tav>
                                      </p:tavLst>
                                    </p:anim>
                                    <p:anim calcmode="lin" valueType="num">
                                      <p:cBhvr additive="base">
                                        <p:cTn id="52"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8"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anim calcmode="lin" valueType="num">
                                      <p:cBhvr additive="base">
                                        <p:cTn id="57" dur="500" fill="hold"/>
                                        <p:tgtEl>
                                          <p:spTgt spid="20"/>
                                        </p:tgtEl>
                                        <p:attrNameLst>
                                          <p:attrName>ppt_x</p:attrName>
                                        </p:attrNameLst>
                                      </p:cBhvr>
                                      <p:tavLst>
                                        <p:tav tm="0">
                                          <p:val>
                                            <p:strVal val="0-#ppt_w/2"/>
                                          </p:val>
                                        </p:tav>
                                        <p:tav tm="100000">
                                          <p:val>
                                            <p:strVal val="#ppt_x"/>
                                          </p:val>
                                        </p:tav>
                                      </p:tavLst>
                                    </p:anim>
                                    <p:anim calcmode="lin" valueType="num">
                                      <p:cBhvr additive="base">
                                        <p:cTn id="58"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10" grpId="0" animBg="1"/>
      <p:bldP spid="11" grpId="0" animBg="1"/>
      <p:bldP spid="15" grpId="0" animBg="1"/>
      <p:bldP spid="16" grpId="0" animBg="1"/>
      <p:bldP spid="2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C++! But Why?</a:t>
            </a:r>
            <a:endParaRPr lang="en-US" dirty="0"/>
          </a:p>
        </p:txBody>
      </p:sp>
      <p:sp>
        <p:nvSpPr>
          <p:cNvPr id="8" name="Text Placeholder 7"/>
          <p:cNvSpPr>
            <a:spLocks noGrp="1"/>
          </p:cNvSpPr>
          <p:nvPr>
            <p:ph type="body" idx="1"/>
          </p:nvPr>
        </p:nvSpPr>
        <p:spPr/>
        <p:txBody>
          <a:bodyPr/>
          <a:lstStyle/>
          <a:p>
            <a:endParaRPr lang="en-US"/>
          </a:p>
        </p:txBody>
      </p:sp>
      <p:sp>
        <p:nvSpPr>
          <p:cNvPr id="4" name="Date Placeholder 3"/>
          <p:cNvSpPr>
            <a:spLocks noGrp="1"/>
          </p:cNvSpPr>
          <p:nvPr>
            <p:ph type="dt" sz="half" idx="10"/>
          </p:nvPr>
        </p:nvSpPr>
        <p:spPr/>
        <p:txBody>
          <a:bodyPr/>
          <a:lstStyle/>
          <a:p>
            <a:r>
              <a:rPr lang="en-US" smtClean="0"/>
              <a:t>1/14/2025, Lecture 1</a:t>
            </a:r>
            <a:endParaRPr lang="en-US"/>
          </a:p>
        </p:txBody>
      </p:sp>
      <p:sp>
        <p:nvSpPr>
          <p:cNvPr id="5" name="Footer Placeholder 4"/>
          <p:cNvSpPr>
            <a:spLocks noGrp="1"/>
          </p:cNvSpPr>
          <p:nvPr>
            <p:ph type="ftr" sz="quarter" idx="11"/>
          </p:nvPr>
        </p:nvSpPr>
        <p:spPr/>
        <p:txBody>
          <a:bodyPr/>
          <a:lstStyle/>
          <a:p>
            <a:r>
              <a:rPr lang="en-US" smtClean="0"/>
              <a:t>CSC4700, Spring 2025, Welcome and Introduction</a:t>
            </a:r>
            <a:endParaRPr lang="en-US"/>
          </a:p>
        </p:txBody>
      </p:sp>
      <p:sp>
        <p:nvSpPr>
          <p:cNvPr id="6" name="Slide Number Placeholder 5"/>
          <p:cNvSpPr>
            <a:spLocks noGrp="1"/>
          </p:cNvSpPr>
          <p:nvPr>
            <p:ph type="sldNum" sz="quarter" idx="12"/>
          </p:nvPr>
        </p:nvSpPr>
        <p:spPr/>
        <p:txBody>
          <a:bodyPr>
            <a:normAutofit fontScale="92500" lnSpcReduction="20000"/>
          </a:bodyPr>
          <a:lstStyle/>
          <a:p>
            <a:fld id="{361B6064-FECE-466A-BF5C-A30C7EDC9E78}" type="slidenum">
              <a:rPr lang="en-US" smtClean="0"/>
              <a:t>32</a:t>
            </a:fld>
            <a:endParaRPr lang="en-US"/>
          </a:p>
        </p:txBody>
      </p:sp>
    </p:spTree>
    <p:extLst>
      <p:ext uri="{BB962C8B-B14F-4D97-AF65-F5344CB8AC3E}">
        <p14:creationId xmlns:p14="http://schemas.microsoft.com/office/powerpoint/2010/main" val="45939520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p:txBody>
          <a:bodyPr/>
          <a:lstStyle/>
          <a:p>
            <a:r>
              <a:rPr lang="en-US" smtClean="0"/>
              <a:t>Why C++ ?</a:t>
            </a:r>
          </a:p>
        </p:txBody>
      </p:sp>
      <p:sp>
        <p:nvSpPr>
          <p:cNvPr id="60419" name="Rectangle 3"/>
          <p:cNvSpPr>
            <a:spLocks noGrp="1" noChangeArrowheads="1"/>
          </p:cNvSpPr>
          <p:nvPr>
            <p:ph idx="1"/>
          </p:nvPr>
        </p:nvSpPr>
        <p:spPr>
          <a:xfrm>
            <a:off x="637131" y="922867"/>
            <a:ext cx="4337473" cy="2268714"/>
          </a:xfrm>
        </p:spPr>
        <p:txBody>
          <a:bodyPr>
            <a:normAutofit lnSpcReduction="10000"/>
          </a:bodyPr>
          <a:lstStyle/>
          <a:p>
            <a:r>
              <a:rPr lang="en-US" dirty="0" smtClean="0"/>
              <a:t>You can’t learn to program without a programming language </a:t>
            </a:r>
          </a:p>
          <a:p>
            <a:r>
              <a:rPr lang="en-US" dirty="0" smtClean="0"/>
              <a:t>The purpose of a programming language is to allow you to express your ideas in code</a:t>
            </a:r>
          </a:p>
          <a:p>
            <a:r>
              <a:rPr lang="en-US" dirty="0" smtClean="0"/>
              <a:t>C++ is the language that most directly allows you to express ideas from the largest number of application areas </a:t>
            </a:r>
          </a:p>
          <a:p>
            <a:r>
              <a:rPr lang="en-US" dirty="0" smtClean="0"/>
              <a:t>C++ is the most widely used language in engineering areas</a:t>
            </a:r>
          </a:p>
          <a:p>
            <a:pPr lvl="1"/>
            <a:r>
              <a:rPr lang="en-US" dirty="0" smtClean="0">
                <a:hlinkClick r:id="rId2"/>
              </a:rPr>
              <a:t>http://www.research.att.com/~bs/applications.html</a:t>
            </a:r>
            <a:endParaRPr lang="en-US" dirty="0" smtClean="0"/>
          </a:p>
          <a:p>
            <a:r>
              <a:rPr lang="en-US" dirty="0" smtClean="0"/>
              <a:t>Our society runs on software</a:t>
            </a:r>
          </a:p>
          <a:p>
            <a:pPr lvl="1"/>
            <a:r>
              <a:rPr lang="en-US" dirty="0" smtClean="0"/>
              <a:t>Large parts of that software directly or indirectly rely on C/C++</a:t>
            </a:r>
          </a:p>
          <a:p>
            <a:pPr lvl="2"/>
            <a:r>
              <a:rPr lang="en-US" dirty="0" smtClean="0"/>
              <a:t>Windows, Linux, Office Suite, Adobe Products, …</a:t>
            </a:r>
          </a:p>
          <a:p>
            <a:pPr lvl="2"/>
            <a:r>
              <a:rPr lang="en-US" dirty="0" smtClean="0"/>
              <a:t>Self driving cars, industry equipment, …</a:t>
            </a:r>
          </a:p>
          <a:p>
            <a:pPr lvl="2"/>
            <a:r>
              <a:rPr lang="en-US" dirty="0" smtClean="0"/>
              <a:t>Internet</a:t>
            </a:r>
          </a:p>
          <a:p>
            <a:pPr lvl="1"/>
            <a:endParaRPr lang="en-US" dirty="0" smtClean="0"/>
          </a:p>
        </p:txBody>
      </p:sp>
      <p:sp>
        <p:nvSpPr>
          <p:cNvPr id="2" name="Date Placeholder 1"/>
          <p:cNvSpPr>
            <a:spLocks noGrp="1"/>
          </p:cNvSpPr>
          <p:nvPr>
            <p:ph type="dt" sz="half" idx="10"/>
          </p:nvPr>
        </p:nvSpPr>
        <p:spPr/>
        <p:txBody>
          <a:bodyPr/>
          <a:lstStyle/>
          <a:p>
            <a:r>
              <a:rPr lang="en-US" smtClean="0"/>
              <a:t>1/14/2025, Lecture 1</a:t>
            </a:r>
            <a:endParaRPr lang="en-US"/>
          </a:p>
        </p:txBody>
      </p:sp>
      <p:sp>
        <p:nvSpPr>
          <p:cNvPr id="5" name="Footer Placeholder 4"/>
          <p:cNvSpPr>
            <a:spLocks noGrp="1"/>
          </p:cNvSpPr>
          <p:nvPr>
            <p:ph type="ftr" sz="quarter" idx="11"/>
          </p:nvPr>
        </p:nvSpPr>
        <p:spPr/>
        <p:txBody>
          <a:bodyPr/>
          <a:lstStyle/>
          <a:p>
            <a:r>
              <a:rPr lang="en-US" smtClean="0"/>
              <a:t>CSC4700, Spring 2025, Welcome and Introduction</a:t>
            </a:r>
            <a:endParaRPr lang="en-US"/>
          </a:p>
        </p:txBody>
      </p:sp>
      <p:sp>
        <p:nvSpPr>
          <p:cNvPr id="4" name="Slide Number Placeholder 5"/>
          <p:cNvSpPr>
            <a:spLocks noGrp="1"/>
          </p:cNvSpPr>
          <p:nvPr>
            <p:ph type="sldNum" sz="quarter" idx="12"/>
          </p:nvPr>
        </p:nvSpPr>
        <p:spPr/>
        <p:txBody>
          <a:bodyPr>
            <a:normAutofit fontScale="92500" lnSpcReduction="20000"/>
          </a:bodyPr>
          <a:lstStyle/>
          <a:p>
            <a:fld id="{3166160D-DE55-49A3-AA9D-CB4DD32A1C47}" type="slidenum">
              <a:rPr lang="en-US" smtClean="0"/>
              <a:pPr/>
              <a:t>33</a:t>
            </a:fld>
            <a:endParaRPr lang="en-US"/>
          </a:p>
        </p:txBody>
      </p:sp>
    </p:spTree>
    <p:extLst>
      <p:ext uri="{BB962C8B-B14F-4D97-AF65-F5344CB8AC3E}">
        <p14:creationId xmlns:p14="http://schemas.microsoft.com/office/powerpoint/2010/main" val="403854030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r>
              <a:rPr lang="en-US" smtClean="0"/>
              <a:t>Why C++ ?</a:t>
            </a:r>
          </a:p>
        </p:txBody>
      </p:sp>
      <p:sp>
        <p:nvSpPr>
          <p:cNvPr id="61443" name="Rectangle 3"/>
          <p:cNvSpPr>
            <a:spLocks noGrp="1" noChangeArrowheads="1"/>
          </p:cNvSpPr>
          <p:nvPr>
            <p:ph idx="1"/>
          </p:nvPr>
        </p:nvSpPr>
        <p:spPr/>
        <p:txBody>
          <a:bodyPr/>
          <a:lstStyle/>
          <a:p>
            <a:r>
              <a:rPr lang="en-US" dirty="0" smtClean="0"/>
              <a:t>C++ is precisely and comprehensively defined by an ISO standard</a:t>
            </a:r>
          </a:p>
          <a:p>
            <a:pPr lvl="1"/>
            <a:r>
              <a:rPr lang="en-US" dirty="0" smtClean="0"/>
              <a:t>C++17! Now also C++23!</a:t>
            </a:r>
          </a:p>
          <a:p>
            <a:pPr lvl="1"/>
            <a:r>
              <a:rPr lang="en-US" dirty="0" smtClean="0"/>
              <a:t>And that standard is almost universally accepted</a:t>
            </a:r>
          </a:p>
          <a:p>
            <a:r>
              <a:rPr lang="en-US" dirty="0" smtClean="0"/>
              <a:t>C++ is available on almost all kinds of computers </a:t>
            </a:r>
          </a:p>
          <a:p>
            <a:r>
              <a:rPr lang="en-US" dirty="0" smtClean="0"/>
              <a:t>Programming concepts that you learn using C++ can be used fairly directly in other languages</a:t>
            </a:r>
          </a:p>
          <a:p>
            <a:pPr lvl="1"/>
            <a:r>
              <a:rPr lang="en-US" dirty="0" smtClean="0"/>
              <a:t>Including C, Java, C#, and (less directly) Fortran </a:t>
            </a:r>
          </a:p>
          <a:p>
            <a:r>
              <a:rPr lang="en-US" dirty="0" smtClean="0"/>
              <a:t>Last but not least: C++ jobs are one of the best paid jobs available</a:t>
            </a:r>
          </a:p>
        </p:txBody>
      </p:sp>
      <p:sp>
        <p:nvSpPr>
          <p:cNvPr id="2" name="Date Placeholder 1"/>
          <p:cNvSpPr>
            <a:spLocks noGrp="1"/>
          </p:cNvSpPr>
          <p:nvPr>
            <p:ph type="dt" sz="half" idx="10"/>
          </p:nvPr>
        </p:nvSpPr>
        <p:spPr/>
        <p:txBody>
          <a:bodyPr/>
          <a:lstStyle/>
          <a:p>
            <a:r>
              <a:rPr lang="en-US" smtClean="0"/>
              <a:t>1/14/2025, Lecture 1</a:t>
            </a:r>
            <a:endParaRPr lang="en-US"/>
          </a:p>
        </p:txBody>
      </p:sp>
      <p:sp>
        <p:nvSpPr>
          <p:cNvPr id="5" name="Footer Placeholder 4"/>
          <p:cNvSpPr>
            <a:spLocks noGrp="1"/>
          </p:cNvSpPr>
          <p:nvPr>
            <p:ph type="ftr" sz="quarter" idx="11"/>
          </p:nvPr>
        </p:nvSpPr>
        <p:spPr/>
        <p:txBody>
          <a:bodyPr/>
          <a:lstStyle/>
          <a:p>
            <a:r>
              <a:rPr lang="en-US" smtClean="0"/>
              <a:t>CSC4700, Spring 2025, Welcome and Introduction</a:t>
            </a:r>
            <a:endParaRPr lang="en-US"/>
          </a:p>
        </p:txBody>
      </p:sp>
      <p:sp>
        <p:nvSpPr>
          <p:cNvPr id="4" name="Slide Number Placeholder 5"/>
          <p:cNvSpPr>
            <a:spLocks noGrp="1"/>
          </p:cNvSpPr>
          <p:nvPr>
            <p:ph type="sldNum" sz="quarter" idx="12"/>
          </p:nvPr>
        </p:nvSpPr>
        <p:spPr/>
        <p:txBody>
          <a:bodyPr>
            <a:normAutofit fontScale="92500" lnSpcReduction="20000"/>
          </a:bodyPr>
          <a:lstStyle/>
          <a:p>
            <a:fld id="{355A9CD2-FF37-4AB2-8473-9EECAF2C0731}" type="slidenum">
              <a:rPr lang="en-US" smtClean="0"/>
              <a:pPr/>
              <a:t>34</a:t>
            </a:fld>
            <a:endParaRPr lang="en-US"/>
          </a:p>
        </p:txBody>
      </p:sp>
    </p:spTree>
    <p:extLst>
      <p:ext uri="{BB962C8B-B14F-4D97-AF65-F5344CB8AC3E}">
        <p14:creationId xmlns:p14="http://schemas.microsoft.com/office/powerpoint/2010/main" val="237141571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First C++ Program</a:t>
            </a:r>
            <a:endParaRPr lang="en-US" dirty="0"/>
          </a:p>
        </p:txBody>
      </p:sp>
      <p:sp>
        <p:nvSpPr>
          <p:cNvPr id="3" name="Content Placeholder 2"/>
          <p:cNvSpPr>
            <a:spLocks noGrp="1"/>
          </p:cNvSpPr>
          <p:nvPr>
            <p:ph idx="1"/>
          </p:nvPr>
        </p:nvSpPr>
        <p:spPr>
          <a:xfrm>
            <a:off x="636851" y="922867"/>
            <a:ext cx="5062504" cy="2195814"/>
          </a:xfrm>
        </p:spPr>
        <p:txBody>
          <a:bodyPr>
            <a:normAutofit/>
          </a:bodyPr>
          <a:lstStyle/>
          <a:p>
            <a:pPr marL="55369" indent="0">
              <a:spcBef>
                <a:spcPts val="50"/>
              </a:spcBef>
              <a:buNone/>
            </a:pPr>
            <a:r>
              <a:rPr lang="en-US" sz="908" dirty="0">
                <a:solidFill>
                  <a:srgbClr val="008000"/>
                </a:solidFill>
                <a:latin typeface="Consolas"/>
              </a:rPr>
              <a:t>// Our first C++ program</a:t>
            </a:r>
          </a:p>
          <a:p>
            <a:pPr marL="55369" indent="0">
              <a:spcBef>
                <a:spcPts val="50"/>
              </a:spcBef>
              <a:buNone/>
            </a:pPr>
            <a:endParaRPr lang="en-US" sz="908" dirty="0">
              <a:latin typeface="Consolas" pitchFamily="49" charset="0"/>
              <a:cs typeface="Consolas" pitchFamily="49" charset="0"/>
            </a:endParaRPr>
          </a:p>
          <a:p>
            <a:pPr marL="55369" indent="0">
              <a:spcBef>
                <a:spcPts val="50"/>
              </a:spcBef>
              <a:buNone/>
            </a:pPr>
            <a:r>
              <a:rPr lang="en-US" sz="908" dirty="0">
                <a:latin typeface="Consolas" pitchFamily="49" charset="0"/>
                <a:cs typeface="Consolas" pitchFamily="49" charset="0"/>
              </a:rPr>
              <a:t>#include </a:t>
            </a:r>
            <a:r>
              <a:rPr lang="en-US" sz="908" dirty="0" smtClean="0">
                <a:latin typeface="Consolas" pitchFamily="49" charset="0"/>
                <a:cs typeface="Consolas" pitchFamily="49" charset="0"/>
              </a:rPr>
              <a:t>&lt;algorithm&gt;</a:t>
            </a:r>
            <a:endParaRPr lang="en-US" sz="908" dirty="0">
              <a:latin typeface="Consolas" pitchFamily="49" charset="0"/>
              <a:cs typeface="Consolas" pitchFamily="49" charset="0"/>
            </a:endParaRPr>
          </a:p>
          <a:p>
            <a:pPr marL="55369" indent="0">
              <a:spcBef>
                <a:spcPts val="50"/>
              </a:spcBef>
              <a:buNone/>
            </a:pPr>
            <a:r>
              <a:rPr lang="en-US" sz="908" dirty="0">
                <a:latin typeface="Consolas" pitchFamily="49" charset="0"/>
                <a:cs typeface="Consolas" pitchFamily="49" charset="0"/>
              </a:rPr>
              <a:t>#include &lt;print&gt;</a:t>
            </a:r>
          </a:p>
          <a:p>
            <a:pPr marL="55369" indent="0">
              <a:spcBef>
                <a:spcPts val="50"/>
              </a:spcBef>
              <a:buNone/>
            </a:pPr>
            <a:r>
              <a:rPr lang="en-US" sz="908" dirty="0">
                <a:latin typeface="Consolas" pitchFamily="49" charset="0"/>
                <a:cs typeface="Consolas" pitchFamily="49" charset="0"/>
              </a:rPr>
              <a:t>#include </a:t>
            </a:r>
            <a:r>
              <a:rPr lang="en-US" sz="908" dirty="0" smtClean="0">
                <a:latin typeface="Consolas" pitchFamily="49" charset="0"/>
                <a:cs typeface="Consolas" pitchFamily="49" charset="0"/>
              </a:rPr>
              <a:t>&lt;vector&gt;</a:t>
            </a:r>
            <a:endParaRPr lang="en-US" sz="908" dirty="0">
              <a:latin typeface="Consolas" pitchFamily="49" charset="0"/>
              <a:cs typeface="Consolas" pitchFamily="49" charset="0"/>
            </a:endParaRPr>
          </a:p>
          <a:p>
            <a:pPr marL="55369" indent="0">
              <a:spcBef>
                <a:spcPts val="50"/>
              </a:spcBef>
              <a:buNone/>
            </a:pPr>
            <a:endParaRPr lang="en-US" sz="908" dirty="0" smtClean="0">
              <a:latin typeface="Consolas" pitchFamily="49" charset="0"/>
              <a:cs typeface="Consolas" pitchFamily="49" charset="0"/>
            </a:endParaRPr>
          </a:p>
          <a:p>
            <a:pPr marL="55369" indent="0">
              <a:spcBef>
                <a:spcPts val="50"/>
              </a:spcBef>
              <a:buNone/>
            </a:pPr>
            <a:r>
              <a:rPr lang="en-US" sz="908" dirty="0" err="1" smtClean="0">
                <a:solidFill>
                  <a:srgbClr val="0000FF"/>
                </a:solidFill>
                <a:latin typeface="Consolas"/>
              </a:rPr>
              <a:t>int</a:t>
            </a:r>
            <a:r>
              <a:rPr lang="en-US" sz="908" dirty="0" smtClean="0">
                <a:latin typeface="Consolas" pitchFamily="49" charset="0"/>
                <a:cs typeface="Consolas" pitchFamily="49" charset="0"/>
              </a:rPr>
              <a:t> </a:t>
            </a:r>
            <a:r>
              <a:rPr lang="en-US" sz="908" dirty="0">
                <a:latin typeface="Consolas" pitchFamily="49" charset="0"/>
                <a:cs typeface="Consolas" pitchFamily="49" charset="0"/>
              </a:rPr>
              <a:t>main()     </a:t>
            </a:r>
            <a:r>
              <a:rPr lang="en-US" sz="908" dirty="0">
                <a:solidFill>
                  <a:srgbClr val="008000"/>
                </a:solidFill>
                <a:latin typeface="Consolas"/>
              </a:rPr>
              <a:t>// main() is where a C++ program starts</a:t>
            </a:r>
          </a:p>
          <a:p>
            <a:pPr marL="55369" indent="0">
              <a:spcBef>
                <a:spcPts val="50"/>
              </a:spcBef>
              <a:buNone/>
            </a:pPr>
            <a:r>
              <a:rPr lang="en-US" sz="908" dirty="0" smtClean="0">
                <a:latin typeface="Consolas" pitchFamily="49" charset="0"/>
                <a:cs typeface="Consolas" pitchFamily="49" charset="0"/>
              </a:rPr>
              <a:t>{</a:t>
            </a:r>
          </a:p>
          <a:p>
            <a:pPr marL="55369" indent="0">
              <a:spcBef>
                <a:spcPts val="50"/>
              </a:spcBef>
              <a:buNone/>
            </a:pPr>
            <a:r>
              <a:rPr lang="en-US" sz="908" dirty="0">
                <a:latin typeface="Consolas" pitchFamily="49" charset="0"/>
                <a:cs typeface="Consolas" pitchFamily="49" charset="0"/>
              </a:rPr>
              <a:t> </a:t>
            </a:r>
            <a:r>
              <a:rPr lang="en-US" sz="908" dirty="0" smtClean="0">
                <a:latin typeface="Consolas" pitchFamily="49" charset="0"/>
                <a:cs typeface="Consolas" pitchFamily="49" charset="0"/>
              </a:rPr>
              <a:t>   </a:t>
            </a:r>
            <a:r>
              <a:rPr lang="en-US" sz="908" dirty="0" err="1" smtClean="0">
                <a:latin typeface="Consolas" pitchFamily="49" charset="0"/>
                <a:cs typeface="Consolas" pitchFamily="49" charset="0"/>
              </a:rPr>
              <a:t>std</a:t>
            </a:r>
            <a:r>
              <a:rPr lang="en-US" sz="908" dirty="0" smtClean="0">
                <a:latin typeface="Consolas" pitchFamily="49" charset="0"/>
                <a:cs typeface="Consolas" pitchFamily="49" charset="0"/>
              </a:rPr>
              <a:t>::vector&lt;double&gt; data = { 1.0, 2.0, 3.0, 4.0, 5.0, 6.0 };</a:t>
            </a:r>
          </a:p>
          <a:p>
            <a:pPr marL="55369" indent="0">
              <a:spcBef>
                <a:spcPts val="50"/>
              </a:spcBef>
              <a:buNone/>
            </a:pPr>
            <a:r>
              <a:rPr lang="en-US" sz="908" dirty="0">
                <a:latin typeface="Consolas" pitchFamily="49" charset="0"/>
                <a:cs typeface="Consolas" pitchFamily="49" charset="0"/>
              </a:rPr>
              <a:t> </a:t>
            </a:r>
            <a:r>
              <a:rPr lang="en-US" sz="908" dirty="0" smtClean="0">
                <a:latin typeface="Consolas" pitchFamily="49" charset="0"/>
                <a:cs typeface="Consolas" pitchFamily="49" charset="0"/>
              </a:rPr>
              <a:t>   </a:t>
            </a:r>
            <a:r>
              <a:rPr lang="en-US" sz="908" dirty="0">
                <a:solidFill>
                  <a:srgbClr val="0000FF"/>
                </a:solidFill>
                <a:latin typeface="Consolas"/>
              </a:rPr>
              <a:t>auto</a:t>
            </a:r>
            <a:r>
              <a:rPr lang="en-US" sz="908" dirty="0" smtClean="0">
                <a:latin typeface="Consolas" pitchFamily="49" charset="0"/>
                <a:cs typeface="Consolas" pitchFamily="49" charset="0"/>
              </a:rPr>
              <a:t> sum = </a:t>
            </a:r>
            <a:r>
              <a:rPr lang="en-US" sz="908" dirty="0" err="1" smtClean="0">
                <a:latin typeface="Consolas" pitchFamily="49" charset="0"/>
                <a:cs typeface="Consolas" pitchFamily="49" charset="0"/>
              </a:rPr>
              <a:t>std</a:t>
            </a:r>
            <a:r>
              <a:rPr lang="en-US" sz="908" dirty="0" smtClean="0">
                <a:latin typeface="Consolas" pitchFamily="49" charset="0"/>
                <a:cs typeface="Consolas" pitchFamily="49" charset="0"/>
              </a:rPr>
              <a:t>::reduce(</a:t>
            </a:r>
            <a:r>
              <a:rPr lang="en-US" sz="908" dirty="0" err="1" smtClean="0">
                <a:latin typeface="Consolas" pitchFamily="49" charset="0"/>
                <a:cs typeface="Consolas" pitchFamily="49" charset="0"/>
              </a:rPr>
              <a:t>data.begin</a:t>
            </a:r>
            <a:r>
              <a:rPr lang="en-US" sz="908" dirty="0" smtClean="0">
                <a:latin typeface="Consolas" pitchFamily="49" charset="0"/>
                <a:cs typeface="Consolas" pitchFamily="49" charset="0"/>
              </a:rPr>
              <a:t>(), </a:t>
            </a:r>
            <a:r>
              <a:rPr lang="en-US" sz="908" dirty="0" err="1" smtClean="0">
                <a:latin typeface="Consolas" pitchFamily="49" charset="0"/>
                <a:cs typeface="Consolas" pitchFamily="49" charset="0"/>
              </a:rPr>
              <a:t>data.end</a:t>
            </a:r>
            <a:r>
              <a:rPr lang="en-US" sz="908" dirty="0" smtClean="0">
                <a:latin typeface="Consolas" pitchFamily="49" charset="0"/>
                <a:cs typeface="Consolas" pitchFamily="49" charset="0"/>
              </a:rPr>
              <a:t>());</a:t>
            </a:r>
            <a:endParaRPr lang="en-US" sz="908" dirty="0">
              <a:latin typeface="Consolas" pitchFamily="49" charset="0"/>
              <a:cs typeface="Consolas" pitchFamily="49" charset="0"/>
            </a:endParaRPr>
          </a:p>
          <a:p>
            <a:pPr marL="55369" indent="0">
              <a:spcBef>
                <a:spcPts val="50"/>
              </a:spcBef>
              <a:buNone/>
            </a:pPr>
            <a:r>
              <a:rPr lang="en-US" sz="908" dirty="0">
                <a:latin typeface="Consolas" pitchFamily="49" charset="0"/>
                <a:cs typeface="Consolas" pitchFamily="49" charset="0"/>
              </a:rPr>
              <a:t> </a:t>
            </a:r>
            <a:r>
              <a:rPr lang="en-US" sz="908" dirty="0" smtClean="0">
                <a:latin typeface="Consolas" pitchFamily="49" charset="0"/>
                <a:cs typeface="Consolas" pitchFamily="49" charset="0"/>
              </a:rPr>
              <a:t>   </a:t>
            </a:r>
            <a:r>
              <a:rPr lang="en-US" sz="908" dirty="0" err="1">
                <a:latin typeface="Consolas" pitchFamily="49" charset="0"/>
                <a:cs typeface="Consolas" pitchFamily="49" charset="0"/>
              </a:rPr>
              <a:t>std</a:t>
            </a:r>
            <a:r>
              <a:rPr lang="en-US" sz="908" dirty="0">
                <a:latin typeface="Consolas" pitchFamily="49" charset="0"/>
                <a:cs typeface="Consolas" pitchFamily="49" charset="0"/>
              </a:rPr>
              <a:t>::</a:t>
            </a:r>
            <a:r>
              <a:rPr lang="en-US" sz="908" dirty="0" smtClean="0">
                <a:latin typeface="Consolas" pitchFamily="49" charset="0"/>
                <a:cs typeface="Consolas" pitchFamily="49" charset="0"/>
              </a:rPr>
              <a:t>print(</a:t>
            </a:r>
            <a:r>
              <a:rPr lang="en-US" sz="908" dirty="0" err="1" smtClean="0">
                <a:latin typeface="Consolas" pitchFamily="49" charset="0"/>
                <a:cs typeface="Consolas" pitchFamily="49" charset="0"/>
              </a:rPr>
              <a:t>std</a:t>
            </a:r>
            <a:r>
              <a:rPr lang="en-US" sz="908" dirty="0">
                <a:latin typeface="Consolas" pitchFamily="49" charset="0"/>
                <a:cs typeface="Consolas" pitchFamily="49" charset="0"/>
              </a:rPr>
              <a:t>::</a:t>
            </a:r>
            <a:r>
              <a:rPr lang="en-US" sz="908" dirty="0" err="1">
                <a:latin typeface="Consolas" pitchFamily="49" charset="0"/>
                <a:cs typeface="Consolas" pitchFamily="49" charset="0"/>
              </a:rPr>
              <a:t>stdout</a:t>
            </a:r>
            <a:r>
              <a:rPr lang="en-US" sz="908" dirty="0">
                <a:latin typeface="Consolas" pitchFamily="49" charset="0"/>
                <a:cs typeface="Consolas" pitchFamily="49" charset="0"/>
              </a:rPr>
              <a:t>, "Sum of all values: </a:t>
            </a:r>
            <a:r>
              <a:rPr lang="en-US" sz="908" dirty="0" smtClean="0">
                <a:latin typeface="Consolas" pitchFamily="49" charset="0"/>
                <a:cs typeface="Consolas" pitchFamily="49" charset="0"/>
              </a:rPr>
              <a:t>{}\n", </a:t>
            </a:r>
            <a:r>
              <a:rPr lang="en-US" sz="908" dirty="0">
                <a:latin typeface="Consolas" pitchFamily="49" charset="0"/>
                <a:cs typeface="Consolas" pitchFamily="49" charset="0"/>
              </a:rPr>
              <a:t>sum); </a:t>
            </a:r>
          </a:p>
          <a:p>
            <a:pPr marL="55369" indent="0">
              <a:spcBef>
                <a:spcPts val="50"/>
              </a:spcBef>
              <a:buNone/>
            </a:pPr>
            <a:r>
              <a:rPr lang="en-US" sz="908" dirty="0">
                <a:latin typeface="Consolas" pitchFamily="49" charset="0"/>
              </a:rPr>
              <a:t> </a:t>
            </a:r>
            <a:r>
              <a:rPr lang="en-US" sz="908" dirty="0" smtClean="0">
                <a:latin typeface="Consolas" pitchFamily="49" charset="0"/>
              </a:rPr>
              <a:t>   </a:t>
            </a:r>
            <a:r>
              <a:rPr lang="en-US" sz="908" dirty="0" smtClean="0">
                <a:solidFill>
                  <a:srgbClr val="0000FF"/>
                </a:solidFill>
                <a:latin typeface="Consolas"/>
              </a:rPr>
              <a:t>return</a:t>
            </a:r>
            <a:r>
              <a:rPr lang="en-US" sz="908" dirty="0" smtClean="0">
                <a:latin typeface="Consolas" pitchFamily="49" charset="0"/>
                <a:cs typeface="Consolas" pitchFamily="49" charset="0"/>
              </a:rPr>
              <a:t> </a:t>
            </a:r>
            <a:r>
              <a:rPr lang="en-US" sz="908" dirty="0">
                <a:latin typeface="Consolas" pitchFamily="49" charset="0"/>
                <a:cs typeface="Consolas" pitchFamily="49" charset="0"/>
              </a:rPr>
              <a:t>0</a:t>
            </a:r>
            <a:r>
              <a:rPr lang="en-US" sz="908" dirty="0" smtClean="0">
                <a:latin typeface="Consolas" pitchFamily="49" charset="0"/>
                <a:cs typeface="Consolas" pitchFamily="49" charset="0"/>
              </a:rPr>
              <a:t>;</a:t>
            </a:r>
            <a:endParaRPr lang="en-US" sz="908" dirty="0">
              <a:solidFill>
                <a:srgbClr val="008000"/>
              </a:solidFill>
              <a:latin typeface="Consolas"/>
            </a:endParaRPr>
          </a:p>
          <a:p>
            <a:pPr marL="55369" indent="0">
              <a:spcBef>
                <a:spcPts val="50"/>
              </a:spcBef>
              <a:buNone/>
            </a:pPr>
            <a:r>
              <a:rPr lang="en-US" sz="908" dirty="0" smtClean="0">
                <a:latin typeface="Consolas" pitchFamily="49" charset="0"/>
                <a:cs typeface="Consolas" pitchFamily="49" charset="0"/>
              </a:rPr>
              <a:t>}</a:t>
            </a:r>
            <a:endParaRPr lang="en-US" sz="908" dirty="0">
              <a:latin typeface="Consolas" pitchFamily="49" charset="0"/>
              <a:cs typeface="Consolas" pitchFamily="49" charset="0"/>
            </a:endParaRPr>
          </a:p>
        </p:txBody>
      </p:sp>
      <p:sp>
        <p:nvSpPr>
          <p:cNvPr id="4" name="Date Placeholder 3"/>
          <p:cNvSpPr>
            <a:spLocks noGrp="1"/>
          </p:cNvSpPr>
          <p:nvPr>
            <p:ph type="dt" sz="half" idx="10"/>
          </p:nvPr>
        </p:nvSpPr>
        <p:spPr/>
        <p:txBody>
          <a:bodyPr/>
          <a:lstStyle/>
          <a:p>
            <a:r>
              <a:rPr lang="en-US" smtClean="0"/>
              <a:t>1/14/2025, Lecture 1</a:t>
            </a:r>
            <a:endParaRPr lang="en-US"/>
          </a:p>
        </p:txBody>
      </p:sp>
      <p:sp>
        <p:nvSpPr>
          <p:cNvPr id="5" name="Footer Placeholder 4"/>
          <p:cNvSpPr>
            <a:spLocks noGrp="1"/>
          </p:cNvSpPr>
          <p:nvPr>
            <p:ph type="ftr" sz="quarter" idx="11"/>
          </p:nvPr>
        </p:nvSpPr>
        <p:spPr/>
        <p:txBody>
          <a:bodyPr/>
          <a:lstStyle/>
          <a:p>
            <a:r>
              <a:rPr lang="en-US" smtClean="0"/>
              <a:t>CSC4700, Spring 2025, Welcome and Introduction</a:t>
            </a:r>
            <a:endParaRPr lang="en-US" dirty="0"/>
          </a:p>
        </p:txBody>
      </p:sp>
      <p:sp>
        <p:nvSpPr>
          <p:cNvPr id="6" name="Slide Number Placeholder 5"/>
          <p:cNvSpPr>
            <a:spLocks noGrp="1"/>
          </p:cNvSpPr>
          <p:nvPr>
            <p:ph type="sldNum" sz="quarter" idx="12"/>
          </p:nvPr>
        </p:nvSpPr>
        <p:spPr/>
        <p:txBody>
          <a:bodyPr>
            <a:normAutofit fontScale="92500" lnSpcReduction="20000"/>
          </a:bodyPr>
          <a:lstStyle/>
          <a:p>
            <a:fld id="{361B6064-FECE-466A-BF5C-A30C7EDC9E78}" type="slidenum">
              <a:rPr lang="en-US" smtClean="0"/>
              <a:t>35</a:t>
            </a:fld>
            <a:endParaRPr lang="en-US"/>
          </a:p>
        </p:txBody>
      </p:sp>
    </p:spTree>
    <p:extLst>
      <p:ext uri="{BB962C8B-B14F-4D97-AF65-F5344CB8AC3E}">
        <p14:creationId xmlns:p14="http://schemas.microsoft.com/office/powerpoint/2010/main" val="518065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anim calcmode="lin" valueType="num">
                                      <p:cBhvr additive="base">
                                        <p:cTn id="7" dur="500" fill="hold"/>
                                        <p:tgtEl>
                                          <p:spTgt spid="3">
                                            <p:txEl>
                                              <p:pRg st="8" end="8"/>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anim calcmode="lin" valueType="num">
                                      <p:cBhvr additive="base">
                                        <p:cTn id="13" dur="500" fill="hold"/>
                                        <p:tgtEl>
                                          <p:spTgt spid="3">
                                            <p:txEl>
                                              <p:pRg st="9" end="9"/>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anim calcmode="lin" valueType="num">
                                      <p:cBhvr additive="base">
                                        <p:cTn id="19" dur="500" fill="hold"/>
                                        <p:tgtEl>
                                          <p:spTgt spid="3">
                                            <p:txEl>
                                              <p:pRg st="10" end="1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10" end="1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deeper Look</a:t>
            </a:r>
            <a:endParaRPr lang="en-US" dirty="0"/>
          </a:p>
        </p:txBody>
      </p:sp>
      <p:sp>
        <p:nvSpPr>
          <p:cNvPr id="3" name="Content Placeholder 2"/>
          <p:cNvSpPr>
            <a:spLocks noGrp="1"/>
          </p:cNvSpPr>
          <p:nvPr>
            <p:ph idx="1"/>
          </p:nvPr>
        </p:nvSpPr>
        <p:spPr/>
        <p:txBody>
          <a:bodyPr>
            <a:normAutofit lnSpcReduction="10000"/>
          </a:bodyPr>
          <a:lstStyle/>
          <a:p>
            <a:r>
              <a:rPr lang="en-US" dirty="0" smtClean="0"/>
              <a:t>Expressions</a:t>
            </a:r>
          </a:p>
          <a:p>
            <a:pPr lvl="1"/>
            <a:r>
              <a:rPr lang="en-US" dirty="0" smtClean="0"/>
              <a:t>Compute something, yields result, may have side effects</a:t>
            </a:r>
          </a:p>
          <a:p>
            <a:pPr lvl="1"/>
            <a:r>
              <a:rPr lang="en-US" dirty="0" smtClean="0"/>
              <a:t>Operands and operators – types!</a:t>
            </a:r>
          </a:p>
          <a:p>
            <a:r>
              <a:rPr lang="en-US" dirty="0" smtClean="0"/>
              <a:t>Scope</a:t>
            </a:r>
          </a:p>
          <a:p>
            <a:pPr lvl="1"/>
            <a:r>
              <a:rPr lang="de-DE" dirty="0" smtClean="0"/>
              <a:t>Part of the program in which a name has its meaning</a:t>
            </a:r>
          </a:p>
          <a:p>
            <a:pPr lvl="2"/>
            <a:r>
              <a:rPr lang="de-DE" dirty="0" smtClean="0"/>
              <a:t>Global scope</a:t>
            </a:r>
          </a:p>
          <a:p>
            <a:pPr lvl="2"/>
            <a:r>
              <a:rPr lang="de-DE" dirty="0" smtClean="0"/>
              <a:t>Namespace scope</a:t>
            </a:r>
          </a:p>
          <a:p>
            <a:pPr lvl="2"/>
            <a:r>
              <a:rPr lang="de-DE" dirty="0" smtClean="0"/>
              <a:t>Block scope</a:t>
            </a:r>
          </a:p>
          <a:p>
            <a:r>
              <a:rPr lang="de-DE" dirty="0" smtClean="0"/>
              <a:t>Algorithms</a:t>
            </a:r>
          </a:p>
          <a:p>
            <a:pPr lvl="1"/>
            <a:endParaRPr lang="en-US" dirty="0"/>
          </a:p>
          <a:p>
            <a:pPr marL="207633" lvl="2" indent="0">
              <a:buNone/>
            </a:pPr>
            <a:r>
              <a:rPr lang="en-US" sz="900" dirty="0">
                <a:solidFill>
                  <a:srgbClr val="0000FF"/>
                </a:solidFill>
                <a:latin typeface="Consolas"/>
              </a:rPr>
              <a:t>   auto</a:t>
            </a:r>
            <a:r>
              <a:rPr lang="en-US" sz="900" dirty="0">
                <a:latin typeface="Consolas" pitchFamily="49" charset="0"/>
                <a:cs typeface="Consolas" pitchFamily="49" charset="0"/>
              </a:rPr>
              <a:t> sum = </a:t>
            </a:r>
            <a:r>
              <a:rPr lang="en-US" sz="900" dirty="0" err="1">
                <a:latin typeface="Consolas" pitchFamily="49" charset="0"/>
                <a:cs typeface="Consolas" pitchFamily="49" charset="0"/>
              </a:rPr>
              <a:t>std</a:t>
            </a:r>
            <a:r>
              <a:rPr lang="en-US" sz="900" dirty="0">
                <a:latin typeface="Consolas" pitchFamily="49" charset="0"/>
                <a:cs typeface="Consolas" pitchFamily="49" charset="0"/>
              </a:rPr>
              <a:t>::reduce(</a:t>
            </a:r>
            <a:r>
              <a:rPr lang="en-US" sz="900" dirty="0" err="1">
                <a:latin typeface="Consolas" pitchFamily="49" charset="0"/>
                <a:cs typeface="Consolas" pitchFamily="49" charset="0"/>
              </a:rPr>
              <a:t>data.begin</a:t>
            </a:r>
            <a:r>
              <a:rPr lang="en-US" sz="900" dirty="0">
                <a:latin typeface="Consolas" pitchFamily="49" charset="0"/>
                <a:cs typeface="Consolas" pitchFamily="49" charset="0"/>
              </a:rPr>
              <a:t>(), </a:t>
            </a:r>
            <a:r>
              <a:rPr lang="en-US" sz="900" dirty="0" err="1">
                <a:latin typeface="Consolas" pitchFamily="49" charset="0"/>
                <a:cs typeface="Consolas" pitchFamily="49" charset="0"/>
              </a:rPr>
              <a:t>data.end</a:t>
            </a:r>
            <a:r>
              <a:rPr lang="en-US" sz="900" dirty="0">
                <a:latin typeface="Consolas" pitchFamily="49" charset="0"/>
                <a:cs typeface="Consolas" pitchFamily="49" charset="0"/>
              </a:rPr>
              <a:t>());</a:t>
            </a:r>
          </a:p>
          <a:p>
            <a:pPr marL="207633" lvl="2" indent="0">
              <a:buNone/>
            </a:pPr>
            <a:r>
              <a:rPr lang="en-US" sz="900" dirty="0">
                <a:latin typeface="Consolas" pitchFamily="49" charset="0"/>
              </a:rPr>
              <a:t>   </a:t>
            </a:r>
            <a:r>
              <a:rPr lang="en-US" sz="900" dirty="0" err="1">
                <a:latin typeface="Consolas" pitchFamily="49" charset="0"/>
                <a:cs typeface="Consolas" pitchFamily="49" charset="0"/>
              </a:rPr>
              <a:t>std</a:t>
            </a:r>
            <a:r>
              <a:rPr lang="en-US" sz="900" dirty="0">
                <a:latin typeface="Consolas" pitchFamily="49" charset="0"/>
                <a:cs typeface="Consolas" pitchFamily="49" charset="0"/>
              </a:rPr>
              <a:t>::</a:t>
            </a:r>
            <a:r>
              <a:rPr lang="en-US" sz="900" dirty="0" err="1" smtClean="0">
                <a:latin typeface="Consolas" pitchFamily="49" charset="0"/>
                <a:cs typeface="Consolas" pitchFamily="49" charset="0"/>
              </a:rPr>
              <a:t>println</a:t>
            </a:r>
            <a:r>
              <a:rPr lang="en-US" sz="900" dirty="0" smtClean="0">
                <a:latin typeface="Consolas" pitchFamily="49" charset="0"/>
                <a:cs typeface="Consolas" pitchFamily="49" charset="0"/>
              </a:rPr>
              <a:t>(</a:t>
            </a:r>
            <a:r>
              <a:rPr lang="en-US" sz="900" dirty="0" err="1" smtClean="0">
                <a:latin typeface="Consolas" pitchFamily="49" charset="0"/>
                <a:cs typeface="Consolas" pitchFamily="49" charset="0"/>
              </a:rPr>
              <a:t>std</a:t>
            </a:r>
            <a:r>
              <a:rPr lang="en-US" sz="900" dirty="0">
                <a:latin typeface="Consolas" pitchFamily="49" charset="0"/>
                <a:cs typeface="Consolas" pitchFamily="49" charset="0"/>
              </a:rPr>
              <a:t>::</a:t>
            </a:r>
            <a:r>
              <a:rPr lang="en-US" sz="900" dirty="0" err="1">
                <a:latin typeface="Consolas" pitchFamily="49" charset="0"/>
                <a:cs typeface="Consolas" pitchFamily="49" charset="0"/>
              </a:rPr>
              <a:t>stdout</a:t>
            </a:r>
            <a:r>
              <a:rPr lang="en-US" sz="900" dirty="0">
                <a:latin typeface="Consolas" pitchFamily="49" charset="0"/>
                <a:cs typeface="Consolas" pitchFamily="49" charset="0"/>
              </a:rPr>
              <a:t>, "Sum of all values: </a:t>
            </a:r>
            <a:r>
              <a:rPr lang="en-US" sz="900" dirty="0" smtClean="0">
                <a:latin typeface="Consolas" pitchFamily="49" charset="0"/>
                <a:cs typeface="Consolas" pitchFamily="49" charset="0"/>
              </a:rPr>
              <a:t>{}", </a:t>
            </a:r>
            <a:r>
              <a:rPr lang="en-US" sz="900" dirty="0">
                <a:latin typeface="Consolas" pitchFamily="49" charset="0"/>
                <a:cs typeface="Consolas" pitchFamily="49" charset="0"/>
              </a:rPr>
              <a:t>sum);</a:t>
            </a:r>
            <a:endParaRPr lang="en-US" sz="505" dirty="0"/>
          </a:p>
          <a:p>
            <a:endParaRPr lang="de-DE" dirty="0" smtClean="0"/>
          </a:p>
        </p:txBody>
      </p:sp>
      <p:sp>
        <p:nvSpPr>
          <p:cNvPr id="4" name="Date Placeholder 3"/>
          <p:cNvSpPr>
            <a:spLocks noGrp="1"/>
          </p:cNvSpPr>
          <p:nvPr>
            <p:ph type="dt" sz="half" idx="10"/>
          </p:nvPr>
        </p:nvSpPr>
        <p:spPr/>
        <p:txBody>
          <a:bodyPr/>
          <a:lstStyle/>
          <a:p>
            <a:r>
              <a:rPr lang="en-US" smtClean="0"/>
              <a:t>1/14/2025, Lecture 1</a:t>
            </a:r>
            <a:endParaRPr lang="en-US"/>
          </a:p>
        </p:txBody>
      </p:sp>
      <p:sp>
        <p:nvSpPr>
          <p:cNvPr id="5" name="Footer Placeholder 4"/>
          <p:cNvSpPr>
            <a:spLocks noGrp="1"/>
          </p:cNvSpPr>
          <p:nvPr>
            <p:ph type="ftr" sz="quarter" idx="11"/>
          </p:nvPr>
        </p:nvSpPr>
        <p:spPr/>
        <p:txBody>
          <a:bodyPr/>
          <a:lstStyle/>
          <a:p>
            <a:r>
              <a:rPr lang="en-US" smtClean="0"/>
              <a:t>CSC4700, Spring 2025, Welcome and Introduction</a:t>
            </a:r>
            <a:endParaRPr lang="en-US"/>
          </a:p>
        </p:txBody>
      </p:sp>
      <p:sp>
        <p:nvSpPr>
          <p:cNvPr id="6" name="Slide Number Placeholder 5"/>
          <p:cNvSpPr>
            <a:spLocks noGrp="1"/>
          </p:cNvSpPr>
          <p:nvPr>
            <p:ph type="sldNum" sz="quarter" idx="12"/>
          </p:nvPr>
        </p:nvSpPr>
        <p:spPr/>
        <p:txBody>
          <a:bodyPr>
            <a:normAutofit fontScale="92500" lnSpcReduction="20000"/>
          </a:bodyPr>
          <a:lstStyle/>
          <a:p>
            <a:fld id="{361B6064-FECE-466A-BF5C-A30C7EDC9E78}" type="slidenum">
              <a:rPr lang="en-US" smtClean="0"/>
              <a:t>36</a:t>
            </a:fld>
            <a:endParaRPr lang="en-US"/>
          </a:p>
        </p:txBody>
      </p:sp>
    </p:spTree>
    <p:extLst>
      <p:ext uri="{BB962C8B-B14F-4D97-AF65-F5344CB8AC3E}">
        <p14:creationId xmlns:p14="http://schemas.microsoft.com/office/powerpoint/2010/main" val="381533608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Details</a:t>
            </a:r>
            <a:endParaRPr lang="en-US" dirty="0"/>
          </a:p>
        </p:txBody>
      </p:sp>
      <p:sp>
        <p:nvSpPr>
          <p:cNvPr id="3" name="Content Placeholder 2"/>
          <p:cNvSpPr>
            <a:spLocks noGrp="1"/>
          </p:cNvSpPr>
          <p:nvPr>
            <p:ph idx="1"/>
          </p:nvPr>
        </p:nvSpPr>
        <p:spPr/>
        <p:txBody>
          <a:bodyPr/>
          <a:lstStyle/>
          <a:p>
            <a:r>
              <a:rPr lang="de-DE" dirty="0" smtClean="0"/>
              <a:t>Program structure</a:t>
            </a:r>
          </a:p>
          <a:p>
            <a:pPr lvl="1"/>
            <a:r>
              <a:rPr lang="de-DE" dirty="0" smtClean="0"/>
              <a:t>Free form except string literals, </a:t>
            </a:r>
            <a:r>
              <a:rPr lang="en-US" dirty="0" smtClean="0"/>
              <a:t>#</a:t>
            </a:r>
            <a:r>
              <a:rPr lang="de-DE" dirty="0" smtClean="0"/>
              <a:t>include, comments</a:t>
            </a:r>
          </a:p>
          <a:p>
            <a:r>
              <a:rPr lang="de-DE" dirty="0" smtClean="0"/>
              <a:t>Types</a:t>
            </a:r>
          </a:p>
          <a:p>
            <a:pPr lvl="1"/>
            <a:r>
              <a:rPr lang="de-DE" dirty="0" smtClean="0"/>
              <a:t>Data structures and their operations</a:t>
            </a:r>
          </a:p>
          <a:p>
            <a:pPr lvl="1"/>
            <a:r>
              <a:rPr lang="de-DE" dirty="0" smtClean="0"/>
              <a:t>Built in and user defined</a:t>
            </a:r>
          </a:p>
          <a:p>
            <a:r>
              <a:rPr lang="de-DE" dirty="0" smtClean="0"/>
              <a:t>Functions</a:t>
            </a:r>
          </a:p>
          <a:p>
            <a:pPr lvl="1"/>
            <a:r>
              <a:rPr lang="de-DE" dirty="0" smtClean="0"/>
              <a:t>Code structure</a:t>
            </a:r>
          </a:p>
          <a:p>
            <a:pPr lvl="1"/>
            <a:r>
              <a:rPr lang="de-DE" dirty="0" smtClean="0"/>
              <a:t>Helps isolating (abstracting) sub-functionalities</a:t>
            </a:r>
          </a:p>
          <a:p>
            <a:r>
              <a:rPr lang="de-DE" dirty="0" smtClean="0"/>
              <a:t>Namespaces</a:t>
            </a:r>
          </a:p>
          <a:p>
            <a:pPr lvl="1"/>
            <a:r>
              <a:rPr lang="de-DE" dirty="0" smtClean="0"/>
              <a:t>Grouping related names</a:t>
            </a:r>
          </a:p>
          <a:p>
            <a:pPr marL="0" indent="0">
              <a:buNone/>
            </a:pPr>
            <a:endParaRPr lang="en-US" dirty="0" smtClean="0"/>
          </a:p>
        </p:txBody>
      </p:sp>
      <p:sp>
        <p:nvSpPr>
          <p:cNvPr id="4" name="Date Placeholder 3"/>
          <p:cNvSpPr>
            <a:spLocks noGrp="1"/>
          </p:cNvSpPr>
          <p:nvPr>
            <p:ph type="dt" sz="half" idx="10"/>
          </p:nvPr>
        </p:nvSpPr>
        <p:spPr/>
        <p:txBody>
          <a:bodyPr/>
          <a:lstStyle/>
          <a:p>
            <a:r>
              <a:rPr lang="en-US" smtClean="0"/>
              <a:t>1/14/2025, Lecture 1</a:t>
            </a:r>
            <a:endParaRPr lang="en-US"/>
          </a:p>
        </p:txBody>
      </p:sp>
      <p:sp>
        <p:nvSpPr>
          <p:cNvPr id="5" name="Footer Placeholder 4"/>
          <p:cNvSpPr>
            <a:spLocks noGrp="1"/>
          </p:cNvSpPr>
          <p:nvPr>
            <p:ph type="ftr" sz="quarter" idx="11"/>
          </p:nvPr>
        </p:nvSpPr>
        <p:spPr/>
        <p:txBody>
          <a:bodyPr/>
          <a:lstStyle/>
          <a:p>
            <a:r>
              <a:rPr lang="en-US" smtClean="0"/>
              <a:t>CSC4700, Spring 2025, Welcome and Introduction</a:t>
            </a:r>
            <a:endParaRPr lang="en-US"/>
          </a:p>
        </p:txBody>
      </p:sp>
      <p:sp>
        <p:nvSpPr>
          <p:cNvPr id="6" name="Slide Number Placeholder 5"/>
          <p:cNvSpPr>
            <a:spLocks noGrp="1"/>
          </p:cNvSpPr>
          <p:nvPr>
            <p:ph type="sldNum" sz="quarter" idx="12"/>
          </p:nvPr>
        </p:nvSpPr>
        <p:spPr/>
        <p:txBody>
          <a:bodyPr>
            <a:normAutofit fontScale="92500" lnSpcReduction="20000"/>
          </a:bodyPr>
          <a:lstStyle/>
          <a:p>
            <a:fld id="{361B6064-FECE-466A-BF5C-A30C7EDC9E78}" type="slidenum">
              <a:rPr lang="en-US" smtClean="0"/>
              <a:pPr/>
              <a:t>37</a:t>
            </a:fld>
            <a:endParaRPr lang="en-US"/>
          </a:p>
        </p:txBody>
      </p:sp>
    </p:spTree>
    <p:extLst>
      <p:ext uri="{BB962C8B-B14F-4D97-AF65-F5344CB8AC3E}">
        <p14:creationId xmlns:p14="http://schemas.microsoft.com/office/powerpoint/2010/main" val="296161545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Details</a:t>
            </a:r>
            <a:endParaRPr lang="en-US" dirty="0"/>
          </a:p>
        </p:txBody>
      </p:sp>
      <p:sp>
        <p:nvSpPr>
          <p:cNvPr id="3" name="Content Placeholder 2"/>
          <p:cNvSpPr>
            <a:spLocks noGrp="1"/>
          </p:cNvSpPr>
          <p:nvPr>
            <p:ph idx="1"/>
          </p:nvPr>
        </p:nvSpPr>
        <p:spPr/>
        <p:txBody>
          <a:bodyPr>
            <a:normAutofit lnSpcReduction="10000"/>
          </a:bodyPr>
          <a:lstStyle/>
          <a:p>
            <a:r>
              <a:rPr lang="de-DE" dirty="0" smtClean="0"/>
              <a:t>Special character literals</a:t>
            </a:r>
            <a:endParaRPr lang="en-US" dirty="0" smtClean="0"/>
          </a:p>
          <a:p>
            <a:pPr lvl="1"/>
            <a:r>
              <a:rPr lang="en-US" dirty="0" smtClean="0">
                <a:latin typeface="Consolas" panose="020B0609020204030204" pitchFamily="49" charset="0"/>
                <a:cs typeface="Consolas" panose="020B0609020204030204" pitchFamily="49" charset="0"/>
              </a:rPr>
              <a:t>\n</a:t>
            </a:r>
            <a:r>
              <a:rPr lang="en-US" dirty="0" smtClean="0"/>
              <a:t>	newline character</a:t>
            </a:r>
          </a:p>
          <a:p>
            <a:pPr lvl="1"/>
            <a:r>
              <a:rPr lang="en-US" dirty="0" smtClean="0">
                <a:latin typeface="Consolas" panose="020B0609020204030204" pitchFamily="49" charset="0"/>
                <a:cs typeface="Consolas" panose="020B0609020204030204" pitchFamily="49" charset="0"/>
              </a:rPr>
              <a:t>\t</a:t>
            </a:r>
            <a:r>
              <a:rPr lang="en-US" dirty="0" smtClean="0"/>
              <a:t> 	horizontal tabulator</a:t>
            </a:r>
          </a:p>
          <a:p>
            <a:pPr lvl="1"/>
            <a:r>
              <a:rPr lang="en-US" dirty="0" smtClean="0">
                <a:latin typeface="Consolas" panose="020B0609020204030204" pitchFamily="49" charset="0"/>
                <a:cs typeface="Consolas" panose="020B0609020204030204" pitchFamily="49" charset="0"/>
              </a:rPr>
              <a:t>\b</a:t>
            </a:r>
            <a:r>
              <a:rPr lang="en-US" dirty="0" smtClean="0"/>
              <a:t>	backspace character</a:t>
            </a:r>
          </a:p>
          <a:p>
            <a:pPr lvl="1"/>
            <a:r>
              <a:rPr lang="en-US" dirty="0" smtClean="0">
                <a:latin typeface="Consolas" panose="020B0609020204030204" pitchFamily="49" charset="0"/>
                <a:cs typeface="Consolas" panose="020B0609020204030204" pitchFamily="49" charset="0"/>
              </a:rPr>
              <a:t>\"</a:t>
            </a:r>
            <a:r>
              <a:rPr lang="en-US" dirty="0" smtClean="0"/>
              <a:t>	same as " but does not terminate string</a:t>
            </a:r>
          </a:p>
          <a:p>
            <a:pPr lvl="1"/>
            <a:r>
              <a:rPr lang="en-US" dirty="0" smtClean="0">
                <a:latin typeface="Consolas" panose="020B0609020204030204" pitchFamily="49" charset="0"/>
                <a:cs typeface="Consolas" panose="020B0609020204030204" pitchFamily="49" charset="0"/>
              </a:rPr>
              <a:t>\'</a:t>
            </a:r>
            <a:r>
              <a:rPr lang="en-US" dirty="0" smtClean="0"/>
              <a:t>	same as ' but does not terminate character literal</a:t>
            </a:r>
          </a:p>
          <a:p>
            <a:pPr lvl="1"/>
            <a:r>
              <a:rPr lang="en-US" dirty="0" smtClean="0">
                <a:latin typeface="Consolas" panose="020B0609020204030204" pitchFamily="49" charset="0"/>
                <a:cs typeface="Consolas" panose="020B0609020204030204" pitchFamily="49" charset="0"/>
              </a:rPr>
              <a:t>\\</a:t>
            </a:r>
            <a:r>
              <a:rPr lang="en-US" dirty="0" smtClean="0"/>
              <a:t>	same as \ but does not give special meaning to next character</a:t>
            </a:r>
          </a:p>
          <a:p>
            <a:r>
              <a:rPr lang="en-US" dirty="0" smtClean="0"/>
              <a:t>Definitions and headers</a:t>
            </a:r>
          </a:p>
          <a:p>
            <a:r>
              <a:rPr lang="en-US" dirty="0" smtClean="0"/>
              <a:t>The main() function</a:t>
            </a:r>
          </a:p>
          <a:p>
            <a:r>
              <a:rPr lang="en-US" dirty="0" smtClean="0"/>
              <a:t>Braces and semicolons</a:t>
            </a:r>
          </a:p>
          <a:p>
            <a:r>
              <a:rPr lang="en-US" dirty="0" smtClean="0"/>
              <a:t>Output</a:t>
            </a:r>
          </a:p>
          <a:p>
            <a:endParaRPr lang="en-US" dirty="0" smtClean="0"/>
          </a:p>
          <a:p>
            <a:endParaRPr lang="en-US" dirty="0"/>
          </a:p>
        </p:txBody>
      </p:sp>
      <p:sp>
        <p:nvSpPr>
          <p:cNvPr id="4" name="Date Placeholder 3"/>
          <p:cNvSpPr>
            <a:spLocks noGrp="1"/>
          </p:cNvSpPr>
          <p:nvPr>
            <p:ph type="dt" sz="half" idx="10"/>
          </p:nvPr>
        </p:nvSpPr>
        <p:spPr/>
        <p:txBody>
          <a:bodyPr/>
          <a:lstStyle/>
          <a:p>
            <a:r>
              <a:rPr lang="en-US" smtClean="0"/>
              <a:t>1/14/2025, Lecture 1</a:t>
            </a:r>
            <a:endParaRPr lang="en-US"/>
          </a:p>
        </p:txBody>
      </p:sp>
      <p:sp>
        <p:nvSpPr>
          <p:cNvPr id="5" name="Footer Placeholder 4"/>
          <p:cNvSpPr>
            <a:spLocks noGrp="1"/>
          </p:cNvSpPr>
          <p:nvPr>
            <p:ph type="ftr" sz="quarter" idx="11"/>
          </p:nvPr>
        </p:nvSpPr>
        <p:spPr/>
        <p:txBody>
          <a:bodyPr/>
          <a:lstStyle/>
          <a:p>
            <a:r>
              <a:rPr lang="en-US" smtClean="0"/>
              <a:t>CSC4700, Spring 2025, Welcome and Introduction</a:t>
            </a:r>
            <a:endParaRPr lang="en-US"/>
          </a:p>
        </p:txBody>
      </p:sp>
      <p:sp>
        <p:nvSpPr>
          <p:cNvPr id="6" name="Slide Number Placeholder 5"/>
          <p:cNvSpPr>
            <a:spLocks noGrp="1"/>
          </p:cNvSpPr>
          <p:nvPr>
            <p:ph type="sldNum" sz="quarter" idx="12"/>
          </p:nvPr>
        </p:nvSpPr>
        <p:spPr/>
        <p:txBody>
          <a:bodyPr>
            <a:normAutofit fontScale="92500" lnSpcReduction="20000"/>
          </a:bodyPr>
          <a:lstStyle/>
          <a:p>
            <a:fld id="{361B6064-FECE-466A-BF5C-A30C7EDC9E78}" type="slidenum">
              <a:rPr lang="en-US" smtClean="0"/>
              <a:pPr/>
              <a:t>38</a:t>
            </a:fld>
            <a:endParaRPr lang="en-US"/>
          </a:p>
        </p:txBody>
      </p:sp>
    </p:spTree>
    <p:extLst>
      <p:ext uri="{BB962C8B-B14F-4D97-AF65-F5344CB8AC3E}">
        <p14:creationId xmlns:p14="http://schemas.microsoft.com/office/powerpoint/2010/main" val="139201968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Parallel C++?</a:t>
            </a:r>
            <a:endParaRPr lang="en-US" dirty="0"/>
          </a:p>
        </p:txBody>
      </p:sp>
      <p:sp>
        <p:nvSpPr>
          <p:cNvPr id="3" name="Content Placeholder 2"/>
          <p:cNvSpPr>
            <a:spLocks noGrp="1"/>
          </p:cNvSpPr>
          <p:nvPr>
            <p:ph idx="1"/>
          </p:nvPr>
        </p:nvSpPr>
        <p:spPr/>
        <p:txBody>
          <a:bodyPr>
            <a:normAutofit lnSpcReduction="10000"/>
          </a:bodyPr>
          <a:lstStyle/>
          <a:p>
            <a:r>
              <a:rPr lang="en-US" dirty="0" smtClean="0"/>
              <a:t>Modern computers have more than one core</a:t>
            </a:r>
          </a:p>
          <a:p>
            <a:pPr lvl="1"/>
            <a:r>
              <a:rPr lang="en-US" dirty="0" smtClean="0"/>
              <a:t>Often many more</a:t>
            </a:r>
          </a:p>
          <a:p>
            <a:pPr lvl="1"/>
            <a:r>
              <a:rPr lang="en-US" dirty="0" smtClean="0"/>
              <a:t>Many programs require to do many things at once (MTAO)</a:t>
            </a:r>
          </a:p>
          <a:p>
            <a:r>
              <a:rPr lang="en-US" dirty="0" smtClean="0"/>
              <a:t>Scientific computing requires a lot of number crunching</a:t>
            </a:r>
          </a:p>
          <a:p>
            <a:pPr lvl="1"/>
            <a:r>
              <a:rPr lang="en-US" dirty="0" smtClean="0"/>
              <a:t>Parallelization required to reduce required execution times</a:t>
            </a:r>
          </a:p>
          <a:p>
            <a:r>
              <a:rPr lang="en-US" dirty="0" smtClean="0"/>
              <a:t>C++ offers</a:t>
            </a:r>
          </a:p>
          <a:p>
            <a:pPr lvl="1"/>
            <a:r>
              <a:rPr lang="en-US" dirty="0" smtClean="0"/>
              <a:t>Parallel algorithms</a:t>
            </a:r>
          </a:p>
          <a:p>
            <a:pPr lvl="2"/>
            <a:r>
              <a:rPr lang="en-US" dirty="0"/>
              <a:t>D</a:t>
            </a:r>
            <a:r>
              <a:rPr lang="en-US" dirty="0" smtClean="0"/>
              <a:t>ivide </a:t>
            </a:r>
            <a:r>
              <a:rPr lang="en-US"/>
              <a:t>a </a:t>
            </a:r>
            <a:r>
              <a:rPr lang="en-US" smtClean="0"/>
              <a:t>loop into </a:t>
            </a:r>
            <a:r>
              <a:rPr lang="en-US" dirty="0"/>
              <a:t>subtasks, which are processed simultaneously</a:t>
            </a:r>
            <a:endParaRPr lang="en-US" dirty="0" smtClean="0"/>
          </a:p>
          <a:p>
            <a:pPr lvl="1"/>
            <a:r>
              <a:rPr lang="en-US" dirty="0" smtClean="0"/>
              <a:t>Task and Data parallelism</a:t>
            </a:r>
          </a:p>
          <a:p>
            <a:pPr lvl="2"/>
            <a:r>
              <a:rPr lang="en-US" dirty="0"/>
              <a:t>F</a:t>
            </a:r>
            <a:r>
              <a:rPr lang="en-US" dirty="0" smtClean="0"/>
              <a:t>ocuses </a:t>
            </a:r>
            <a:r>
              <a:rPr lang="en-US" dirty="0"/>
              <a:t>on distributing </a:t>
            </a:r>
            <a:r>
              <a:rPr lang="en-US" dirty="0" smtClean="0"/>
              <a:t>tasks across cores</a:t>
            </a:r>
          </a:p>
          <a:p>
            <a:pPr lvl="2"/>
            <a:r>
              <a:rPr lang="en-US" dirty="0"/>
              <a:t>D</a:t>
            </a:r>
            <a:r>
              <a:rPr lang="en-US" dirty="0" smtClean="0"/>
              <a:t>ivides </a:t>
            </a:r>
            <a:r>
              <a:rPr lang="en-US" dirty="0"/>
              <a:t>data arrays into smaller chunks and processes them in parallel</a:t>
            </a:r>
            <a:endParaRPr lang="en-US" dirty="0" smtClean="0"/>
          </a:p>
          <a:p>
            <a:pPr lvl="1"/>
            <a:r>
              <a:rPr lang="en-US" dirty="0" smtClean="0"/>
              <a:t>Asynchronous execution</a:t>
            </a:r>
          </a:p>
        </p:txBody>
      </p:sp>
      <p:sp>
        <p:nvSpPr>
          <p:cNvPr id="4" name="Date Placeholder 3"/>
          <p:cNvSpPr>
            <a:spLocks noGrp="1"/>
          </p:cNvSpPr>
          <p:nvPr>
            <p:ph type="dt" sz="half" idx="10"/>
          </p:nvPr>
        </p:nvSpPr>
        <p:spPr/>
        <p:txBody>
          <a:bodyPr/>
          <a:lstStyle/>
          <a:p>
            <a:r>
              <a:rPr lang="en-US" smtClean="0"/>
              <a:t>1/14/2025, Lecture 1</a:t>
            </a:r>
            <a:endParaRPr lang="en-US"/>
          </a:p>
        </p:txBody>
      </p:sp>
      <p:sp>
        <p:nvSpPr>
          <p:cNvPr id="5" name="Footer Placeholder 4"/>
          <p:cNvSpPr>
            <a:spLocks noGrp="1"/>
          </p:cNvSpPr>
          <p:nvPr>
            <p:ph type="ftr" sz="quarter" idx="11"/>
          </p:nvPr>
        </p:nvSpPr>
        <p:spPr/>
        <p:txBody>
          <a:bodyPr/>
          <a:lstStyle/>
          <a:p>
            <a:r>
              <a:rPr lang="en-US" smtClean="0"/>
              <a:t>CSC4700, Spring 2025, Welcome and Introduction</a:t>
            </a:r>
            <a:endParaRPr lang="en-US"/>
          </a:p>
        </p:txBody>
      </p:sp>
      <p:sp>
        <p:nvSpPr>
          <p:cNvPr id="6" name="Slide Number Placeholder 5"/>
          <p:cNvSpPr>
            <a:spLocks noGrp="1"/>
          </p:cNvSpPr>
          <p:nvPr>
            <p:ph type="sldNum" sz="quarter" idx="12"/>
          </p:nvPr>
        </p:nvSpPr>
        <p:spPr/>
        <p:txBody>
          <a:bodyPr>
            <a:normAutofit fontScale="92500" lnSpcReduction="20000"/>
          </a:bodyPr>
          <a:lstStyle/>
          <a:p>
            <a:fld id="{B6F15528-21DE-4FAA-801E-634DDDAF4B2B}" type="slidenum">
              <a:rPr lang="en-US" smtClean="0"/>
              <a:t>39</a:t>
            </a:fld>
            <a:endParaRPr lang="en-US"/>
          </a:p>
        </p:txBody>
      </p:sp>
    </p:spTree>
    <p:extLst>
      <p:ext uri="{BB962C8B-B14F-4D97-AF65-F5344CB8AC3E}">
        <p14:creationId xmlns:p14="http://schemas.microsoft.com/office/powerpoint/2010/main" val="31999015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Admin &amp; Organizational</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Course:</a:t>
            </a:r>
          </a:p>
          <a:p>
            <a:pPr lvl="1"/>
            <a:r>
              <a:rPr lang="en-US" dirty="0" smtClean="0"/>
              <a:t>Depth first introduction, C++ Standard Library, C++ Data structures and algorithms, parallel algorithms, scientific applications, architectures, parallel programming models…</a:t>
            </a:r>
          </a:p>
          <a:p>
            <a:pPr lvl="1"/>
            <a:r>
              <a:rPr lang="en-US" dirty="0" smtClean="0">
                <a:hlinkClick r:id="rId2"/>
              </a:rPr>
              <a:t>https://teaching.hkaiser.org</a:t>
            </a:r>
            <a:endParaRPr lang="en-US" dirty="0" smtClean="0"/>
          </a:p>
          <a:p>
            <a:pPr lvl="1"/>
            <a:r>
              <a:rPr lang="en-US" dirty="0" smtClean="0">
                <a:hlinkClick r:id="rId3"/>
              </a:rPr>
              <a:t>hkaiser@cct.lsu.edu</a:t>
            </a:r>
            <a:endParaRPr lang="en-US" dirty="0" smtClean="0"/>
          </a:p>
          <a:p>
            <a:pPr lvl="1"/>
            <a:r>
              <a:rPr lang="en-US" dirty="0" smtClean="0"/>
              <a:t>Discord server: </a:t>
            </a:r>
            <a:r>
              <a:rPr lang="en-US" dirty="0"/>
              <a:t> </a:t>
            </a:r>
            <a:r>
              <a:rPr lang="en-US" dirty="0">
                <a:hlinkClick r:id="rId4"/>
              </a:rPr>
              <a:t>https://</a:t>
            </a:r>
            <a:r>
              <a:rPr lang="en-US" dirty="0" smtClean="0">
                <a:hlinkClick r:id="rId4"/>
              </a:rPr>
              <a:t>discord.gg/Q32sGfKqMS</a:t>
            </a:r>
            <a:r>
              <a:rPr lang="en-US" dirty="0" smtClean="0"/>
              <a:t> </a:t>
            </a:r>
          </a:p>
          <a:p>
            <a:r>
              <a:rPr lang="en-US" dirty="0" smtClean="0"/>
              <a:t>Reading: </a:t>
            </a:r>
          </a:p>
          <a:p>
            <a:pPr lvl="1"/>
            <a:r>
              <a:rPr lang="en-US" dirty="0" smtClean="0"/>
              <a:t>Diehl’s Parallel C++</a:t>
            </a:r>
          </a:p>
          <a:p>
            <a:pPr lvl="1"/>
            <a:r>
              <a:rPr lang="en-US" dirty="0" err="1" smtClean="0"/>
              <a:t>Stepanov’s</a:t>
            </a:r>
            <a:r>
              <a:rPr lang="en-US" dirty="0" smtClean="0"/>
              <a:t> From Mathematics to Generic Programming</a:t>
            </a:r>
          </a:p>
          <a:p>
            <a:pPr lvl="1"/>
            <a:r>
              <a:rPr lang="en-US" dirty="0" smtClean="0"/>
              <a:t>Koenig’s Accelerated C++</a:t>
            </a:r>
          </a:p>
          <a:p>
            <a:pPr lvl="1"/>
            <a:r>
              <a:rPr lang="en-US" dirty="0" err="1" smtClean="0"/>
              <a:t>Stroustrup’s</a:t>
            </a:r>
            <a:r>
              <a:rPr lang="en-US" dirty="0" smtClean="0"/>
              <a:t> Programming - Principles and Practice Using C++</a:t>
            </a:r>
          </a:p>
          <a:p>
            <a:r>
              <a:rPr lang="en-US" dirty="0" smtClean="0"/>
              <a:t>Homework, project, quizzes, grading, honesty</a:t>
            </a:r>
          </a:p>
          <a:p>
            <a:pPr lvl="1"/>
            <a:r>
              <a:rPr lang="en-US" dirty="0" smtClean="0"/>
              <a:t>Use </a:t>
            </a:r>
            <a:r>
              <a:rPr lang="en-US" dirty="0" err="1"/>
              <a:t>G</a:t>
            </a:r>
            <a:r>
              <a:rPr lang="en-US" dirty="0" err="1" smtClean="0"/>
              <a:t>ithub</a:t>
            </a:r>
            <a:r>
              <a:rPr lang="en-US" dirty="0" smtClean="0"/>
              <a:t> classroom for assignments</a:t>
            </a:r>
          </a:p>
          <a:p>
            <a:pPr lvl="1"/>
            <a:r>
              <a:rPr lang="en-US" dirty="0" smtClean="0"/>
              <a:t>Use </a:t>
            </a:r>
            <a:r>
              <a:rPr lang="en-US" dirty="0" err="1" smtClean="0"/>
              <a:t>VSCode</a:t>
            </a:r>
            <a:r>
              <a:rPr lang="en-US" dirty="0" smtClean="0"/>
              <a:t> as a tool</a:t>
            </a:r>
          </a:p>
          <a:p>
            <a:endParaRPr lang="en-US" dirty="0"/>
          </a:p>
        </p:txBody>
      </p:sp>
      <p:sp>
        <p:nvSpPr>
          <p:cNvPr id="4" name="Date Placeholder 3"/>
          <p:cNvSpPr>
            <a:spLocks noGrp="1"/>
          </p:cNvSpPr>
          <p:nvPr>
            <p:ph type="dt" sz="half" idx="10"/>
          </p:nvPr>
        </p:nvSpPr>
        <p:spPr/>
        <p:txBody>
          <a:bodyPr/>
          <a:lstStyle/>
          <a:p>
            <a:r>
              <a:rPr lang="en-US" smtClean="0"/>
              <a:t>1/14/2025, Lecture 1</a:t>
            </a:r>
            <a:endParaRPr lang="en-US"/>
          </a:p>
        </p:txBody>
      </p:sp>
      <p:sp>
        <p:nvSpPr>
          <p:cNvPr id="5" name="Footer Placeholder 4"/>
          <p:cNvSpPr>
            <a:spLocks noGrp="1"/>
          </p:cNvSpPr>
          <p:nvPr>
            <p:ph type="ftr" sz="quarter" idx="11"/>
          </p:nvPr>
        </p:nvSpPr>
        <p:spPr/>
        <p:txBody>
          <a:bodyPr/>
          <a:lstStyle/>
          <a:p>
            <a:r>
              <a:rPr lang="en-US" smtClean="0"/>
              <a:t>CSC4700, Spring 2025, Welcome and Introduction</a:t>
            </a:r>
            <a:endParaRPr lang="en-US"/>
          </a:p>
        </p:txBody>
      </p:sp>
      <p:sp>
        <p:nvSpPr>
          <p:cNvPr id="6" name="Slide Number Placeholder 5"/>
          <p:cNvSpPr>
            <a:spLocks noGrp="1"/>
          </p:cNvSpPr>
          <p:nvPr>
            <p:ph type="sldNum" sz="quarter" idx="12"/>
          </p:nvPr>
        </p:nvSpPr>
        <p:spPr/>
        <p:txBody>
          <a:bodyPr>
            <a:normAutofit fontScale="92500" lnSpcReduction="20000"/>
          </a:bodyPr>
          <a:lstStyle/>
          <a:p>
            <a:fld id="{361B6064-FECE-466A-BF5C-A30C7EDC9E78}" type="slidenum">
              <a:rPr lang="en-US" smtClean="0"/>
              <a:pPr/>
              <a:t>4</a:t>
            </a:fld>
            <a:endParaRPr lang="en-US"/>
          </a:p>
        </p:txBody>
      </p:sp>
    </p:spTree>
    <p:extLst>
      <p:ext uri="{BB962C8B-B14F-4D97-AF65-F5344CB8AC3E}">
        <p14:creationId xmlns:p14="http://schemas.microsoft.com/office/powerpoint/2010/main" val="428282894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737C4-C090-498D-95CB-6565B63F978C}"/>
              </a:ext>
            </a:extLst>
          </p:cNvPr>
          <p:cNvSpPr>
            <a:spLocks noGrp="1"/>
          </p:cNvSpPr>
          <p:nvPr>
            <p:ph type="title"/>
          </p:nvPr>
        </p:nvSpPr>
        <p:spPr/>
        <p:txBody>
          <a:bodyPr/>
          <a:lstStyle/>
          <a:p>
            <a:r>
              <a:rPr lang="en-US" smtClean="0"/>
              <a:t>Motivation for Parallelism</a:t>
            </a:r>
            <a:endParaRPr lang="en-US" dirty="0"/>
          </a:p>
        </p:txBody>
      </p:sp>
      <p:sp>
        <p:nvSpPr>
          <p:cNvPr id="3" name="Content Placeholder 2">
            <a:extLst>
              <a:ext uri="{FF2B5EF4-FFF2-40B4-BE49-F238E27FC236}">
                <a16:creationId xmlns:a16="http://schemas.microsoft.com/office/drawing/2014/main" id="{128F2464-30E9-4D6D-A9FB-CBE47AECAC71}"/>
              </a:ext>
            </a:extLst>
          </p:cNvPr>
          <p:cNvSpPr>
            <a:spLocks noGrp="1"/>
          </p:cNvSpPr>
          <p:nvPr>
            <p:ph idx="1"/>
          </p:nvPr>
        </p:nvSpPr>
        <p:spPr/>
        <p:txBody>
          <a:bodyPr>
            <a:normAutofit lnSpcReduction="10000"/>
          </a:bodyPr>
          <a:lstStyle/>
          <a:p>
            <a:r>
              <a:rPr lang="en-US" smtClean="0"/>
              <a:t>Operating systems must handle multiple things at once (MTAO)</a:t>
            </a:r>
          </a:p>
          <a:p>
            <a:pPr lvl="1"/>
            <a:r>
              <a:rPr lang="en-US" smtClean="0"/>
              <a:t>Processes, interrupts, background system maintenance</a:t>
            </a:r>
          </a:p>
          <a:p>
            <a:r>
              <a:rPr lang="en-US" smtClean="0"/>
              <a:t>Networked servers must handle MTAO</a:t>
            </a:r>
          </a:p>
          <a:p>
            <a:pPr lvl="1"/>
            <a:r>
              <a:rPr lang="en-US" smtClean="0"/>
              <a:t>Multiple connections handled simultaneously</a:t>
            </a:r>
          </a:p>
          <a:p>
            <a:r>
              <a:rPr lang="en-US" smtClean="0"/>
              <a:t>Parallel programs must handle MTAO</a:t>
            </a:r>
          </a:p>
          <a:p>
            <a:pPr lvl="1"/>
            <a:r>
              <a:rPr lang="en-US" smtClean="0"/>
              <a:t>To achieve better performance</a:t>
            </a:r>
          </a:p>
          <a:p>
            <a:r>
              <a:rPr lang="en-US" smtClean="0"/>
              <a:t>Programs with user interface often must handle MTAO</a:t>
            </a:r>
          </a:p>
          <a:p>
            <a:pPr lvl="1"/>
            <a:r>
              <a:rPr lang="en-US" smtClean="0"/>
              <a:t>To achieve user responsiveness while doing computation</a:t>
            </a:r>
          </a:p>
          <a:p>
            <a:r>
              <a:rPr lang="en-US" smtClean="0"/>
              <a:t>Network and disk bound programs must handle MTAO</a:t>
            </a:r>
          </a:p>
          <a:p>
            <a:pPr lvl="1"/>
            <a:r>
              <a:rPr lang="en-US" smtClean="0"/>
              <a:t>To hide network/disk latency</a:t>
            </a:r>
          </a:p>
          <a:p>
            <a:pPr lvl="1"/>
            <a:r>
              <a:rPr lang="en-US" smtClean="0"/>
              <a:t>Sequence steps in access or communicatoin</a:t>
            </a:r>
            <a:endParaRPr lang="en-US" dirty="0"/>
          </a:p>
        </p:txBody>
      </p:sp>
      <p:sp>
        <p:nvSpPr>
          <p:cNvPr id="4" name="Date Placeholder 3">
            <a:extLst>
              <a:ext uri="{FF2B5EF4-FFF2-40B4-BE49-F238E27FC236}">
                <a16:creationId xmlns:a16="http://schemas.microsoft.com/office/drawing/2014/main" id="{1DB0FAD7-C1B7-4FD4-AAB8-CD9A422B9FF9}"/>
              </a:ext>
            </a:extLst>
          </p:cNvPr>
          <p:cNvSpPr>
            <a:spLocks noGrp="1"/>
          </p:cNvSpPr>
          <p:nvPr>
            <p:ph type="dt" sz="half" idx="10"/>
          </p:nvPr>
        </p:nvSpPr>
        <p:spPr/>
        <p:txBody>
          <a:bodyPr/>
          <a:lstStyle/>
          <a:p>
            <a:r>
              <a:rPr lang="en-US" smtClean="0"/>
              <a:t>1/14/2025, Lecture 1</a:t>
            </a:r>
            <a:endParaRPr lang="en-US"/>
          </a:p>
        </p:txBody>
      </p:sp>
      <p:sp>
        <p:nvSpPr>
          <p:cNvPr id="5" name="Footer Placeholder 4">
            <a:extLst>
              <a:ext uri="{FF2B5EF4-FFF2-40B4-BE49-F238E27FC236}">
                <a16:creationId xmlns:a16="http://schemas.microsoft.com/office/drawing/2014/main" id="{90D735E8-42AE-474C-9FFA-05237FEB3EB3}"/>
              </a:ext>
            </a:extLst>
          </p:cNvPr>
          <p:cNvSpPr>
            <a:spLocks noGrp="1"/>
          </p:cNvSpPr>
          <p:nvPr>
            <p:ph type="ftr" sz="quarter" idx="11"/>
          </p:nvPr>
        </p:nvSpPr>
        <p:spPr/>
        <p:txBody>
          <a:bodyPr/>
          <a:lstStyle/>
          <a:p>
            <a:r>
              <a:rPr lang="en-US" smtClean="0"/>
              <a:t>CSC4700, Spring 2025, Welcome and Introduction</a:t>
            </a:r>
            <a:endParaRPr lang="en-US" dirty="0"/>
          </a:p>
        </p:txBody>
      </p:sp>
      <p:sp>
        <p:nvSpPr>
          <p:cNvPr id="6" name="Slide Number Placeholder 5">
            <a:extLst>
              <a:ext uri="{FF2B5EF4-FFF2-40B4-BE49-F238E27FC236}">
                <a16:creationId xmlns:a16="http://schemas.microsoft.com/office/drawing/2014/main" id="{F57E15DE-64FF-43A4-90E6-E16BBC5A0363}"/>
              </a:ext>
            </a:extLst>
          </p:cNvPr>
          <p:cNvSpPr>
            <a:spLocks noGrp="1"/>
          </p:cNvSpPr>
          <p:nvPr>
            <p:ph type="sldNum" sz="quarter" idx="12"/>
          </p:nvPr>
        </p:nvSpPr>
        <p:spPr/>
        <p:txBody>
          <a:bodyPr>
            <a:normAutofit fontScale="92500" lnSpcReduction="20000"/>
          </a:bodyPr>
          <a:lstStyle/>
          <a:p>
            <a:fld id="{250B3728-42B5-46E1-8863-4BDB07D9EE18}" type="slidenum">
              <a:rPr lang="en-US" smtClean="0"/>
              <a:pPr/>
              <a:t>40</a:t>
            </a:fld>
            <a:endParaRPr lang="en-US"/>
          </a:p>
        </p:txBody>
      </p:sp>
    </p:spTree>
    <p:extLst>
      <p:ext uri="{BB962C8B-B14F-4D97-AF65-F5344CB8AC3E}">
        <p14:creationId xmlns:p14="http://schemas.microsoft.com/office/powerpoint/2010/main" val="192873986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First Parallel C++ Program</a:t>
            </a:r>
            <a:endParaRPr lang="en-US" dirty="0"/>
          </a:p>
        </p:txBody>
      </p:sp>
      <p:sp>
        <p:nvSpPr>
          <p:cNvPr id="3" name="Content Placeholder 2"/>
          <p:cNvSpPr>
            <a:spLocks noGrp="1"/>
          </p:cNvSpPr>
          <p:nvPr>
            <p:ph idx="1"/>
          </p:nvPr>
        </p:nvSpPr>
        <p:spPr>
          <a:xfrm>
            <a:off x="636851" y="922867"/>
            <a:ext cx="5062504" cy="2195814"/>
          </a:xfrm>
        </p:spPr>
        <p:txBody>
          <a:bodyPr>
            <a:normAutofit lnSpcReduction="10000"/>
          </a:bodyPr>
          <a:lstStyle/>
          <a:p>
            <a:pPr marL="55369" indent="0">
              <a:spcBef>
                <a:spcPts val="50"/>
              </a:spcBef>
              <a:buNone/>
            </a:pPr>
            <a:r>
              <a:rPr lang="en-US" sz="908" dirty="0">
                <a:solidFill>
                  <a:srgbClr val="008000"/>
                </a:solidFill>
                <a:latin typeface="Consolas"/>
              </a:rPr>
              <a:t>// Our first </a:t>
            </a:r>
            <a:r>
              <a:rPr lang="en-US" sz="908" dirty="0" smtClean="0">
                <a:solidFill>
                  <a:srgbClr val="008000"/>
                </a:solidFill>
                <a:latin typeface="Consolas"/>
              </a:rPr>
              <a:t>parallel C</a:t>
            </a:r>
            <a:r>
              <a:rPr lang="en-US" sz="908" dirty="0">
                <a:solidFill>
                  <a:srgbClr val="008000"/>
                </a:solidFill>
                <a:latin typeface="Consolas"/>
              </a:rPr>
              <a:t>++ program</a:t>
            </a:r>
          </a:p>
          <a:p>
            <a:pPr marL="55369" indent="0">
              <a:spcBef>
                <a:spcPts val="50"/>
              </a:spcBef>
              <a:buNone/>
            </a:pPr>
            <a:endParaRPr lang="en-US" sz="908" dirty="0">
              <a:latin typeface="Consolas" pitchFamily="49" charset="0"/>
              <a:cs typeface="Consolas" pitchFamily="49" charset="0"/>
            </a:endParaRPr>
          </a:p>
          <a:p>
            <a:pPr marL="55369" indent="0">
              <a:spcBef>
                <a:spcPts val="50"/>
              </a:spcBef>
              <a:buNone/>
            </a:pPr>
            <a:r>
              <a:rPr lang="en-US" sz="908" dirty="0">
                <a:latin typeface="Consolas" pitchFamily="49" charset="0"/>
                <a:cs typeface="Consolas" pitchFamily="49" charset="0"/>
              </a:rPr>
              <a:t>#include </a:t>
            </a:r>
            <a:r>
              <a:rPr lang="en-US" sz="908" dirty="0" smtClean="0">
                <a:latin typeface="Consolas" pitchFamily="49" charset="0"/>
                <a:cs typeface="Consolas" pitchFamily="49" charset="0"/>
              </a:rPr>
              <a:t>&lt;algorithm&gt;</a:t>
            </a:r>
          </a:p>
          <a:p>
            <a:pPr marL="55369" indent="0">
              <a:spcBef>
                <a:spcPts val="50"/>
              </a:spcBef>
              <a:buNone/>
            </a:pPr>
            <a:r>
              <a:rPr lang="en-US" sz="908" dirty="0" smtClean="0">
                <a:latin typeface="Consolas" pitchFamily="49" charset="0"/>
                <a:cs typeface="Consolas" pitchFamily="49" charset="0"/>
              </a:rPr>
              <a:t>#include &lt;execution&gt;</a:t>
            </a:r>
            <a:endParaRPr lang="en-US" sz="908" dirty="0">
              <a:latin typeface="Consolas" pitchFamily="49" charset="0"/>
              <a:cs typeface="Consolas" pitchFamily="49" charset="0"/>
            </a:endParaRPr>
          </a:p>
          <a:p>
            <a:pPr marL="55369" indent="0">
              <a:spcBef>
                <a:spcPts val="50"/>
              </a:spcBef>
              <a:buNone/>
            </a:pPr>
            <a:r>
              <a:rPr lang="en-US" sz="908" dirty="0">
                <a:latin typeface="Consolas" pitchFamily="49" charset="0"/>
                <a:cs typeface="Consolas" pitchFamily="49" charset="0"/>
              </a:rPr>
              <a:t>#include </a:t>
            </a:r>
            <a:r>
              <a:rPr lang="en-US" sz="908" dirty="0" smtClean="0">
                <a:latin typeface="Consolas" pitchFamily="49" charset="0"/>
                <a:cs typeface="Consolas" pitchFamily="49" charset="0"/>
              </a:rPr>
              <a:t>&lt;print&gt;</a:t>
            </a:r>
            <a:endParaRPr lang="en-US" sz="908" dirty="0">
              <a:latin typeface="Consolas" pitchFamily="49" charset="0"/>
              <a:cs typeface="Consolas" pitchFamily="49" charset="0"/>
            </a:endParaRPr>
          </a:p>
          <a:p>
            <a:pPr marL="55369" indent="0">
              <a:spcBef>
                <a:spcPts val="50"/>
              </a:spcBef>
              <a:buNone/>
            </a:pPr>
            <a:r>
              <a:rPr lang="en-US" sz="908" dirty="0">
                <a:latin typeface="Consolas" pitchFamily="49" charset="0"/>
                <a:cs typeface="Consolas" pitchFamily="49" charset="0"/>
              </a:rPr>
              <a:t>#include &lt;vector&gt;</a:t>
            </a:r>
          </a:p>
          <a:p>
            <a:pPr marL="55369" indent="0">
              <a:spcBef>
                <a:spcPts val="50"/>
              </a:spcBef>
              <a:buNone/>
            </a:pPr>
            <a:endParaRPr lang="en-US" sz="908" dirty="0">
              <a:latin typeface="Consolas" pitchFamily="49" charset="0"/>
              <a:cs typeface="Consolas" pitchFamily="49" charset="0"/>
            </a:endParaRPr>
          </a:p>
          <a:p>
            <a:pPr marL="55369" indent="0">
              <a:spcBef>
                <a:spcPts val="50"/>
              </a:spcBef>
              <a:buNone/>
            </a:pPr>
            <a:r>
              <a:rPr lang="en-US" sz="908" dirty="0" err="1">
                <a:solidFill>
                  <a:srgbClr val="0000FF"/>
                </a:solidFill>
                <a:latin typeface="Consolas"/>
              </a:rPr>
              <a:t>int</a:t>
            </a:r>
            <a:r>
              <a:rPr lang="en-US" sz="908" dirty="0">
                <a:latin typeface="Consolas" pitchFamily="49" charset="0"/>
                <a:cs typeface="Consolas" pitchFamily="49" charset="0"/>
              </a:rPr>
              <a:t> main()     </a:t>
            </a:r>
            <a:r>
              <a:rPr lang="en-US" sz="908" dirty="0">
                <a:solidFill>
                  <a:srgbClr val="008000"/>
                </a:solidFill>
                <a:latin typeface="Consolas"/>
              </a:rPr>
              <a:t>// main() is where a C++ program starts</a:t>
            </a:r>
          </a:p>
          <a:p>
            <a:pPr marL="55369" indent="0">
              <a:spcBef>
                <a:spcPts val="50"/>
              </a:spcBef>
              <a:buNone/>
            </a:pPr>
            <a:r>
              <a:rPr lang="en-US" sz="908" dirty="0" smtClean="0">
                <a:latin typeface="Consolas" pitchFamily="49" charset="0"/>
                <a:cs typeface="Consolas" pitchFamily="49" charset="0"/>
              </a:rPr>
              <a:t>{</a:t>
            </a:r>
          </a:p>
          <a:p>
            <a:pPr marL="55369" indent="0">
              <a:spcBef>
                <a:spcPts val="50"/>
              </a:spcBef>
              <a:buNone/>
            </a:pPr>
            <a:r>
              <a:rPr lang="en-US" sz="908" dirty="0">
                <a:latin typeface="Consolas" pitchFamily="49" charset="0"/>
                <a:cs typeface="Consolas" pitchFamily="49" charset="0"/>
              </a:rPr>
              <a:t> </a:t>
            </a:r>
            <a:r>
              <a:rPr lang="en-US" sz="908" dirty="0" smtClean="0">
                <a:latin typeface="Consolas" pitchFamily="49" charset="0"/>
                <a:cs typeface="Consolas" pitchFamily="49" charset="0"/>
              </a:rPr>
              <a:t>   </a:t>
            </a:r>
            <a:r>
              <a:rPr lang="en-US" sz="908" dirty="0" err="1" smtClean="0">
                <a:latin typeface="Consolas" pitchFamily="49" charset="0"/>
                <a:cs typeface="Consolas" pitchFamily="49" charset="0"/>
              </a:rPr>
              <a:t>std</a:t>
            </a:r>
            <a:r>
              <a:rPr lang="en-US" sz="908" dirty="0" smtClean="0">
                <a:latin typeface="Consolas" pitchFamily="49" charset="0"/>
                <a:cs typeface="Consolas" pitchFamily="49" charset="0"/>
              </a:rPr>
              <a:t>::vector&lt;double&gt; data = { 1.0, 2.0, 3.0, 4.0, 5.0, 6.0 };</a:t>
            </a:r>
          </a:p>
          <a:p>
            <a:pPr marL="55369" indent="0">
              <a:spcBef>
                <a:spcPts val="50"/>
              </a:spcBef>
              <a:buNone/>
            </a:pPr>
            <a:r>
              <a:rPr lang="en-US" sz="908" dirty="0">
                <a:latin typeface="Consolas" pitchFamily="49" charset="0"/>
                <a:cs typeface="Consolas" pitchFamily="49" charset="0"/>
              </a:rPr>
              <a:t> </a:t>
            </a:r>
            <a:r>
              <a:rPr lang="en-US" sz="908" dirty="0" smtClean="0">
                <a:latin typeface="Consolas" pitchFamily="49" charset="0"/>
                <a:cs typeface="Consolas" pitchFamily="49" charset="0"/>
              </a:rPr>
              <a:t>   </a:t>
            </a:r>
            <a:r>
              <a:rPr lang="en-US" sz="908" dirty="0">
                <a:solidFill>
                  <a:srgbClr val="0000FF"/>
                </a:solidFill>
                <a:latin typeface="Consolas"/>
              </a:rPr>
              <a:t>auto</a:t>
            </a:r>
            <a:r>
              <a:rPr lang="en-US" sz="908" dirty="0" smtClean="0">
                <a:latin typeface="Consolas" pitchFamily="49" charset="0"/>
                <a:cs typeface="Consolas" pitchFamily="49" charset="0"/>
              </a:rPr>
              <a:t> sum = </a:t>
            </a:r>
            <a:r>
              <a:rPr lang="en-US" sz="908" dirty="0" err="1" smtClean="0">
                <a:latin typeface="Consolas" pitchFamily="49" charset="0"/>
                <a:cs typeface="Consolas" pitchFamily="49" charset="0"/>
              </a:rPr>
              <a:t>std</a:t>
            </a:r>
            <a:r>
              <a:rPr lang="en-US" sz="908" dirty="0" smtClean="0">
                <a:latin typeface="Consolas" pitchFamily="49" charset="0"/>
                <a:cs typeface="Consolas" pitchFamily="49" charset="0"/>
              </a:rPr>
              <a:t>::reduce(</a:t>
            </a:r>
            <a:r>
              <a:rPr lang="en-US" sz="908" dirty="0" err="1" smtClean="0">
                <a:solidFill>
                  <a:schemeClr val="tx2">
                    <a:lumMod val="60000"/>
                    <a:lumOff val="40000"/>
                  </a:schemeClr>
                </a:solidFill>
                <a:latin typeface="Consolas" pitchFamily="49" charset="0"/>
                <a:cs typeface="Consolas" pitchFamily="49" charset="0"/>
              </a:rPr>
              <a:t>std</a:t>
            </a:r>
            <a:r>
              <a:rPr lang="en-US" sz="908" dirty="0" smtClean="0">
                <a:solidFill>
                  <a:schemeClr val="tx2">
                    <a:lumMod val="60000"/>
                    <a:lumOff val="40000"/>
                  </a:schemeClr>
                </a:solidFill>
                <a:latin typeface="Consolas" pitchFamily="49" charset="0"/>
                <a:cs typeface="Consolas" pitchFamily="49" charset="0"/>
              </a:rPr>
              <a:t>::execution::par</a:t>
            </a:r>
            <a:r>
              <a:rPr lang="en-US" sz="908" dirty="0" smtClean="0">
                <a:latin typeface="Consolas" pitchFamily="49" charset="0"/>
                <a:cs typeface="Consolas" pitchFamily="49" charset="0"/>
              </a:rPr>
              <a:t>, </a:t>
            </a:r>
            <a:r>
              <a:rPr lang="en-US" sz="908" dirty="0" err="1" smtClean="0">
                <a:latin typeface="Consolas" pitchFamily="49" charset="0"/>
                <a:cs typeface="Consolas" pitchFamily="49" charset="0"/>
              </a:rPr>
              <a:t>data.begin</a:t>
            </a:r>
            <a:r>
              <a:rPr lang="en-US" sz="908" dirty="0" smtClean="0">
                <a:latin typeface="Consolas" pitchFamily="49" charset="0"/>
                <a:cs typeface="Consolas" pitchFamily="49" charset="0"/>
              </a:rPr>
              <a:t>(), </a:t>
            </a:r>
            <a:r>
              <a:rPr lang="en-US" sz="908" dirty="0" err="1" smtClean="0">
                <a:latin typeface="Consolas" pitchFamily="49" charset="0"/>
                <a:cs typeface="Consolas" pitchFamily="49" charset="0"/>
              </a:rPr>
              <a:t>data.end</a:t>
            </a:r>
            <a:r>
              <a:rPr lang="en-US" sz="908" dirty="0" smtClean="0">
                <a:latin typeface="Consolas" pitchFamily="49" charset="0"/>
                <a:cs typeface="Consolas" pitchFamily="49" charset="0"/>
              </a:rPr>
              <a:t>());</a:t>
            </a:r>
            <a:endParaRPr lang="en-US" sz="908" dirty="0">
              <a:latin typeface="Consolas" pitchFamily="49" charset="0"/>
              <a:cs typeface="Consolas" pitchFamily="49" charset="0"/>
            </a:endParaRPr>
          </a:p>
          <a:p>
            <a:pPr marL="55369" indent="0">
              <a:spcBef>
                <a:spcPts val="50"/>
              </a:spcBef>
              <a:buNone/>
            </a:pPr>
            <a:r>
              <a:rPr lang="en-US" sz="908" dirty="0">
                <a:latin typeface="Consolas" pitchFamily="49" charset="0"/>
                <a:cs typeface="Consolas" pitchFamily="49" charset="0"/>
              </a:rPr>
              <a:t> </a:t>
            </a:r>
            <a:r>
              <a:rPr lang="en-US" sz="908" dirty="0" smtClean="0">
                <a:latin typeface="Consolas" pitchFamily="49" charset="0"/>
                <a:cs typeface="Consolas" pitchFamily="49" charset="0"/>
              </a:rPr>
              <a:t>   </a:t>
            </a:r>
            <a:r>
              <a:rPr lang="en-US" sz="908" dirty="0" err="1" smtClean="0">
                <a:latin typeface="Consolas" pitchFamily="49" charset="0"/>
                <a:cs typeface="Consolas" pitchFamily="49" charset="0"/>
              </a:rPr>
              <a:t>std</a:t>
            </a:r>
            <a:r>
              <a:rPr lang="en-US" sz="908" dirty="0" smtClean="0">
                <a:latin typeface="Consolas" pitchFamily="49" charset="0"/>
                <a:cs typeface="Consolas" pitchFamily="49" charset="0"/>
              </a:rPr>
              <a:t>::</a:t>
            </a:r>
            <a:r>
              <a:rPr lang="en-US" sz="908" dirty="0" err="1" smtClean="0">
                <a:latin typeface="Consolas" pitchFamily="49" charset="0"/>
                <a:cs typeface="Consolas" pitchFamily="49" charset="0"/>
              </a:rPr>
              <a:t>println</a:t>
            </a:r>
            <a:r>
              <a:rPr lang="en-US" sz="908" dirty="0" smtClean="0">
                <a:latin typeface="Consolas" pitchFamily="49" charset="0"/>
                <a:cs typeface="Consolas" pitchFamily="49" charset="0"/>
              </a:rPr>
              <a:t>("Sum of all values: {}", sum); </a:t>
            </a:r>
            <a:endParaRPr lang="en-US" sz="908" dirty="0">
              <a:latin typeface="Consolas" pitchFamily="49" charset="0"/>
              <a:cs typeface="Consolas" pitchFamily="49" charset="0"/>
            </a:endParaRPr>
          </a:p>
          <a:p>
            <a:pPr marL="55369" indent="0">
              <a:spcBef>
                <a:spcPts val="50"/>
              </a:spcBef>
              <a:buNone/>
            </a:pPr>
            <a:r>
              <a:rPr lang="en-US" sz="908" dirty="0">
                <a:latin typeface="Consolas" pitchFamily="49" charset="0"/>
              </a:rPr>
              <a:t> </a:t>
            </a:r>
            <a:r>
              <a:rPr lang="en-US" sz="908" dirty="0" smtClean="0">
                <a:latin typeface="Consolas" pitchFamily="49" charset="0"/>
              </a:rPr>
              <a:t>   </a:t>
            </a:r>
            <a:r>
              <a:rPr lang="en-US" sz="908" dirty="0" smtClean="0">
                <a:solidFill>
                  <a:srgbClr val="0000FF"/>
                </a:solidFill>
                <a:latin typeface="Consolas"/>
              </a:rPr>
              <a:t>return</a:t>
            </a:r>
            <a:r>
              <a:rPr lang="en-US" sz="908" dirty="0" smtClean="0">
                <a:latin typeface="Consolas" pitchFamily="49" charset="0"/>
                <a:cs typeface="Consolas" pitchFamily="49" charset="0"/>
              </a:rPr>
              <a:t> </a:t>
            </a:r>
            <a:r>
              <a:rPr lang="en-US" sz="908" dirty="0">
                <a:latin typeface="Consolas" pitchFamily="49" charset="0"/>
                <a:cs typeface="Consolas" pitchFamily="49" charset="0"/>
              </a:rPr>
              <a:t>0</a:t>
            </a:r>
            <a:r>
              <a:rPr lang="en-US" sz="908" dirty="0" smtClean="0">
                <a:latin typeface="Consolas" pitchFamily="49" charset="0"/>
                <a:cs typeface="Consolas" pitchFamily="49" charset="0"/>
              </a:rPr>
              <a:t>;</a:t>
            </a:r>
            <a:endParaRPr lang="en-US" sz="908" dirty="0">
              <a:solidFill>
                <a:srgbClr val="008000"/>
              </a:solidFill>
              <a:latin typeface="Consolas"/>
            </a:endParaRPr>
          </a:p>
          <a:p>
            <a:pPr marL="55369" indent="0">
              <a:spcBef>
                <a:spcPts val="50"/>
              </a:spcBef>
              <a:buNone/>
            </a:pPr>
            <a:r>
              <a:rPr lang="en-US" sz="908" dirty="0" smtClean="0">
                <a:latin typeface="Consolas" pitchFamily="49" charset="0"/>
                <a:cs typeface="Consolas" pitchFamily="49" charset="0"/>
              </a:rPr>
              <a:t>}</a:t>
            </a:r>
            <a:endParaRPr lang="en-US" sz="908" dirty="0">
              <a:latin typeface="Consolas" pitchFamily="49" charset="0"/>
              <a:cs typeface="Consolas" pitchFamily="49" charset="0"/>
            </a:endParaRPr>
          </a:p>
        </p:txBody>
      </p:sp>
      <p:sp>
        <p:nvSpPr>
          <p:cNvPr id="4" name="Date Placeholder 3"/>
          <p:cNvSpPr>
            <a:spLocks noGrp="1"/>
          </p:cNvSpPr>
          <p:nvPr>
            <p:ph type="dt" sz="half" idx="10"/>
          </p:nvPr>
        </p:nvSpPr>
        <p:spPr/>
        <p:txBody>
          <a:bodyPr/>
          <a:lstStyle/>
          <a:p>
            <a:r>
              <a:rPr lang="en-US" smtClean="0"/>
              <a:t>1/14/2025, Lecture 1</a:t>
            </a:r>
            <a:endParaRPr lang="en-US"/>
          </a:p>
        </p:txBody>
      </p:sp>
      <p:sp>
        <p:nvSpPr>
          <p:cNvPr id="5" name="Footer Placeholder 4"/>
          <p:cNvSpPr>
            <a:spLocks noGrp="1"/>
          </p:cNvSpPr>
          <p:nvPr>
            <p:ph type="ftr" sz="quarter" idx="11"/>
          </p:nvPr>
        </p:nvSpPr>
        <p:spPr/>
        <p:txBody>
          <a:bodyPr/>
          <a:lstStyle/>
          <a:p>
            <a:r>
              <a:rPr lang="en-US" smtClean="0"/>
              <a:t>CSC4700, Spring 2025, Welcome and Introduction</a:t>
            </a:r>
            <a:endParaRPr lang="en-US" dirty="0"/>
          </a:p>
        </p:txBody>
      </p:sp>
      <p:sp>
        <p:nvSpPr>
          <p:cNvPr id="6" name="Slide Number Placeholder 5"/>
          <p:cNvSpPr>
            <a:spLocks noGrp="1"/>
          </p:cNvSpPr>
          <p:nvPr>
            <p:ph type="sldNum" sz="quarter" idx="12"/>
          </p:nvPr>
        </p:nvSpPr>
        <p:spPr/>
        <p:txBody>
          <a:bodyPr>
            <a:normAutofit fontScale="92500" lnSpcReduction="20000"/>
          </a:bodyPr>
          <a:lstStyle/>
          <a:p>
            <a:fld id="{361B6064-FECE-466A-BF5C-A30C7EDC9E78}" type="slidenum">
              <a:rPr lang="en-US" smtClean="0"/>
              <a:t>41</a:t>
            </a:fld>
            <a:endParaRPr lang="en-US"/>
          </a:p>
        </p:txBody>
      </p:sp>
    </p:spTree>
    <p:extLst>
      <p:ext uri="{BB962C8B-B14F-4D97-AF65-F5344CB8AC3E}">
        <p14:creationId xmlns:p14="http://schemas.microsoft.com/office/powerpoint/2010/main" val="3603926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anim calcmode="lin" valueType="num">
                                      <p:cBhvr additive="base">
                                        <p:cTn id="7" dur="500" fill="hold"/>
                                        <p:tgtEl>
                                          <p:spTgt spid="3">
                                            <p:txEl>
                                              <p:pRg st="10" end="1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10" end="1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deeper Look</a:t>
            </a:r>
            <a:endParaRPr lang="en-US" dirty="0"/>
          </a:p>
        </p:txBody>
      </p:sp>
      <p:sp>
        <p:nvSpPr>
          <p:cNvPr id="3" name="Content Placeholder 2"/>
          <p:cNvSpPr>
            <a:spLocks noGrp="1"/>
          </p:cNvSpPr>
          <p:nvPr>
            <p:ph idx="1"/>
          </p:nvPr>
        </p:nvSpPr>
        <p:spPr>
          <a:xfrm>
            <a:off x="636851" y="922867"/>
            <a:ext cx="4878124" cy="2195814"/>
          </a:xfrm>
        </p:spPr>
        <p:txBody>
          <a:bodyPr/>
          <a:lstStyle/>
          <a:p>
            <a:r>
              <a:rPr lang="en-US" dirty="0" smtClean="0"/>
              <a:t>Parallel algorithms</a:t>
            </a:r>
          </a:p>
          <a:p>
            <a:pPr lvl="1"/>
            <a:r>
              <a:rPr lang="en-US" dirty="0" err="1">
                <a:latin typeface="Consolas" panose="020B0609020204030204" pitchFamily="49" charset="0"/>
              </a:rPr>
              <a:t>s</a:t>
            </a:r>
            <a:r>
              <a:rPr lang="en-US" dirty="0" err="1" smtClean="0">
                <a:latin typeface="Consolas" panose="020B0609020204030204" pitchFamily="49" charset="0"/>
              </a:rPr>
              <a:t>td</a:t>
            </a:r>
            <a:r>
              <a:rPr lang="en-US" dirty="0" smtClean="0">
                <a:latin typeface="Consolas" panose="020B0609020204030204" pitchFamily="49" charset="0"/>
              </a:rPr>
              <a:t>::execution::par</a:t>
            </a:r>
            <a:r>
              <a:rPr lang="en-US" dirty="0" smtClean="0"/>
              <a:t>: execution policy tells library that it is ok to execute out of order</a:t>
            </a:r>
          </a:p>
          <a:p>
            <a:pPr lvl="1"/>
            <a:endParaRPr lang="en-US" dirty="0" smtClean="0"/>
          </a:p>
          <a:p>
            <a:pPr marL="207633" lvl="2" indent="0">
              <a:buNone/>
            </a:pPr>
            <a:r>
              <a:rPr lang="en-US" sz="900" dirty="0" smtClean="0">
                <a:solidFill>
                  <a:srgbClr val="0000FF"/>
                </a:solidFill>
                <a:latin typeface="Consolas"/>
              </a:rPr>
              <a:t>   auto</a:t>
            </a:r>
            <a:r>
              <a:rPr lang="en-US" sz="900" dirty="0" smtClean="0">
                <a:latin typeface="Consolas" pitchFamily="49" charset="0"/>
                <a:cs typeface="Consolas" pitchFamily="49" charset="0"/>
              </a:rPr>
              <a:t> </a:t>
            </a:r>
            <a:r>
              <a:rPr lang="en-US" sz="900" dirty="0">
                <a:latin typeface="Consolas" pitchFamily="49" charset="0"/>
                <a:cs typeface="Consolas" pitchFamily="49" charset="0"/>
              </a:rPr>
              <a:t>sum = reduce(</a:t>
            </a:r>
            <a:r>
              <a:rPr lang="en-US" sz="900" dirty="0" err="1">
                <a:solidFill>
                  <a:schemeClr val="tx2">
                    <a:lumMod val="60000"/>
                    <a:lumOff val="40000"/>
                  </a:schemeClr>
                </a:solidFill>
                <a:latin typeface="Consolas" pitchFamily="49" charset="0"/>
                <a:cs typeface="Consolas" pitchFamily="49" charset="0"/>
              </a:rPr>
              <a:t>std</a:t>
            </a:r>
            <a:r>
              <a:rPr lang="en-US" sz="900" dirty="0">
                <a:solidFill>
                  <a:schemeClr val="tx2">
                    <a:lumMod val="60000"/>
                    <a:lumOff val="40000"/>
                  </a:schemeClr>
                </a:solidFill>
                <a:latin typeface="Consolas" pitchFamily="49" charset="0"/>
                <a:cs typeface="Consolas" pitchFamily="49" charset="0"/>
              </a:rPr>
              <a:t>::execution::par</a:t>
            </a:r>
            <a:r>
              <a:rPr lang="en-US" sz="900" dirty="0">
                <a:latin typeface="Consolas" pitchFamily="49" charset="0"/>
                <a:cs typeface="Consolas" pitchFamily="49" charset="0"/>
              </a:rPr>
              <a:t>, </a:t>
            </a:r>
            <a:r>
              <a:rPr lang="en-US" sz="900" dirty="0" err="1">
                <a:latin typeface="Consolas" pitchFamily="49" charset="0"/>
                <a:cs typeface="Consolas" pitchFamily="49" charset="0"/>
              </a:rPr>
              <a:t>data.begin</a:t>
            </a:r>
            <a:r>
              <a:rPr lang="en-US" sz="900" dirty="0">
                <a:latin typeface="Consolas" pitchFamily="49" charset="0"/>
                <a:cs typeface="Consolas" pitchFamily="49" charset="0"/>
              </a:rPr>
              <a:t>(), </a:t>
            </a:r>
            <a:r>
              <a:rPr lang="en-US" sz="900" dirty="0" err="1">
                <a:latin typeface="Consolas" pitchFamily="49" charset="0"/>
                <a:cs typeface="Consolas" pitchFamily="49" charset="0"/>
              </a:rPr>
              <a:t>data.end</a:t>
            </a:r>
            <a:r>
              <a:rPr lang="en-US" sz="900" dirty="0" smtClean="0">
                <a:latin typeface="Consolas" pitchFamily="49" charset="0"/>
                <a:cs typeface="Consolas" pitchFamily="49" charset="0"/>
              </a:rPr>
              <a:t>());</a:t>
            </a:r>
          </a:p>
          <a:p>
            <a:endParaRPr lang="en-US" dirty="0" smtClean="0"/>
          </a:p>
          <a:p>
            <a:r>
              <a:rPr lang="en-US" dirty="0" smtClean="0"/>
              <a:t>This is a hint to the library</a:t>
            </a:r>
          </a:p>
          <a:p>
            <a:pPr lvl="1"/>
            <a:r>
              <a:rPr lang="en-US" dirty="0" smtClean="0"/>
              <a:t>Implementation is free to decide what to do</a:t>
            </a:r>
          </a:p>
          <a:p>
            <a:pPr lvl="1"/>
            <a:r>
              <a:rPr lang="en-US" dirty="0" smtClean="0"/>
              <a:t>No real control over how things are being executed</a:t>
            </a:r>
          </a:p>
        </p:txBody>
      </p:sp>
      <p:sp>
        <p:nvSpPr>
          <p:cNvPr id="4" name="Date Placeholder 3"/>
          <p:cNvSpPr>
            <a:spLocks noGrp="1"/>
          </p:cNvSpPr>
          <p:nvPr>
            <p:ph type="dt" sz="half" idx="10"/>
          </p:nvPr>
        </p:nvSpPr>
        <p:spPr/>
        <p:txBody>
          <a:bodyPr/>
          <a:lstStyle/>
          <a:p>
            <a:r>
              <a:rPr lang="en-US" smtClean="0"/>
              <a:t>1/14/2025, Lecture 1</a:t>
            </a:r>
            <a:endParaRPr lang="en-US"/>
          </a:p>
        </p:txBody>
      </p:sp>
      <p:sp>
        <p:nvSpPr>
          <p:cNvPr id="5" name="Footer Placeholder 4"/>
          <p:cNvSpPr>
            <a:spLocks noGrp="1"/>
          </p:cNvSpPr>
          <p:nvPr>
            <p:ph type="ftr" sz="quarter" idx="11"/>
          </p:nvPr>
        </p:nvSpPr>
        <p:spPr/>
        <p:txBody>
          <a:bodyPr/>
          <a:lstStyle/>
          <a:p>
            <a:r>
              <a:rPr lang="en-US" smtClean="0"/>
              <a:t>CSC4700, Spring 2025, Welcome and Introduction</a:t>
            </a:r>
            <a:endParaRPr lang="en-US"/>
          </a:p>
        </p:txBody>
      </p:sp>
      <p:sp>
        <p:nvSpPr>
          <p:cNvPr id="6" name="Slide Number Placeholder 5"/>
          <p:cNvSpPr>
            <a:spLocks noGrp="1"/>
          </p:cNvSpPr>
          <p:nvPr>
            <p:ph type="sldNum" sz="quarter" idx="12"/>
          </p:nvPr>
        </p:nvSpPr>
        <p:spPr/>
        <p:txBody>
          <a:bodyPr>
            <a:normAutofit fontScale="92500" lnSpcReduction="20000"/>
          </a:bodyPr>
          <a:lstStyle/>
          <a:p>
            <a:fld id="{361B6064-FECE-466A-BF5C-A30C7EDC9E78}" type="slidenum">
              <a:rPr lang="en-US" smtClean="0"/>
              <a:t>42</a:t>
            </a:fld>
            <a:endParaRPr lang="en-US"/>
          </a:p>
        </p:txBody>
      </p:sp>
    </p:spTree>
    <p:extLst>
      <p:ext uri="{BB962C8B-B14F-4D97-AF65-F5344CB8AC3E}">
        <p14:creationId xmlns:p14="http://schemas.microsoft.com/office/powerpoint/2010/main" val="220409519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First Parallel HPX Program</a:t>
            </a:r>
            <a:endParaRPr lang="en-US" dirty="0"/>
          </a:p>
        </p:txBody>
      </p:sp>
      <p:sp>
        <p:nvSpPr>
          <p:cNvPr id="3" name="Content Placeholder 2"/>
          <p:cNvSpPr>
            <a:spLocks noGrp="1"/>
          </p:cNvSpPr>
          <p:nvPr>
            <p:ph idx="1"/>
          </p:nvPr>
        </p:nvSpPr>
        <p:spPr>
          <a:xfrm>
            <a:off x="636851" y="922867"/>
            <a:ext cx="5062504" cy="2195814"/>
          </a:xfrm>
        </p:spPr>
        <p:txBody>
          <a:bodyPr>
            <a:normAutofit fontScale="92500"/>
          </a:bodyPr>
          <a:lstStyle/>
          <a:p>
            <a:pPr marL="55369" indent="0">
              <a:spcBef>
                <a:spcPts val="50"/>
              </a:spcBef>
              <a:buNone/>
            </a:pPr>
            <a:r>
              <a:rPr lang="en-US" sz="908" dirty="0">
                <a:solidFill>
                  <a:srgbClr val="008000"/>
                </a:solidFill>
                <a:latin typeface="Consolas"/>
              </a:rPr>
              <a:t>// Our first </a:t>
            </a:r>
            <a:r>
              <a:rPr lang="en-US" sz="908" dirty="0" smtClean="0">
                <a:solidFill>
                  <a:srgbClr val="008000"/>
                </a:solidFill>
                <a:latin typeface="Consolas"/>
              </a:rPr>
              <a:t>parallel HPX program</a:t>
            </a:r>
            <a:endParaRPr lang="en-US" sz="908" dirty="0">
              <a:solidFill>
                <a:srgbClr val="008000"/>
              </a:solidFill>
              <a:latin typeface="Consolas"/>
            </a:endParaRPr>
          </a:p>
          <a:p>
            <a:pPr marL="55369" indent="0">
              <a:spcBef>
                <a:spcPts val="50"/>
              </a:spcBef>
              <a:buNone/>
            </a:pPr>
            <a:endParaRPr lang="en-US" sz="908" dirty="0">
              <a:latin typeface="Consolas" pitchFamily="49" charset="0"/>
              <a:cs typeface="Consolas" pitchFamily="49" charset="0"/>
            </a:endParaRPr>
          </a:p>
          <a:p>
            <a:pPr marL="55369" indent="0">
              <a:spcBef>
                <a:spcPts val="50"/>
              </a:spcBef>
              <a:buNone/>
            </a:pPr>
            <a:r>
              <a:rPr lang="en-US" sz="908" dirty="0">
                <a:latin typeface="Consolas" pitchFamily="49" charset="0"/>
                <a:cs typeface="Consolas" pitchFamily="49" charset="0"/>
              </a:rPr>
              <a:t>#include </a:t>
            </a:r>
            <a:r>
              <a:rPr lang="en-US" sz="908" dirty="0" smtClean="0">
                <a:latin typeface="Consolas" pitchFamily="49" charset="0"/>
                <a:cs typeface="Consolas" pitchFamily="49" charset="0"/>
              </a:rPr>
              <a:t>&lt;</a:t>
            </a:r>
            <a:r>
              <a:rPr lang="en-US" sz="908" dirty="0" err="1" smtClean="0">
                <a:latin typeface="Consolas" pitchFamily="49" charset="0"/>
                <a:cs typeface="Consolas" pitchFamily="49" charset="0"/>
              </a:rPr>
              <a:t>hpx</a:t>
            </a:r>
            <a:r>
              <a:rPr lang="en-US" sz="908" dirty="0" smtClean="0">
                <a:latin typeface="Consolas" pitchFamily="49" charset="0"/>
                <a:cs typeface="Consolas" pitchFamily="49" charset="0"/>
              </a:rPr>
              <a:t>/algorithm.hpp&gt;</a:t>
            </a:r>
          </a:p>
          <a:p>
            <a:pPr marL="55369" indent="0">
              <a:spcBef>
                <a:spcPts val="50"/>
              </a:spcBef>
              <a:buNone/>
            </a:pPr>
            <a:r>
              <a:rPr lang="en-US" sz="908" dirty="0" smtClean="0">
                <a:latin typeface="Consolas" pitchFamily="49" charset="0"/>
                <a:cs typeface="Consolas" pitchFamily="49" charset="0"/>
              </a:rPr>
              <a:t>#include &lt;</a:t>
            </a:r>
            <a:r>
              <a:rPr lang="en-US" sz="908" dirty="0" err="1" smtClean="0">
                <a:latin typeface="Consolas" pitchFamily="49" charset="0"/>
                <a:cs typeface="Consolas" pitchFamily="49" charset="0"/>
              </a:rPr>
              <a:t>hpx</a:t>
            </a:r>
            <a:r>
              <a:rPr lang="en-US" sz="908" dirty="0" smtClean="0">
                <a:latin typeface="Consolas" pitchFamily="49" charset="0"/>
                <a:cs typeface="Consolas" pitchFamily="49" charset="0"/>
              </a:rPr>
              <a:t>/execution.hpp&gt;</a:t>
            </a:r>
            <a:endParaRPr lang="en-US" sz="908" dirty="0">
              <a:latin typeface="Consolas" pitchFamily="49" charset="0"/>
              <a:cs typeface="Consolas" pitchFamily="49" charset="0"/>
            </a:endParaRPr>
          </a:p>
          <a:p>
            <a:pPr marL="55369" indent="0">
              <a:spcBef>
                <a:spcPts val="50"/>
              </a:spcBef>
              <a:buNone/>
            </a:pPr>
            <a:r>
              <a:rPr lang="en-US" sz="908" dirty="0">
                <a:latin typeface="Consolas" pitchFamily="49" charset="0"/>
                <a:cs typeface="Consolas" pitchFamily="49" charset="0"/>
              </a:rPr>
              <a:t>#include </a:t>
            </a:r>
            <a:r>
              <a:rPr lang="en-US" sz="908" dirty="0" smtClean="0">
                <a:latin typeface="Consolas" pitchFamily="49" charset="0"/>
                <a:cs typeface="Consolas" pitchFamily="49" charset="0"/>
              </a:rPr>
              <a:t>&lt;print&gt;</a:t>
            </a:r>
            <a:endParaRPr lang="en-US" sz="908" dirty="0">
              <a:latin typeface="Consolas" pitchFamily="49" charset="0"/>
              <a:cs typeface="Consolas" pitchFamily="49" charset="0"/>
            </a:endParaRPr>
          </a:p>
          <a:p>
            <a:pPr marL="55369" indent="0">
              <a:spcBef>
                <a:spcPts val="50"/>
              </a:spcBef>
              <a:buNone/>
            </a:pPr>
            <a:r>
              <a:rPr lang="en-US" sz="908" dirty="0">
                <a:latin typeface="Consolas" pitchFamily="49" charset="0"/>
                <a:cs typeface="Consolas" pitchFamily="49" charset="0"/>
              </a:rPr>
              <a:t>#include &lt;vector&gt;</a:t>
            </a:r>
          </a:p>
          <a:p>
            <a:pPr marL="55369" indent="0">
              <a:spcBef>
                <a:spcPts val="50"/>
              </a:spcBef>
              <a:buNone/>
            </a:pPr>
            <a:endParaRPr lang="en-US" sz="908" dirty="0">
              <a:latin typeface="Consolas" pitchFamily="49" charset="0"/>
              <a:cs typeface="Consolas" pitchFamily="49" charset="0"/>
            </a:endParaRPr>
          </a:p>
          <a:p>
            <a:pPr marL="55369" indent="0">
              <a:spcBef>
                <a:spcPts val="50"/>
              </a:spcBef>
              <a:buNone/>
            </a:pPr>
            <a:r>
              <a:rPr lang="en-US" sz="908" dirty="0" err="1">
                <a:solidFill>
                  <a:srgbClr val="0000FF"/>
                </a:solidFill>
                <a:latin typeface="Consolas"/>
              </a:rPr>
              <a:t>int</a:t>
            </a:r>
            <a:r>
              <a:rPr lang="en-US" sz="908" dirty="0">
                <a:latin typeface="Consolas" pitchFamily="49" charset="0"/>
                <a:cs typeface="Consolas" pitchFamily="49" charset="0"/>
              </a:rPr>
              <a:t> main()     </a:t>
            </a:r>
            <a:r>
              <a:rPr lang="en-US" sz="908" dirty="0">
                <a:solidFill>
                  <a:srgbClr val="008000"/>
                </a:solidFill>
                <a:latin typeface="Consolas"/>
              </a:rPr>
              <a:t>// main() is where a C++ program starts</a:t>
            </a:r>
          </a:p>
          <a:p>
            <a:pPr marL="55369" indent="0">
              <a:spcBef>
                <a:spcPts val="50"/>
              </a:spcBef>
              <a:buNone/>
            </a:pPr>
            <a:r>
              <a:rPr lang="en-US" sz="908" dirty="0" smtClean="0">
                <a:latin typeface="Consolas" pitchFamily="49" charset="0"/>
                <a:cs typeface="Consolas" pitchFamily="49" charset="0"/>
              </a:rPr>
              <a:t>{</a:t>
            </a:r>
          </a:p>
          <a:p>
            <a:pPr marL="55369" indent="0">
              <a:spcBef>
                <a:spcPts val="50"/>
              </a:spcBef>
              <a:buNone/>
            </a:pPr>
            <a:r>
              <a:rPr lang="en-US" sz="908" dirty="0">
                <a:latin typeface="Consolas" pitchFamily="49" charset="0"/>
                <a:cs typeface="Consolas" pitchFamily="49" charset="0"/>
              </a:rPr>
              <a:t> </a:t>
            </a:r>
            <a:r>
              <a:rPr lang="en-US" sz="908" dirty="0" smtClean="0">
                <a:latin typeface="Consolas" pitchFamily="49" charset="0"/>
                <a:cs typeface="Consolas" pitchFamily="49" charset="0"/>
              </a:rPr>
              <a:t>   </a:t>
            </a:r>
            <a:r>
              <a:rPr lang="en-US" sz="908" dirty="0" err="1" smtClean="0">
                <a:latin typeface="Consolas" pitchFamily="49" charset="0"/>
                <a:cs typeface="Consolas" pitchFamily="49" charset="0"/>
              </a:rPr>
              <a:t>std</a:t>
            </a:r>
            <a:r>
              <a:rPr lang="en-US" sz="908" dirty="0" smtClean="0">
                <a:latin typeface="Consolas" pitchFamily="49" charset="0"/>
                <a:cs typeface="Consolas" pitchFamily="49" charset="0"/>
              </a:rPr>
              <a:t>::vector&lt;double&gt; data = { 1.0, 2.0, 3.0, 4.0, 5.0, 6.0 };</a:t>
            </a:r>
          </a:p>
          <a:p>
            <a:pPr marL="55369" indent="0">
              <a:spcBef>
                <a:spcPts val="50"/>
              </a:spcBef>
              <a:buNone/>
            </a:pPr>
            <a:r>
              <a:rPr lang="en-US" sz="908" dirty="0">
                <a:latin typeface="Consolas" pitchFamily="49" charset="0"/>
                <a:cs typeface="Consolas" pitchFamily="49" charset="0"/>
              </a:rPr>
              <a:t> </a:t>
            </a:r>
            <a:r>
              <a:rPr lang="en-US" sz="908" dirty="0" smtClean="0">
                <a:latin typeface="Consolas" pitchFamily="49" charset="0"/>
                <a:cs typeface="Consolas" pitchFamily="49" charset="0"/>
              </a:rPr>
              <a:t>   </a:t>
            </a:r>
            <a:r>
              <a:rPr lang="en-US" sz="908" dirty="0" err="1" smtClean="0">
                <a:solidFill>
                  <a:schemeClr val="tx2">
                    <a:lumMod val="60000"/>
                    <a:lumOff val="40000"/>
                  </a:schemeClr>
                </a:solidFill>
                <a:latin typeface="Consolas" pitchFamily="49" charset="0"/>
                <a:cs typeface="Consolas" pitchFamily="49" charset="0"/>
              </a:rPr>
              <a:t>hpx</a:t>
            </a:r>
            <a:r>
              <a:rPr lang="en-US" sz="908" dirty="0" smtClean="0">
                <a:solidFill>
                  <a:schemeClr val="tx2">
                    <a:lumMod val="60000"/>
                    <a:lumOff val="40000"/>
                  </a:schemeClr>
                </a:solidFill>
                <a:latin typeface="Consolas" pitchFamily="49" charset="0"/>
                <a:cs typeface="Consolas" pitchFamily="49" charset="0"/>
              </a:rPr>
              <a:t>::execution::experimental::</a:t>
            </a:r>
            <a:r>
              <a:rPr lang="en-US" sz="908" dirty="0" err="1" smtClean="0">
                <a:solidFill>
                  <a:schemeClr val="tx2">
                    <a:lumMod val="60000"/>
                    <a:lumOff val="40000"/>
                  </a:schemeClr>
                </a:solidFill>
                <a:latin typeface="Consolas" pitchFamily="49" charset="0"/>
                <a:cs typeface="Consolas" pitchFamily="49" charset="0"/>
              </a:rPr>
              <a:t>num_cores</a:t>
            </a:r>
            <a:r>
              <a:rPr lang="en-US" sz="908" dirty="0" smtClean="0">
                <a:solidFill>
                  <a:schemeClr val="tx2">
                    <a:lumMod val="60000"/>
                    <a:lumOff val="40000"/>
                  </a:schemeClr>
                </a:solidFill>
                <a:latin typeface="Consolas" pitchFamily="49" charset="0"/>
                <a:cs typeface="Consolas" pitchFamily="49" charset="0"/>
              </a:rPr>
              <a:t> </a:t>
            </a:r>
            <a:r>
              <a:rPr lang="en-US" sz="908" dirty="0" err="1" smtClean="0">
                <a:solidFill>
                  <a:schemeClr val="tx2">
                    <a:lumMod val="60000"/>
                    <a:lumOff val="40000"/>
                  </a:schemeClr>
                </a:solidFill>
                <a:latin typeface="Consolas" pitchFamily="49" charset="0"/>
                <a:cs typeface="Consolas" pitchFamily="49" charset="0"/>
              </a:rPr>
              <a:t>nc</a:t>
            </a:r>
            <a:r>
              <a:rPr lang="en-US" sz="908" dirty="0" smtClean="0">
                <a:solidFill>
                  <a:schemeClr val="tx2">
                    <a:lumMod val="60000"/>
                    <a:lumOff val="40000"/>
                  </a:schemeClr>
                </a:solidFill>
                <a:latin typeface="Consolas" pitchFamily="49" charset="0"/>
                <a:cs typeface="Consolas" pitchFamily="49" charset="0"/>
              </a:rPr>
              <a:t>(2);</a:t>
            </a:r>
          </a:p>
          <a:p>
            <a:pPr marL="55369" indent="0">
              <a:spcBef>
                <a:spcPts val="50"/>
              </a:spcBef>
              <a:buNone/>
            </a:pPr>
            <a:r>
              <a:rPr lang="en-US" sz="908" dirty="0">
                <a:latin typeface="Consolas" pitchFamily="49" charset="0"/>
                <a:cs typeface="Consolas" pitchFamily="49" charset="0"/>
              </a:rPr>
              <a:t> </a:t>
            </a:r>
            <a:r>
              <a:rPr lang="en-US" sz="908" dirty="0" smtClean="0">
                <a:latin typeface="Consolas" pitchFamily="49" charset="0"/>
                <a:cs typeface="Consolas" pitchFamily="49" charset="0"/>
              </a:rPr>
              <a:t>   </a:t>
            </a:r>
            <a:r>
              <a:rPr lang="en-US" sz="908" dirty="0">
                <a:solidFill>
                  <a:srgbClr val="0000FF"/>
                </a:solidFill>
                <a:latin typeface="Consolas"/>
              </a:rPr>
              <a:t>auto</a:t>
            </a:r>
            <a:r>
              <a:rPr lang="en-US" sz="908" dirty="0" smtClean="0">
                <a:latin typeface="Consolas" pitchFamily="49" charset="0"/>
                <a:cs typeface="Consolas" pitchFamily="49" charset="0"/>
              </a:rPr>
              <a:t> sum = </a:t>
            </a:r>
            <a:r>
              <a:rPr lang="en-US" sz="908" dirty="0" err="1" smtClean="0">
                <a:solidFill>
                  <a:schemeClr val="tx2">
                    <a:lumMod val="60000"/>
                    <a:lumOff val="40000"/>
                  </a:schemeClr>
                </a:solidFill>
                <a:latin typeface="Consolas" pitchFamily="49" charset="0"/>
                <a:cs typeface="Consolas" pitchFamily="49" charset="0"/>
              </a:rPr>
              <a:t>hpx</a:t>
            </a:r>
            <a:r>
              <a:rPr lang="en-US" sz="900" dirty="0">
                <a:latin typeface="Consolas" pitchFamily="49" charset="0"/>
                <a:cs typeface="Consolas" pitchFamily="49" charset="0"/>
              </a:rPr>
              <a:t>::</a:t>
            </a:r>
            <a:r>
              <a:rPr lang="en-US" sz="908" dirty="0" smtClean="0">
                <a:latin typeface="Consolas" pitchFamily="49" charset="0"/>
                <a:cs typeface="Consolas" pitchFamily="49" charset="0"/>
              </a:rPr>
              <a:t>reduce(</a:t>
            </a:r>
            <a:r>
              <a:rPr lang="en-US" sz="908" dirty="0" err="1" smtClean="0">
                <a:solidFill>
                  <a:schemeClr val="tx2">
                    <a:lumMod val="60000"/>
                    <a:lumOff val="40000"/>
                  </a:schemeClr>
                </a:solidFill>
                <a:latin typeface="Consolas" pitchFamily="49" charset="0"/>
                <a:cs typeface="Consolas" pitchFamily="49" charset="0"/>
              </a:rPr>
              <a:t>hpx</a:t>
            </a:r>
            <a:r>
              <a:rPr lang="en-US" sz="900" dirty="0">
                <a:latin typeface="Consolas" pitchFamily="49" charset="0"/>
                <a:cs typeface="Consolas" pitchFamily="49" charset="0"/>
              </a:rPr>
              <a:t>::execution::</a:t>
            </a:r>
            <a:r>
              <a:rPr lang="en-US" sz="900" dirty="0" err="1">
                <a:latin typeface="Consolas" pitchFamily="49" charset="0"/>
                <a:cs typeface="Consolas" pitchFamily="49" charset="0"/>
              </a:rPr>
              <a:t>par</a:t>
            </a:r>
            <a:r>
              <a:rPr lang="en-US" sz="908" dirty="0" err="1" smtClean="0">
                <a:solidFill>
                  <a:schemeClr val="tx2">
                    <a:lumMod val="60000"/>
                    <a:lumOff val="40000"/>
                  </a:schemeClr>
                </a:solidFill>
                <a:latin typeface="Consolas" pitchFamily="49" charset="0"/>
                <a:cs typeface="Consolas" pitchFamily="49" charset="0"/>
              </a:rPr>
              <a:t>.with</a:t>
            </a:r>
            <a:r>
              <a:rPr lang="en-US" sz="908" dirty="0" smtClean="0">
                <a:solidFill>
                  <a:schemeClr val="tx2">
                    <a:lumMod val="60000"/>
                    <a:lumOff val="40000"/>
                  </a:schemeClr>
                </a:solidFill>
                <a:latin typeface="Consolas" pitchFamily="49" charset="0"/>
                <a:cs typeface="Consolas" pitchFamily="49" charset="0"/>
              </a:rPr>
              <a:t>(</a:t>
            </a:r>
            <a:r>
              <a:rPr lang="en-US" sz="908" dirty="0" err="1" smtClean="0">
                <a:solidFill>
                  <a:schemeClr val="tx2">
                    <a:lumMod val="60000"/>
                    <a:lumOff val="40000"/>
                  </a:schemeClr>
                </a:solidFill>
                <a:latin typeface="Consolas" pitchFamily="49" charset="0"/>
                <a:cs typeface="Consolas" pitchFamily="49" charset="0"/>
              </a:rPr>
              <a:t>nc</a:t>
            </a:r>
            <a:r>
              <a:rPr lang="en-US" sz="908" dirty="0" smtClean="0">
                <a:solidFill>
                  <a:schemeClr val="tx2">
                    <a:lumMod val="60000"/>
                    <a:lumOff val="40000"/>
                  </a:schemeClr>
                </a:solidFill>
                <a:latin typeface="Consolas" pitchFamily="49" charset="0"/>
                <a:cs typeface="Consolas" pitchFamily="49" charset="0"/>
              </a:rPr>
              <a:t>)</a:t>
            </a:r>
            <a:r>
              <a:rPr lang="en-US" sz="908" dirty="0" smtClean="0">
                <a:latin typeface="Consolas" pitchFamily="49" charset="0"/>
                <a:cs typeface="Consolas" pitchFamily="49" charset="0"/>
              </a:rPr>
              <a:t>, </a:t>
            </a:r>
            <a:r>
              <a:rPr lang="en-US" sz="908" dirty="0" err="1" smtClean="0">
                <a:latin typeface="Consolas" pitchFamily="49" charset="0"/>
                <a:cs typeface="Consolas" pitchFamily="49" charset="0"/>
              </a:rPr>
              <a:t>data.begin</a:t>
            </a:r>
            <a:r>
              <a:rPr lang="en-US" sz="908" dirty="0" smtClean="0">
                <a:latin typeface="Consolas" pitchFamily="49" charset="0"/>
                <a:cs typeface="Consolas" pitchFamily="49" charset="0"/>
              </a:rPr>
              <a:t>(), </a:t>
            </a:r>
            <a:r>
              <a:rPr lang="en-US" sz="908" dirty="0" err="1" smtClean="0">
                <a:latin typeface="Consolas" pitchFamily="49" charset="0"/>
                <a:cs typeface="Consolas" pitchFamily="49" charset="0"/>
              </a:rPr>
              <a:t>data.end</a:t>
            </a:r>
            <a:r>
              <a:rPr lang="en-US" sz="908" dirty="0" smtClean="0">
                <a:latin typeface="Consolas" pitchFamily="49" charset="0"/>
                <a:cs typeface="Consolas" pitchFamily="49" charset="0"/>
              </a:rPr>
              <a:t>());</a:t>
            </a:r>
            <a:endParaRPr lang="en-US" sz="908" dirty="0">
              <a:latin typeface="Consolas" pitchFamily="49" charset="0"/>
              <a:cs typeface="Consolas" pitchFamily="49" charset="0"/>
            </a:endParaRPr>
          </a:p>
          <a:p>
            <a:pPr marL="55369" indent="0">
              <a:spcBef>
                <a:spcPts val="50"/>
              </a:spcBef>
              <a:buNone/>
            </a:pPr>
            <a:r>
              <a:rPr lang="en-US" sz="908" dirty="0">
                <a:latin typeface="Consolas" pitchFamily="49" charset="0"/>
                <a:cs typeface="Consolas" pitchFamily="49" charset="0"/>
              </a:rPr>
              <a:t> </a:t>
            </a:r>
            <a:r>
              <a:rPr lang="en-US" sz="908" dirty="0" smtClean="0">
                <a:latin typeface="Consolas" pitchFamily="49" charset="0"/>
                <a:cs typeface="Consolas" pitchFamily="49" charset="0"/>
              </a:rPr>
              <a:t>   </a:t>
            </a:r>
            <a:r>
              <a:rPr lang="en-US" sz="908" dirty="0" err="1" smtClean="0">
                <a:latin typeface="Consolas" pitchFamily="49" charset="0"/>
                <a:cs typeface="Consolas" pitchFamily="49" charset="0"/>
              </a:rPr>
              <a:t>std</a:t>
            </a:r>
            <a:r>
              <a:rPr lang="en-US" sz="908" dirty="0" smtClean="0">
                <a:latin typeface="Consolas" pitchFamily="49" charset="0"/>
                <a:cs typeface="Consolas" pitchFamily="49" charset="0"/>
              </a:rPr>
              <a:t>::</a:t>
            </a:r>
            <a:r>
              <a:rPr lang="en-US" sz="908" dirty="0" err="1" smtClean="0">
                <a:latin typeface="Consolas" pitchFamily="49" charset="0"/>
                <a:cs typeface="Consolas" pitchFamily="49" charset="0"/>
              </a:rPr>
              <a:t>println</a:t>
            </a:r>
            <a:r>
              <a:rPr lang="en-US" sz="908" dirty="0" smtClean="0">
                <a:latin typeface="Consolas" pitchFamily="49" charset="0"/>
                <a:cs typeface="Consolas" pitchFamily="49" charset="0"/>
              </a:rPr>
              <a:t>("Sum of all values: {}", sum); </a:t>
            </a:r>
            <a:endParaRPr lang="en-US" sz="908" dirty="0">
              <a:latin typeface="Consolas" pitchFamily="49" charset="0"/>
              <a:cs typeface="Consolas" pitchFamily="49" charset="0"/>
            </a:endParaRPr>
          </a:p>
          <a:p>
            <a:pPr marL="55369" indent="0">
              <a:spcBef>
                <a:spcPts val="50"/>
              </a:spcBef>
              <a:buNone/>
            </a:pPr>
            <a:r>
              <a:rPr lang="en-US" sz="908" dirty="0">
                <a:latin typeface="Consolas" pitchFamily="49" charset="0"/>
              </a:rPr>
              <a:t> </a:t>
            </a:r>
            <a:r>
              <a:rPr lang="en-US" sz="908" dirty="0" smtClean="0">
                <a:latin typeface="Consolas" pitchFamily="49" charset="0"/>
              </a:rPr>
              <a:t>   </a:t>
            </a:r>
            <a:r>
              <a:rPr lang="en-US" sz="908" dirty="0" smtClean="0">
                <a:solidFill>
                  <a:srgbClr val="0000FF"/>
                </a:solidFill>
                <a:latin typeface="Consolas"/>
              </a:rPr>
              <a:t>return</a:t>
            </a:r>
            <a:r>
              <a:rPr lang="en-US" sz="908" dirty="0" smtClean="0">
                <a:latin typeface="Consolas" pitchFamily="49" charset="0"/>
                <a:cs typeface="Consolas" pitchFamily="49" charset="0"/>
              </a:rPr>
              <a:t> </a:t>
            </a:r>
            <a:r>
              <a:rPr lang="en-US" sz="908" dirty="0">
                <a:latin typeface="Consolas" pitchFamily="49" charset="0"/>
                <a:cs typeface="Consolas" pitchFamily="49" charset="0"/>
              </a:rPr>
              <a:t>0</a:t>
            </a:r>
            <a:r>
              <a:rPr lang="en-US" sz="908" dirty="0" smtClean="0">
                <a:latin typeface="Consolas" pitchFamily="49" charset="0"/>
                <a:cs typeface="Consolas" pitchFamily="49" charset="0"/>
              </a:rPr>
              <a:t>;</a:t>
            </a:r>
            <a:endParaRPr lang="en-US" sz="908" dirty="0">
              <a:solidFill>
                <a:srgbClr val="008000"/>
              </a:solidFill>
              <a:latin typeface="Consolas"/>
            </a:endParaRPr>
          </a:p>
          <a:p>
            <a:pPr marL="55369" indent="0">
              <a:spcBef>
                <a:spcPts val="50"/>
              </a:spcBef>
              <a:buNone/>
            </a:pPr>
            <a:r>
              <a:rPr lang="en-US" sz="908" dirty="0" smtClean="0">
                <a:latin typeface="Consolas" pitchFamily="49" charset="0"/>
                <a:cs typeface="Consolas" pitchFamily="49" charset="0"/>
              </a:rPr>
              <a:t>}</a:t>
            </a:r>
            <a:endParaRPr lang="en-US" sz="908" dirty="0">
              <a:latin typeface="Consolas" pitchFamily="49" charset="0"/>
              <a:cs typeface="Consolas" pitchFamily="49" charset="0"/>
            </a:endParaRPr>
          </a:p>
        </p:txBody>
      </p:sp>
      <p:sp>
        <p:nvSpPr>
          <p:cNvPr id="4" name="Date Placeholder 3"/>
          <p:cNvSpPr>
            <a:spLocks noGrp="1"/>
          </p:cNvSpPr>
          <p:nvPr>
            <p:ph type="dt" sz="half" idx="10"/>
          </p:nvPr>
        </p:nvSpPr>
        <p:spPr/>
        <p:txBody>
          <a:bodyPr/>
          <a:lstStyle/>
          <a:p>
            <a:r>
              <a:rPr lang="en-US" smtClean="0"/>
              <a:t>1/14/2025, Lecture 1</a:t>
            </a:r>
            <a:endParaRPr lang="en-US"/>
          </a:p>
        </p:txBody>
      </p:sp>
      <p:sp>
        <p:nvSpPr>
          <p:cNvPr id="5" name="Footer Placeholder 4"/>
          <p:cNvSpPr>
            <a:spLocks noGrp="1"/>
          </p:cNvSpPr>
          <p:nvPr>
            <p:ph type="ftr" sz="quarter" idx="11"/>
          </p:nvPr>
        </p:nvSpPr>
        <p:spPr/>
        <p:txBody>
          <a:bodyPr/>
          <a:lstStyle/>
          <a:p>
            <a:r>
              <a:rPr lang="en-US" smtClean="0"/>
              <a:t>CSC4700, Spring 2025, Welcome and Introduction</a:t>
            </a:r>
            <a:endParaRPr lang="en-US" dirty="0"/>
          </a:p>
        </p:txBody>
      </p:sp>
      <p:sp>
        <p:nvSpPr>
          <p:cNvPr id="6" name="Slide Number Placeholder 5"/>
          <p:cNvSpPr>
            <a:spLocks noGrp="1"/>
          </p:cNvSpPr>
          <p:nvPr>
            <p:ph type="sldNum" sz="quarter" idx="12"/>
          </p:nvPr>
        </p:nvSpPr>
        <p:spPr/>
        <p:txBody>
          <a:bodyPr>
            <a:normAutofit fontScale="92500" lnSpcReduction="20000"/>
          </a:bodyPr>
          <a:lstStyle/>
          <a:p>
            <a:fld id="{361B6064-FECE-466A-BF5C-A30C7EDC9E78}" type="slidenum">
              <a:rPr lang="en-US" smtClean="0"/>
              <a:t>43</a:t>
            </a:fld>
            <a:endParaRPr lang="en-US"/>
          </a:p>
        </p:txBody>
      </p:sp>
    </p:spTree>
    <p:extLst>
      <p:ext uri="{BB962C8B-B14F-4D97-AF65-F5344CB8AC3E}">
        <p14:creationId xmlns:p14="http://schemas.microsoft.com/office/powerpoint/2010/main" val="1670865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11" end="11"/>
                                            </p:txEl>
                                          </p:spTgt>
                                        </p:tgtEl>
                                        <p:attrNameLst>
                                          <p:attrName>style.visibility</p:attrName>
                                        </p:attrNameLst>
                                      </p:cBhvr>
                                      <p:to>
                                        <p:strVal val="visible"/>
                                      </p:to>
                                    </p:set>
                                    <p:anim calcmode="lin" valueType="num">
                                      <p:cBhvr additive="base">
                                        <p:cTn id="7" dur="500" fill="hold"/>
                                        <p:tgtEl>
                                          <p:spTgt spid="3">
                                            <p:txEl>
                                              <p:pRg st="11" end="1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11" end="1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deeper Look</a:t>
            </a:r>
            <a:endParaRPr lang="en-US" dirty="0"/>
          </a:p>
        </p:txBody>
      </p:sp>
      <p:sp>
        <p:nvSpPr>
          <p:cNvPr id="3" name="Content Placeholder 2"/>
          <p:cNvSpPr>
            <a:spLocks noGrp="1"/>
          </p:cNvSpPr>
          <p:nvPr>
            <p:ph idx="1"/>
          </p:nvPr>
        </p:nvSpPr>
        <p:spPr>
          <a:xfrm>
            <a:off x="636851" y="922867"/>
            <a:ext cx="4573324" cy="2195814"/>
          </a:xfrm>
        </p:spPr>
        <p:txBody>
          <a:bodyPr>
            <a:normAutofit lnSpcReduction="10000"/>
          </a:bodyPr>
          <a:lstStyle/>
          <a:p>
            <a:r>
              <a:rPr lang="en-US" dirty="0" smtClean="0"/>
              <a:t>Parallel algorithms</a:t>
            </a:r>
          </a:p>
          <a:p>
            <a:pPr lvl="1"/>
            <a:r>
              <a:rPr lang="en-US" dirty="0" err="1" smtClean="0">
                <a:solidFill>
                  <a:schemeClr val="tx2">
                    <a:lumMod val="60000"/>
                    <a:lumOff val="40000"/>
                  </a:schemeClr>
                </a:solidFill>
                <a:latin typeface="Consolas" panose="020B0609020204030204" pitchFamily="49" charset="0"/>
              </a:rPr>
              <a:t>hpx</a:t>
            </a:r>
            <a:r>
              <a:rPr lang="en-US" dirty="0" smtClean="0">
                <a:latin typeface="Consolas" panose="020B0609020204030204" pitchFamily="49" charset="0"/>
              </a:rPr>
              <a:t>::execution::par</a:t>
            </a:r>
            <a:r>
              <a:rPr lang="en-US" dirty="0" smtClean="0"/>
              <a:t>: execution policy tells library that it is ok to execute out of order</a:t>
            </a:r>
          </a:p>
          <a:p>
            <a:pPr lvl="1"/>
            <a:r>
              <a:rPr lang="en-US" dirty="0" err="1">
                <a:solidFill>
                  <a:schemeClr val="tx2">
                    <a:lumMod val="60000"/>
                    <a:lumOff val="40000"/>
                  </a:schemeClr>
                </a:solidFill>
                <a:latin typeface="Consolas" panose="020B0609020204030204" pitchFamily="49" charset="0"/>
              </a:rPr>
              <a:t>hpx</a:t>
            </a:r>
            <a:r>
              <a:rPr lang="en-US" dirty="0">
                <a:solidFill>
                  <a:schemeClr val="tx2">
                    <a:lumMod val="60000"/>
                    <a:lumOff val="40000"/>
                  </a:schemeClr>
                </a:solidFill>
                <a:latin typeface="Consolas" panose="020B0609020204030204" pitchFamily="49" charset="0"/>
              </a:rPr>
              <a:t>::execution::experimental::</a:t>
            </a:r>
            <a:r>
              <a:rPr lang="en-US" dirty="0" err="1">
                <a:solidFill>
                  <a:schemeClr val="tx2">
                    <a:lumMod val="60000"/>
                    <a:lumOff val="40000"/>
                  </a:schemeClr>
                </a:solidFill>
                <a:latin typeface="Consolas" panose="020B0609020204030204" pitchFamily="49" charset="0"/>
              </a:rPr>
              <a:t>num_cores</a:t>
            </a:r>
            <a:r>
              <a:rPr lang="en-US" dirty="0"/>
              <a:t> </a:t>
            </a:r>
            <a:r>
              <a:rPr lang="en-US" dirty="0" smtClean="0"/>
              <a:t>encapsulates a way to control number of cores to be used</a:t>
            </a:r>
          </a:p>
          <a:p>
            <a:pPr lvl="1"/>
            <a:r>
              <a:rPr lang="en-US" dirty="0" smtClean="0">
                <a:solidFill>
                  <a:schemeClr val="tx2">
                    <a:lumMod val="60000"/>
                    <a:lumOff val="40000"/>
                  </a:schemeClr>
                </a:solidFill>
                <a:latin typeface="Consolas" panose="020B0609020204030204" pitchFamily="49" charset="0"/>
              </a:rPr>
              <a:t>.with(</a:t>
            </a:r>
            <a:r>
              <a:rPr lang="en-US" dirty="0" err="1" smtClean="0">
                <a:solidFill>
                  <a:schemeClr val="tx2">
                    <a:lumMod val="60000"/>
                    <a:lumOff val="40000"/>
                  </a:schemeClr>
                </a:solidFill>
                <a:latin typeface="Consolas" panose="020B0609020204030204" pitchFamily="49" charset="0"/>
              </a:rPr>
              <a:t>nc</a:t>
            </a:r>
            <a:r>
              <a:rPr lang="en-US" dirty="0" smtClean="0">
                <a:solidFill>
                  <a:schemeClr val="tx2">
                    <a:lumMod val="60000"/>
                    <a:lumOff val="40000"/>
                  </a:schemeClr>
                </a:solidFill>
                <a:latin typeface="Consolas" panose="020B0609020204030204" pitchFamily="49" charset="0"/>
              </a:rPr>
              <a:t>)</a:t>
            </a:r>
            <a:r>
              <a:rPr lang="en-US" dirty="0" smtClean="0"/>
              <a:t>: associates this with the execution policy</a:t>
            </a:r>
          </a:p>
          <a:p>
            <a:pPr lvl="1"/>
            <a:endParaRPr lang="en-US" dirty="0" smtClean="0"/>
          </a:p>
          <a:p>
            <a:pPr marL="207633" lvl="2" indent="0">
              <a:buNone/>
            </a:pPr>
            <a:r>
              <a:rPr lang="en-US" sz="900" dirty="0" smtClean="0">
                <a:solidFill>
                  <a:srgbClr val="0000FF"/>
                </a:solidFill>
                <a:latin typeface="Consolas"/>
              </a:rPr>
              <a:t>   </a:t>
            </a:r>
            <a:r>
              <a:rPr lang="en-US" sz="900" dirty="0" err="1">
                <a:solidFill>
                  <a:schemeClr val="tx2">
                    <a:lumMod val="60000"/>
                    <a:lumOff val="40000"/>
                  </a:schemeClr>
                </a:solidFill>
                <a:latin typeface="Consolas" pitchFamily="49" charset="0"/>
                <a:cs typeface="Consolas" pitchFamily="49" charset="0"/>
              </a:rPr>
              <a:t>hpx</a:t>
            </a:r>
            <a:r>
              <a:rPr lang="en-US" sz="900" dirty="0">
                <a:solidFill>
                  <a:schemeClr val="tx2">
                    <a:lumMod val="60000"/>
                    <a:lumOff val="40000"/>
                  </a:schemeClr>
                </a:solidFill>
                <a:latin typeface="Consolas" pitchFamily="49" charset="0"/>
                <a:cs typeface="Consolas" pitchFamily="49" charset="0"/>
              </a:rPr>
              <a:t>::execution::experimental::</a:t>
            </a:r>
            <a:r>
              <a:rPr lang="en-US" sz="900" dirty="0" err="1">
                <a:solidFill>
                  <a:schemeClr val="tx2">
                    <a:lumMod val="60000"/>
                    <a:lumOff val="40000"/>
                  </a:schemeClr>
                </a:solidFill>
                <a:latin typeface="Consolas" pitchFamily="49" charset="0"/>
                <a:cs typeface="Consolas" pitchFamily="49" charset="0"/>
              </a:rPr>
              <a:t>num_cores</a:t>
            </a:r>
            <a:r>
              <a:rPr lang="en-US" sz="900" dirty="0">
                <a:solidFill>
                  <a:schemeClr val="tx2">
                    <a:lumMod val="60000"/>
                    <a:lumOff val="40000"/>
                  </a:schemeClr>
                </a:solidFill>
                <a:latin typeface="Consolas" pitchFamily="49" charset="0"/>
                <a:cs typeface="Consolas" pitchFamily="49" charset="0"/>
              </a:rPr>
              <a:t> </a:t>
            </a:r>
            <a:r>
              <a:rPr lang="en-US" sz="900" dirty="0" err="1">
                <a:solidFill>
                  <a:schemeClr val="tx2">
                    <a:lumMod val="60000"/>
                    <a:lumOff val="40000"/>
                  </a:schemeClr>
                </a:solidFill>
                <a:latin typeface="Consolas" pitchFamily="49" charset="0"/>
                <a:cs typeface="Consolas" pitchFamily="49" charset="0"/>
              </a:rPr>
              <a:t>nc</a:t>
            </a:r>
            <a:r>
              <a:rPr lang="en-US" sz="900" dirty="0">
                <a:solidFill>
                  <a:schemeClr val="tx2">
                    <a:lumMod val="60000"/>
                    <a:lumOff val="40000"/>
                  </a:schemeClr>
                </a:solidFill>
                <a:latin typeface="Consolas" pitchFamily="49" charset="0"/>
                <a:cs typeface="Consolas" pitchFamily="49" charset="0"/>
              </a:rPr>
              <a:t>(2);</a:t>
            </a:r>
          </a:p>
          <a:p>
            <a:pPr marL="207633" lvl="2" indent="0">
              <a:buNone/>
            </a:pPr>
            <a:r>
              <a:rPr lang="en-US" sz="900" dirty="0" smtClean="0">
                <a:solidFill>
                  <a:srgbClr val="0000FF"/>
                </a:solidFill>
                <a:latin typeface="Consolas"/>
              </a:rPr>
              <a:t>   auto</a:t>
            </a:r>
            <a:r>
              <a:rPr lang="en-US" sz="900" dirty="0" smtClean="0">
                <a:latin typeface="Consolas" pitchFamily="49" charset="0"/>
                <a:cs typeface="Consolas" pitchFamily="49" charset="0"/>
              </a:rPr>
              <a:t> </a:t>
            </a:r>
            <a:r>
              <a:rPr lang="en-US" sz="900" dirty="0">
                <a:latin typeface="Consolas" pitchFamily="49" charset="0"/>
                <a:cs typeface="Consolas" pitchFamily="49" charset="0"/>
              </a:rPr>
              <a:t>sum = </a:t>
            </a:r>
            <a:r>
              <a:rPr lang="en-US" sz="900" dirty="0" err="1" smtClean="0">
                <a:solidFill>
                  <a:schemeClr val="tx2">
                    <a:lumMod val="60000"/>
                    <a:lumOff val="40000"/>
                  </a:schemeClr>
                </a:solidFill>
                <a:latin typeface="Consolas" pitchFamily="49" charset="0"/>
                <a:cs typeface="Consolas" pitchFamily="49" charset="0"/>
              </a:rPr>
              <a:t>hpx</a:t>
            </a:r>
            <a:r>
              <a:rPr lang="en-US" sz="900" dirty="0" smtClean="0">
                <a:latin typeface="Consolas" pitchFamily="49" charset="0"/>
                <a:cs typeface="Consolas" pitchFamily="49" charset="0"/>
              </a:rPr>
              <a:t>::reduce(</a:t>
            </a:r>
          </a:p>
          <a:p>
            <a:pPr marL="207633" lvl="2" indent="0">
              <a:buNone/>
            </a:pPr>
            <a:r>
              <a:rPr lang="en-US" sz="900" dirty="0">
                <a:solidFill>
                  <a:schemeClr val="tx2">
                    <a:lumMod val="60000"/>
                    <a:lumOff val="40000"/>
                  </a:schemeClr>
                </a:solidFill>
                <a:latin typeface="Consolas" pitchFamily="49" charset="0"/>
                <a:cs typeface="Consolas" pitchFamily="49" charset="0"/>
              </a:rPr>
              <a:t> </a:t>
            </a:r>
            <a:r>
              <a:rPr lang="en-US" sz="900" dirty="0" smtClean="0">
                <a:solidFill>
                  <a:schemeClr val="tx2">
                    <a:lumMod val="60000"/>
                    <a:lumOff val="40000"/>
                  </a:schemeClr>
                </a:solidFill>
                <a:latin typeface="Consolas" pitchFamily="49" charset="0"/>
                <a:cs typeface="Consolas" pitchFamily="49" charset="0"/>
              </a:rPr>
              <a:t>      </a:t>
            </a:r>
            <a:r>
              <a:rPr lang="en-US" sz="900" dirty="0" err="1" smtClean="0">
                <a:solidFill>
                  <a:schemeClr val="tx2">
                    <a:lumMod val="60000"/>
                    <a:lumOff val="40000"/>
                  </a:schemeClr>
                </a:solidFill>
                <a:latin typeface="Consolas" pitchFamily="49" charset="0"/>
                <a:cs typeface="Consolas" pitchFamily="49" charset="0"/>
              </a:rPr>
              <a:t>hpx</a:t>
            </a:r>
            <a:r>
              <a:rPr lang="en-US" sz="900" dirty="0" smtClean="0">
                <a:latin typeface="Consolas" pitchFamily="49" charset="0"/>
                <a:cs typeface="Consolas" pitchFamily="49" charset="0"/>
              </a:rPr>
              <a:t>::</a:t>
            </a:r>
            <a:r>
              <a:rPr lang="en-US" sz="900" dirty="0">
                <a:latin typeface="Consolas" pitchFamily="49" charset="0"/>
                <a:cs typeface="Consolas" pitchFamily="49" charset="0"/>
              </a:rPr>
              <a:t>execution::</a:t>
            </a:r>
            <a:r>
              <a:rPr lang="en-US" sz="900" dirty="0" err="1" smtClean="0">
                <a:latin typeface="Consolas" pitchFamily="49" charset="0"/>
                <a:cs typeface="Consolas" pitchFamily="49" charset="0"/>
              </a:rPr>
              <a:t>par</a:t>
            </a:r>
            <a:r>
              <a:rPr lang="en-US" sz="900" dirty="0" err="1" smtClean="0">
                <a:solidFill>
                  <a:schemeClr val="tx2">
                    <a:lumMod val="60000"/>
                    <a:lumOff val="40000"/>
                  </a:schemeClr>
                </a:solidFill>
                <a:latin typeface="Consolas" pitchFamily="49" charset="0"/>
                <a:cs typeface="Consolas" pitchFamily="49" charset="0"/>
              </a:rPr>
              <a:t>.with</a:t>
            </a:r>
            <a:r>
              <a:rPr lang="en-US" sz="900" dirty="0" smtClean="0">
                <a:solidFill>
                  <a:schemeClr val="tx2">
                    <a:lumMod val="60000"/>
                    <a:lumOff val="40000"/>
                  </a:schemeClr>
                </a:solidFill>
                <a:latin typeface="Consolas" pitchFamily="49" charset="0"/>
                <a:cs typeface="Consolas" pitchFamily="49" charset="0"/>
              </a:rPr>
              <a:t>(</a:t>
            </a:r>
            <a:r>
              <a:rPr lang="en-US" sz="900" dirty="0" err="1" smtClean="0">
                <a:solidFill>
                  <a:schemeClr val="tx2">
                    <a:lumMod val="60000"/>
                    <a:lumOff val="40000"/>
                  </a:schemeClr>
                </a:solidFill>
                <a:latin typeface="Consolas" pitchFamily="49" charset="0"/>
                <a:cs typeface="Consolas" pitchFamily="49" charset="0"/>
              </a:rPr>
              <a:t>nc</a:t>
            </a:r>
            <a:r>
              <a:rPr lang="en-US" sz="900" dirty="0" smtClean="0">
                <a:solidFill>
                  <a:schemeClr val="tx2">
                    <a:lumMod val="60000"/>
                    <a:lumOff val="40000"/>
                  </a:schemeClr>
                </a:solidFill>
                <a:latin typeface="Consolas" pitchFamily="49" charset="0"/>
                <a:cs typeface="Consolas" pitchFamily="49" charset="0"/>
              </a:rPr>
              <a:t>)</a:t>
            </a:r>
            <a:r>
              <a:rPr lang="en-US" sz="900" dirty="0" smtClean="0">
                <a:latin typeface="Consolas" pitchFamily="49" charset="0"/>
                <a:cs typeface="Consolas" pitchFamily="49" charset="0"/>
              </a:rPr>
              <a:t>, </a:t>
            </a:r>
            <a:r>
              <a:rPr lang="en-US" sz="900" dirty="0" err="1">
                <a:latin typeface="Consolas" pitchFamily="49" charset="0"/>
                <a:cs typeface="Consolas" pitchFamily="49" charset="0"/>
              </a:rPr>
              <a:t>data.begin</a:t>
            </a:r>
            <a:r>
              <a:rPr lang="en-US" sz="900" dirty="0">
                <a:latin typeface="Consolas" pitchFamily="49" charset="0"/>
                <a:cs typeface="Consolas" pitchFamily="49" charset="0"/>
              </a:rPr>
              <a:t>(), </a:t>
            </a:r>
            <a:r>
              <a:rPr lang="en-US" sz="900" dirty="0" err="1">
                <a:latin typeface="Consolas" pitchFamily="49" charset="0"/>
                <a:cs typeface="Consolas" pitchFamily="49" charset="0"/>
              </a:rPr>
              <a:t>data.end</a:t>
            </a:r>
            <a:r>
              <a:rPr lang="en-US" sz="900" dirty="0" smtClean="0">
                <a:latin typeface="Consolas" pitchFamily="49" charset="0"/>
                <a:cs typeface="Consolas" pitchFamily="49" charset="0"/>
              </a:rPr>
              <a:t>());</a:t>
            </a:r>
          </a:p>
          <a:p>
            <a:endParaRPr lang="en-US" dirty="0" smtClean="0"/>
          </a:p>
          <a:p>
            <a:r>
              <a:rPr lang="en-US" dirty="0" smtClean="0"/>
              <a:t>This makes sure that the algorithm runs on 2 cores only</a:t>
            </a:r>
          </a:p>
        </p:txBody>
      </p:sp>
      <p:sp>
        <p:nvSpPr>
          <p:cNvPr id="4" name="Date Placeholder 3"/>
          <p:cNvSpPr>
            <a:spLocks noGrp="1"/>
          </p:cNvSpPr>
          <p:nvPr>
            <p:ph type="dt" sz="half" idx="10"/>
          </p:nvPr>
        </p:nvSpPr>
        <p:spPr/>
        <p:txBody>
          <a:bodyPr/>
          <a:lstStyle/>
          <a:p>
            <a:r>
              <a:rPr lang="en-US" smtClean="0"/>
              <a:t>1/14/2025, Lecture 1</a:t>
            </a:r>
            <a:endParaRPr lang="en-US"/>
          </a:p>
        </p:txBody>
      </p:sp>
      <p:sp>
        <p:nvSpPr>
          <p:cNvPr id="5" name="Footer Placeholder 4"/>
          <p:cNvSpPr>
            <a:spLocks noGrp="1"/>
          </p:cNvSpPr>
          <p:nvPr>
            <p:ph type="ftr" sz="quarter" idx="11"/>
          </p:nvPr>
        </p:nvSpPr>
        <p:spPr/>
        <p:txBody>
          <a:bodyPr/>
          <a:lstStyle/>
          <a:p>
            <a:r>
              <a:rPr lang="en-US" dirty="0" smtClean="0"/>
              <a:t>CSC4700, Spring 2025, Welcome and Introduction</a:t>
            </a:r>
            <a:endParaRPr lang="en-US" dirty="0"/>
          </a:p>
        </p:txBody>
      </p:sp>
      <p:sp>
        <p:nvSpPr>
          <p:cNvPr id="6" name="Slide Number Placeholder 5"/>
          <p:cNvSpPr>
            <a:spLocks noGrp="1"/>
          </p:cNvSpPr>
          <p:nvPr>
            <p:ph type="sldNum" sz="quarter" idx="12"/>
          </p:nvPr>
        </p:nvSpPr>
        <p:spPr/>
        <p:txBody>
          <a:bodyPr>
            <a:normAutofit fontScale="92500" lnSpcReduction="20000"/>
          </a:bodyPr>
          <a:lstStyle/>
          <a:p>
            <a:fld id="{361B6064-FECE-466A-BF5C-A30C7EDC9E78}" type="slidenum">
              <a:rPr lang="en-US" smtClean="0"/>
              <a:t>44</a:t>
            </a:fld>
            <a:endParaRPr lang="en-US"/>
          </a:p>
        </p:txBody>
      </p:sp>
    </p:spTree>
    <p:extLst>
      <p:ext uri="{BB962C8B-B14F-4D97-AF65-F5344CB8AC3E}">
        <p14:creationId xmlns:p14="http://schemas.microsoft.com/office/powerpoint/2010/main" val="4476415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en-US" smtClean="0"/>
              <a:t>Hello, world!</a:t>
            </a:r>
            <a:endParaRPr lang="en-US" dirty="0" smtClean="0"/>
          </a:p>
        </p:txBody>
      </p:sp>
      <p:sp>
        <p:nvSpPr>
          <p:cNvPr id="37891" name="Rectangle 3"/>
          <p:cNvSpPr>
            <a:spLocks noGrp="1" noChangeArrowheads="1"/>
          </p:cNvSpPr>
          <p:nvPr>
            <p:ph idx="1"/>
          </p:nvPr>
        </p:nvSpPr>
        <p:spPr/>
        <p:txBody>
          <a:bodyPr>
            <a:normAutofit lnSpcReduction="10000"/>
          </a:bodyPr>
          <a:lstStyle/>
          <a:p>
            <a:r>
              <a:rPr lang="en-US" smtClean="0"/>
              <a:t>“Hello world” is a very important program</a:t>
            </a:r>
          </a:p>
          <a:p>
            <a:pPr lvl="1"/>
            <a:r>
              <a:rPr lang="en-US" smtClean="0"/>
              <a:t>Its purpose is to help you get used to your tools</a:t>
            </a:r>
          </a:p>
          <a:p>
            <a:pPr lvl="2"/>
            <a:r>
              <a:rPr lang="en-US" smtClean="0"/>
              <a:t>Compiler</a:t>
            </a:r>
          </a:p>
          <a:p>
            <a:pPr lvl="2"/>
            <a:r>
              <a:rPr lang="en-US" smtClean="0"/>
              <a:t>Program development environment</a:t>
            </a:r>
          </a:p>
          <a:p>
            <a:pPr lvl="2"/>
            <a:r>
              <a:rPr lang="en-US" smtClean="0"/>
              <a:t>Program execution environment</a:t>
            </a:r>
          </a:p>
          <a:p>
            <a:pPr lvl="1"/>
            <a:r>
              <a:rPr lang="en-US" smtClean="0"/>
              <a:t>Type in the program carefully</a:t>
            </a:r>
          </a:p>
          <a:p>
            <a:pPr lvl="2"/>
            <a:r>
              <a:rPr lang="en-US" smtClean="0"/>
              <a:t>After you get it to work, please make a few mistakes to see how the tools respond; for example</a:t>
            </a:r>
          </a:p>
          <a:p>
            <a:pPr lvl="3"/>
            <a:r>
              <a:rPr lang="en-US" smtClean="0"/>
              <a:t>Forget the header</a:t>
            </a:r>
          </a:p>
          <a:p>
            <a:pPr lvl="3"/>
            <a:r>
              <a:rPr lang="en-US" smtClean="0"/>
              <a:t>Forget to terminate the string</a:t>
            </a:r>
          </a:p>
          <a:p>
            <a:pPr lvl="3"/>
            <a:r>
              <a:rPr lang="en-US" smtClean="0"/>
              <a:t>Misspell return (e.g. retrun)</a:t>
            </a:r>
          </a:p>
          <a:p>
            <a:pPr lvl="3"/>
            <a:r>
              <a:rPr lang="en-US" smtClean="0"/>
              <a:t>Forget a semicolon</a:t>
            </a:r>
          </a:p>
          <a:p>
            <a:pPr lvl="3"/>
            <a:r>
              <a:rPr lang="en-US" smtClean="0"/>
              <a:t>Forget { or }</a:t>
            </a:r>
          </a:p>
          <a:p>
            <a:pPr lvl="3"/>
            <a:r>
              <a:rPr lang="en-US" smtClean="0"/>
              <a:t>…</a:t>
            </a:r>
          </a:p>
          <a:p>
            <a:pPr lvl="3"/>
            <a:endParaRPr lang="en-US" dirty="0" smtClean="0"/>
          </a:p>
        </p:txBody>
      </p:sp>
      <p:sp>
        <p:nvSpPr>
          <p:cNvPr id="2" name="Date Placeholder 1"/>
          <p:cNvSpPr>
            <a:spLocks noGrp="1"/>
          </p:cNvSpPr>
          <p:nvPr>
            <p:ph type="dt" sz="half" idx="10"/>
          </p:nvPr>
        </p:nvSpPr>
        <p:spPr/>
        <p:txBody>
          <a:bodyPr/>
          <a:lstStyle/>
          <a:p>
            <a:r>
              <a:rPr lang="en-US" smtClean="0"/>
              <a:t>1/14/2025, Lecture 1</a:t>
            </a:r>
            <a:endParaRPr lang="en-US"/>
          </a:p>
        </p:txBody>
      </p:sp>
      <p:sp>
        <p:nvSpPr>
          <p:cNvPr id="5" name="Footer Placeholder 4"/>
          <p:cNvSpPr>
            <a:spLocks noGrp="1"/>
          </p:cNvSpPr>
          <p:nvPr>
            <p:ph type="ftr" sz="quarter" idx="11"/>
          </p:nvPr>
        </p:nvSpPr>
        <p:spPr/>
        <p:txBody>
          <a:bodyPr/>
          <a:lstStyle/>
          <a:p>
            <a:r>
              <a:rPr lang="en-US" smtClean="0"/>
              <a:t>CSC4700, Spring 2025, Welcome and Introduction</a:t>
            </a:r>
            <a:endParaRPr lang="en-US"/>
          </a:p>
        </p:txBody>
      </p:sp>
      <p:sp>
        <p:nvSpPr>
          <p:cNvPr id="4" name="Slide Number Placeholder 5"/>
          <p:cNvSpPr>
            <a:spLocks noGrp="1"/>
          </p:cNvSpPr>
          <p:nvPr>
            <p:ph type="sldNum" sz="quarter" idx="12"/>
          </p:nvPr>
        </p:nvSpPr>
        <p:spPr/>
        <p:txBody>
          <a:bodyPr>
            <a:normAutofit fontScale="92500" lnSpcReduction="20000"/>
          </a:bodyPr>
          <a:lstStyle/>
          <a:p>
            <a:fld id="{0EDA9A50-5E19-4637-B587-DCEC09C59AF1}" type="slidenum">
              <a:rPr lang="en-US" smtClean="0"/>
              <a:pPr/>
              <a:t>45</a:t>
            </a:fld>
            <a:endParaRPr lang="en-US"/>
          </a:p>
        </p:txBody>
      </p:sp>
    </p:spTree>
    <p:extLst>
      <p:ext uri="{BB962C8B-B14F-4D97-AF65-F5344CB8AC3E}">
        <p14:creationId xmlns:p14="http://schemas.microsoft.com/office/powerpoint/2010/main" val="413263284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Number of </a:t>
            </a:r>
            <a:r>
              <a:rPr lang="en-US" dirty="0" smtClean="0"/>
              <a:t>Unique </a:t>
            </a:r>
            <a:r>
              <a:rPr lang="en-US" dirty="0"/>
              <a:t>E</a:t>
            </a:r>
            <a:r>
              <a:rPr lang="en-US" dirty="0" smtClean="0"/>
              <a:t>lements</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Let’s start with a sequence of integers:</a:t>
            </a:r>
          </a:p>
          <a:p>
            <a:pPr marL="0" indent="0">
              <a:buNone/>
            </a:pPr>
            <a:r>
              <a:rPr lang="en-US" dirty="0" smtClean="0"/>
              <a:t>	</a:t>
            </a:r>
            <a:r>
              <a:rPr lang="en-US" dirty="0" err="1" smtClean="0">
                <a:latin typeface="Consolas" panose="020B0609020204030204" pitchFamily="49" charset="0"/>
              </a:rPr>
              <a:t>int</a:t>
            </a:r>
            <a:r>
              <a:rPr lang="en-US" dirty="0" smtClean="0">
                <a:latin typeface="Consolas" panose="020B0609020204030204" pitchFamily="49" charset="0"/>
              </a:rPr>
              <a:t> </a:t>
            </a:r>
            <a:r>
              <a:rPr lang="en-US" dirty="0">
                <a:latin typeface="Consolas" panose="020B0609020204030204" pitchFamily="49" charset="0"/>
              </a:rPr>
              <a:t>a[] = { 1, 3, 1, 4, 1, 5 </a:t>
            </a:r>
            <a:r>
              <a:rPr lang="en-US" dirty="0" smtClean="0">
                <a:latin typeface="Consolas" panose="020B0609020204030204" pitchFamily="49" charset="0"/>
              </a:rPr>
              <a:t>};</a:t>
            </a:r>
          </a:p>
          <a:p>
            <a:r>
              <a:rPr lang="en-US" dirty="0" smtClean="0"/>
              <a:t>How many unique integers do we have? </a:t>
            </a:r>
          </a:p>
          <a:p>
            <a:pPr lvl="1"/>
            <a:r>
              <a:rPr lang="en-US" dirty="0" smtClean="0"/>
              <a:t>Simple solution:</a:t>
            </a:r>
          </a:p>
          <a:p>
            <a:endParaRPr lang="en-US" dirty="0" smtClean="0"/>
          </a:p>
          <a:p>
            <a:pPr marL="138422" lvl="1" indent="0">
              <a:buNone/>
            </a:pPr>
            <a:r>
              <a:rPr lang="en-US" dirty="0"/>
              <a:t>	</a:t>
            </a:r>
            <a:r>
              <a:rPr lang="en-US" dirty="0" smtClean="0">
                <a:latin typeface="Consolas" panose="020B0609020204030204" pitchFamily="49" charset="0"/>
              </a:rPr>
              <a:t>#</a:t>
            </a:r>
            <a:r>
              <a:rPr lang="en-US" dirty="0">
                <a:latin typeface="Consolas" panose="020B0609020204030204" pitchFamily="49" charset="0"/>
              </a:rPr>
              <a:t>include &lt;</a:t>
            </a:r>
            <a:r>
              <a:rPr lang="en-US" dirty="0" err="1">
                <a:latin typeface="Consolas" panose="020B0609020204030204" pitchFamily="49" charset="0"/>
              </a:rPr>
              <a:t>iostream</a:t>
            </a:r>
            <a:r>
              <a:rPr lang="en-US" dirty="0">
                <a:latin typeface="Consolas" panose="020B0609020204030204" pitchFamily="49" charset="0"/>
              </a:rPr>
              <a:t>&gt;</a:t>
            </a:r>
          </a:p>
          <a:p>
            <a:pPr marL="138422" lvl="1" indent="0">
              <a:buNone/>
            </a:pPr>
            <a:r>
              <a:rPr lang="en-US" dirty="0"/>
              <a:t>	</a:t>
            </a:r>
            <a:r>
              <a:rPr lang="en-US" dirty="0" smtClean="0">
                <a:latin typeface="Consolas" panose="020B0609020204030204" pitchFamily="49" charset="0"/>
              </a:rPr>
              <a:t>#</a:t>
            </a:r>
            <a:r>
              <a:rPr lang="en-US" dirty="0">
                <a:latin typeface="Consolas" panose="020B0609020204030204" pitchFamily="49" charset="0"/>
              </a:rPr>
              <a:t>include &lt;set&gt;</a:t>
            </a:r>
          </a:p>
          <a:p>
            <a:pPr marL="138422" lvl="1" indent="0">
              <a:buNone/>
            </a:pPr>
            <a:endParaRPr lang="en-US" dirty="0">
              <a:latin typeface="Consolas" panose="020B0609020204030204" pitchFamily="49" charset="0"/>
            </a:endParaRPr>
          </a:p>
          <a:p>
            <a:pPr marL="138422" lvl="1" indent="0">
              <a:buNone/>
            </a:pPr>
            <a:r>
              <a:rPr lang="en-US" dirty="0"/>
              <a:t>	</a:t>
            </a:r>
            <a:r>
              <a:rPr lang="en-US" sz="858" spc="5" dirty="0" err="1">
                <a:solidFill>
                  <a:srgbClr val="0000FF"/>
                </a:solidFill>
                <a:latin typeface="Consolas"/>
              </a:rPr>
              <a:t>int</a:t>
            </a:r>
            <a:r>
              <a:rPr lang="en-US" dirty="0" smtClean="0">
                <a:latin typeface="Consolas" panose="020B0609020204030204" pitchFamily="49" charset="0"/>
              </a:rPr>
              <a:t> </a:t>
            </a:r>
            <a:r>
              <a:rPr lang="en-US" dirty="0">
                <a:latin typeface="Consolas" panose="020B0609020204030204" pitchFamily="49" charset="0"/>
              </a:rPr>
              <a:t>main() {</a:t>
            </a:r>
          </a:p>
          <a:p>
            <a:pPr marL="138422" lvl="1" indent="0">
              <a:buNone/>
            </a:pPr>
            <a:r>
              <a:rPr lang="en-US" dirty="0">
                <a:latin typeface="Consolas" panose="020B0609020204030204" pitchFamily="49" charset="0"/>
              </a:rPr>
              <a:t>  </a:t>
            </a:r>
            <a:r>
              <a:rPr lang="en-US" dirty="0"/>
              <a:t>	</a:t>
            </a:r>
            <a:r>
              <a:rPr lang="en-US" dirty="0" smtClean="0">
                <a:latin typeface="Consolas" panose="020B0609020204030204" pitchFamily="49" charset="0"/>
              </a:rPr>
              <a:t>    </a:t>
            </a:r>
            <a:r>
              <a:rPr lang="en-US" dirty="0" err="1" smtClean="0">
                <a:latin typeface="Consolas" panose="020B0609020204030204" pitchFamily="49" charset="0"/>
              </a:rPr>
              <a:t>std</a:t>
            </a:r>
            <a:r>
              <a:rPr lang="en-US" dirty="0">
                <a:latin typeface="Consolas" panose="020B0609020204030204" pitchFamily="49" charset="0"/>
              </a:rPr>
              <a:t>::set&lt;</a:t>
            </a:r>
            <a:r>
              <a:rPr lang="en-US" dirty="0" err="1">
                <a:latin typeface="Consolas" panose="020B0609020204030204" pitchFamily="49" charset="0"/>
              </a:rPr>
              <a:t>int</a:t>
            </a:r>
            <a:r>
              <a:rPr lang="en-US" dirty="0">
                <a:latin typeface="Consolas" panose="020B0609020204030204" pitchFamily="49" charset="0"/>
              </a:rPr>
              <a:t>&gt; </a:t>
            </a:r>
            <a:r>
              <a:rPr lang="en-US" dirty="0" err="1">
                <a:latin typeface="Consolas" panose="020B0609020204030204" pitchFamily="49" charset="0"/>
              </a:rPr>
              <a:t>set_of_ints</a:t>
            </a:r>
            <a:r>
              <a:rPr lang="en-US" dirty="0">
                <a:latin typeface="Consolas" panose="020B0609020204030204" pitchFamily="49" charset="0"/>
              </a:rPr>
              <a:t>(a, a + 6);</a:t>
            </a:r>
          </a:p>
          <a:p>
            <a:pPr marL="138422" lvl="1" indent="0">
              <a:buNone/>
            </a:pPr>
            <a:r>
              <a:rPr lang="en-US" dirty="0">
                <a:latin typeface="Consolas" panose="020B0609020204030204" pitchFamily="49" charset="0"/>
              </a:rPr>
              <a:t>  </a:t>
            </a:r>
            <a:r>
              <a:rPr lang="en-US" dirty="0"/>
              <a:t>	</a:t>
            </a:r>
            <a:r>
              <a:rPr lang="en-US" dirty="0" smtClean="0">
                <a:latin typeface="Consolas" panose="020B0609020204030204" pitchFamily="49" charset="0"/>
              </a:rPr>
              <a:t>    </a:t>
            </a:r>
            <a:r>
              <a:rPr lang="en-US" dirty="0" err="1" smtClean="0">
                <a:latin typeface="Consolas" panose="020B0609020204030204" pitchFamily="49" charset="0"/>
              </a:rPr>
              <a:t>std</a:t>
            </a:r>
            <a:r>
              <a:rPr lang="en-US" dirty="0" smtClean="0">
                <a:latin typeface="Consolas" panose="020B0609020204030204" pitchFamily="49" charset="0"/>
              </a:rPr>
              <a:t>::</a:t>
            </a:r>
            <a:r>
              <a:rPr lang="en-US" dirty="0" err="1" smtClean="0">
                <a:latin typeface="Consolas" panose="020B0609020204030204" pitchFamily="49" charset="0"/>
              </a:rPr>
              <a:t>println</a:t>
            </a:r>
            <a:r>
              <a:rPr lang="en-US" dirty="0" smtClean="0">
                <a:latin typeface="Consolas" panose="020B0609020204030204" pitchFamily="49" charset="0"/>
              </a:rPr>
              <a:t>("{}", </a:t>
            </a:r>
            <a:r>
              <a:rPr lang="en-US" dirty="0" err="1" smtClean="0">
                <a:latin typeface="Consolas" panose="020B0609020204030204" pitchFamily="49" charset="0"/>
              </a:rPr>
              <a:t>set_of_ints.size</a:t>
            </a:r>
            <a:r>
              <a:rPr lang="en-US" dirty="0" smtClean="0">
                <a:latin typeface="Consolas" panose="020B0609020204030204" pitchFamily="49" charset="0"/>
              </a:rPr>
              <a:t>());</a:t>
            </a:r>
            <a:endParaRPr lang="en-US" dirty="0">
              <a:latin typeface="Consolas" panose="020B0609020204030204" pitchFamily="49" charset="0"/>
            </a:endParaRPr>
          </a:p>
          <a:p>
            <a:pPr marL="138422" lvl="1" indent="0">
              <a:buNone/>
            </a:pPr>
            <a:r>
              <a:rPr lang="en-US" dirty="0"/>
              <a:t>	</a:t>
            </a:r>
            <a:r>
              <a:rPr lang="en-US" dirty="0" smtClean="0">
                <a:latin typeface="Consolas" panose="020B0609020204030204" pitchFamily="49" charset="0"/>
              </a:rPr>
              <a:t>}</a:t>
            </a:r>
          </a:p>
          <a:p>
            <a:pPr marL="138422" lvl="1" indent="0">
              <a:buNone/>
            </a:pPr>
            <a:endParaRPr lang="en-US" dirty="0" smtClean="0">
              <a:latin typeface="Consolas" panose="020B0609020204030204" pitchFamily="49" charset="0"/>
            </a:endParaRPr>
          </a:p>
          <a:p>
            <a:r>
              <a:rPr lang="en-US" dirty="0" smtClean="0"/>
              <a:t>This solution is correct! But … very slow! Why?</a:t>
            </a:r>
            <a:endParaRPr lang="en-US" dirty="0">
              <a:latin typeface="Consolas" panose="020B0609020204030204" pitchFamily="49" charset="0"/>
            </a:endParaRPr>
          </a:p>
        </p:txBody>
      </p:sp>
      <p:sp>
        <p:nvSpPr>
          <p:cNvPr id="4" name="Date Placeholder 3"/>
          <p:cNvSpPr>
            <a:spLocks noGrp="1"/>
          </p:cNvSpPr>
          <p:nvPr>
            <p:ph type="dt" sz="half" idx="10"/>
          </p:nvPr>
        </p:nvSpPr>
        <p:spPr/>
        <p:txBody>
          <a:bodyPr/>
          <a:lstStyle/>
          <a:p>
            <a:r>
              <a:rPr lang="en-US" smtClean="0"/>
              <a:t>1/14/2025, Lecture 1</a:t>
            </a:r>
            <a:endParaRPr lang="en-US"/>
          </a:p>
        </p:txBody>
      </p:sp>
      <p:sp>
        <p:nvSpPr>
          <p:cNvPr id="5" name="Footer Placeholder 4"/>
          <p:cNvSpPr>
            <a:spLocks noGrp="1"/>
          </p:cNvSpPr>
          <p:nvPr>
            <p:ph type="ftr" sz="quarter" idx="11"/>
          </p:nvPr>
        </p:nvSpPr>
        <p:spPr/>
        <p:txBody>
          <a:bodyPr/>
          <a:lstStyle/>
          <a:p>
            <a:r>
              <a:rPr lang="en-US" smtClean="0"/>
              <a:t>CSC4700, Spring 2025, Welcome and Introduction</a:t>
            </a:r>
            <a:endParaRPr lang="en-US" dirty="0"/>
          </a:p>
        </p:txBody>
      </p:sp>
      <p:sp>
        <p:nvSpPr>
          <p:cNvPr id="6" name="Slide Number Placeholder 5"/>
          <p:cNvSpPr>
            <a:spLocks noGrp="1"/>
          </p:cNvSpPr>
          <p:nvPr>
            <p:ph type="sldNum" sz="quarter" idx="12"/>
          </p:nvPr>
        </p:nvSpPr>
        <p:spPr/>
        <p:txBody>
          <a:bodyPr>
            <a:normAutofit fontScale="92500" lnSpcReduction="20000"/>
          </a:bodyPr>
          <a:lstStyle/>
          <a:p>
            <a:fld id="{361B6064-FECE-466A-BF5C-A30C7EDC9E78}" type="slidenum">
              <a:rPr lang="en-US" smtClean="0"/>
              <a:t>46</a:t>
            </a:fld>
            <a:endParaRPr lang="en-US"/>
          </a:p>
        </p:txBody>
      </p:sp>
    </p:spTree>
    <p:extLst>
      <p:ext uri="{BB962C8B-B14F-4D97-AF65-F5344CB8AC3E}">
        <p14:creationId xmlns:p14="http://schemas.microsoft.com/office/powerpoint/2010/main" val="2876012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 calcmode="lin" valueType="num">
                                      <p:cBhvr additive="base">
                                        <p:cTn id="35" dur="500" fill="hold"/>
                                        <p:tgtEl>
                                          <p:spTgt spid="3">
                                            <p:txEl>
                                              <p:pRg st="8" end="8"/>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3">
                                            <p:txEl>
                                              <p:pRg st="8" end="8"/>
                                            </p:txEl>
                                          </p:spTgt>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anim calcmode="lin" valueType="num">
                                      <p:cBhvr additive="base">
                                        <p:cTn id="39" dur="500" fill="hold"/>
                                        <p:tgtEl>
                                          <p:spTgt spid="3">
                                            <p:txEl>
                                              <p:pRg st="9" end="9"/>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3">
                                            <p:txEl>
                                              <p:pRg st="9" end="9"/>
                                            </p:txEl>
                                          </p:spTgt>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anim calcmode="lin" valueType="num">
                                      <p:cBhvr additive="base">
                                        <p:cTn id="43" dur="500" fill="hold"/>
                                        <p:tgtEl>
                                          <p:spTgt spid="3">
                                            <p:txEl>
                                              <p:pRg st="10" end="10"/>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3">
                                            <p:txEl>
                                              <p:pRg st="10" end="10"/>
                                            </p:txEl>
                                          </p:spTgt>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anim calcmode="lin" valueType="num">
                                      <p:cBhvr additive="base">
                                        <p:cTn id="47" dur="500" fill="hold"/>
                                        <p:tgtEl>
                                          <p:spTgt spid="3">
                                            <p:txEl>
                                              <p:pRg st="11" end="11"/>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3">
                                            <p:txEl>
                                              <p:pRg st="11" end="11"/>
                                            </p:txEl>
                                          </p:spTgt>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8" fill="hold" grpId="0" nodeType="clickEffect">
                                  <p:stCondLst>
                                    <p:cond delay="0"/>
                                  </p:stCondLst>
                                  <p:childTnLst>
                                    <p:set>
                                      <p:cBhvr>
                                        <p:cTn id="52" dur="1" fill="hold">
                                          <p:stCondLst>
                                            <p:cond delay="0"/>
                                          </p:stCondLst>
                                        </p:cTn>
                                        <p:tgtEl>
                                          <p:spTgt spid="3">
                                            <p:txEl>
                                              <p:pRg st="13" end="13"/>
                                            </p:txEl>
                                          </p:spTgt>
                                        </p:tgtEl>
                                        <p:attrNameLst>
                                          <p:attrName>style.visibility</p:attrName>
                                        </p:attrNameLst>
                                      </p:cBhvr>
                                      <p:to>
                                        <p:strVal val="visible"/>
                                      </p:to>
                                    </p:set>
                                    <p:anim calcmode="lin" valueType="num">
                                      <p:cBhvr additive="base">
                                        <p:cTn id="53" dur="500" fill="hold"/>
                                        <p:tgtEl>
                                          <p:spTgt spid="3">
                                            <p:txEl>
                                              <p:pRg st="13" end="13"/>
                                            </p:txEl>
                                          </p:spTgt>
                                        </p:tgtEl>
                                        <p:attrNameLst>
                                          <p:attrName>ppt_x</p:attrName>
                                        </p:attrNameLst>
                                      </p:cBhvr>
                                      <p:tavLst>
                                        <p:tav tm="0">
                                          <p:val>
                                            <p:strVal val="0-#ppt_w/2"/>
                                          </p:val>
                                        </p:tav>
                                        <p:tav tm="100000">
                                          <p:val>
                                            <p:strVal val="#ppt_x"/>
                                          </p:val>
                                        </p:tav>
                                      </p:tavLst>
                                    </p:anim>
                                    <p:anim calcmode="lin" valueType="num">
                                      <p:cBhvr additive="base">
                                        <p:cTn id="54" dur="500" fill="hold"/>
                                        <p:tgtEl>
                                          <p:spTgt spid="3">
                                            <p:txEl>
                                              <p:pRg st="13" end="1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Equality vs. Ordering</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err="1">
                    <a:latin typeface="Consolas" panose="020B0609020204030204" pitchFamily="49" charset="0"/>
                  </a:rPr>
                  <a:t>s</a:t>
                </a:r>
                <a:r>
                  <a:rPr lang="en-US" dirty="0" err="1" smtClean="0">
                    <a:latin typeface="Consolas" panose="020B0609020204030204" pitchFamily="49" charset="0"/>
                  </a:rPr>
                  <a:t>td</a:t>
                </a:r>
                <a:r>
                  <a:rPr lang="en-US" dirty="0" smtClean="0">
                    <a:latin typeface="Consolas" panose="020B0609020204030204" pitchFamily="49" charset="0"/>
                  </a:rPr>
                  <a:t>::set</a:t>
                </a:r>
                <a:r>
                  <a:rPr lang="en-US" dirty="0" smtClean="0"/>
                  <a:t> is implemented using Red-Black-Trees, which according to textbooks is the best way of implementing it</a:t>
                </a:r>
              </a:p>
              <a:p>
                <a:pPr lvl="1"/>
                <a:r>
                  <a:rPr lang="en-US" dirty="0" smtClean="0"/>
                  <a:t>Will do </a:t>
                </a:r>
                <a14:m>
                  <m:oMath xmlns:m="http://schemas.openxmlformats.org/officeDocument/2006/math">
                    <m:r>
                      <a:rPr lang="en-US" i="1" dirty="0" smtClean="0">
                        <a:latin typeface="Cambria Math" panose="02040503050406030204" pitchFamily="18" charset="0"/>
                      </a:rPr>
                      <m:t>𝑂</m:t>
                    </m:r>
                    <m:r>
                      <a:rPr lang="en-US" i="1" dirty="0" smtClean="0">
                        <a:latin typeface="Cambria Math" panose="02040503050406030204" pitchFamily="18" charset="0"/>
                      </a:rPr>
                      <m:t>(</m:t>
                    </m:r>
                    <m:r>
                      <a:rPr lang="en-US" i="1" dirty="0" smtClean="0">
                        <a:latin typeface="Cambria Math" panose="02040503050406030204" pitchFamily="18" charset="0"/>
                      </a:rPr>
                      <m:t>𝑛</m:t>
                    </m:r>
                    <m:r>
                      <a:rPr lang="en-US" i="1" dirty="0" smtClean="0">
                        <a:latin typeface="Cambria Math" panose="02040503050406030204" pitchFamily="18" charset="0"/>
                      </a:rPr>
                      <m:t> </m:t>
                    </m:r>
                    <m:r>
                      <m:rPr>
                        <m:sty m:val="p"/>
                      </m:rPr>
                      <a:rPr lang="en-US" i="1" dirty="0" smtClean="0">
                        <a:latin typeface="Cambria Math" panose="02040503050406030204" pitchFamily="18" charset="0"/>
                      </a:rPr>
                      <m:t>log</m:t>
                    </m:r>
                    <m:r>
                      <a:rPr lang="en-US" i="1" dirty="0" smtClean="0">
                        <a:latin typeface="Cambria Math" panose="02040503050406030204" pitchFamily="18" charset="0"/>
                      </a:rPr>
                      <m:t>⁡(</m:t>
                    </m:r>
                    <m:r>
                      <a:rPr lang="en-US" i="1" dirty="0" smtClean="0">
                        <a:latin typeface="Cambria Math" panose="02040503050406030204" pitchFamily="18" charset="0"/>
                      </a:rPr>
                      <m:t>𝑛</m:t>
                    </m:r>
                    <m:r>
                      <a:rPr lang="en-US" i="1" dirty="0" smtClean="0">
                        <a:latin typeface="Cambria Math" panose="02040503050406030204" pitchFamily="18" charset="0"/>
                      </a:rPr>
                      <m:t>))</m:t>
                    </m:r>
                  </m:oMath>
                </a14:m>
                <a:r>
                  <a:rPr lang="en-US" dirty="0" smtClean="0">
                    <a:latin typeface="+mj-lt"/>
                  </a:rPr>
                  <a:t> </a:t>
                </a:r>
                <a:r>
                  <a:rPr lang="en-US" dirty="0" smtClean="0"/>
                  <a:t>comparison operations, but with a large constant coefficient</a:t>
                </a:r>
              </a:p>
              <a:p>
                <a:pPr lvl="1"/>
                <a:r>
                  <a:rPr lang="en-US" dirty="0" smtClean="0"/>
                  <a:t>Has to re-sort whole data structure for each insertion without need</a:t>
                </a:r>
              </a:p>
              <a:p>
                <a:r>
                  <a:rPr lang="en-US" dirty="0" smtClean="0"/>
                  <a:t>It might appear, that finding </a:t>
                </a:r>
                <a:r>
                  <a:rPr lang="en-US" dirty="0"/>
                  <a:t>unique elements does not require ordering, it just requires </a:t>
                </a:r>
                <a:r>
                  <a:rPr lang="en-US" dirty="0" smtClean="0"/>
                  <a:t>equality</a:t>
                </a:r>
              </a:p>
              <a:p>
                <a:pPr lvl="1"/>
                <a:r>
                  <a:rPr lang="en-US" dirty="0" smtClean="0"/>
                  <a:t>But, actually we need a search or find</a:t>
                </a:r>
              </a:p>
              <a:p>
                <a:pPr lvl="1"/>
                <a:r>
                  <a:rPr lang="en-US" dirty="0"/>
                  <a:t>Equality gives us linear search </a:t>
                </a:r>
                <a14:m>
                  <m:oMath xmlns:m="http://schemas.openxmlformats.org/officeDocument/2006/math">
                    <m:r>
                      <a:rPr lang="en-US" i="1" dirty="0" smtClean="0">
                        <a:latin typeface="Cambria Math" panose="02040503050406030204" pitchFamily="18" charset="0"/>
                      </a:rPr>
                      <m:t>𝑂</m:t>
                    </m:r>
                    <m:r>
                      <a:rPr lang="en-US" i="1" dirty="0" smtClean="0">
                        <a:latin typeface="Cambria Math" panose="02040503050406030204" pitchFamily="18" charset="0"/>
                      </a:rPr>
                      <m:t>(</m:t>
                    </m:r>
                    <m:r>
                      <a:rPr lang="en-US" i="1" dirty="0" smtClean="0">
                        <a:latin typeface="Cambria Math" panose="02040503050406030204" pitchFamily="18" charset="0"/>
                      </a:rPr>
                      <m:t>𝑛</m:t>
                    </m:r>
                    <m:r>
                      <a:rPr lang="en-US" i="1" dirty="0" smtClean="0">
                        <a:latin typeface="Cambria Math" panose="02040503050406030204" pitchFamily="18" charset="0"/>
                      </a:rPr>
                      <m:t>)</m:t>
                    </m:r>
                  </m:oMath>
                </a14:m>
                <a:r>
                  <a:rPr lang="en-US" sz="807" dirty="0"/>
                  <a:t>, </a:t>
                </a:r>
                <a:r>
                  <a:rPr lang="en-US" dirty="0" smtClean="0"/>
                  <a:t>while </a:t>
                </a:r>
                <a:r>
                  <a:rPr lang="en-US" dirty="0"/>
                  <a:t>sorting gives us binary search </a:t>
                </a:r>
                <a14:m>
                  <m:oMath xmlns:m="http://schemas.openxmlformats.org/officeDocument/2006/math">
                    <m:r>
                      <a:rPr lang="en-US" i="1" dirty="0" smtClean="0">
                        <a:latin typeface="Cambria Math" panose="02040503050406030204" pitchFamily="18" charset="0"/>
                      </a:rPr>
                      <m:t>𝑂</m:t>
                    </m:r>
                    <m:r>
                      <a:rPr lang="en-US" i="1" dirty="0" smtClean="0">
                        <a:latin typeface="Cambria Math" panose="02040503050406030204" pitchFamily="18" charset="0"/>
                      </a:rPr>
                      <m:t>(</m:t>
                    </m:r>
                    <m:r>
                      <m:rPr>
                        <m:sty m:val="p"/>
                      </m:rPr>
                      <a:rPr lang="en-US" i="1" dirty="0" smtClean="0">
                        <a:latin typeface="Cambria Math" panose="02040503050406030204" pitchFamily="18" charset="0"/>
                      </a:rPr>
                      <m:t>log</m:t>
                    </m:r>
                    <m:r>
                      <a:rPr lang="en-US" i="1" dirty="0" smtClean="0">
                        <a:latin typeface="Cambria Math" panose="02040503050406030204" pitchFamily="18" charset="0"/>
                      </a:rPr>
                      <m:t>⁡(</m:t>
                    </m:r>
                    <m:r>
                      <a:rPr lang="en-US" i="1" dirty="0" smtClean="0">
                        <a:latin typeface="Cambria Math" panose="02040503050406030204" pitchFamily="18" charset="0"/>
                      </a:rPr>
                      <m:t>𝑛</m:t>
                    </m:r>
                    <m:r>
                      <a:rPr lang="en-US" i="1" dirty="0">
                        <a:latin typeface="Cambria Math" panose="02040503050406030204" pitchFamily="18" charset="0"/>
                      </a:rPr>
                      <m:t>))</m:t>
                    </m:r>
                  </m:oMath>
                </a14:m>
                <a:r>
                  <a:rPr lang="en-US" sz="807" dirty="0"/>
                  <a:t> </a:t>
                </a:r>
                <a:r>
                  <a:rPr lang="en-US" dirty="0" smtClean="0"/>
                  <a:t>so </a:t>
                </a:r>
                <a:r>
                  <a:rPr lang="en-US" dirty="0"/>
                  <a:t>we can find </a:t>
                </a:r>
                <a:r>
                  <a:rPr lang="en-US" dirty="0" smtClean="0"/>
                  <a:t>much, </a:t>
                </a:r>
                <a:r>
                  <a:rPr lang="en-US" dirty="0"/>
                  <a:t>much faster.</a:t>
                </a:r>
                <a:endParaRPr lang="en-US" dirty="0" smtClean="0"/>
              </a:p>
              <a:p>
                <a:r>
                  <a:rPr lang="en-US" dirty="0" smtClean="0"/>
                  <a:t>Correct solution is to use </a:t>
                </a:r>
                <a:r>
                  <a:rPr lang="en-US" dirty="0" err="1" smtClean="0">
                    <a:latin typeface="Consolas" panose="020B0609020204030204" pitchFamily="49" charset="0"/>
                  </a:rPr>
                  <a:t>std</a:t>
                </a:r>
                <a:r>
                  <a:rPr lang="en-US" dirty="0" smtClean="0">
                    <a:latin typeface="Consolas" panose="020B0609020204030204" pitchFamily="49" charset="0"/>
                  </a:rPr>
                  <a:t>::unique</a:t>
                </a:r>
                <a:endParaRPr lang="en-US" dirty="0">
                  <a:latin typeface="Consolas" panose="020B0609020204030204" pitchFamily="49" charset="0"/>
                </a:endParaRP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a:stretch>
              </a:blipFill>
            </p:spPr>
            <p:txBody>
              <a:bodyPr/>
              <a:lstStyle/>
              <a:p>
                <a:r>
                  <a:rPr lang="en-US">
                    <a:noFill/>
                  </a:rPr>
                  <a:t> </a:t>
                </a:r>
              </a:p>
            </p:txBody>
          </p:sp>
        </mc:Fallback>
      </mc:AlternateContent>
      <p:sp>
        <p:nvSpPr>
          <p:cNvPr id="4" name="Date Placeholder 3"/>
          <p:cNvSpPr>
            <a:spLocks noGrp="1"/>
          </p:cNvSpPr>
          <p:nvPr>
            <p:ph type="dt" sz="half" idx="10"/>
          </p:nvPr>
        </p:nvSpPr>
        <p:spPr/>
        <p:txBody>
          <a:bodyPr/>
          <a:lstStyle/>
          <a:p>
            <a:r>
              <a:rPr lang="en-US" smtClean="0"/>
              <a:t>1/14/2025, Lecture 1</a:t>
            </a:r>
            <a:endParaRPr lang="en-US"/>
          </a:p>
        </p:txBody>
      </p:sp>
      <p:sp>
        <p:nvSpPr>
          <p:cNvPr id="5" name="Footer Placeholder 4"/>
          <p:cNvSpPr>
            <a:spLocks noGrp="1"/>
          </p:cNvSpPr>
          <p:nvPr>
            <p:ph type="ftr" sz="quarter" idx="11"/>
          </p:nvPr>
        </p:nvSpPr>
        <p:spPr/>
        <p:txBody>
          <a:bodyPr/>
          <a:lstStyle/>
          <a:p>
            <a:r>
              <a:rPr lang="en-US" smtClean="0"/>
              <a:t>CSC4700, Spring 2025, Welcome and Introduction</a:t>
            </a:r>
            <a:endParaRPr lang="en-US"/>
          </a:p>
        </p:txBody>
      </p:sp>
      <p:sp>
        <p:nvSpPr>
          <p:cNvPr id="6" name="Slide Number Placeholder 5"/>
          <p:cNvSpPr>
            <a:spLocks noGrp="1"/>
          </p:cNvSpPr>
          <p:nvPr>
            <p:ph type="sldNum" sz="quarter" idx="12"/>
          </p:nvPr>
        </p:nvSpPr>
        <p:spPr/>
        <p:txBody>
          <a:bodyPr>
            <a:normAutofit fontScale="92500" lnSpcReduction="20000"/>
          </a:bodyPr>
          <a:lstStyle/>
          <a:p>
            <a:fld id="{361B6064-FECE-466A-BF5C-A30C7EDC9E78}" type="slidenum">
              <a:rPr lang="en-US" smtClean="0"/>
              <a:t>47</a:t>
            </a:fld>
            <a:endParaRPr lang="en-US"/>
          </a:p>
        </p:txBody>
      </p:sp>
    </p:spTree>
    <p:extLst>
      <p:ext uri="{BB962C8B-B14F-4D97-AF65-F5344CB8AC3E}">
        <p14:creationId xmlns:p14="http://schemas.microsoft.com/office/powerpoint/2010/main" val="1197621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Number of U</a:t>
            </a:r>
            <a:r>
              <a:rPr lang="en-US" dirty="0" smtClean="0"/>
              <a:t>nique Elements</a:t>
            </a:r>
            <a:endParaRPr lang="en-US" dirty="0"/>
          </a:p>
        </p:txBody>
      </p:sp>
      <p:sp>
        <p:nvSpPr>
          <p:cNvPr id="3" name="Content Placeholder 2"/>
          <p:cNvSpPr>
            <a:spLocks noGrp="1"/>
          </p:cNvSpPr>
          <p:nvPr>
            <p:ph idx="1"/>
          </p:nvPr>
        </p:nvSpPr>
        <p:spPr>
          <a:xfrm>
            <a:off x="637131" y="922867"/>
            <a:ext cx="4823516" cy="2384072"/>
          </a:xfrm>
        </p:spPr>
        <p:txBody>
          <a:bodyPr>
            <a:normAutofit fontScale="92500" lnSpcReduction="10000"/>
          </a:bodyPr>
          <a:lstStyle/>
          <a:p>
            <a:r>
              <a:rPr lang="en-US" dirty="0" smtClean="0"/>
              <a:t>Sequence must be sorted, however. </a:t>
            </a:r>
            <a:r>
              <a:rPr lang="en-US" dirty="0" err="1" smtClean="0">
                <a:latin typeface="Consolas" panose="020B0609020204030204" pitchFamily="49" charset="0"/>
              </a:rPr>
              <a:t>std</a:t>
            </a:r>
            <a:r>
              <a:rPr lang="en-US" dirty="0" smtClean="0">
                <a:latin typeface="Consolas" panose="020B0609020204030204" pitchFamily="49" charset="0"/>
              </a:rPr>
              <a:t>::unique</a:t>
            </a:r>
            <a:r>
              <a:rPr lang="en-US" dirty="0" smtClean="0"/>
              <a:t> eliminates equal elements and returns reference to first duplicated element:</a:t>
            </a:r>
          </a:p>
          <a:p>
            <a:pPr marL="0" lvl="1" indent="0" defTabSz="287578">
              <a:buNone/>
            </a:pPr>
            <a:endParaRPr lang="en-US" dirty="0" smtClean="0"/>
          </a:p>
          <a:p>
            <a:pPr marL="0" lvl="1" indent="0" defTabSz="287578">
              <a:buNone/>
            </a:pPr>
            <a:r>
              <a:rPr lang="en-US" dirty="0">
                <a:latin typeface="Consolas" panose="020B0609020204030204" pitchFamily="49" charset="0"/>
              </a:rPr>
              <a:t>	</a:t>
            </a:r>
            <a:r>
              <a:rPr lang="en-US" dirty="0" smtClean="0">
                <a:latin typeface="Consolas" panose="020B0609020204030204" pitchFamily="49" charset="0"/>
              </a:rPr>
              <a:t>#</a:t>
            </a:r>
            <a:r>
              <a:rPr lang="en-US" dirty="0">
                <a:latin typeface="Consolas" panose="020B0609020204030204" pitchFamily="49" charset="0"/>
              </a:rPr>
              <a:t>include &lt;algorithm&gt;</a:t>
            </a:r>
          </a:p>
          <a:p>
            <a:pPr marL="0" lvl="1" indent="0" defTabSz="287578">
              <a:buNone/>
            </a:pPr>
            <a:r>
              <a:rPr lang="en-US" dirty="0"/>
              <a:t>	</a:t>
            </a:r>
            <a:r>
              <a:rPr lang="en-US" dirty="0">
                <a:latin typeface="Consolas" panose="020B0609020204030204" pitchFamily="49" charset="0"/>
              </a:rPr>
              <a:t>#include &lt;</a:t>
            </a:r>
            <a:r>
              <a:rPr lang="en-US" dirty="0" err="1">
                <a:latin typeface="Consolas" panose="020B0609020204030204" pitchFamily="49" charset="0"/>
              </a:rPr>
              <a:t>iostream</a:t>
            </a:r>
            <a:r>
              <a:rPr lang="en-US" dirty="0">
                <a:latin typeface="Consolas" panose="020B0609020204030204" pitchFamily="49" charset="0"/>
              </a:rPr>
              <a:t>&gt;</a:t>
            </a:r>
          </a:p>
          <a:p>
            <a:pPr marL="0" lvl="1" indent="0" defTabSz="287578">
              <a:buNone/>
            </a:pPr>
            <a:endParaRPr lang="en-US" dirty="0">
              <a:latin typeface="Consolas" panose="020B0609020204030204" pitchFamily="49" charset="0"/>
            </a:endParaRPr>
          </a:p>
          <a:p>
            <a:pPr marL="0" lvl="1" indent="0" defTabSz="287578">
              <a:buNone/>
            </a:pPr>
            <a:r>
              <a:rPr lang="en-US" dirty="0"/>
              <a:t>	</a:t>
            </a:r>
            <a:r>
              <a:rPr lang="en-US" sz="858" spc="5" dirty="0" err="1">
                <a:solidFill>
                  <a:srgbClr val="0000FF"/>
                </a:solidFill>
                <a:latin typeface="Consolas"/>
              </a:rPr>
              <a:t>int</a:t>
            </a:r>
            <a:r>
              <a:rPr lang="en-US" dirty="0">
                <a:latin typeface="Consolas" panose="020B0609020204030204" pitchFamily="49" charset="0"/>
              </a:rPr>
              <a:t> main() {</a:t>
            </a:r>
          </a:p>
          <a:p>
            <a:pPr marL="0" lvl="1" indent="0" defTabSz="287578">
              <a:buNone/>
            </a:pPr>
            <a:r>
              <a:rPr lang="en-US" dirty="0">
                <a:latin typeface="Consolas" panose="020B0609020204030204" pitchFamily="49" charset="0"/>
              </a:rPr>
              <a:t>  </a:t>
            </a:r>
            <a:r>
              <a:rPr lang="en-US" dirty="0"/>
              <a:t>	</a:t>
            </a:r>
            <a:r>
              <a:rPr lang="en-US" dirty="0" smtClean="0">
                <a:latin typeface="Consolas" panose="020B0609020204030204" pitchFamily="49" charset="0"/>
              </a:rPr>
              <a:t>    </a:t>
            </a:r>
            <a:r>
              <a:rPr lang="en-US" dirty="0" err="1" smtClean="0">
                <a:latin typeface="Consolas" panose="020B0609020204030204" pitchFamily="49" charset="0"/>
              </a:rPr>
              <a:t>std</a:t>
            </a:r>
            <a:r>
              <a:rPr lang="en-US" dirty="0" smtClean="0">
                <a:latin typeface="Consolas" panose="020B0609020204030204" pitchFamily="49" charset="0"/>
              </a:rPr>
              <a:t>::sort(a</a:t>
            </a:r>
            <a:r>
              <a:rPr lang="en-US" dirty="0">
                <a:latin typeface="Consolas" panose="020B0609020204030204" pitchFamily="49" charset="0"/>
              </a:rPr>
              <a:t>, a + </a:t>
            </a:r>
            <a:r>
              <a:rPr lang="en-US" dirty="0" err="1" smtClean="0">
                <a:latin typeface="Consolas" panose="020B0609020204030204" pitchFamily="49" charset="0"/>
              </a:rPr>
              <a:t>std</a:t>
            </a:r>
            <a:r>
              <a:rPr lang="en-US" dirty="0" smtClean="0">
                <a:latin typeface="Consolas" panose="020B0609020204030204" pitchFamily="49" charset="0"/>
              </a:rPr>
              <a:t>::size(a));</a:t>
            </a:r>
            <a:endParaRPr lang="en-US" dirty="0">
              <a:latin typeface="Consolas" panose="020B0609020204030204" pitchFamily="49" charset="0"/>
            </a:endParaRPr>
          </a:p>
          <a:p>
            <a:pPr marL="0" lvl="1" indent="0" defTabSz="287578">
              <a:buNone/>
            </a:pPr>
            <a:r>
              <a:rPr lang="en-US" dirty="0">
                <a:latin typeface="Consolas" panose="020B0609020204030204" pitchFamily="49" charset="0"/>
              </a:rPr>
              <a:t>  </a:t>
            </a:r>
            <a:r>
              <a:rPr lang="en-US" dirty="0"/>
              <a:t>	</a:t>
            </a:r>
            <a:r>
              <a:rPr lang="en-US" dirty="0" smtClean="0">
                <a:latin typeface="Consolas" panose="020B0609020204030204" pitchFamily="49" charset="0"/>
              </a:rPr>
              <a:t>    </a:t>
            </a:r>
            <a:r>
              <a:rPr lang="en-US" dirty="0" err="1" smtClean="0">
                <a:latin typeface="Consolas" panose="020B0609020204030204" pitchFamily="49" charset="0"/>
              </a:rPr>
              <a:t>std</a:t>
            </a:r>
            <a:r>
              <a:rPr lang="en-US" dirty="0" smtClean="0">
                <a:latin typeface="Consolas" panose="020B0609020204030204" pitchFamily="49" charset="0"/>
              </a:rPr>
              <a:t>::</a:t>
            </a:r>
            <a:r>
              <a:rPr lang="en-US" dirty="0" err="1" smtClean="0">
                <a:latin typeface="Consolas" panose="020B0609020204030204" pitchFamily="49" charset="0"/>
              </a:rPr>
              <a:t>println</a:t>
            </a:r>
            <a:r>
              <a:rPr lang="en-US" dirty="0" smtClean="0">
                <a:latin typeface="Consolas" panose="020B0609020204030204" pitchFamily="49" charset="0"/>
              </a:rPr>
              <a:t>("{}", </a:t>
            </a:r>
            <a:r>
              <a:rPr lang="en-US" dirty="0" err="1" smtClean="0">
                <a:latin typeface="Consolas" panose="020B0609020204030204" pitchFamily="49" charset="0"/>
              </a:rPr>
              <a:t>std</a:t>
            </a:r>
            <a:r>
              <a:rPr lang="en-US" dirty="0">
                <a:latin typeface="Consolas" panose="020B0609020204030204" pitchFamily="49" charset="0"/>
              </a:rPr>
              <a:t>::unique(a, a + </a:t>
            </a:r>
            <a:r>
              <a:rPr lang="en-US" dirty="0" err="1" smtClean="0">
                <a:latin typeface="Consolas" panose="020B0609020204030204" pitchFamily="49" charset="0"/>
              </a:rPr>
              <a:t>std</a:t>
            </a:r>
            <a:r>
              <a:rPr lang="en-US" dirty="0" smtClean="0">
                <a:latin typeface="Consolas" panose="020B0609020204030204" pitchFamily="49" charset="0"/>
              </a:rPr>
              <a:t>::size(a)) – a);</a:t>
            </a:r>
            <a:endParaRPr lang="en-US" dirty="0">
              <a:latin typeface="Consolas" panose="020B0609020204030204" pitchFamily="49" charset="0"/>
            </a:endParaRPr>
          </a:p>
          <a:p>
            <a:pPr marL="0" lvl="1" indent="0" defTabSz="287578">
              <a:buNone/>
            </a:pPr>
            <a:r>
              <a:rPr lang="en-US" dirty="0"/>
              <a:t>	</a:t>
            </a:r>
            <a:r>
              <a:rPr lang="en-US" dirty="0" smtClean="0">
                <a:latin typeface="Consolas" panose="020B0609020204030204" pitchFamily="49" charset="0"/>
              </a:rPr>
              <a:t>}</a:t>
            </a:r>
          </a:p>
          <a:p>
            <a:pPr marL="0" lvl="1" indent="0" defTabSz="287578">
              <a:buNone/>
            </a:pPr>
            <a:endParaRPr lang="en-US" dirty="0">
              <a:latin typeface="Consolas" panose="020B0609020204030204" pitchFamily="49" charset="0"/>
            </a:endParaRPr>
          </a:p>
          <a:p>
            <a:r>
              <a:rPr lang="en-US" dirty="0" smtClean="0"/>
              <a:t>For example:</a:t>
            </a:r>
          </a:p>
          <a:p>
            <a:pPr marL="0" indent="0" defTabSz="287578">
              <a:buNone/>
            </a:pPr>
            <a:r>
              <a:rPr lang="en-US" dirty="0"/>
              <a:t>	</a:t>
            </a:r>
            <a:r>
              <a:rPr lang="en-US" dirty="0" smtClean="0">
                <a:latin typeface="Consolas" panose="020B0609020204030204" pitchFamily="49" charset="0"/>
              </a:rPr>
              <a:t>1 2 2 2 </a:t>
            </a:r>
          </a:p>
          <a:p>
            <a:pPr marL="0" indent="0" defTabSz="287578">
              <a:buNone/>
            </a:pPr>
            <a:r>
              <a:rPr lang="en-US" dirty="0">
                <a:latin typeface="Consolas" panose="020B0609020204030204" pitchFamily="49" charset="0"/>
              </a:rPr>
              <a:t>	</a:t>
            </a:r>
            <a:r>
              <a:rPr lang="en-US" dirty="0" smtClean="0">
                <a:latin typeface="Consolas" panose="020B0609020204030204" pitchFamily="49" charset="0"/>
              </a:rPr>
              <a:t>    ^</a:t>
            </a:r>
            <a:endParaRPr lang="en-US" dirty="0">
              <a:latin typeface="Consolas" panose="020B0609020204030204" pitchFamily="49" charset="0"/>
            </a:endParaRPr>
          </a:p>
        </p:txBody>
      </p:sp>
      <p:sp>
        <p:nvSpPr>
          <p:cNvPr id="4" name="Date Placeholder 3"/>
          <p:cNvSpPr>
            <a:spLocks noGrp="1"/>
          </p:cNvSpPr>
          <p:nvPr>
            <p:ph type="dt" sz="half" idx="10"/>
          </p:nvPr>
        </p:nvSpPr>
        <p:spPr/>
        <p:txBody>
          <a:bodyPr/>
          <a:lstStyle/>
          <a:p>
            <a:r>
              <a:rPr lang="en-US" smtClean="0"/>
              <a:t>1/14/2025, Lecture 1</a:t>
            </a:r>
            <a:endParaRPr lang="en-US"/>
          </a:p>
        </p:txBody>
      </p:sp>
      <p:sp>
        <p:nvSpPr>
          <p:cNvPr id="5" name="Footer Placeholder 4"/>
          <p:cNvSpPr>
            <a:spLocks noGrp="1"/>
          </p:cNvSpPr>
          <p:nvPr>
            <p:ph type="ftr" sz="quarter" idx="11"/>
          </p:nvPr>
        </p:nvSpPr>
        <p:spPr/>
        <p:txBody>
          <a:bodyPr/>
          <a:lstStyle/>
          <a:p>
            <a:r>
              <a:rPr lang="en-US" smtClean="0"/>
              <a:t>CSC4700, Spring 2025, Welcome and Introduction</a:t>
            </a:r>
            <a:endParaRPr lang="en-US"/>
          </a:p>
        </p:txBody>
      </p:sp>
      <p:sp>
        <p:nvSpPr>
          <p:cNvPr id="6" name="Slide Number Placeholder 5"/>
          <p:cNvSpPr>
            <a:spLocks noGrp="1"/>
          </p:cNvSpPr>
          <p:nvPr>
            <p:ph type="sldNum" sz="quarter" idx="12"/>
          </p:nvPr>
        </p:nvSpPr>
        <p:spPr/>
        <p:txBody>
          <a:bodyPr>
            <a:normAutofit fontScale="92500" lnSpcReduction="20000"/>
          </a:bodyPr>
          <a:lstStyle/>
          <a:p>
            <a:fld id="{361B6064-FECE-466A-BF5C-A30C7EDC9E78}" type="slidenum">
              <a:rPr lang="en-US" smtClean="0"/>
              <a:t>48</a:t>
            </a:fld>
            <a:endParaRPr lang="en-US"/>
          </a:p>
        </p:txBody>
      </p:sp>
    </p:spTree>
    <p:extLst>
      <p:ext uri="{BB962C8B-B14F-4D97-AF65-F5344CB8AC3E}">
        <p14:creationId xmlns:p14="http://schemas.microsoft.com/office/powerpoint/2010/main" val="3335583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 calcmode="lin" valueType="num">
                                      <p:cBhvr additive="base">
                                        <p:cTn id="23"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3">
                                            <p:txEl>
                                              <p:pRg st="6" end="6"/>
                                            </p:txEl>
                                          </p:spTgt>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 calcmode="lin" valueType="num">
                                      <p:cBhvr additive="base">
                                        <p:cTn id="27" dur="500" fill="hold"/>
                                        <p:tgtEl>
                                          <p:spTgt spid="3">
                                            <p:txEl>
                                              <p:pRg st="7" end="7"/>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3">
                                            <p:txEl>
                                              <p:pRg st="7" end="7"/>
                                            </p:txEl>
                                          </p:spTgt>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 calcmode="lin" valueType="num">
                                      <p:cBhvr additive="base">
                                        <p:cTn id="31" dur="500" fill="hold"/>
                                        <p:tgtEl>
                                          <p:spTgt spid="3">
                                            <p:txEl>
                                              <p:pRg st="8" end="8"/>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anim calcmode="lin" valueType="num">
                                      <p:cBhvr additive="base">
                                        <p:cTn id="37" dur="500" fill="hold"/>
                                        <p:tgtEl>
                                          <p:spTgt spid="3">
                                            <p:txEl>
                                              <p:pRg st="10" end="10"/>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
                                            <p:txEl>
                                              <p:pRg st="10" end="10"/>
                                            </p:txEl>
                                          </p:spTgt>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0"/>
                                  </p:stCondLst>
                                  <p:childTnLst>
                                    <p:set>
                                      <p:cBhvr>
                                        <p:cTn id="40" dur="1" fill="hold">
                                          <p:stCondLst>
                                            <p:cond delay="0"/>
                                          </p:stCondLst>
                                        </p:cTn>
                                        <p:tgtEl>
                                          <p:spTgt spid="3">
                                            <p:txEl>
                                              <p:pRg st="11" end="11"/>
                                            </p:txEl>
                                          </p:spTgt>
                                        </p:tgtEl>
                                        <p:attrNameLst>
                                          <p:attrName>style.visibility</p:attrName>
                                        </p:attrNameLst>
                                      </p:cBhvr>
                                      <p:to>
                                        <p:strVal val="visible"/>
                                      </p:to>
                                    </p:set>
                                    <p:anim calcmode="lin" valueType="num">
                                      <p:cBhvr additive="base">
                                        <p:cTn id="41" dur="500" fill="hold"/>
                                        <p:tgtEl>
                                          <p:spTgt spid="3">
                                            <p:txEl>
                                              <p:pRg st="11" end="11"/>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3">
                                            <p:txEl>
                                              <p:pRg st="11" end="11"/>
                                            </p:txEl>
                                          </p:spTgt>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3">
                                            <p:txEl>
                                              <p:pRg st="12" end="12"/>
                                            </p:txEl>
                                          </p:spTgt>
                                        </p:tgtEl>
                                        <p:attrNameLst>
                                          <p:attrName>style.visibility</p:attrName>
                                        </p:attrNameLst>
                                      </p:cBhvr>
                                      <p:to>
                                        <p:strVal val="visible"/>
                                      </p:to>
                                    </p:set>
                                    <p:anim calcmode="lin" valueType="num">
                                      <p:cBhvr additive="base">
                                        <p:cTn id="45" dur="500" fill="hold"/>
                                        <p:tgtEl>
                                          <p:spTgt spid="3">
                                            <p:txEl>
                                              <p:pRg st="12" end="12"/>
                                            </p:tx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3">
                                            <p:txEl>
                                              <p:pRg st="12" end="1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Use the correct STL </a:t>
            </a:r>
            <a:r>
              <a:rPr lang="en-US" dirty="0" smtClean="0"/>
              <a:t>Data </a:t>
            </a:r>
            <a:r>
              <a:rPr lang="en-US" dirty="0"/>
              <a:t>S</a:t>
            </a:r>
            <a:r>
              <a:rPr lang="en-US" dirty="0" smtClean="0"/>
              <a:t>tructures</a:t>
            </a:r>
            <a:endParaRPr lang="en-US" dirty="0"/>
          </a:p>
        </p:txBody>
      </p:sp>
      <p:sp>
        <p:nvSpPr>
          <p:cNvPr id="3" name="Content Placeholder 2"/>
          <p:cNvSpPr>
            <a:spLocks noGrp="1"/>
          </p:cNvSpPr>
          <p:nvPr>
            <p:ph idx="1"/>
          </p:nvPr>
        </p:nvSpPr>
        <p:spPr>
          <a:xfrm>
            <a:off x="636851" y="922867"/>
            <a:ext cx="4497124" cy="2195814"/>
          </a:xfrm>
        </p:spPr>
        <p:txBody>
          <a:bodyPr>
            <a:normAutofit/>
          </a:bodyPr>
          <a:lstStyle/>
          <a:p>
            <a:r>
              <a:rPr lang="en-US" dirty="0" smtClean="0"/>
              <a:t>What container type should you use?</a:t>
            </a:r>
            <a:endParaRPr lang="en-US" dirty="0"/>
          </a:p>
          <a:p>
            <a:pPr lvl="1"/>
            <a:r>
              <a:rPr lang="en-US" dirty="0" smtClean="0"/>
              <a:t>Whenever </a:t>
            </a:r>
            <a:r>
              <a:rPr lang="en-US" dirty="0"/>
              <a:t>you can, use </a:t>
            </a:r>
            <a:r>
              <a:rPr lang="en-US" dirty="0" err="1">
                <a:latin typeface="Consolas" panose="020B0609020204030204" pitchFamily="49" charset="0"/>
              </a:rPr>
              <a:t>std</a:t>
            </a:r>
            <a:r>
              <a:rPr lang="en-US" dirty="0">
                <a:latin typeface="Consolas" panose="020B0609020204030204" pitchFamily="49" charset="0"/>
              </a:rPr>
              <a:t>::vector</a:t>
            </a:r>
            <a:r>
              <a:rPr lang="en-US" dirty="0"/>
              <a:t>.</a:t>
            </a:r>
          </a:p>
          <a:p>
            <a:pPr lvl="1"/>
            <a:r>
              <a:rPr lang="en-US" dirty="0"/>
              <a:t>If you cannot, find a way so you can.</a:t>
            </a:r>
          </a:p>
          <a:p>
            <a:r>
              <a:rPr lang="en-US" dirty="0"/>
              <a:t>Avoid any data structures except arrays. “Well aren’t there exceptions?” No, not for you. </a:t>
            </a:r>
            <a:endParaRPr lang="en-US" dirty="0" smtClean="0"/>
          </a:p>
          <a:p>
            <a:pPr lvl="1"/>
            <a:r>
              <a:rPr lang="en-US" dirty="0" smtClean="0"/>
              <a:t>Typically </a:t>
            </a:r>
            <a:r>
              <a:rPr lang="en-US" dirty="0"/>
              <a:t>advanced data structures are slower than simple data </a:t>
            </a:r>
            <a:r>
              <a:rPr lang="en-US" dirty="0" smtClean="0"/>
              <a:t>structures.</a:t>
            </a:r>
          </a:p>
          <a:p>
            <a:pPr lvl="1"/>
            <a:r>
              <a:rPr lang="en-US" dirty="0" smtClean="0"/>
              <a:t>Data </a:t>
            </a:r>
            <a:r>
              <a:rPr lang="en-US" dirty="0"/>
              <a:t>structures which appear to be alright when textbook writers wrote their books, are no longer all right now. </a:t>
            </a:r>
            <a:endParaRPr lang="en-US" dirty="0" smtClean="0"/>
          </a:p>
          <a:p>
            <a:pPr lvl="1"/>
            <a:r>
              <a:rPr lang="en-US" dirty="0" smtClean="0"/>
              <a:t>Computers changed </a:t>
            </a:r>
            <a:r>
              <a:rPr lang="en-US" dirty="0"/>
              <a:t>so much. Things no longer </a:t>
            </a:r>
            <a:r>
              <a:rPr lang="en-US" dirty="0" smtClean="0"/>
              <a:t>work as taught 10 years ago.</a:t>
            </a:r>
          </a:p>
          <a:p>
            <a:r>
              <a:rPr lang="en-US" dirty="0" smtClean="0"/>
              <a:t>Occasionally we will ask you to use other data structures</a:t>
            </a:r>
          </a:p>
          <a:p>
            <a:pPr lvl="1"/>
            <a:r>
              <a:rPr lang="en-US" dirty="0" smtClean="0"/>
              <a:t>Mostly to make our point, though</a:t>
            </a:r>
            <a:endParaRPr lang="en-US" dirty="0"/>
          </a:p>
        </p:txBody>
      </p:sp>
      <p:sp>
        <p:nvSpPr>
          <p:cNvPr id="4" name="Date Placeholder 3"/>
          <p:cNvSpPr>
            <a:spLocks noGrp="1"/>
          </p:cNvSpPr>
          <p:nvPr>
            <p:ph type="dt" sz="half" idx="10"/>
          </p:nvPr>
        </p:nvSpPr>
        <p:spPr/>
        <p:txBody>
          <a:bodyPr/>
          <a:lstStyle/>
          <a:p>
            <a:r>
              <a:rPr lang="en-US" smtClean="0"/>
              <a:t>1/14/2025, Lecture 1</a:t>
            </a:r>
            <a:endParaRPr lang="en-US"/>
          </a:p>
        </p:txBody>
      </p:sp>
      <p:sp>
        <p:nvSpPr>
          <p:cNvPr id="5" name="Footer Placeholder 4"/>
          <p:cNvSpPr>
            <a:spLocks noGrp="1"/>
          </p:cNvSpPr>
          <p:nvPr>
            <p:ph type="ftr" sz="quarter" idx="11"/>
          </p:nvPr>
        </p:nvSpPr>
        <p:spPr/>
        <p:txBody>
          <a:bodyPr/>
          <a:lstStyle/>
          <a:p>
            <a:r>
              <a:rPr lang="en-US" smtClean="0"/>
              <a:t>CSC4700, Spring 2025, Welcome and Introduction</a:t>
            </a:r>
            <a:endParaRPr lang="en-US"/>
          </a:p>
        </p:txBody>
      </p:sp>
      <p:sp>
        <p:nvSpPr>
          <p:cNvPr id="6" name="Slide Number Placeholder 5"/>
          <p:cNvSpPr>
            <a:spLocks noGrp="1"/>
          </p:cNvSpPr>
          <p:nvPr>
            <p:ph type="sldNum" sz="quarter" idx="12"/>
          </p:nvPr>
        </p:nvSpPr>
        <p:spPr/>
        <p:txBody>
          <a:bodyPr>
            <a:normAutofit fontScale="92500" lnSpcReduction="20000"/>
          </a:bodyPr>
          <a:lstStyle/>
          <a:p>
            <a:fld id="{361B6064-FECE-466A-BF5C-A30C7EDC9E78}" type="slidenum">
              <a:rPr lang="en-US" smtClean="0"/>
              <a:t>49</a:t>
            </a:fld>
            <a:endParaRPr lang="en-US"/>
          </a:p>
        </p:txBody>
      </p:sp>
    </p:spTree>
    <p:extLst>
      <p:ext uri="{BB962C8B-B14F-4D97-AF65-F5344CB8AC3E}">
        <p14:creationId xmlns:p14="http://schemas.microsoft.com/office/powerpoint/2010/main" val="12563472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p:txBody>
          <a:bodyPr/>
          <a:lstStyle/>
          <a:p>
            <a:r>
              <a:rPr lang="en-US" dirty="0" smtClean="0"/>
              <a:t>Important Dates</a:t>
            </a:r>
            <a:endParaRPr lang="en-US" dirty="0"/>
          </a:p>
        </p:txBody>
      </p:sp>
      <p:sp>
        <p:nvSpPr>
          <p:cNvPr id="5" name="Content Placeholder 4"/>
          <p:cNvSpPr>
            <a:spLocks noGrp="1"/>
          </p:cNvSpPr>
          <p:nvPr>
            <p:ph idx="1"/>
          </p:nvPr>
        </p:nvSpPr>
        <p:spPr/>
        <p:txBody>
          <a:bodyPr>
            <a:normAutofit/>
          </a:bodyPr>
          <a:lstStyle/>
          <a:p>
            <a:r>
              <a:rPr lang="en-US" dirty="0" smtClean="0"/>
              <a:t>Lectures</a:t>
            </a:r>
          </a:p>
          <a:p>
            <a:pPr lvl="1"/>
            <a:r>
              <a:rPr lang="en-US" dirty="0" smtClean="0"/>
              <a:t>Tuesday and Thursday, 10:30 to 11:50, 1212 PFT</a:t>
            </a:r>
          </a:p>
          <a:p>
            <a:r>
              <a:rPr lang="en-US" dirty="0" smtClean="0"/>
              <a:t>Grading</a:t>
            </a:r>
          </a:p>
          <a:p>
            <a:pPr lvl="1"/>
            <a:r>
              <a:rPr lang="en-US" dirty="0" smtClean="0"/>
              <a:t>Homework 50%</a:t>
            </a:r>
          </a:p>
          <a:p>
            <a:pPr lvl="1"/>
            <a:r>
              <a:rPr lang="en-US" dirty="0" smtClean="0"/>
              <a:t>Project 25%</a:t>
            </a:r>
          </a:p>
          <a:p>
            <a:pPr lvl="1"/>
            <a:r>
              <a:rPr lang="en-US" dirty="0" smtClean="0"/>
              <a:t>Midterm exam 10%</a:t>
            </a:r>
          </a:p>
          <a:p>
            <a:pPr lvl="1"/>
            <a:r>
              <a:rPr lang="en-US" dirty="0" smtClean="0"/>
              <a:t>Final exam 15%</a:t>
            </a:r>
          </a:p>
          <a:p>
            <a:r>
              <a:rPr lang="en-US" dirty="0" smtClean="0"/>
              <a:t>Exams</a:t>
            </a:r>
          </a:p>
          <a:p>
            <a:pPr lvl="1"/>
            <a:r>
              <a:rPr lang="en-US" dirty="0" smtClean="0"/>
              <a:t>Midterm </a:t>
            </a:r>
            <a:r>
              <a:rPr lang="en-US" dirty="0"/>
              <a:t>exam: March 6</a:t>
            </a:r>
          </a:p>
          <a:p>
            <a:pPr lvl="1"/>
            <a:r>
              <a:rPr lang="en-US" dirty="0" smtClean="0"/>
              <a:t>Final </a:t>
            </a:r>
            <a:r>
              <a:rPr lang="en-US" dirty="0"/>
              <a:t>exam: May 8, 5:30pm - 7:30pm</a:t>
            </a:r>
          </a:p>
          <a:p>
            <a:endParaRPr lang="en-US" dirty="0"/>
          </a:p>
        </p:txBody>
      </p:sp>
      <p:sp>
        <p:nvSpPr>
          <p:cNvPr id="7" name="Date Placeholder 6"/>
          <p:cNvSpPr>
            <a:spLocks noGrp="1"/>
          </p:cNvSpPr>
          <p:nvPr>
            <p:ph type="dt" sz="half" idx="10"/>
          </p:nvPr>
        </p:nvSpPr>
        <p:spPr/>
        <p:txBody>
          <a:bodyPr/>
          <a:lstStyle/>
          <a:p>
            <a:r>
              <a:rPr lang="en-US" smtClean="0"/>
              <a:t>1/14/2025, Lecture 1</a:t>
            </a:r>
            <a:endParaRPr lang="en-US"/>
          </a:p>
        </p:txBody>
      </p:sp>
      <p:sp>
        <p:nvSpPr>
          <p:cNvPr id="8" name="Footer Placeholder 7"/>
          <p:cNvSpPr>
            <a:spLocks noGrp="1"/>
          </p:cNvSpPr>
          <p:nvPr>
            <p:ph type="ftr" sz="quarter" idx="11"/>
          </p:nvPr>
        </p:nvSpPr>
        <p:spPr/>
        <p:txBody>
          <a:bodyPr/>
          <a:lstStyle/>
          <a:p>
            <a:r>
              <a:rPr lang="en-US" smtClean="0"/>
              <a:t>CSC4700, Spring 2025, Welcome and Introduction</a:t>
            </a:r>
            <a:endParaRPr lang="en-US"/>
          </a:p>
        </p:txBody>
      </p:sp>
      <p:sp>
        <p:nvSpPr>
          <p:cNvPr id="9" name="Slide Number Placeholder 8"/>
          <p:cNvSpPr>
            <a:spLocks noGrp="1"/>
          </p:cNvSpPr>
          <p:nvPr>
            <p:ph type="sldNum" sz="quarter" idx="12"/>
          </p:nvPr>
        </p:nvSpPr>
        <p:spPr/>
        <p:txBody>
          <a:bodyPr>
            <a:normAutofit fontScale="92500" lnSpcReduction="20000"/>
          </a:bodyPr>
          <a:lstStyle/>
          <a:p>
            <a:fld id="{B6F15528-21DE-4FAA-801E-634DDDAF4B2B}" type="slidenum">
              <a:rPr lang="en-US" smtClean="0"/>
              <a:t>5</a:t>
            </a:fld>
            <a:endParaRPr lang="en-US"/>
          </a:p>
        </p:txBody>
      </p:sp>
    </p:spTree>
  </p:cSld>
  <p:clrMapOvr>
    <a:masterClrMapping/>
  </p:clrMapOvr>
  <p:transition>
    <p:cut/>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A Word about Compilation</a:t>
            </a:r>
            <a:endParaRPr lang="en-US" dirty="0"/>
          </a:p>
        </p:txBody>
      </p:sp>
      <p:sp>
        <p:nvSpPr>
          <p:cNvPr id="8" name="Text Placeholder 7"/>
          <p:cNvSpPr>
            <a:spLocks noGrp="1"/>
          </p:cNvSpPr>
          <p:nvPr>
            <p:ph type="body" idx="1"/>
          </p:nvPr>
        </p:nvSpPr>
        <p:spPr/>
        <p:txBody>
          <a:bodyPr/>
          <a:lstStyle/>
          <a:p>
            <a:endParaRPr lang="en-US"/>
          </a:p>
        </p:txBody>
      </p:sp>
      <p:sp>
        <p:nvSpPr>
          <p:cNvPr id="4" name="Date Placeholder 3"/>
          <p:cNvSpPr>
            <a:spLocks noGrp="1"/>
          </p:cNvSpPr>
          <p:nvPr>
            <p:ph type="dt" sz="half" idx="10"/>
          </p:nvPr>
        </p:nvSpPr>
        <p:spPr/>
        <p:txBody>
          <a:bodyPr/>
          <a:lstStyle/>
          <a:p>
            <a:r>
              <a:rPr lang="en-US" smtClean="0"/>
              <a:t>1/14/2025, Lecture 1</a:t>
            </a:r>
            <a:endParaRPr lang="en-US"/>
          </a:p>
        </p:txBody>
      </p:sp>
      <p:sp>
        <p:nvSpPr>
          <p:cNvPr id="5" name="Footer Placeholder 4"/>
          <p:cNvSpPr>
            <a:spLocks noGrp="1"/>
          </p:cNvSpPr>
          <p:nvPr>
            <p:ph type="ftr" sz="quarter" idx="11"/>
          </p:nvPr>
        </p:nvSpPr>
        <p:spPr/>
        <p:txBody>
          <a:bodyPr/>
          <a:lstStyle/>
          <a:p>
            <a:r>
              <a:rPr lang="en-US" smtClean="0"/>
              <a:t>CSC4700, Spring 2025, Welcome and Introduction</a:t>
            </a:r>
            <a:endParaRPr lang="en-US"/>
          </a:p>
        </p:txBody>
      </p:sp>
      <p:sp>
        <p:nvSpPr>
          <p:cNvPr id="6" name="Slide Number Placeholder 5"/>
          <p:cNvSpPr>
            <a:spLocks noGrp="1"/>
          </p:cNvSpPr>
          <p:nvPr>
            <p:ph type="sldNum" sz="quarter" idx="12"/>
          </p:nvPr>
        </p:nvSpPr>
        <p:spPr/>
        <p:txBody>
          <a:bodyPr>
            <a:normAutofit fontScale="92500" lnSpcReduction="20000"/>
          </a:bodyPr>
          <a:lstStyle/>
          <a:p>
            <a:fld id="{361B6064-FECE-466A-BF5C-A30C7EDC9E78}" type="slidenum">
              <a:rPr lang="en-US" smtClean="0"/>
              <a:t>50</a:t>
            </a:fld>
            <a:endParaRPr lang="en-US"/>
          </a:p>
        </p:txBody>
      </p:sp>
    </p:spTree>
    <p:extLst>
      <p:ext uri="{BB962C8B-B14F-4D97-AF65-F5344CB8AC3E}">
        <p14:creationId xmlns:p14="http://schemas.microsoft.com/office/powerpoint/2010/main" val="295356754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US" smtClean="0"/>
              <a:t>Compilation and Linking</a:t>
            </a:r>
            <a:endParaRPr lang="en-US" dirty="0" smtClean="0"/>
          </a:p>
        </p:txBody>
      </p:sp>
      <p:sp>
        <p:nvSpPr>
          <p:cNvPr id="40963" name="Rectangle 3"/>
          <p:cNvSpPr>
            <a:spLocks noGrp="1" noChangeArrowheads="1"/>
          </p:cNvSpPr>
          <p:nvPr>
            <p:ph idx="1"/>
          </p:nvPr>
        </p:nvSpPr>
        <p:spPr>
          <a:xfrm>
            <a:off x="637131" y="922867"/>
            <a:ext cx="4746611" cy="2195814"/>
          </a:xfrm>
        </p:spPr>
        <p:txBody>
          <a:bodyPr>
            <a:noAutofit/>
          </a:bodyPr>
          <a:lstStyle/>
          <a:p>
            <a:endParaRPr lang="en-US" dirty="0" smtClean="0"/>
          </a:p>
          <a:p>
            <a:endParaRPr lang="en-US" dirty="0" smtClean="0"/>
          </a:p>
          <a:p>
            <a:endParaRPr lang="en-US" dirty="0" smtClean="0"/>
          </a:p>
          <a:p>
            <a:r>
              <a:rPr lang="en-US" sz="807" dirty="0"/>
              <a:t>You write C++ source code</a:t>
            </a:r>
          </a:p>
          <a:p>
            <a:pPr lvl="1"/>
            <a:r>
              <a:rPr lang="en-US" sz="706" dirty="0"/>
              <a:t>Source code is (in principle) human readable</a:t>
            </a:r>
          </a:p>
          <a:p>
            <a:r>
              <a:rPr lang="en-US" sz="807" dirty="0"/>
              <a:t>The compiler translates what you wrote into object code (sometimes called machine code)</a:t>
            </a:r>
          </a:p>
          <a:p>
            <a:pPr lvl="1"/>
            <a:r>
              <a:rPr lang="en-US" sz="706" dirty="0"/>
              <a:t>Object code is simple enough for a computer to “understand”</a:t>
            </a:r>
          </a:p>
          <a:p>
            <a:r>
              <a:rPr lang="en-US" sz="807" dirty="0"/>
              <a:t>The linker links your code to system code needed to execute</a:t>
            </a:r>
          </a:p>
          <a:p>
            <a:pPr lvl="1"/>
            <a:r>
              <a:rPr lang="en-US" sz="706" dirty="0"/>
              <a:t>E.g. input/output libraries, operating system code, and windowing code</a:t>
            </a:r>
          </a:p>
          <a:p>
            <a:r>
              <a:rPr lang="en-US" sz="807" dirty="0"/>
              <a:t>The result is an executable program</a:t>
            </a:r>
          </a:p>
          <a:p>
            <a:pPr lvl="1"/>
            <a:r>
              <a:rPr lang="en-US" sz="706" dirty="0"/>
              <a:t>E.g. a .exe file on windows or an </a:t>
            </a:r>
            <a:r>
              <a:rPr lang="en-US" sz="706" dirty="0" err="1"/>
              <a:t>a.out</a:t>
            </a:r>
            <a:r>
              <a:rPr lang="en-US" sz="706" dirty="0"/>
              <a:t> file on Unix</a:t>
            </a:r>
          </a:p>
        </p:txBody>
      </p:sp>
      <p:sp>
        <p:nvSpPr>
          <p:cNvPr id="2" name="Date Placeholder 1"/>
          <p:cNvSpPr>
            <a:spLocks noGrp="1"/>
          </p:cNvSpPr>
          <p:nvPr>
            <p:ph type="dt" sz="half" idx="10"/>
          </p:nvPr>
        </p:nvSpPr>
        <p:spPr/>
        <p:txBody>
          <a:bodyPr/>
          <a:lstStyle/>
          <a:p>
            <a:r>
              <a:rPr lang="en-US" smtClean="0"/>
              <a:t>1/14/2025, Lecture 1</a:t>
            </a:r>
            <a:endParaRPr lang="en-US"/>
          </a:p>
        </p:txBody>
      </p:sp>
      <p:sp>
        <p:nvSpPr>
          <p:cNvPr id="16" name="Footer Placeholder 15"/>
          <p:cNvSpPr>
            <a:spLocks noGrp="1"/>
          </p:cNvSpPr>
          <p:nvPr>
            <p:ph type="ftr" sz="quarter" idx="11"/>
          </p:nvPr>
        </p:nvSpPr>
        <p:spPr/>
        <p:txBody>
          <a:bodyPr/>
          <a:lstStyle/>
          <a:p>
            <a:r>
              <a:rPr lang="en-US" smtClean="0"/>
              <a:t>CSC4700, Spring 2025, Welcome and Introduction</a:t>
            </a:r>
            <a:endParaRPr lang="en-US"/>
          </a:p>
        </p:txBody>
      </p:sp>
      <p:sp>
        <p:nvSpPr>
          <p:cNvPr id="13" name="Slide Number Placeholder 5"/>
          <p:cNvSpPr>
            <a:spLocks noGrp="1"/>
          </p:cNvSpPr>
          <p:nvPr>
            <p:ph type="sldNum" sz="quarter" idx="12"/>
          </p:nvPr>
        </p:nvSpPr>
        <p:spPr/>
        <p:txBody>
          <a:bodyPr>
            <a:normAutofit fontScale="92500" lnSpcReduction="20000"/>
          </a:bodyPr>
          <a:lstStyle/>
          <a:p>
            <a:fld id="{E7481B0F-50E0-44B3-93BE-4121BFB62017}" type="slidenum">
              <a:rPr lang="en-US" smtClean="0"/>
              <a:pPr/>
              <a:t>51</a:t>
            </a:fld>
            <a:endParaRPr lang="en-US"/>
          </a:p>
        </p:txBody>
      </p:sp>
      <p:grpSp>
        <p:nvGrpSpPr>
          <p:cNvPr id="3" name="Group 2"/>
          <p:cNvGrpSpPr/>
          <p:nvPr/>
        </p:nvGrpSpPr>
        <p:grpSpPr>
          <a:xfrm>
            <a:off x="1550406" y="889296"/>
            <a:ext cx="3960636" cy="1103744"/>
            <a:chOff x="529004" y="1066800"/>
            <a:chExt cx="7548196" cy="2980855"/>
          </a:xfrm>
        </p:grpSpPr>
        <p:sp>
          <p:nvSpPr>
            <p:cNvPr id="30725" name="AutoShape 4"/>
            <p:cNvSpPr>
              <a:spLocks noChangeArrowheads="1"/>
            </p:cNvSpPr>
            <p:nvPr/>
          </p:nvSpPr>
          <p:spPr bwMode="auto">
            <a:xfrm>
              <a:off x="762000" y="1881981"/>
              <a:ext cx="2057400" cy="533400"/>
            </a:xfrm>
            <a:prstGeom prst="roundRect">
              <a:avLst>
                <a:gd name="adj" fmla="val 16667"/>
              </a:avLst>
            </a:prstGeom>
            <a:solidFill>
              <a:srgbClr val="92D050"/>
            </a:solidFill>
            <a:ln w="9525">
              <a:solidFill>
                <a:schemeClr val="tx1"/>
              </a:solidFill>
              <a:round/>
              <a:headEnd/>
              <a:tailEnd/>
            </a:ln>
          </p:spPr>
          <p:txBody>
            <a:bodyPr wrap="none" anchor="ctr"/>
            <a:lstStyle/>
            <a:p>
              <a:pPr algn="ctr" eaLnBrk="1" hangingPunct="1"/>
              <a:r>
                <a:rPr lang="en-US" sz="908" dirty="0"/>
                <a:t>C++ </a:t>
              </a:r>
              <a:r>
                <a:rPr lang="en-US" sz="908" i="1" dirty="0"/>
                <a:t>compiler</a:t>
              </a:r>
            </a:p>
          </p:txBody>
        </p:sp>
        <p:sp>
          <p:nvSpPr>
            <p:cNvPr id="30726" name="Text Box 5"/>
            <p:cNvSpPr txBox="1">
              <a:spLocks noChangeArrowheads="1"/>
            </p:cNvSpPr>
            <p:nvPr/>
          </p:nvSpPr>
          <p:spPr bwMode="auto">
            <a:xfrm>
              <a:off x="529004" y="1066800"/>
              <a:ext cx="2026083" cy="626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908" dirty="0"/>
                <a:t>C++ source code</a:t>
              </a:r>
            </a:p>
          </p:txBody>
        </p:sp>
        <p:sp>
          <p:nvSpPr>
            <p:cNvPr id="30727" name="Text Box 6"/>
            <p:cNvSpPr txBox="1">
              <a:spLocks noChangeArrowheads="1"/>
            </p:cNvSpPr>
            <p:nvPr/>
          </p:nvSpPr>
          <p:spPr bwMode="auto">
            <a:xfrm>
              <a:off x="2157047" y="2651373"/>
              <a:ext cx="1528117" cy="626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908" dirty="0"/>
                <a:t>Object code</a:t>
              </a:r>
            </a:p>
          </p:txBody>
        </p:sp>
        <p:cxnSp>
          <p:nvCxnSpPr>
            <p:cNvPr id="30728" name="AutoShape 7"/>
            <p:cNvCxnSpPr>
              <a:cxnSpLocks noChangeShapeType="1"/>
              <a:stCxn id="30726" idx="2"/>
              <a:endCxn id="30725" idx="0"/>
            </p:cNvCxnSpPr>
            <p:nvPr/>
          </p:nvCxnSpPr>
          <p:spPr bwMode="auto">
            <a:xfrm>
              <a:off x="1462627" y="1570141"/>
              <a:ext cx="328074" cy="311840"/>
            </a:xfrm>
            <a:prstGeom prst="straightConnector1">
              <a:avLst/>
            </a:prstGeom>
            <a:noFill/>
            <a:ln w="9525">
              <a:solidFill>
                <a:schemeClr val="tx1"/>
              </a:solidFill>
              <a:round/>
              <a:headEnd/>
              <a:tailEnd type="triangle" w="lg" len="lg"/>
            </a:ln>
            <a:extLst>
              <a:ext uri="{909E8E84-426E-40DD-AFC4-6F175D3DCCD1}">
                <a14:hiddenFill xmlns:a14="http://schemas.microsoft.com/office/drawing/2010/main">
                  <a:noFill/>
                </a14:hiddenFill>
              </a:ext>
            </a:extLst>
          </p:spPr>
        </p:cxnSp>
        <p:cxnSp>
          <p:nvCxnSpPr>
            <p:cNvPr id="30729" name="AutoShape 8"/>
            <p:cNvCxnSpPr>
              <a:cxnSpLocks noChangeShapeType="1"/>
              <a:stCxn id="30725" idx="2"/>
              <a:endCxn id="30727" idx="1"/>
            </p:cNvCxnSpPr>
            <p:nvPr/>
          </p:nvCxnSpPr>
          <p:spPr bwMode="auto">
            <a:xfrm>
              <a:off x="1790701" y="2415380"/>
              <a:ext cx="366345" cy="487663"/>
            </a:xfrm>
            <a:prstGeom prst="straightConnector1">
              <a:avLst/>
            </a:prstGeom>
            <a:noFill/>
            <a:ln w="9525">
              <a:solidFill>
                <a:schemeClr val="tx1"/>
              </a:solidFill>
              <a:round/>
              <a:headEnd/>
              <a:tailEnd type="triangle" w="lg" len="lg"/>
            </a:ln>
            <a:extLst>
              <a:ext uri="{909E8E84-426E-40DD-AFC4-6F175D3DCCD1}">
                <a14:hiddenFill xmlns:a14="http://schemas.microsoft.com/office/drawing/2010/main">
                  <a:noFill/>
                </a14:hiddenFill>
              </a:ext>
            </a:extLst>
          </p:spPr>
        </p:cxnSp>
        <p:sp>
          <p:nvSpPr>
            <p:cNvPr id="30730" name="AutoShape 9"/>
            <p:cNvSpPr>
              <a:spLocks noChangeArrowheads="1"/>
            </p:cNvSpPr>
            <p:nvPr/>
          </p:nvSpPr>
          <p:spPr bwMode="auto">
            <a:xfrm>
              <a:off x="4082396" y="2739627"/>
              <a:ext cx="1295400" cy="580727"/>
            </a:xfrm>
            <a:prstGeom prst="roundRect">
              <a:avLst>
                <a:gd name="adj" fmla="val 16667"/>
              </a:avLst>
            </a:prstGeom>
            <a:solidFill>
              <a:srgbClr val="92D050"/>
            </a:solidFill>
            <a:ln w="9525">
              <a:solidFill>
                <a:schemeClr val="tx1"/>
              </a:solidFill>
              <a:round/>
              <a:headEnd/>
              <a:tailEnd/>
            </a:ln>
          </p:spPr>
          <p:txBody>
            <a:bodyPr wrap="none" anchor="ctr"/>
            <a:lstStyle/>
            <a:p>
              <a:pPr algn="ctr" eaLnBrk="1" hangingPunct="1"/>
              <a:r>
                <a:rPr lang="en-US" sz="908" dirty="0"/>
                <a:t>Linker</a:t>
              </a:r>
            </a:p>
          </p:txBody>
        </p:sp>
        <p:cxnSp>
          <p:nvCxnSpPr>
            <p:cNvPr id="30731" name="AutoShape 10"/>
            <p:cNvCxnSpPr>
              <a:cxnSpLocks noChangeShapeType="1"/>
              <a:stCxn id="30727" idx="3"/>
              <a:endCxn id="30730" idx="1"/>
            </p:cNvCxnSpPr>
            <p:nvPr/>
          </p:nvCxnSpPr>
          <p:spPr bwMode="auto">
            <a:xfrm>
              <a:off x="3518630" y="2903043"/>
              <a:ext cx="563766" cy="126949"/>
            </a:xfrm>
            <a:prstGeom prst="straightConnector1">
              <a:avLst/>
            </a:prstGeom>
            <a:noFill/>
            <a:ln w="9525">
              <a:solidFill>
                <a:schemeClr val="tx1"/>
              </a:solidFill>
              <a:round/>
              <a:headEnd/>
              <a:tailEnd type="triangle" w="lg" len="lg"/>
            </a:ln>
            <a:extLst>
              <a:ext uri="{909E8E84-426E-40DD-AFC4-6F175D3DCCD1}">
                <a14:hiddenFill xmlns:a14="http://schemas.microsoft.com/office/drawing/2010/main">
                  <a:noFill/>
                </a14:hiddenFill>
              </a:ext>
            </a:extLst>
          </p:spPr>
        </p:cxnSp>
        <p:sp>
          <p:nvSpPr>
            <p:cNvPr id="30732" name="Text Box 11"/>
            <p:cNvSpPr txBox="1">
              <a:spLocks noChangeArrowheads="1"/>
            </p:cNvSpPr>
            <p:nvPr/>
          </p:nvSpPr>
          <p:spPr bwMode="auto">
            <a:xfrm>
              <a:off x="5791200" y="3043630"/>
              <a:ext cx="2286000" cy="100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908" dirty="0"/>
                <a:t>Executable program</a:t>
              </a:r>
            </a:p>
          </p:txBody>
        </p:sp>
        <p:cxnSp>
          <p:nvCxnSpPr>
            <p:cNvPr id="30733" name="AutoShape 12"/>
            <p:cNvCxnSpPr>
              <a:cxnSpLocks noChangeShapeType="1"/>
              <a:stCxn id="30730" idx="3"/>
              <a:endCxn id="30732" idx="1"/>
            </p:cNvCxnSpPr>
            <p:nvPr/>
          </p:nvCxnSpPr>
          <p:spPr bwMode="auto">
            <a:xfrm>
              <a:off x="5377795" y="3029991"/>
              <a:ext cx="413405" cy="265310"/>
            </a:xfrm>
            <a:prstGeom prst="straightConnector1">
              <a:avLst/>
            </a:prstGeom>
            <a:noFill/>
            <a:ln w="9525">
              <a:solidFill>
                <a:schemeClr val="tx1"/>
              </a:solidFill>
              <a:round/>
              <a:headEnd/>
              <a:tailEnd type="triangle" w="lg" len="lg"/>
            </a:ln>
            <a:extLst>
              <a:ext uri="{909E8E84-426E-40DD-AFC4-6F175D3DCCD1}">
                <a14:hiddenFill xmlns:a14="http://schemas.microsoft.com/office/drawing/2010/main">
                  <a:noFill/>
                </a14:hiddenFill>
              </a:ext>
            </a:extLst>
          </p:spPr>
        </p:cxnSp>
        <p:sp>
          <p:nvSpPr>
            <p:cNvPr id="30734" name="Text Box 6"/>
            <p:cNvSpPr txBox="1">
              <a:spLocks noChangeArrowheads="1"/>
            </p:cNvSpPr>
            <p:nvPr/>
          </p:nvSpPr>
          <p:spPr bwMode="auto">
            <a:xfrm>
              <a:off x="3266749" y="1811536"/>
              <a:ext cx="2317749" cy="626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908" dirty="0"/>
                <a:t>Library Object code</a:t>
              </a:r>
            </a:p>
          </p:txBody>
        </p:sp>
        <p:cxnSp>
          <p:nvCxnSpPr>
            <p:cNvPr id="30735" name="AutoShape 10"/>
            <p:cNvCxnSpPr>
              <a:cxnSpLocks noChangeShapeType="1"/>
              <a:stCxn id="30734" idx="2"/>
              <a:endCxn id="30730" idx="0"/>
            </p:cNvCxnSpPr>
            <p:nvPr/>
          </p:nvCxnSpPr>
          <p:spPr bwMode="auto">
            <a:xfrm>
              <a:off x="4425623" y="2314877"/>
              <a:ext cx="304473" cy="424750"/>
            </a:xfrm>
            <a:prstGeom prst="straightConnector1">
              <a:avLst/>
            </a:prstGeom>
            <a:noFill/>
            <a:ln w="9525">
              <a:solidFill>
                <a:schemeClr val="tx1"/>
              </a:solidFill>
              <a:round/>
              <a:headEnd/>
              <a:tailEnd type="triangle" w="lg" len="lg"/>
            </a:ln>
            <a:extLst>
              <a:ext uri="{909E8E84-426E-40DD-AFC4-6F175D3DCCD1}">
                <a14:hiddenFill xmlns:a14="http://schemas.microsoft.com/office/drawing/2010/main">
                  <a:noFill/>
                </a14:hiddenFill>
              </a:ext>
            </a:extLst>
          </p:spPr>
        </p:cxnSp>
      </p:grpSp>
      <p:sp>
        <p:nvSpPr>
          <p:cNvPr id="4" name="TextBox 3"/>
          <p:cNvSpPr txBox="1"/>
          <p:nvPr/>
        </p:nvSpPr>
        <p:spPr>
          <a:xfrm>
            <a:off x="1269295" y="3178297"/>
            <a:ext cx="3900427" cy="232051"/>
          </a:xfrm>
          <a:prstGeom prst="rect">
            <a:avLst/>
          </a:prstGeom>
          <a:noFill/>
        </p:spPr>
        <p:txBody>
          <a:bodyPr wrap="none" rtlCol="0">
            <a:spAutoFit/>
          </a:bodyPr>
          <a:lstStyle/>
          <a:p>
            <a:r>
              <a:rPr lang="en-US" sz="908" dirty="0"/>
              <a:t>See: </a:t>
            </a:r>
            <a:r>
              <a:rPr lang="en-US" sz="908" dirty="0">
                <a:hlinkClick r:id="rId2"/>
              </a:rPr>
              <a:t>Decoding C++ Compilation Process: From Source Code to Binary</a:t>
            </a:r>
            <a:endParaRPr lang="en-US" sz="908" dirty="0"/>
          </a:p>
        </p:txBody>
      </p:sp>
    </p:spTree>
    <p:extLst>
      <p:ext uri="{BB962C8B-B14F-4D97-AF65-F5344CB8AC3E}">
        <p14:creationId xmlns:p14="http://schemas.microsoft.com/office/powerpoint/2010/main" val="15597233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CMake</a:t>
            </a:r>
            <a:endParaRPr lang="en-US" dirty="0"/>
          </a:p>
        </p:txBody>
      </p:sp>
      <p:sp>
        <p:nvSpPr>
          <p:cNvPr id="3" name="Content Placeholder 2"/>
          <p:cNvSpPr>
            <a:spLocks noGrp="1"/>
          </p:cNvSpPr>
          <p:nvPr>
            <p:ph idx="1"/>
          </p:nvPr>
        </p:nvSpPr>
        <p:spPr/>
        <p:txBody>
          <a:bodyPr/>
          <a:lstStyle/>
          <a:p>
            <a:r>
              <a:rPr lang="en-US" dirty="0" err="1" smtClean="0"/>
              <a:t>CMake</a:t>
            </a:r>
            <a:r>
              <a:rPr lang="en-US" dirty="0" smtClean="0"/>
              <a:t> is a family of tools</a:t>
            </a:r>
          </a:p>
          <a:p>
            <a:pPr lvl="1"/>
            <a:r>
              <a:rPr lang="en-US" dirty="0" smtClean="0"/>
              <a:t>Building software</a:t>
            </a:r>
          </a:p>
          <a:p>
            <a:pPr lvl="1"/>
            <a:r>
              <a:rPr lang="en-US" dirty="0" smtClean="0"/>
              <a:t>Testing software</a:t>
            </a:r>
          </a:p>
          <a:p>
            <a:pPr lvl="1"/>
            <a:r>
              <a:rPr lang="en-US" dirty="0" smtClean="0"/>
              <a:t>Packaging software</a:t>
            </a:r>
          </a:p>
          <a:p>
            <a:r>
              <a:rPr lang="en-US" dirty="0" smtClean="0"/>
              <a:t>We will use it for building and testing</a:t>
            </a:r>
          </a:p>
          <a:p>
            <a:r>
              <a:rPr lang="en-US" dirty="0" err="1" smtClean="0"/>
              <a:t>CMake</a:t>
            </a:r>
            <a:r>
              <a:rPr lang="en-US" dirty="0" smtClean="0"/>
              <a:t> generates build systems files (</a:t>
            </a:r>
            <a:r>
              <a:rPr lang="en-US" dirty="0" err="1" smtClean="0"/>
              <a:t>Makefiles</a:t>
            </a:r>
            <a:r>
              <a:rPr lang="en-US" dirty="0" smtClean="0"/>
              <a:t> and or workspaces)</a:t>
            </a:r>
          </a:p>
          <a:p>
            <a:pPr lvl="1"/>
            <a:r>
              <a:rPr lang="en-US" dirty="0" smtClean="0"/>
              <a:t>Those can be used to automatically build and test your code</a:t>
            </a:r>
          </a:p>
          <a:p>
            <a:r>
              <a:rPr lang="en-US" dirty="0" smtClean="0"/>
              <a:t>The user writes a single set of descriptive scripts</a:t>
            </a:r>
          </a:p>
          <a:p>
            <a:pPr lvl="1"/>
            <a:r>
              <a:rPr lang="en-US" dirty="0" smtClean="0"/>
              <a:t>Define </a:t>
            </a:r>
            <a:r>
              <a:rPr lang="en-US" dirty="0" smtClean="0">
                <a:solidFill>
                  <a:schemeClr val="accent1"/>
                </a:solidFill>
              </a:rPr>
              <a:t>Targets</a:t>
            </a:r>
            <a:r>
              <a:rPr lang="en-US" dirty="0" smtClean="0"/>
              <a:t> and their inter-dependencies</a:t>
            </a:r>
          </a:p>
          <a:p>
            <a:r>
              <a:rPr lang="en-US" dirty="0" err="1" smtClean="0"/>
              <a:t>CMake</a:t>
            </a:r>
            <a:r>
              <a:rPr lang="en-US" dirty="0" smtClean="0"/>
              <a:t> is well integrated with many IDEs</a:t>
            </a:r>
            <a:endParaRPr lang="en-US" dirty="0"/>
          </a:p>
        </p:txBody>
      </p:sp>
      <p:sp>
        <p:nvSpPr>
          <p:cNvPr id="4" name="Date Placeholder 3"/>
          <p:cNvSpPr>
            <a:spLocks noGrp="1"/>
          </p:cNvSpPr>
          <p:nvPr>
            <p:ph type="dt" sz="half" idx="10"/>
          </p:nvPr>
        </p:nvSpPr>
        <p:spPr/>
        <p:txBody>
          <a:bodyPr/>
          <a:lstStyle/>
          <a:p>
            <a:r>
              <a:rPr lang="en-US" smtClean="0"/>
              <a:t>1/14/2025, Lecture 1</a:t>
            </a:r>
            <a:endParaRPr lang="en-US"/>
          </a:p>
        </p:txBody>
      </p:sp>
      <p:sp>
        <p:nvSpPr>
          <p:cNvPr id="5" name="Footer Placeholder 4"/>
          <p:cNvSpPr>
            <a:spLocks noGrp="1"/>
          </p:cNvSpPr>
          <p:nvPr>
            <p:ph type="ftr" sz="quarter" idx="11"/>
          </p:nvPr>
        </p:nvSpPr>
        <p:spPr/>
        <p:txBody>
          <a:bodyPr/>
          <a:lstStyle/>
          <a:p>
            <a:r>
              <a:rPr lang="en-US" smtClean="0"/>
              <a:t>CSC4700, Spring 2025, Welcome and Introduction</a:t>
            </a:r>
            <a:endParaRPr lang="en-US"/>
          </a:p>
        </p:txBody>
      </p:sp>
      <p:sp>
        <p:nvSpPr>
          <p:cNvPr id="6" name="Slide Number Placeholder 5"/>
          <p:cNvSpPr>
            <a:spLocks noGrp="1"/>
          </p:cNvSpPr>
          <p:nvPr>
            <p:ph type="sldNum" sz="quarter" idx="12"/>
          </p:nvPr>
        </p:nvSpPr>
        <p:spPr/>
        <p:txBody>
          <a:bodyPr>
            <a:normAutofit fontScale="92500" lnSpcReduction="20000"/>
          </a:bodyPr>
          <a:lstStyle/>
          <a:p>
            <a:fld id="{361B6064-FECE-466A-BF5C-A30C7EDC9E78}" type="slidenum">
              <a:rPr lang="en-US" smtClean="0"/>
              <a:t>52</a:t>
            </a:fld>
            <a:endParaRPr lang="en-US"/>
          </a:p>
        </p:txBody>
      </p:sp>
    </p:spTree>
    <p:extLst>
      <p:ext uri="{BB962C8B-B14F-4D97-AF65-F5344CB8AC3E}">
        <p14:creationId xmlns:p14="http://schemas.microsoft.com/office/powerpoint/2010/main" val="186130056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Simplest Example</a:t>
            </a:r>
            <a:endParaRPr lang="en-US" dirty="0"/>
          </a:p>
        </p:txBody>
      </p:sp>
      <p:pic>
        <p:nvPicPr>
          <p:cNvPr id="7" name="Content Placeholder 6"/>
          <p:cNvPicPr>
            <a:picLocks noGrp="1" noChangeAspect="1"/>
          </p:cNvPicPr>
          <p:nvPr>
            <p:ph idx="1"/>
          </p:nvPr>
        </p:nvPicPr>
        <p:blipFill>
          <a:blip r:embed="rId2"/>
          <a:stretch>
            <a:fillRect/>
          </a:stretch>
        </p:blipFill>
        <p:spPr>
          <a:xfrm>
            <a:off x="846314" y="1038225"/>
            <a:ext cx="2836288" cy="990297"/>
          </a:xfrm>
          <a:prstGeom prst="rect">
            <a:avLst/>
          </a:prstGeom>
        </p:spPr>
      </p:pic>
      <p:sp>
        <p:nvSpPr>
          <p:cNvPr id="4" name="Date Placeholder 3"/>
          <p:cNvSpPr>
            <a:spLocks noGrp="1"/>
          </p:cNvSpPr>
          <p:nvPr>
            <p:ph type="dt" sz="half" idx="10"/>
          </p:nvPr>
        </p:nvSpPr>
        <p:spPr/>
        <p:txBody>
          <a:bodyPr/>
          <a:lstStyle/>
          <a:p>
            <a:r>
              <a:rPr lang="en-US" smtClean="0"/>
              <a:t>1/14/2025, Lecture 1</a:t>
            </a:r>
            <a:endParaRPr lang="en-US"/>
          </a:p>
        </p:txBody>
      </p:sp>
      <p:sp>
        <p:nvSpPr>
          <p:cNvPr id="5" name="Footer Placeholder 4"/>
          <p:cNvSpPr>
            <a:spLocks noGrp="1"/>
          </p:cNvSpPr>
          <p:nvPr>
            <p:ph type="ftr" sz="quarter" idx="11"/>
          </p:nvPr>
        </p:nvSpPr>
        <p:spPr/>
        <p:txBody>
          <a:bodyPr/>
          <a:lstStyle/>
          <a:p>
            <a:r>
              <a:rPr lang="en-US" smtClean="0"/>
              <a:t>CSC4700, Spring 2025, Welcome and Introduction</a:t>
            </a:r>
            <a:endParaRPr lang="en-US"/>
          </a:p>
        </p:txBody>
      </p:sp>
      <p:sp>
        <p:nvSpPr>
          <p:cNvPr id="6" name="Slide Number Placeholder 5"/>
          <p:cNvSpPr>
            <a:spLocks noGrp="1"/>
          </p:cNvSpPr>
          <p:nvPr>
            <p:ph type="sldNum" sz="quarter" idx="12"/>
          </p:nvPr>
        </p:nvSpPr>
        <p:spPr/>
        <p:txBody>
          <a:bodyPr>
            <a:normAutofit fontScale="92500" lnSpcReduction="20000"/>
          </a:bodyPr>
          <a:lstStyle/>
          <a:p>
            <a:fld id="{361B6064-FECE-466A-BF5C-A30C7EDC9E78}" type="slidenum">
              <a:rPr lang="en-US" smtClean="0"/>
              <a:t>53</a:t>
            </a:fld>
            <a:endParaRPr lang="en-US"/>
          </a:p>
        </p:txBody>
      </p:sp>
      <p:pic>
        <p:nvPicPr>
          <p:cNvPr id="8" name="Picture 7"/>
          <p:cNvPicPr>
            <a:picLocks noChangeAspect="1"/>
          </p:cNvPicPr>
          <p:nvPr/>
        </p:nvPicPr>
        <p:blipFill>
          <a:blip r:embed="rId3"/>
          <a:stretch>
            <a:fillRect/>
          </a:stretch>
        </p:blipFill>
        <p:spPr>
          <a:xfrm>
            <a:off x="2115256" y="1922639"/>
            <a:ext cx="2115198" cy="918188"/>
          </a:xfrm>
          <a:prstGeom prst="rect">
            <a:avLst/>
          </a:prstGeom>
        </p:spPr>
      </p:pic>
    </p:spTree>
    <p:extLst>
      <p:ext uri="{BB962C8B-B14F-4D97-AF65-F5344CB8AC3E}">
        <p14:creationId xmlns:p14="http://schemas.microsoft.com/office/powerpoint/2010/main" val="485832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Simplest Example</a:t>
            </a:r>
          </a:p>
        </p:txBody>
      </p:sp>
      <p:pic>
        <p:nvPicPr>
          <p:cNvPr id="7" name="Content Placeholder 6"/>
          <p:cNvPicPr>
            <a:picLocks noGrp="1" noChangeAspect="1"/>
          </p:cNvPicPr>
          <p:nvPr>
            <p:ph idx="1"/>
          </p:nvPr>
        </p:nvPicPr>
        <p:blipFill>
          <a:blip r:embed="rId2"/>
          <a:stretch>
            <a:fillRect/>
          </a:stretch>
        </p:blipFill>
        <p:spPr>
          <a:xfrm>
            <a:off x="615597" y="999772"/>
            <a:ext cx="4066949" cy="1687351"/>
          </a:xfrm>
          <a:prstGeom prst="rect">
            <a:avLst/>
          </a:prstGeom>
        </p:spPr>
      </p:pic>
      <p:sp>
        <p:nvSpPr>
          <p:cNvPr id="4" name="Date Placeholder 3"/>
          <p:cNvSpPr>
            <a:spLocks noGrp="1"/>
          </p:cNvSpPr>
          <p:nvPr>
            <p:ph type="dt" sz="half" idx="10"/>
          </p:nvPr>
        </p:nvSpPr>
        <p:spPr/>
        <p:txBody>
          <a:bodyPr/>
          <a:lstStyle/>
          <a:p>
            <a:r>
              <a:rPr lang="en-US" smtClean="0"/>
              <a:t>1/14/2025, Lecture 1</a:t>
            </a:r>
            <a:endParaRPr lang="en-US"/>
          </a:p>
        </p:txBody>
      </p:sp>
      <p:sp>
        <p:nvSpPr>
          <p:cNvPr id="5" name="Footer Placeholder 4"/>
          <p:cNvSpPr>
            <a:spLocks noGrp="1"/>
          </p:cNvSpPr>
          <p:nvPr>
            <p:ph type="ftr" sz="quarter" idx="11"/>
          </p:nvPr>
        </p:nvSpPr>
        <p:spPr/>
        <p:txBody>
          <a:bodyPr/>
          <a:lstStyle/>
          <a:p>
            <a:r>
              <a:rPr lang="en-US" smtClean="0"/>
              <a:t>CSC4700, Spring 2025, Welcome and Introduction</a:t>
            </a:r>
            <a:endParaRPr lang="en-US"/>
          </a:p>
        </p:txBody>
      </p:sp>
      <p:sp>
        <p:nvSpPr>
          <p:cNvPr id="6" name="Slide Number Placeholder 5"/>
          <p:cNvSpPr>
            <a:spLocks noGrp="1"/>
          </p:cNvSpPr>
          <p:nvPr>
            <p:ph type="sldNum" sz="quarter" idx="12"/>
          </p:nvPr>
        </p:nvSpPr>
        <p:spPr/>
        <p:txBody>
          <a:bodyPr>
            <a:normAutofit fontScale="92500" lnSpcReduction="20000"/>
          </a:bodyPr>
          <a:lstStyle/>
          <a:p>
            <a:fld id="{361B6064-FECE-466A-BF5C-A30C7EDC9E78}" type="slidenum">
              <a:rPr lang="en-US" smtClean="0"/>
              <a:t>54</a:t>
            </a:fld>
            <a:endParaRPr lang="en-US"/>
          </a:p>
        </p:txBody>
      </p:sp>
      <p:pic>
        <p:nvPicPr>
          <p:cNvPr id="8" name="Picture 7"/>
          <p:cNvPicPr>
            <a:picLocks noChangeAspect="1"/>
          </p:cNvPicPr>
          <p:nvPr/>
        </p:nvPicPr>
        <p:blipFill>
          <a:blip r:embed="rId3"/>
          <a:stretch>
            <a:fillRect/>
          </a:stretch>
        </p:blipFill>
        <p:spPr>
          <a:xfrm>
            <a:off x="1846086" y="1629229"/>
            <a:ext cx="3143953" cy="1485446"/>
          </a:xfrm>
          <a:prstGeom prst="rect">
            <a:avLst/>
          </a:prstGeom>
        </p:spPr>
      </p:pic>
    </p:spTree>
    <p:extLst>
      <p:ext uri="{BB962C8B-B14F-4D97-AF65-F5344CB8AC3E}">
        <p14:creationId xmlns:p14="http://schemas.microsoft.com/office/powerpoint/2010/main" val="1634233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Homework and Projects</a:t>
            </a:r>
            <a:endParaRPr lang="en-US" dirty="0"/>
          </a:p>
        </p:txBody>
      </p:sp>
      <p:sp>
        <p:nvSpPr>
          <p:cNvPr id="3" name="Content Placeholder 2"/>
          <p:cNvSpPr>
            <a:spLocks noGrp="1"/>
          </p:cNvSpPr>
          <p:nvPr>
            <p:ph idx="1"/>
          </p:nvPr>
        </p:nvSpPr>
        <p:spPr/>
        <p:txBody>
          <a:bodyPr/>
          <a:lstStyle/>
          <a:p>
            <a:r>
              <a:rPr lang="en-US" dirty="0" smtClean="0"/>
              <a:t>We will use Visual Studio Code as our development environment</a:t>
            </a:r>
          </a:p>
          <a:p>
            <a:pPr lvl="1"/>
            <a:r>
              <a:rPr lang="en-US" dirty="0" smtClean="0"/>
              <a:t>Assignment 0 will ask you to install everything and make it work</a:t>
            </a:r>
          </a:p>
          <a:p>
            <a:pPr lvl="1"/>
            <a:r>
              <a:rPr lang="en-US" dirty="0" smtClean="0"/>
              <a:t>Alternatively use </a:t>
            </a:r>
            <a:r>
              <a:rPr lang="en-US" dirty="0" err="1" smtClean="0"/>
              <a:t>Github</a:t>
            </a:r>
            <a:r>
              <a:rPr lang="en-US" dirty="0" smtClean="0"/>
              <a:t> </a:t>
            </a:r>
            <a:r>
              <a:rPr lang="en-US" dirty="0" err="1" smtClean="0"/>
              <a:t>Codespaces</a:t>
            </a:r>
            <a:r>
              <a:rPr lang="en-US" dirty="0" smtClean="0"/>
              <a:t> (development </a:t>
            </a:r>
            <a:r>
              <a:rPr lang="en-US" dirty="0"/>
              <a:t>fully </a:t>
            </a:r>
            <a:r>
              <a:rPr lang="en-US" dirty="0" smtClean="0"/>
              <a:t>online)</a:t>
            </a:r>
          </a:p>
          <a:p>
            <a:r>
              <a:rPr lang="en-US" dirty="0" smtClean="0"/>
              <a:t>We will use </a:t>
            </a:r>
            <a:r>
              <a:rPr lang="en-US" dirty="0" err="1" smtClean="0"/>
              <a:t>Github</a:t>
            </a:r>
            <a:r>
              <a:rPr lang="en-US" dirty="0" smtClean="0"/>
              <a:t> Classroom for managing your submission</a:t>
            </a:r>
          </a:p>
          <a:p>
            <a:pPr lvl="1"/>
            <a:r>
              <a:rPr lang="en-US" dirty="0" smtClean="0"/>
              <a:t>Please go get a login on github.com, if you have none yet (this is part of assignment 0)</a:t>
            </a:r>
          </a:p>
          <a:p>
            <a:pPr lvl="1"/>
            <a:r>
              <a:rPr lang="en-US" dirty="0" smtClean="0"/>
              <a:t>This will teach you the use of the </a:t>
            </a:r>
            <a:r>
              <a:rPr lang="en-US" dirty="0" err="1" smtClean="0"/>
              <a:t>Git</a:t>
            </a:r>
            <a:r>
              <a:rPr lang="en-US" dirty="0" smtClean="0"/>
              <a:t> source code control system along the lines</a:t>
            </a:r>
          </a:p>
          <a:p>
            <a:pPr lvl="1"/>
            <a:r>
              <a:rPr lang="en-US" dirty="0" smtClean="0"/>
              <a:t>Special lecture will talk about development environment (</a:t>
            </a:r>
            <a:r>
              <a:rPr lang="en-US" dirty="0" err="1" smtClean="0"/>
              <a:t>git</a:t>
            </a:r>
            <a:r>
              <a:rPr lang="en-US" dirty="0" smtClean="0"/>
              <a:t>, </a:t>
            </a:r>
            <a:r>
              <a:rPr lang="en-US" dirty="0" err="1" smtClean="0"/>
              <a:t>cmake</a:t>
            </a:r>
            <a:r>
              <a:rPr lang="en-US" dirty="0" smtClean="0"/>
              <a:t>, etc.)</a:t>
            </a:r>
          </a:p>
          <a:p>
            <a:endParaRPr lang="en-US" dirty="0"/>
          </a:p>
        </p:txBody>
      </p:sp>
      <p:sp>
        <p:nvSpPr>
          <p:cNvPr id="4" name="Date Placeholder 3"/>
          <p:cNvSpPr>
            <a:spLocks noGrp="1"/>
          </p:cNvSpPr>
          <p:nvPr>
            <p:ph type="dt" sz="half" idx="10"/>
          </p:nvPr>
        </p:nvSpPr>
        <p:spPr/>
        <p:txBody>
          <a:bodyPr/>
          <a:lstStyle/>
          <a:p>
            <a:r>
              <a:rPr lang="en-US" smtClean="0"/>
              <a:t>1/14/2025, Lecture 1</a:t>
            </a:r>
            <a:endParaRPr lang="en-US"/>
          </a:p>
        </p:txBody>
      </p:sp>
      <p:sp>
        <p:nvSpPr>
          <p:cNvPr id="5" name="Footer Placeholder 4"/>
          <p:cNvSpPr>
            <a:spLocks noGrp="1"/>
          </p:cNvSpPr>
          <p:nvPr>
            <p:ph type="ftr" sz="quarter" idx="11"/>
          </p:nvPr>
        </p:nvSpPr>
        <p:spPr/>
        <p:txBody>
          <a:bodyPr/>
          <a:lstStyle/>
          <a:p>
            <a:r>
              <a:rPr lang="en-US" smtClean="0"/>
              <a:t>CSC4700, Spring 2025, Welcome and Introduction</a:t>
            </a:r>
            <a:endParaRPr lang="en-US"/>
          </a:p>
        </p:txBody>
      </p:sp>
      <p:sp>
        <p:nvSpPr>
          <p:cNvPr id="6" name="Slide Number Placeholder 5"/>
          <p:cNvSpPr>
            <a:spLocks noGrp="1"/>
          </p:cNvSpPr>
          <p:nvPr>
            <p:ph type="sldNum" sz="quarter" idx="12"/>
          </p:nvPr>
        </p:nvSpPr>
        <p:spPr/>
        <p:txBody>
          <a:bodyPr>
            <a:normAutofit fontScale="92500" lnSpcReduction="20000"/>
          </a:bodyPr>
          <a:lstStyle/>
          <a:p>
            <a:fld id="{361B6064-FECE-466A-BF5C-A30C7EDC9E78}" type="slidenum">
              <a:rPr lang="en-US" smtClean="0"/>
              <a:t>55</a:t>
            </a:fld>
            <a:endParaRPr lang="en-US"/>
          </a:p>
        </p:txBody>
      </p:sp>
    </p:spTree>
    <p:extLst>
      <p:ext uri="{BB962C8B-B14F-4D97-AF65-F5344CB8AC3E}">
        <p14:creationId xmlns:p14="http://schemas.microsoft.com/office/powerpoint/2010/main" val="42535026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p:txBody>
          <a:bodyPr/>
          <a:lstStyle/>
          <a:p>
            <a:r>
              <a:rPr lang="en-US" smtClean="0"/>
              <a:t>Summary</a:t>
            </a:r>
            <a:endParaRPr lang="en-US" dirty="0"/>
          </a:p>
        </p:txBody>
      </p:sp>
      <p:sp>
        <p:nvSpPr>
          <p:cNvPr id="10" name="Content Placeholder 9"/>
          <p:cNvSpPr>
            <a:spLocks noGrp="1"/>
          </p:cNvSpPr>
          <p:nvPr>
            <p:ph idx="1"/>
          </p:nvPr>
        </p:nvSpPr>
        <p:spPr/>
        <p:txBody>
          <a:bodyPr>
            <a:normAutofit lnSpcReduction="10000"/>
          </a:bodyPr>
          <a:lstStyle/>
          <a:p>
            <a:r>
              <a:rPr lang="en-US" dirty="0" smtClean="0"/>
              <a:t>Today, single-thread-of-control performance is improving very slowly</a:t>
            </a:r>
          </a:p>
          <a:p>
            <a:pPr lvl="1"/>
            <a:r>
              <a:rPr lang="en-US" dirty="0" smtClean="0"/>
              <a:t>To run programs significantly faster, programs must utilize multiple processing elements or specialized processing hardware</a:t>
            </a:r>
          </a:p>
          <a:p>
            <a:pPr lvl="1"/>
            <a:r>
              <a:rPr lang="en-US" dirty="0" smtClean="0"/>
              <a:t>Which means you need to know how to reason about and write parallel and efficient code</a:t>
            </a:r>
          </a:p>
          <a:p>
            <a:r>
              <a:rPr lang="en-US" dirty="0" smtClean="0"/>
              <a:t>Writing parallel programs can be challenging</a:t>
            </a:r>
          </a:p>
          <a:p>
            <a:pPr lvl="1"/>
            <a:r>
              <a:rPr lang="en-US" dirty="0" smtClean="0"/>
              <a:t>Requires problem partitioning, communication, synchronization</a:t>
            </a:r>
          </a:p>
          <a:p>
            <a:pPr lvl="1"/>
            <a:r>
              <a:rPr lang="en-US" dirty="0" smtClean="0"/>
              <a:t>Knowledge of machine characteristics is important</a:t>
            </a:r>
          </a:p>
          <a:p>
            <a:pPr lvl="1"/>
            <a:r>
              <a:rPr lang="en-US" dirty="0" smtClean="0"/>
              <a:t>In particular, understanding data movement!</a:t>
            </a:r>
          </a:p>
          <a:p>
            <a:r>
              <a:rPr lang="en-US" dirty="0" smtClean="0"/>
              <a:t>I suspect you will find that modern computers have tremendously more processing power than you might realize, if you just use it efficiently!</a:t>
            </a:r>
          </a:p>
          <a:p>
            <a:endParaRPr lang="en-US" dirty="0"/>
          </a:p>
        </p:txBody>
      </p:sp>
      <p:sp>
        <p:nvSpPr>
          <p:cNvPr id="4" name="object 4"/>
          <p:cNvSpPr txBox="1">
            <a:spLocks noGrp="1"/>
          </p:cNvSpPr>
          <p:nvPr>
            <p:ph type="ftr" sz="quarter" idx="11"/>
          </p:nvPr>
        </p:nvSpPr>
        <p:spPr/>
        <p:txBody>
          <a:bodyPr/>
          <a:lstStyle/>
          <a:p>
            <a:r>
              <a:rPr lang="en-US" smtClean="0"/>
              <a:t>CSC4700, Spring 2025, Welcome and Introduction</a:t>
            </a:r>
            <a:endParaRPr lang="en-US" dirty="0"/>
          </a:p>
        </p:txBody>
      </p:sp>
      <p:sp>
        <p:nvSpPr>
          <p:cNvPr id="14" name="Date Placeholder 13"/>
          <p:cNvSpPr>
            <a:spLocks noGrp="1"/>
          </p:cNvSpPr>
          <p:nvPr>
            <p:ph type="dt" sz="half" idx="10"/>
          </p:nvPr>
        </p:nvSpPr>
        <p:spPr/>
        <p:txBody>
          <a:bodyPr/>
          <a:lstStyle/>
          <a:p>
            <a:r>
              <a:rPr lang="en-US" smtClean="0"/>
              <a:t>1/14/2025, Lecture 1</a:t>
            </a:r>
            <a:endParaRPr lang="en-US"/>
          </a:p>
        </p:txBody>
      </p:sp>
      <p:sp>
        <p:nvSpPr>
          <p:cNvPr id="15" name="Slide Number Placeholder 14"/>
          <p:cNvSpPr>
            <a:spLocks noGrp="1"/>
          </p:cNvSpPr>
          <p:nvPr>
            <p:ph type="sldNum" sz="quarter" idx="12"/>
          </p:nvPr>
        </p:nvSpPr>
        <p:spPr/>
        <p:txBody>
          <a:bodyPr>
            <a:normAutofit fontScale="92500" lnSpcReduction="20000"/>
          </a:bodyPr>
          <a:lstStyle/>
          <a:p>
            <a:fld id="{B6F15528-21DE-4FAA-801E-634DDDAF4B2B}" type="slidenum">
              <a:rPr lang="en-US" smtClean="0"/>
              <a:t>56</a:t>
            </a:fld>
            <a:endParaRPr lang="en-US"/>
          </a:p>
        </p:txBody>
      </p:sp>
    </p:spTree>
    <p:extLst>
      <p:ext uri="{BB962C8B-B14F-4D97-AF65-F5344CB8AC3E}">
        <p14:creationId xmlns:p14="http://schemas.microsoft.com/office/powerpoint/2010/main" val="2249212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0">
                                            <p:txEl>
                                              <p:pRg st="7" end="7"/>
                                            </p:txEl>
                                          </p:spTgt>
                                        </p:tgtEl>
                                        <p:attrNameLst>
                                          <p:attrName>style.visibility</p:attrName>
                                        </p:attrNameLst>
                                      </p:cBhvr>
                                      <p:to>
                                        <p:strVal val="visible"/>
                                      </p:to>
                                    </p:set>
                                    <p:anim calcmode="lin" valueType="num">
                                      <p:cBhvr additive="base">
                                        <p:cTn id="7" dur="500" fill="hold"/>
                                        <p:tgtEl>
                                          <p:spTgt spid="10">
                                            <p:txEl>
                                              <p:pRg st="7" end="7"/>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687" y="283417"/>
            <a:ext cx="1922639" cy="1441979"/>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72997" y="1725397"/>
            <a:ext cx="1924457" cy="1443342"/>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96433" y="1101140"/>
            <a:ext cx="1924456" cy="1443342"/>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0012" y="1920224"/>
            <a:ext cx="1410897" cy="941774"/>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86413" y="596017"/>
            <a:ext cx="1411040" cy="928127"/>
          </a:xfrm>
          <a:prstGeom prst="rect">
            <a:avLst/>
          </a:prstGeom>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68879" y="433611"/>
            <a:ext cx="1492980" cy="324814"/>
          </a:xfrm>
          <a:prstGeom prst="rect">
            <a:avLst/>
          </a:prstGeom>
          <a:noFill/>
          <a:ln>
            <a:noFill/>
          </a:ln>
        </p:spPr>
      </p:pic>
      <p:pic>
        <p:nvPicPr>
          <p:cNvPr id="16" name="Pictur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53478" y="2799653"/>
            <a:ext cx="1296950" cy="175088"/>
          </a:xfrm>
          <a:prstGeom prst="rect">
            <a:avLst/>
          </a:prstGeom>
        </p:spPr>
      </p:pic>
      <p:sp>
        <p:nvSpPr>
          <p:cNvPr id="2" name="Date Placeholder 1"/>
          <p:cNvSpPr>
            <a:spLocks noGrp="1"/>
          </p:cNvSpPr>
          <p:nvPr>
            <p:ph type="dt" sz="half" idx="10"/>
          </p:nvPr>
        </p:nvSpPr>
        <p:spPr/>
        <p:txBody>
          <a:bodyPr/>
          <a:lstStyle/>
          <a:p>
            <a:r>
              <a:rPr lang="en-US" smtClean="0"/>
              <a:t>1/14/2025, Lecture 1</a:t>
            </a:r>
            <a:endParaRPr lang="en-US" dirty="0"/>
          </a:p>
        </p:txBody>
      </p:sp>
      <p:sp>
        <p:nvSpPr>
          <p:cNvPr id="3" name="Footer Placeholder 2"/>
          <p:cNvSpPr>
            <a:spLocks noGrp="1"/>
          </p:cNvSpPr>
          <p:nvPr>
            <p:ph type="ftr" sz="quarter" idx="11"/>
          </p:nvPr>
        </p:nvSpPr>
        <p:spPr/>
        <p:txBody>
          <a:bodyPr/>
          <a:lstStyle/>
          <a:p>
            <a:r>
              <a:rPr lang="en-US" smtClean="0"/>
              <a:t>CSC4700, Spring 2025, Welcome and Introduction</a:t>
            </a:r>
            <a:endParaRPr lang="en-US"/>
          </a:p>
        </p:txBody>
      </p:sp>
      <p:sp>
        <p:nvSpPr>
          <p:cNvPr id="4" name="Slide Number Placeholder 3"/>
          <p:cNvSpPr>
            <a:spLocks noGrp="1"/>
          </p:cNvSpPr>
          <p:nvPr>
            <p:ph type="sldNum" sz="quarter" idx="12"/>
          </p:nvPr>
        </p:nvSpPr>
        <p:spPr/>
        <p:txBody>
          <a:bodyPr>
            <a:normAutofit fontScale="92500" lnSpcReduction="20000"/>
          </a:bodyPr>
          <a:lstStyle/>
          <a:p>
            <a:fld id="{65339F38-439B-42BE-A6DB-D203DE66964E}" type="slidenum">
              <a:rPr lang="en-US" smtClean="0"/>
              <a:t>57</a:t>
            </a:fld>
            <a:endParaRPr lang="en-US"/>
          </a:p>
        </p:txBody>
      </p:sp>
    </p:spTree>
    <p:extLst>
      <p:ext uri="{BB962C8B-B14F-4D97-AF65-F5344CB8AC3E}">
        <p14:creationId xmlns:p14="http://schemas.microsoft.com/office/powerpoint/2010/main" val="144748851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Ground Rules</a:t>
            </a:r>
            <a:endParaRPr lang="en-US" dirty="0"/>
          </a:p>
        </p:txBody>
      </p:sp>
      <p:sp>
        <p:nvSpPr>
          <p:cNvPr id="3" name="Content Placeholder 2"/>
          <p:cNvSpPr>
            <a:spLocks noGrp="1"/>
          </p:cNvSpPr>
          <p:nvPr>
            <p:ph idx="1"/>
          </p:nvPr>
        </p:nvSpPr>
        <p:spPr>
          <a:xfrm>
            <a:off x="637131" y="922867"/>
            <a:ext cx="4337473" cy="2307167"/>
          </a:xfrm>
        </p:spPr>
        <p:txBody>
          <a:bodyPr>
            <a:normAutofit lnSpcReduction="10000"/>
          </a:bodyPr>
          <a:lstStyle/>
          <a:p>
            <a:r>
              <a:rPr lang="en-US" dirty="0" smtClean="0"/>
              <a:t>All information about the course: </a:t>
            </a:r>
            <a:r>
              <a:rPr lang="en-US" dirty="0" smtClean="0">
                <a:hlinkClick r:id="rId2"/>
              </a:rPr>
              <a:t>teaching.hkaiser.org</a:t>
            </a:r>
            <a:endParaRPr lang="en-US" dirty="0" smtClean="0"/>
          </a:p>
          <a:p>
            <a:pPr lvl="1"/>
            <a:r>
              <a:rPr lang="en-US" dirty="0" smtClean="0"/>
              <a:t>Following that site is expected and </a:t>
            </a:r>
            <a:r>
              <a:rPr lang="en-US" dirty="0"/>
              <a:t>will positively impact overall </a:t>
            </a:r>
            <a:r>
              <a:rPr lang="en-US" dirty="0" smtClean="0"/>
              <a:t>grade</a:t>
            </a:r>
          </a:p>
          <a:p>
            <a:r>
              <a:rPr lang="en-US" dirty="0" smtClean="0"/>
              <a:t>Lectures</a:t>
            </a:r>
          </a:p>
          <a:p>
            <a:pPr lvl="1"/>
            <a:r>
              <a:rPr lang="en-US" dirty="0" smtClean="0"/>
              <a:t>Attendance is expected and will positively impact overall grade</a:t>
            </a:r>
          </a:p>
          <a:p>
            <a:r>
              <a:rPr lang="en-US" dirty="0" smtClean="0"/>
              <a:t>Assignments</a:t>
            </a:r>
          </a:p>
          <a:p>
            <a:pPr lvl="1"/>
            <a:r>
              <a:rPr lang="en-US" dirty="0" smtClean="0"/>
              <a:t>Up to five individual assignments focusing on writing code</a:t>
            </a:r>
          </a:p>
          <a:p>
            <a:pPr lvl="2"/>
            <a:r>
              <a:rPr lang="en-US" dirty="0" smtClean="0"/>
              <a:t>Use of (standard C++) algorithms and (standard C++) data structures</a:t>
            </a:r>
          </a:p>
          <a:p>
            <a:pPr lvl="2"/>
            <a:r>
              <a:rPr lang="en-US" dirty="0" smtClean="0"/>
              <a:t>Use of various parallel programming models</a:t>
            </a:r>
          </a:p>
          <a:p>
            <a:pPr lvl="1"/>
            <a:r>
              <a:rPr lang="en-US" dirty="0" smtClean="0"/>
              <a:t>Assignment 0 has been posted (due: January 27, </a:t>
            </a:r>
            <a:r>
              <a:rPr lang="en-US" dirty="0"/>
              <a:t>11:59 </a:t>
            </a:r>
            <a:r>
              <a:rPr lang="en-US" dirty="0" smtClean="0"/>
              <a:t>pm)</a:t>
            </a:r>
          </a:p>
          <a:p>
            <a:r>
              <a:rPr lang="en-US" dirty="0" smtClean="0"/>
              <a:t>All assignments and the project are hosted on GitHub (</a:t>
            </a:r>
            <a:r>
              <a:rPr lang="en-US" dirty="0" smtClean="0">
                <a:hlinkClick r:id="rId3" action="ppaction://hlinkfile"/>
              </a:rPr>
              <a:t>github.com</a:t>
            </a:r>
            <a:r>
              <a:rPr lang="en-US" dirty="0" smtClean="0"/>
              <a:t>) and managed </a:t>
            </a:r>
            <a:r>
              <a:rPr lang="en-US" dirty="0"/>
              <a:t>through GitHub classroom </a:t>
            </a:r>
            <a:r>
              <a:rPr lang="en-US" dirty="0" smtClean="0"/>
              <a:t>(</a:t>
            </a:r>
            <a:r>
              <a:rPr lang="en-US" dirty="0" smtClean="0">
                <a:hlinkClick r:id="rId4"/>
              </a:rPr>
              <a:t>classroom.github.com</a:t>
            </a:r>
            <a:r>
              <a:rPr lang="en-US" dirty="0" smtClean="0"/>
              <a:t>)</a:t>
            </a:r>
          </a:p>
          <a:p>
            <a:pPr lvl="1"/>
            <a:r>
              <a:rPr lang="en-US" dirty="0" smtClean="0"/>
              <a:t>You will need to create an account on </a:t>
            </a:r>
            <a:r>
              <a:rPr lang="en-US" dirty="0" err="1" smtClean="0"/>
              <a:t>Github</a:t>
            </a:r>
            <a:endParaRPr lang="en-US" dirty="0" smtClean="0"/>
          </a:p>
          <a:p>
            <a:pPr lvl="2"/>
            <a:endParaRPr lang="en-US" dirty="0" smtClean="0"/>
          </a:p>
          <a:p>
            <a:pPr lvl="1"/>
            <a:endParaRPr lang="en-US" dirty="0"/>
          </a:p>
        </p:txBody>
      </p:sp>
      <p:sp>
        <p:nvSpPr>
          <p:cNvPr id="4" name="Date Placeholder 3"/>
          <p:cNvSpPr>
            <a:spLocks noGrp="1"/>
          </p:cNvSpPr>
          <p:nvPr>
            <p:ph type="dt" sz="half" idx="10"/>
          </p:nvPr>
        </p:nvSpPr>
        <p:spPr/>
        <p:txBody>
          <a:bodyPr/>
          <a:lstStyle/>
          <a:p>
            <a:r>
              <a:rPr lang="en-US" smtClean="0"/>
              <a:t>1/14/2025, Lecture 1</a:t>
            </a:r>
            <a:endParaRPr lang="en-US"/>
          </a:p>
        </p:txBody>
      </p:sp>
      <p:sp>
        <p:nvSpPr>
          <p:cNvPr id="5" name="Footer Placeholder 4"/>
          <p:cNvSpPr>
            <a:spLocks noGrp="1"/>
          </p:cNvSpPr>
          <p:nvPr>
            <p:ph type="ftr" sz="quarter" idx="11"/>
          </p:nvPr>
        </p:nvSpPr>
        <p:spPr/>
        <p:txBody>
          <a:bodyPr/>
          <a:lstStyle/>
          <a:p>
            <a:r>
              <a:rPr lang="en-US" smtClean="0"/>
              <a:t>CSC4700, Spring 2025, Welcome and Introduction</a:t>
            </a:r>
            <a:endParaRPr lang="en-US"/>
          </a:p>
        </p:txBody>
      </p:sp>
      <p:sp>
        <p:nvSpPr>
          <p:cNvPr id="6" name="Slide Number Placeholder 5"/>
          <p:cNvSpPr>
            <a:spLocks noGrp="1"/>
          </p:cNvSpPr>
          <p:nvPr>
            <p:ph type="sldNum" sz="quarter" idx="12"/>
          </p:nvPr>
        </p:nvSpPr>
        <p:spPr/>
        <p:txBody>
          <a:bodyPr>
            <a:normAutofit fontScale="92500" lnSpcReduction="20000"/>
          </a:bodyPr>
          <a:lstStyle/>
          <a:p>
            <a:fld id="{361B6064-FECE-466A-BF5C-A30C7EDC9E78}" type="slidenum">
              <a:rPr lang="en-US" smtClean="0"/>
              <a:t>6</a:t>
            </a:fld>
            <a:endParaRPr lang="en-US"/>
          </a:p>
        </p:txBody>
      </p:sp>
    </p:spTree>
    <p:extLst>
      <p:ext uri="{BB962C8B-B14F-4D97-AF65-F5344CB8AC3E}">
        <p14:creationId xmlns:p14="http://schemas.microsoft.com/office/powerpoint/2010/main" val="37926357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Honesty</a:t>
            </a:r>
            <a:endParaRPr lang="en-US" dirty="0"/>
          </a:p>
        </p:txBody>
      </p:sp>
      <p:sp>
        <p:nvSpPr>
          <p:cNvPr id="3" name="Content Placeholder 2"/>
          <p:cNvSpPr>
            <a:spLocks noGrp="1"/>
          </p:cNvSpPr>
          <p:nvPr>
            <p:ph idx="1"/>
          </p:nvPr>
        </p:nvSpPr>
        <p:spPr/>
        <p:txBody>
          <a:bodyPr>
            <a:normAutofit/>
          </a:bodyPr>
          <a:lstStyle/>
          <a:p>
            <a:r>
              <a:rPr lang="en-US" dirty="0"/>
              <a:t>The LSU </a:t>
            </a:r>
            <a:r>
              <a:rPr lang="en-US" i="1" dirty="0"/>
              <a:t>Code of Student Conduct</a:t>
            </a:r>
            <a:r>
              <a:rPr lang="en-US" dirty="0"/>
              <a:t> defines plagiarism in Section 5.1.16:</a:t>
            </a:r>
          </a:p>
          <a:p>
            <a:endParaRPr lang="en-US" dirty="0">
              <a:latin typeface="Arial" charset="0"/>
            </a:endParaRPr>
          </a:p>
          <a:p>
            <a:pPr lvl="1"/>
            <a:r>
              <a:rPr lang="en-US" sz="706" dirty="0"/>
              <a:t>"Plagiarism is defined as the unacknowledged inclusion of someone else's words, structure, ideas, or data. When a student submits work as his/her own that includes the words, structure, ideas, or data of others, the source of this information must be acknowledged through complete, accurate, and specific references, and, if verbatim statements are included, through quotation marks as well. Failure to identify any source (including interviews, surveys, etc.), published in any medium (including on the internet) or unpublished, from which words, structure, ideas, or data have been taken, constitutes plagiarism;“</a:t>
            </a:r>
          </a:p>
          <a:p>
            <a:endParaRPr lang="en-US" dirty="0">
              <a:latin typeface="Arial" charset="0"/>
            </a:endParaRPr>
          </a:p>
          <a:p>
            <a:r>
              <a:rPr lang="en-US" dirty="0"/>
              <a:t>Plagiarism will not be tolerated and will be dealt with in accordance with and as outlined by the LSU Code of Student </a:t>
            </a:r>
            <a:r>
              <a:rPr lang="en-US" dirty="0" smtClean="0"/>
              <a:t>Conduct: </a:t>
            </a:r>
            <a:r>
              <a:rPr lang="en-US" sz="807" dirty="0">
                <a:hlinkClick r:id="rId2"/>
              </a:rPr>
              <a:t>https://www.lsu.edu/saa/students/codeofconduct.php</a:t>
            </a:r>
            <a:endParaRPr lang="en-US" sz="606" dirty="0"/>
          </a:p>
          <a:p>
            <a:endParaRPr lang="en-US" dirty="0"/>
          </a:p>
        </p:txBody>
      </p:sp>
      <p:sp>
        <p:nvSpPr>
          <p:cNvPr id="5" name="Date Placeholder 4"/>
          <p:cNvSpPr>
            <a:spLocks noGrp="1"/>
          </p:cNvSpPr>
          <p:nvPr>
            <p:ph type="dt" sz="half" idx="10"/>
          </p:nvPr>
        </p:nvSpPr>
        <p:spPr>
          <a:prstGeom prst="rect">
            <a:avLst/>
          </a:prstGeom>
        </p:spPr>
        <p:txBody>
          <a:bodyPr/>
          <a:lstStyle/>
          <a:p>
            <a:pPr>
              <a:defRPr/>
            </a:pPr>
            <a:r>
              <a:rPr lang="en-US" smtClean="0"/>
              <a:t>1/14/2025, Lecture 1</a:t>
            </a:r>
            <a:endParaRPr lang="en-US"/>
          </a:p>
        </p:txBody>
      </p:sp>
      <p:sp>
        <p:nvSpPr>
          <p:cNvPr id="6" name="Footer Placeholder 5"/>
          <p:cNvSpPr>
            <a:spLocks noGrp="1"/>
          </p:cNvSpPr>
          <p:nvPr>
            <p:ph type="ftr" sz="quarter" idx="11"/>
          </p:nvPr>
        </p:nvSpPr>
        <p:spPr>
          <a:prstGeom prst="rect">
            <a:avLst/>
          </a:prstGeom>
        </p:spPr>
        <p:txBody>
          <a:bodyPr/>
          <a:lstStyle/>
          <a:p>
            <a:pPr>
              <a:defRPr/>
            </a:pPr>
            <a:r>
              <a:rPr lang="en-US" smtClean="0"/>
              <a:t>CSC4700, Spring 2025, Welcome and Introduction</a:t>
            </a:r>
            <a:endParaRPr lang="en-US" dirty="0"/>
          </a:p>
        </p:txBody>
      </p:sp>
      <p:sp>
        <p:nvSpPr>
          <p:cNvPr id="4" name="Slide Number Placeholder 3"/>
          <p:cNvSpPr>
            <a:spLocks noGrp="1"/>
          </p:cNvSpPr>
          <p:nvPr>
            <p:ph type="sldNum" sz="quarter" idx="12"/>
          </p:nvPr>
        </p:nvSpPr>
        <p:spPr/>
        <p:txBody>
          <a:bodyPr>
            <a:normAutofit fontScale="92500" lnSpcReduction="20000"/>
          </a:bodyPr>
          <a:lstStyle/>
          <a:p>
            <a:pPr>
              <a:defRPr/>
            </a:pPr>
            <a:fld id="{52D926D3-FD88-4CB1-B52C-F980D0D3711F}" type="slidenum">
              <a:rPr lang="en-US" smtClean="0"/>
              <a:pPr>
                <a:defRPr/>
              </a:pPr>
              <a:t>7</a:t>
            </a:fld>
            <a:endParaRPr lang="en-US"/>
          </a:p>
        </p:txBody>
      </p:sp>
    </p:spTree>
    <p:extLst>
      <p:ext uri="{BB962C8B-B14F-4D97-AF65-F5344CB8AC3E}">
        <p14:creationId xmlns:p14="http://schemas.microsoft.com/office/powerpoint/2010/main" val="27134897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ChatGPT</a:t>
            </a:r>
            <a:r>
              <a:rPr lang="en-US" dirty="0" smtClean="0"/>
              <a:t>?</a:t>
            </a:r>
            <a:endParaRPr lang="en-US" dirty="0"/>
          </a:p>
        </p:txBody>
      </p:sp>
      <p:pic>
        <p:nvPicPr>
          <p:cNvPr id="7" name="Content Placeholder 6"/>
          <p:cNvPicPr>
            <a:picLocks noGrp="1" noChangeAspect="1"/>
          </p:cNvPicPr>
          <p:nvPr>
            <p:ph idx="1"/>
          </p:nvPr>
        </p:nvPicPr>
        <p:blipFill rotWithShape="1">
          <a:blip r:embed="rId2"/>
          <a:srcRect l="264" t="3503" r="54264" b="7188"/>
          <a:stretch/>
        </p:blipFill>
        <p:spPr>
          <a:xfrm>
            <a:off x="1000125" y="999772"/>
            <a:ext cx="1475095" cy="1961092"/>
          </a:xfrm>
          <a:prstGeom prst="rect">
            <a:avLst/>
          </a:prstGeom>
        </p:spPr>
      </p:pic>
      <p:sp>
        <p:nvSpPr>
          <p:cNvPr id="4" name="Date Placeholder 3"/>
          <p:cNvSpPr>
            <a:spLocks noGrp="1"/>
          </p:cNvSpPr>
          <p:nvPr>
            <p:ph type="dt" sz="half" idx="10"/>
          </p:nvPr>
        </p:nvSpPr>
        <p:spPr/>
        <p:txBody>
          <a:bodyPr/>
          <a:lstStyle/>
          <a:p>
            <a:r>
              <a:rPr lang="en-US" smtClean="0"/>
              <a:t>1/14/2025, Lecture 1</a:t>
            </a:r>
            <a:endParaRPr lang="en-US"/>
          </a:p>
        </p:txBody>
      </p:sp>
      <p:sp>
        <p:nvSpPr>
          <p:cNvPr id="5" name="Footer Placeholder 4"/>
          <p:cNvSpPr>
            <a:spLocks noGrp="1"/>
          </p:cNvSpPr>
          <p:nvPr>
            <p:ph type="ftr" sz="quarter" idx="11"/>
          </p:nvPr>
        </p:nvSpPr>
        <p:spPr/>
        <p:txBody>
          <a:bodyPr/>
          <a:lstStyle/>
          <a:p>
            <a:r>
              <a:rPr lang="en-US" smtClean="0"/>
              <a:t>CSC4700, Spring 2025, Welcome and Introduction</a:t>
            </a:r>
            <a:endParaRPr lang="en-US"/>
          </a:p>
        </p:txBody>
      </p:sp>
      <p:sp>
        <p:nvSpPr>
          <p:cNvPr id="6" name="Slide Number Placeholder 5"/>
          <p:cNvSpPr>
            <a:spLocks noGrp="1"/>
          </p:cNvSpPr>
          <p:nvPr>
            <p:ph type="sldNum" sz="quarter" idx="12"/>
          </p:nvPr>
        </p:nvSpPr>
        <p:spPr/>
        <p:txBody>
          <a:bodyPr>
            <a:normAutofit fontScale="92500" lnSpcReduction="20000"/>
          </a:bodyPr>
          <a:lstStyle/>
          <a:p>
            <a:fld id="{361B6064-FECE-466A-BF5C-A30C7EDC9E78}" type="slidenum">
              <a:rPr lang="en-US" smtClean="0"/>
              <a:t>8</a:t>
            </a:fld>
            <a:endParaRPr lang="en-US"/>
          </a:p>
        </p:txBody>
      </p:sp>
      <p:pic>
        <p:nvPicPr>
          <p:cNvPr id="8" name="Content Placeholder 6"/>
          <p:cNvPicPr>
            <a:picLocks noChangeAspect="1"/>
          </p:cNvPicPr>
          <p:nvPr/>
        </p:nvPicPr>
        <p:blipFill rotWithShape="1">
          <a:blip r:embed="rId2"/>
          <a:srcRect l="53605" b="7187"/>
          <a:stretch/>
        </p:blipFill>
        <p:spPr>
          <a:xfrm>
            <a:off x="3263496" y="922867"/>
            <a:ext cx="1505001" cy="2037997"/>
          </a:xfrm>
          <a:prstGeom prst="rect">
            <a:avLst/>
          </a:prstGeom>
        </p:spPr>
      </p:pic>
      <p:sp>
        <p:nvSpPr>
          <p:cNvPr id="3" name="Right Arrow 2"/>
          <p:cNvSpPr/>
          <p:nvPr/>
        </p:nvSpPr>
        <p:spPr>
          <a:xfrm>
            <a:off x="2653594" y="1931205"/>
            <a:ext cx="493734" cy="2445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8"/>
          </a:p>
        </p:txBody>
      </p:sp>
    </p:spTree>
    <p:extLst>
      <p:ext uri="{BB962C8B-B14F-4D97-AF65-F5344CB8AC3E}">
        <p14:creationId xmlns:p14="http://schemas.microsoft.com/office/powerpoint/2010/main" val="1771677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ChatGPT</a:t>
            </a:r>
            <a:endParaRPr lang="en-US" dirty="0"/>
          </a:p>
        </p:txBody>
      </p:sp>
      <p:sp>
        <p:nvSpPr>
          <p:cNvPr id="3" name="Content Placeholder 2"/>
          <p:cNvSpPr>
            <a:spLocks noGrp="1"/>
          </p:cNvSpPr>
          <p:nvPr>
            <p:ph idx="1"/>
          </p:nvPr>
        </p:nvSpPr>
        <p:spPr>
          <a:xfrm>
            <a:off x="636851" y="922867"/>
            <a:ext cx="4337971" cy="2255308"/>
          </a:xfrm>
        </p:spPr>
        <p:txBody>
          <a:bodyPr>
            <a:normAutofit fontScale="92500"/>
          </a:bodyPr>
          <a:lstStyle/>
          <a:p>
            <a:r>
              <a:rPr lang="en-US" dirty="0" smtClean="0"/>
              <a:t>The goal for this course is to train our brains, not </a:t>
            </a:r>
            <a:r>
              <a:rPr lang="en-US" dirty="0" err="1" smtClean="0"/>
              <a:t>ChatGPT</a:t>
            </a:r>
            <a:endParaRPr lang="en-US" dirty="0" smtClean="0"/>
          </a:p>
          <a:p>
            <a:pPr lvl="1"/>
            <a:r>
              <a:rPr lang="en-US" dirty="0" smtClean="0"/>
              <a:t>So, do yourself a favor and don’t use it</a:t>
            </a:r>
          </a:p>
          <a:p>
            <a:pPr lvl="1"/>
            <a:r>
              <a:rPr lang="en-US" dirty="0" smtClean="0"/>
              <a:t>There are too many software ‘developers’ out there who copy &amp; paste their way to the next paycheck</a:t>
            </a:r>
          </a:p>
          <a:p>
            <a:r>
              <a:rPr lang="en-US" dirty="0" smtClean="0"/>
              <a:t>However, if you do use it:</a:t>
            </a:r>
          </a:p>
          <a:p>
            <a:pPr lvl="1"/>
            <a:r>
              <a:rPr lang="en-US" dirty="0" smtClean="0"/>
              <a:t>Never use anything without carefully reviewing it</a:t>
            </a:r>
          </a:p>
          <a:p>
            <a:pPr lvl="2"/>
            <a:r>
              <a:rPr lang="en-US" dirty="0" smtClean="0"/>
              <a:t>Assume what you got is wrong! Prove to yourself it is correct!</a:t>
            </a:r>
          </a:p>
          <a:p>
            <a:pPr lvl="1"/>
            <a:r>
              <a:rPr lang="en-US" dirty="0" smtClean="0"/>
              <a:t>The skill of reading (and understanding) code becomes more important than ever</a:t>
            </a:r>
          </a:p>
          <a:p>
            <a:pPr lvl="1"/>
            <a:r>
              <a:rPr lang="en-US" dirty="0" smtClean="0"/>
              <a:t>Cite and annotate the copied code</a:t>
            </a:r>
          </a:p>
          <a:p>
            <a:r>
              <a:rPr lang="en-US" dirty="0" smtClean="0"/>
              <a:t>Whatever you do, remember:</a:t>
            </a:r>
          </a:p>
          <a:p>
            <a:pPr lvl="1"/>
            <a:r>
              <a:rPr lang="en-US" dirty="0" smtClean="0"/>
              <a:t>It’s plagiarism if you submit the same code as your neighbor</a:t>
            </a:r>
          </a:p>
          <a:p>
            <a:pPr lvl="1"/>
            <a:r>
              <a:rPr lang="en-US" dirty="0" smtClean="0"/>
              <a:t>No matter where you got it from, be it Google, </a:t>
            </a:r>
            <a:r>
              <a:rPr lang="en-US" dirty="0" err="1" smtClean="0"/>
              <a:t>ChatGPT</a:t>
            </a:r>
            <a:r>
              <a:rPr lang="en-US" dirty="0" smtClean="0"/>
              <a:t>, or your neighbors computer</a:t>
            </a:r>
          </a:p>
        </p:txBody>
      </p:sp>
      <p:sp>
        <p:nvSpPr>
          <p:cNvPr id="4" name="Date Placeholder 3"/>
          <p:cNvSpPr>
            <a:spLocks noGrp="1"/>
          </p:cNvSpPr>
          <p:nvPr>
            <p:ph type="dt" sz="half" idx="10"/>
          </p:nvPr>
        </p:nvSpPr>
        <p:spPr/>
        <p:txBody>
          <a:bodyPr/>
          <a:lstStyle/>
          <a:p>
            <a:r>
              <a:rPr lang="en-US" smtClean="0"/>
              <a:t>1/14/2025, Lecture 1</a:t>
            </a:r>
            <a:endParaRPr lang="en-US"/>
          </a:p>
        </p:txBody>
      </p:sp>
      <p:sp>
        <p:nvSpPr>
          <p:cNvPr id="5" name="Footer Placeholder 4"/>
          <p:cNvSpPr>
            <a:spLocks noGrp="1"/>
          </p:cNvSpPr>
          <p:nvPr>
            <p:ph type="ftr" sz="quarter" idx="11"/>
          </p:nvPr>
        </p:nvSpPr>
        <p:spPr/>
        <p:txBody>
          <a:bodyPr/>
          <a:lstStyle/>
          <a:p>
            <a:r>
              <a:rPr lang="en-US" smtClean="0"/>
              <a:t>CSC4700, Spring 2025, Welcome and Introduction</a:t>
            </a:r>
            <a:endParaRPr lang="en-US"/>
          </a:p>
        </p:txBody>
      </p:sp>
      <p:sp>
        <p:nvSpPr>
          <p:cNvPr id="6" name="Slide Number Placeholder 5"/>
          <p:cNvSpPr>
            <a:spLocks noGrp="1"/>
          </p:cNvSpPr>
          <p:nvPr>
            <p:ph type="sldNum" sz="quarter" idx="12"/>
          </p:nvPr>
        </p:nvSpPr>
        <p:spPr/>
        <p:txBody>
          <a:bodyPr>
            <a:normAutofit fontScale="92500" lnSpcReduction="20000"/>
          </a:bodyPr>
          <a:lstStyle/>
          <a:p>
            <a:fld id="{361B6064-FECE-466A-BF5C-A30C7EDC9E78}" type="slidenum">
              <a:rPr lang="en-US" smtClean="0"/>
              <a:t>9</a:t>
            </a:fld>
            <a:endParaRPr lang="en-US"/>
          </a:p>
        </p:txBody>
      </p:sp>
    </p:spTree>
    <p:extLst>
      <p:ext uri="{BB962C8B-B14F-4D97-AF65-F5344CB8AC3E}">
        <p14:creationId xmlns:p14="http://schemas.microsoft.com/office/powerpoint/2010/main" val="2054752686"/>
      </p:ext>
    </p:extLst>
  </p:cSld>
  <p:clrMapOvr>
    <a:masterClrMapping/>
  </p:clrMapOvr>
  <p:timing>
    <p:tnLst>
      <p:par>
        <p:cTn id="1" dur="indefinite" restart="never" nodeType="tmRoot"/>
      </p:par>
    </p:tnLst>
  </p:timing>
</p:sld>
</file>

<file path=ppt/theme/theme1.xml><?xml version="1.0" encoding="utf-8"?>
<a:theme xmlns:a="http://schemas.openxmlformats.org/drawingml/2006/main" name="View">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3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7B713C7F-58B7-4AE9-B361-B13EB9EC4C0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Lecture 1 - Welcome and Getting Started</Template>
  <TotalTime>349</TotalTime>
  <Words>4239</Words>
  <Application>Microsoft Office PowerPoint</Application>
  <PresentationFormat>Custom</PresentationFormat>
  <Paragraphs>684</Paragraphs>
  <Slides>57</Slides>
  <Notes>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57</vt:i4>
      </vt:variant>
    </vt:vector>
  </HeadingPairs>
  <TitlesOfParts>
    <vt:vector size="66" baseType="lpstr">
      <vt:lpstr>Arial</vt:lpstr>
      <vt:lpstr>Calibri</vt:lpstr>
      <vt:lpstr>Cambria Math</vt:lpstr>
      <vt:lpstr>Century Schoolbook</vt:lpstr>
      <vt:lpstr>Consolas</vt:lpstr>
      <vt:lpstr>等线</vt:lpstr>
      <vt:lpstr>Mangal</vt:lpstr>
      <vt:lpstr>Wingdings 2</vt:lpstr>
      <vt:lpstr>View</vt:lpstr>
      <vt:lpstr>Welcome and Introduction</vt:lpstr>
      <vt:lpstr>Course Overview</vt:lpstr>
      <vt:lpstr>Administrativia   </vt:lpstr>
      <vt:lpstr>Admin &amp; Organizational</vt:lpstr>
      <vt:lpstr>Important Dates</vt:lpstr>
      <vt:lpstr>Ground Rules</vt:lpstr>
      <vt:lpstr>Honesty</vt:lpstr>
      <vt:lpstr>ChatGPT?</vt:lpstr>
      <vt:lpstr>ChatGPT</vt:lpstr>
      <vt:lpstr>How to Learn</vt:lpstr>
      <vt:lpstr>Tour of the Course</vt:lpstr>
      <vt:lpstr>Tour of the Course</vt:lpstr>
      <vt:lpstr>What This Course is About</vt:lpstr>
      <vt:lpstr>Computing is Indispensable to Science and Engineering</vt:lpstr>
      <vt:lpstr>The HPC Canon (as of 2025)</vt:lpstr>
      <vt:lpstr>Scaling progression of CPUs</vt:lpstr>
      <vt:lpstr>Pipelining</vt:lpstr>
      <vt:lpstr>Hierarchical Memory</vt:lpstr>
      <vt:lpstr>Multicore CPUs</vt:lpstr>
      <vt:lpstr>Even more Cores</vt:lpstr>
      <vt:lpstr>Symmetric Multi-Processor (SMP)</vt:lpstr>
      <vt:lpstr>Asymmetric Multi-Processor</vt:lpstr>
      <vt:lpstr>GPU</vt:lpstr>
      <vt:lpstr>The Next Step</vt:lpstr>
      <vt:lpstr>Then you have a Supercomputer</vt:lpstr>
      <vt:lpstr>The HPC Canon (as of 2025)</vt:lpstr>
      <vt:lpstr>Editorial Comment</vt:lpstr>
      <vt:lpstr>Uses of HPC (a Sample)</vt:lpstr>
      <vt:lpstr>Multiphysics Solver</vt:lpstr>
      <vt:lpstr>Physics: Systems of Partial Differential Equations (PDEs)</vt:lpstr>
      <vt:lpstr>Computational Science</vt:lpstr>
      <vt:lpstr>C++! But Why?</vt:lpstr>
      <vt:lpstr>Why C++ ?</vt:lpstr>
      <vt:lpstr>Why C++ ?</vt:lpstr>
      <vt:lpstr>A First C++ Program</vt:lpstr>
      <vt:lpstr>A deeper Look</vt:lpstr>
      <vt:lpstr>Details</vt:lpstr>
      <vt:lpstr>Details</vt:lpstr>
      <vt:lpstr>Why Parallel C++?</vt:lpstr>
      <vt:lpstr>Motivation for Parallelism</vt:lpstr>
      <vt:lpstr>A First Parallel C++ Program</vt:lpstr>
      <vt:lpstr>A deeper Look</vt:lpstr>
      <vt:lpstr>A First Parallel HPX Program</vt:lpstr>
      <vt:lpstr>A deeper Look</vt:lpstr>
      <vt:lpstr>Hello, world!</vt:lpstr>
      <vt:lpstr>Number of Unique Elements</vt:lpstr>
      <vt:lpstr>Equality vs. Ordering</vt:lpstr>
      <vt:lpstr>Number of Unique Elements</vt:lpstr>
      <vt:lpstr>Use the correct STL Data Structures</vt:lpstr>
      <vt:lpstr>A Word about Compilation</vt:lpstr>
      <vt:lpstr>Compilation and Linking</vt:lpstr>
      <vt:lpstr>CMake</vt:lpstr>
      <vt:lpstr>Simplest Example</vt:lpstr>
      <vt:lpstr>Simplest Example</vt:lpstr>
      <vt:lpstr>Homework and Projects</vt:lpstr>
      <vt:lpstr>Summary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Lecture 1: Introduction and Getting started</dc:title>
  <dc:creator>Patrick Diehl [height=10pt]images/orcid</dc:creator>
  <cp:lastModifiedBy>Hartmut Kaiser</cp:lastModifiedBy>
  <cp:revision>104</cp:revision>
  <dcterms:created xsi:type="dcterms:W3CDTF">2024-11-05T14:58:37Z</dcterms:created>
  <dcterms:modified xsi:type="dcterms:W3CDTF">2025-01-14T15:43:02Z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2024-10-17T00:00:00Z</vt:filetime>
  </property>
  <property fmtid="{D5CDD505-2E9C-101B-9397-08002B2CF9AE}" pid="3" name="Creator">
    <vt:lpwstr>LaTeX with Beamer class</vt:lpwstr>
  </property>
  <property fmtid="{D5CDD505-2E9C-101B-9397-08002B2CF9AE}" pid="4" name="LastSaved">
    <vt:filetime>2024-11-05T00:00:00Z</vt:filetime>
  </property>
  <property fmtid="{D5CDD505-2E9C-101B-9397-08002B2CF9AE}" pid="5" name="PTEX.FullBanner">
    <vt:lpwstr>This is LuaHBTeX, Version 1.18.1 (MiKTeX 24.4)</vt:lpwstr>
  </property>
  <property fmtid="{D5CDD505-2E9C-101B-9397-08002B2CF9AE}" pid="6" name="Producer">
    <vt:lpwstr>3-Heights(TM) PDF Security Shell 4.8.25.2 (http://www.pdf-tools.com)</vt:lpwstr>
  </property>
</Properties>
</file>