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9.xml" ContentType="application/vnd.openxmlformats-officedocument.presentationml.notesSlide+xml"/>
  <Override PartName="/ppt/media/image49.jpg" ContentType="image/jpeg"/>
  <Override PartName="/ppt/media/image50.jpg" ContentType="image/jpeg"/>
  <Override PartName="/ppt/media/image51.jpg" ContentType="image/jpeg"/>
  <Override PartName="/ppt/media/image53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1"/>
  </p:sldMasterIdLst>
  <p:notesMasterIdLst>
    <p:notesMasterId r:id="rId67"/>
  </p:notesMasterIdLst>
  <p:handoutMasterIdLst>
    <p:handoutMasterId r:id="rId68"/>
  </p:handoutMasterIdLst>
  <p:sldIdLst>
    <p:sldId id="256" r:id="rId2"/>
    <p:sldId id="403" r:id="rId3"/>
    <p:sldId id="404" r:id="rId4"/>
    <p:sldId id="317" r:id="rId5"/>
    <p:sldId id="318" r:id="rId6"/>
    <p:sldId id="319" r:id="rId7"/>
    <p:sldId id="320" r:id="rId8"/>
    <p:sldId id="321" r:id="rId9"/>
    <p:sldId id="322" r:id="rId10"/>
    <p:sldId id="323" r:id="rId11"/>
    <p:sldId id="327" r:id="rId12"/>
    <p:sldId id="329" r:id="rId13"/>
    <p:sldId id="330" r:id="rId14"/>
    <p:sldId id="332" r:id="rId15"/>
    <p:sldId id="334" r:id="rId16"/>
    <p:sldId id="369" r:id="rId17"/>
    <p:sldId id="336" r:id="rId18"/>
    <p:sldId id="337" r:id="rId19"/>
    <p:sldId id="373" r:id="rId20"/>
    <p:sldId id="338" r:id="rId21"/>
    <p:sldId id="339" r:id="rId22"/>
    <p:sldId id="341" r:id="rId23"/>
    <p:sldId id="342" r:id="rId24"/>
    <p:sldId id="344" r:id="rId25"/>
    <p:sldId id="345" r:id="rId26"/>
    <p:sldId id="346" r:id="rId27"/>
    <p:sldId id="347" r:id="rId28"/>
    <p:sldId id="348" r:id="rId29"/>
    <p:sldId id="349" r:id="rId30"/>
    <p:sldId id="374" r:id="rId31"/>
    <p:sldId id="352" r:id="rId32"/>
    <p:sldId id="355" r:id="rId33"/>
    <p:sldId id="358" r:id="rId34"/>
    <p:sldId id="359" r:id="rId35"/>
    <p:sldId id="370" r:id="rId36"/>
    <p:sldId id="362" r:id="rId37"/>
    <p:sldId id="398" r:id="rId38"/>
    <p:sldId id="405" r:id="rId39"/>
    <p:sldId id="375" r:id="rId40"/>
    <p:sldId id="376" r:id="rId41"/>
    <p:sldId id="399" r:id="rId42"/>
    <p:sldId id="400" r:id="rId43"/>
    <p:sldId id="401" r:id="rId44"/>
    <p:sldId id="402" r:id="rId45"/>
    <p:sldId id="377" r:id="rId46"/>
    <p:sldId id="378" r:id="rId47"/>
    <p:sldId id="379" r:id="rId48"/>
    <p:sldId id="380" r:id="rId49"/>
    <p:sldId id="382" r:id="rId50"/>
    <p:sldId id="383" r:id="rId51"/>
    <p:sldId id="384" r:id="rId52"/>
    <p:sldId id="406" r:id="rId53"/>
    <p:sldId id="408" r:id="rId54"/>
    <p:sldId id="407" r:id="rId55"/>
    <p:sldId id="409" r:id="rId56"/>
    <p:sldId id="385" r:id="rId57"/>
    <p:sldId id="386" r:id="rId58"/>
    <p:sldId id="388" r:id="rId59"/>
    <p:sldId id="389" r:id="rId60"/>
    <p:sldId id="387" r:id="rId61"/>
    <p:sldId id="316" r:id="rId62"/>
    <p:sldId id="393" r:id="rId63"/>
    <p:sldId id="394" r:id="rId64"/>
    <p:sldId id="395" r:id="rId65"/>
    <p:sldId id="396" r:id="rId6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75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536" autoAdjust="0"/>
    <p:restoredTop sz="94660"/>
  </p:normalViewPr>
  <p:slideViewPr>
    <p:cSldViewPr showGuides="1">
      <p:cViewPr varScale="1">
        <p:scale>
          <a:sx n="98" d="100"/>
          <a:sy n="98" d="100"/>
        </p:scale>
        <p:origin x="72" y="504"/>
      </p:cViewPr>
      <p:guideLst>
        <p:guide orient="horz" pos="2208"/>
        <p:guide pos="75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Hartmut%20Kaiser\Documents\Asynchronous%20Computing%20in%20C++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rtmut%20Kaiser\Documents\Asynchronous%20Computing%20in%20C++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artmut%20Kaiser\Documents\Asynchronous%20Computing%20in%20C++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Execution Time over Grain Size</a:t>
            </a:r>
          </a:p>
          <a:p>
            <a:pPr>
              <a:defRPr/>
            </a:pPr>
            <a:r>
              <a:rPr lang="en-US" dirty="0"/>
              <a:t>(for different amounts of overheads per </a:t>
            </a:r>
            <a:r>
              <a:rPr lang="en-US" dirty="0" smtClean="0"/>
              <a:t>thread, 16 Cores) 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Sheet1!$D$3</c:f>
              <c:strCache>
                <c:ptCount val="1"/>
                <c:pt idx="0">
                  <c:v>Sequential Time</c:v>
                </c:pt>
              </c:strCache>
            </c:strRef>
          </c:tx>
          <c:spPr>
            <a:ln w="19050" cap="rnd">
              <a:solidFill>
                <a:schemeClr val="bg2">
                  <a:lumMod val="75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Sheet1!$C$5:$C$19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10</c:v>
                </c:pt>
                <c:pt idx="3">
                  <c:v>20</c:v>
                </c:pt>
                <c:pt idx="4">
                  <c:v>100</c:v>
                </c:pt>
                <c:pt idx="5">
                  <c:v>200</c:v>
                </c:pt>
                <c:pt idx="6">
                  <c:v>1000</c:v>
                </c:pt>
                <c:pt idx="7">
                  <c:v>2000</c:v>
                </c:pt>
                <c:pt idx="8">
                  <c:v>10000</c:v>
                </c:pt>
                <c:pt idx="9">
                  <c:v>20000</c:v>
                </c:pt>
                <c:pt idx="10">
                  <c:v>100000</c:v>
                </c:pt>
                <c:pt idx="11">
                  <c:v>200000</c:v>
                </c:pt>
                <c:pt idx="12">
                  <c:v>1000000</c:v>
                </c:pt>
                <c:pt idx="13">
                  <c:v>2000000</c:v>
                </c:pt>
                <c:pt idx="14">
                  <c:v>10000000</c:v>
                </c:pt>
              </c:numCache>
            </c:numRef>
          </c:xVal>
          <c:yVal>
            <c:numRef>
              <c:f>Sheet1!$D$5:$D$19</c:f>
              <c:numCache>
                <c:formatCode>General</c:formatCode>
                <c:ptCount val="1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496-4D7E-9A7D-31D03A485BFC}"/>
            </c:ext>
          </c:extLst>
        </c:ser>
        <c:ser>
          <c:idx val="3"/>
          <c:order val="3"/>
          <c:tx>
            <c:strRef>
              <c:f>Sheet1!$D$31</c:f>
              <c:strCache>
                <c:ptCount val="1"/>
                <c:pt idx="0">
                  <c:v>1µs Overhead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Sheet1!$C$5:$C$19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10</c:v>
                </c:pt>
                <c:pt idx="3">
                  <c:v>20</c:v>
                </c:pt>
                <c:pt idx="4">
                  <c:v>100</c:v>
                </c:pt>
                <c:pt idx="5">
                  <c:v>200</c:v>
                </c:pt>
                <c:pt idx="6">
                  <c:v>1000</c:v>
                </c:pt>
                <c:pt idx="7">
                  <c:v>2000</c:v>
                </c:pt>
                <c:pt idx="8">
                  <c:v>10000</c:v>
                </c:pt>
                <c:pt idx="9">
                  <c:v>20000</c:v>
                </c:pt>
                <c:pt idx="10">
                  <c:v>100000</c:v>
                </c:pt>
                <c:pt idx="11">
                  <c:v>200000</c:v>
                </c:pt>
                <c:pt idx="12">
                  <c:v>1000000</c:v>
                </c:pt>
                <c:pt idx="13">
                  <c:v>2000000</c:v>
                </c:pt>
                <c:pt idx="14">
                  <c:v>10000000</c:v>
                </c:pt>
              </c:numCache>
            </c:numRef>
          </c:xVal>
          <c:yVal>
            <c:numRef>
              <c:f>Sheet1!$D$33:$D$47</c:f>
              <c:numCache>
                <c:formatCode>General</c:formatCode>
                <c:ptCount val="15"/>
                <c:pt idx="0">
                  <c:v>10.10090005</c:v>
                </c:pt>
                <c:pt idx="1">
                  <c:v>5.1009000999999996</c:v>
                </c:pt>
                <c:pt idx="2">
                  <c:v>1.1009005000000001</c:v>
                </c:pt>
                <c:pt idx="3">
                  <c:v>0.60090100000000002</c:v>
                </c:pt>
                <c:pt idx="4">
                  <c:v>0.200905</c:v>
                </c:pt>
                <c:pt idx="5">
                  <c:v>0.15090999999999999</c:v>
                </c:pt>
                <c:pt idx="6">
                  <c:v>0.11094999999999999</c:v>
                </c:pt>
                <c:pt idx="7">
                  <c:v>0.10600000000000001</c:v>
                </c:pt>
                <c:pt idx="8">
                  <c:v>0.1024</c:v>
                </c:pt>
                <c:pt idx="9">
                  <c:v>0.1024</c:v>
                </c:pt>
                <c:pt idx="10">
                  <c:v>0.10600000000000001</c:v>
                </c:pt>
                <c:pt idx="11">
                  <c:v>0.11094999999999999</c:v>
                </c:pt>
                <c:pt idx="12">
                  <c:v>0.25091000000000002</c:v>
                </c:pt>
                <c:pt idx="13">
                  <c:v>0.65090500000000007</c:v>
                </c:pt>
                <c:pt idx="14">
                  <c:v>1.500901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496-4D7E-9A7D-31D03A485BFC}"/>
            </c:ext>
          </c:extLst>
        </c:ser>
        <c:ser>
          <c:idx val="6"/>
          <c:order val="6"/>
          <c:tx>
            <c:strRef>
              <c:f>Sheet1!$F$31</c:f>
              <c:strCache>
                <c:ptCount val="1"/>
                <c:pt idx="0">
                  <c:v>100µs Overhead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Sheet1!$C$5:$C$19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10</c:v>
                </c:pt>
                <c:pt idx="3">
                  <c:v>20</c:v>
                </c:pt>
                <c:pt idx="4">
                  <c:v>100</c:v>
                </c:pt>
                <c:pt idx="5">
                  <c:v>200</c:v>
                </c:pt>
                <c:pt idx="6">
                  <c:v>1000</c:v>
                </c:pt>
                <c:pt idx="7">
                  <c:v>2000</c:v>
                </c:pt>
                <c:pt idx="8">
                  <c:v>10000</c:v>
                </c:pt>
                <c:pt idx="9">
                  <c:v>20000</c:v>
                </c:pt>
                <c:pt idx="10">
                  <c:v>100000</c:v>
                </c:pt>
                <c:pt idx="11">
                  <c:v>200000</c:v>
                </c:pt>
                <c:pt idx="12">
                  <c:v>1000000</c:v>
                </c:pt>
                <c:pt idx="13">
                  <c:v>2000000</c:v>
                </c:pt>
                <c:pt idx="14">
                  <c:v>10000000</c:v>
                </c:pt>
              </c:numCache>
            </c:numRef>
          </c:xVal>
          <c:yVal>
            <c:numRef>
              <c:f>Sheet1!$F$33:$F$47</c:f>
              <c:numCache>
                <c:formatCode>0.00E+00</c:formatCode>
                <c:ptCount val="15"/>
                <c:pt idx="0">
                  <c:v>1000.10090005</c:v>
                </c:pt>
                <c:pt idx="1">
                  <c:v>500.10090009999999</c:v>
                </c:pt>
                <c:pt idx="2">
                  <c:v>100.10090049999999</c:v>
                </c:pt>
                <c:pt idx="3">
                  <c:v>50.100901</c:v>
                </c:pt>
                <c:pt idx="4">
                  <c:v>10.100904999999999</c:v>
                </c:pt>
                <c:pt idx="5">
                  <c:v>5.1009099999999998</c:v>
                </c:pt>
                <c:pt idx="6">
                  <c:v>1.1009500000000001</c:v>
                </c:pt>
                <c:pt idx="7">
                  <c:v>0.60099999999999998</c:v>
                </c:pt>
                <c:pt idx="8">
                  <c:v>0.20140000000000002</c:v>
                </c:pt>
                <c:pt idx="9">
                  <c:v>0.15190000000000001</c:v>
                </c:pt>
                <c:pt idx="10">
                  <c:v>0.1159</c:v>
                </c:pt>
                <c:pt idx="11">
                  <c:v>0.1159</c:v>
                </c:pt>
                <c:pt idx="12">
                  <c:v>0.25190000000000001</c:v>
                </c:pt>
                <c:pt idx="13">
                  <c:v>0.65139999999999998</c:v>
                </c:pt>
                <c:pt idx="14">
                  <c:v>1.5010000000000001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496-4D7E-9A7D-31D03A485BFC}"/>
            </c:ext>
          </c:extLst>
        </c:ser>
        <c:ser>
          <c:idx val="7"/>
          <c:order val="7"/>
          <c:tx>
            <c:strRef>
              <c:f>Sheet1!$G$31</c:f>
              <c:strCache>
                <c:ptCount val="1"/>
                <c:pt idx="0">
                  <c:v>10ms Overhead</c:v>
                </c:pt>
              </c:strCache>
            </c:strRef>
          </c:tx>
          <c:spPr>
            <a:ln w="1905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Sheet1!$C$5:$C$19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10</c:v>
                </c:pt>
                <c:pt idx="3">
                  <c:v>20</c:v>
                </c:pt>
                <c:pt idx="4">
                  <c:v>100</c:v>
                </c:pt>
                <c:pt idx="5">
                  <c:v>200</c:v>
                </c:pt>
                <c:pt idx="6">
                  <c:v>1000</c:v>
                </c:pt>
                <c:pt idx="7">
                  <c:v>2000</c:v>
                </c:pt>
                <c:pt idx="8">
                  <c:v>10000</c:v>
                </c:pt>
                <c:pt idx="9">
                  <c:v>20000</c:v>
                </c:pt>
                <c:pt idx="10">
                  <c:v>100000</c:v>
                </c:pt>
                <c:pt idx="11">
                  <c:v>200000</c:v>
                </c:pt>
                <c:pt idx="12">
                  <c:v>1000000</c:v>
                </c:pt>
                <c:pt idx="13">
                  <c:v>2000000</c:v>
                </c:pt>
                <c:pt idx="14">
                  <c:v>10000000</c:v>
                </c:pt>
              </c:numCache>
            </c:numRef>
          </c:xVal>
          <c:yVal>
            <c:numRef>
              <c:f>Sheet1!$G$33:$G$47</c:f>
              <c:numCache>
                <c:formatCode>0.00E+00</c:formatCode>
                <c:ptCount val="15"/>
                <c:pt idx="0">
                  <c:v>100000.10090005001</c:v>
                </c:pt>
                <c:pt idx="1">
                  <c:v>50000.100900099998</c:v>
                </c:pt>
                <c:pt idx="2">
                  <c:v>10000.1009005</c:v>
                </c:pt>
                <c:pt idx="3">
                  <c:v>5000.1009009999998</c:v>
                </c:pt>
                <c:pt idx="4">
                  <c:v>1000.100905</c:v>
                </c:pt>
                <c:pt idx="5">
                  <c:v>500.10091</c:v>
                </c:pt>
                <c:pt idx="6">
                  <c:v>100.10095</c:v>
                </c:pt>
                <c:pt idx="7">
                  <c:v>50.100999999999999</c:v>
                </c:pt>
                <c:pt idx="8">
                  <c:v>10.1014</c:v>
                </c:pt>
                <c:pt idx="9">
                  <c:v>5.1018999999999997</c:v>
                </c:pt>
                <c:pt idx="10">
                  <c:v>1.1059000000000001</c:v>
                </c:pt>
                <c:pt idx="11">
                  <c:v>0.6109</c:v>
                </c:pt>
                <c:pt idx="12">
                  <c:v>0.35089999999999999</c:v>
                </c:pt>
                <c:pt idx="13">
                  <c:v>0.70090000000000008</c:v>
                </c:pt>
                <c:pt idx="14">
                  <c:v>1.5109000000000001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8496-4D7E-9A7D-31D03A485B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4531984"/>
        <c:axId val="244533944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Sheet1!$E$3</c15:sqref>
                        </c15:formulaRef>
                      </c:ext>
                    </c:extLst>
                    <c:strCache>
                      <c:ptCount val="1"/>
                      <c:pt idx="0">
                        <c:v>Best Time</c:v>
                      </c:pt>
                    </c:strCache>
                  </c:strRef>
                </c:tx>
                <c:spPr>
                  <a:ln w="1905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Sheet1!$C$5:$C$19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1</c:v>
                      </c:pt>
                      <c:pt idx="1">
                        <c:v>2</c:v>
                      </c:pt>
                      <c:pt idx="2">
                        <c:v>10</c:v>
                      </c:pt>
                      <c:pt idx="3">
                        <c:v>20</c:v>
                      </c:pt>
                      <c:pt idx="4">
                        <c:v>100</c:v>
                      </c:pt>
                      <c:pt idx="5">
                        <c:v>200</c:v>
                      </c:pt>
                      <c:pt idx="6">
                        <c:v>1000</c:v>
                      </c:pt>
                      <c:pt idx="7">
                        <c:v>2000</c:v>
                      </c:pt>
                      <c:pt idx="8">
                        <c:v>10000</c:v>
                      </c:pt>
                      <c:pt idx="9">
                        <c:v>20000</c:v>
                      </c:pt>
                      <c:pt idx="10">
                        <c:v>100000</c:v>
                      </c:pt>
                      <c:pt idx="11">
                        <c:v>200000</c:v>
                      </c:pt>
                      <c:pt idx="12">
                        <c:v>1000000</c:v>
                      </c:pt>
                      <c:pt idx="13">
                        <c:v>2000000</c:v>
                      </c:pt>
                      <c:pt idx="14">
                        <c:v>10000000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Sheet1!$E$5:$E$19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0.1009</c:v>
                      </c:pt>
                      <c:pt idx="1">
                        <c:v>0.1009</c:v>
                      </c:pt>
                      <c:pt idx="2">
                        <c:v>0.1009</c:v>
                      </c:pt>
                      <c:pt idx="3">
                        <c:v>0.1009</c:v>
                      </c:pt>
                      <c:pt idx="4">
                        <c:v>0.1009</c:v>
                      </c:pt>
                      <c:pt idx="5">
                        <c:v>0.1009</c:v>
                      </c:pt>
                      <c:pt idx="6">
                        <c:v>0.1009</c:v>
                      </c:pt>
                      <c:pt idx="7">
                        <c:v>0.1009</c:v>
                      </c:pt>
                      <c:pt idx="8">
                        <c:v>0.1009</c:v>
                      </c:pt>
                      <c:pt idx="9">
                        <c:v>0.1009</c:v>
                      </c:pt>
                      <c:pt idx="10">
                        <c:v>0.1009</c:v>
                      </c:pt>
                      <c:pt idx="11">
                        <c:v>0.1009</c:v>
                      </c:pt>
                      <c:pt idx="12">
                        <c:v>0.1009</c:v>
                      </c:pt>
                      <c:pt idx="13">
                        <c:v>0.1009</c:v>
                      </c:pt>
                      <c:pt idx="14">
                        <c:v>0.1009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4-8496-4D7E-9A7D-31D03A485BFC}"/>
                  </c:ext>
                </c:extLst>
              </c15:ser>
            </c15:filteredScatterSeries>
            <c15:filteredScatte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Sheet1!$H$3</c15:sqref>
                        </c15:formulaRef>
                      </c:ext>
                    </c:extLst>
                    <c:strCache>
                      <c:ptCount val="1"/>
                      <c:pt idx="0">
                        <c:v>Overheads (1µs)</c:v>
                      </c:pt>
                    </c:strCache>
                  </c:strRef>
                </c:tx>
                <c:spPr>
                  <a:ln w="19050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Sheet1!$C$5:$C$19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1</c:v>
                      </c:pt>
                      <c:pt idx="1">
                        <c:v>2</c:v>
                      </c:pt>
                      <c:pt idx="2">
                        <c:v>10</c:v>
                      </c:pt>
                      <c:pt idx="3">
                        <c:v>20</c:v>
                      </c:pt>
                      <c:pt idx="4">
                        <c:v>100</c:v>
                      </c:pt>
                      <c:pt idx="5">
                        <c:v>200</c:v>
                      </c:pt>
                      <c:pt idx="6">
                        <c:v>1000</c:v>
                      </c:pt>
                      <c:pt idx="7">
                        <c:v>2000</c:v>
                      </c:pt>
                      <c:pt idx="8">
                        <c:v>10000</c:v>
                      </c:pt>
                      <c:pt idx="9">
                        <c:v>20000</c:v>
                      </c:pt>
                      <c:pt idx="10">
                        <c:v>100000</c:v>
                      </c:pt>
                      <c:pt idx="11">
                        <c:v>200000</c:v>
                      </c:pt>
                      <c:pt idx="12">
                        <c:v>1000000</c:v>
                      </c:pt>
                      <c:pt idx="13">
                        <c:v>2000000</c:v>
                      </c:pt>
                      <c:pt idx="14">
                        <c:v>10000000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Sheet1!$H$5:$H$19</c15:sqref>
                        </c15:formulaRef>
                      </c:ext>
                    </c:extLst>
                    <c:numCache>
                      <c:formatCode>0.00E+00</c:formatCode>
                      <c:ptCount val="15"/>
                      <c:pt idx="0">
                        <c:v>10</c:v>
                      </c:pt>
                      <c:pt idx="1">
                        <c:v>5</c:v>
                      </c:pt>
                      <c:pt idx="2">
                        <c:v>1</c:v>
                      </c:pt>
                      <c:pt idx="3">
                        <c:v>0.5</c:v>
                      </c:pt>
                      <c:pt idx="4">
                        <c:v>9.9999999999999992E-2</c:v>
                      </c:pt>
                      <c:pt idx="5">
                        <c:v>4.9999999999999996E-2</c:v>
                      </c:pt>
                      <c:pt idx="6">
                        <c:v>0.01</c:v>
                      </c:pt>
                      <c:pt idx="7">
                        <c:v>5.0000000000000001E-3</c:v>
                      </c:pt>
                      <c:pt idx="8">
                        <c:v>1E-3</c:v>
                      </c:pt>
                      <c:pt idx="9">
                        <c:v>5.0000000000000001E-4</c:v>
                      </c:pt>
                      <c:pt idx="10">
                        <c:v>9.9999999999999991E-5</c:v>
                      </c:pt>
                      <c:pt idx="11">
                        <c:v>4.9999999999999996E-5</c:v>
                      </c:pt>
                      <c:pt idx="12">
                        <c:v>9.9999999999999991E-6</c:v>
                      </c:pt>
                      <c:pt idx="13">
                        <c:v>4.9999999999999996E-6</c:v>
                      </c:pt>
                      <c:pt idx="14">
                        <c:v>9.9999999999999995E-7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8496-4D7E-9A7D-31D03A485BFC}"/>
                  </c:ext>
                </c:extLst>
              </c15:ser>
            </c15:filteredScatterSeries>
            <c15:filteredScatte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Sheet1!$F$3</c15:sqref>
                        </c15:formulaRef>
                      </c:ext>
                    </c:extLst>
                    <c:strCache>
                      <c:ptCount val="1"/>
                      <c:pt idx="0">
                        <c:v>Starvation</c:v>
                      </c:pt>
                    </c:strCache>
                  </c:strRef>
                </c:tx>
                <c:spPr>
                  <a:ln w="19050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Sheet1!$C$5:$C$19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1</c:v>
                      </c:pt>
                      <c:pt idx="1">
                        <c:v>2</c:v>
                      </c:pt>
                      <c:pt idx="2">
                        <c:v>10</c:v>
                      </c:pt>
                      <c:pt idx="3">
                        <c:v>20</c:v>
                      </c:pt>
                      <c:pt idx="4">
                        <c:v>100</c:v>
                      </c:pt>
                      <c:pt idx="5">
                        <c:v>200</c:v>
                      </c:pt>
                      <c:pt idx="6">
                        <c:v>1000</c:v>
                      </c:pt>
                      <c:pt idx="7">
                        <c:v>2000</c:v>
                      </c:pt>
                      <c:pt idx="8">
                        <c:v>10000</c:v>
                      </c:pt>
                      <c:pt idx="9">
                        <c:v>20000</c:v>
                      </c:pt>
                      <c:pt idx="10">
                        <c:v>100000</c:v>
                      </c:pt>
                      <c:pt idx="11">
                        <c:v>200000</c:v>
                      </c:pt>
                      <c:pt idx="12">
                        <c:v>1000000</c:v>
                      </c:pt>
                      <c:pt idx="13">
                        <c:v>2000000</c:v>
                      </c:pt>
                      <c:pt idx="14">
                        <c:v>10000000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Sheet1!$F$5:$F$19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0.1</c:v>
                      </c:pt>
                      <c:pt idx="13">
                        <c:v>0.45</c:v>
                      </c:pt>
                      <c:pt idx="14">
                        <c:v>0.9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8496-4D7E-9A7D-31D03A485BFC}"/>
                  </c:ext>
                </c:extLst>
              </c15:ser>
            </c15:filteredScatterSeries>
            <c15:filteredScatte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Sheet1!$E$31</c15:sqref>
                        </c15:formulaRef>
                      </c:ext>
                    </c:extLst>
                    <c:strCache>
                      <c:ptCount val="1"/>
                      <c:pt idx="0">
                        <c:v>10µs Overhead</c:v>
                      </c:pt>
                    </c:strCache>
                  </c:strRef>
                </c:tx>
                <c:spPr>
                  <a:ln w="19050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squar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Sheet1!$C$5:$C$19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1</c:v>
                      </c:pt>
                      <c:pt idx="1">
                        <c:v>2</c:v>
                      </c:pt>
                      <c:pt idx="2">
                        <c:v>10</c:v>
                      </c:pt>
                      <c:pt idx="3">
                        <c:v>20</c:v>
                      </c:pt>
                      <c:pt idx="4">
                        <c:v>100</c:v>
                      </c:pt>
                      <c:pt idx="5">
                        <c:v>200</c:v>
                      </c:pt>
                      <c:pt idx="6">
                        <c:v>1000</c:v>
                      </c:pt>
                      <c:pt idx="7">
                        <c:v>2000</c:v>
                      </c:pt>
                      <c:pt idx="8">
                        <c:v>10000</c:v>
                      </c:pt>
                      <c:pt idx="9">
                        <c:v>20000</c:v>
                      </c:pt>
                      <c:pt idx="10">
                        <c:v>100000</c:v>
                      </c:pt>
                      <c:pt idx="11">
                        <c:v>200000</c:v>
                      </c:pt>
                      <c:pt idx="12">
                        <c:v>1000000</c:v>
                      </c:pt>
                      <c:pt idx="13">
                        <c:v>2000000</c:v>
                      </c:pt>
                      <c:pt idx="14">
                        <c:v>10000000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Sheet1!$E$33:$E$47</c15:sqref>
                        </c15:formulaRef>
                      </c:ext>
                    </c:extLst>
                    <c:numCache>
                      <c:formatCode>0.00E+00</c:formatCode>
                      <c:ptCount val="15"/>
                      <c:pt idx="0">
                        <c:v>100.10090005000002</c:v>
                      </c:pt>
                      <c:pt idx="1">
                        <c:v>50.100900100000004</c:v>
                      </c:pt>
                      <c:pt idx="2">
                        <c:v>10.1009005</c:v>
                      </c:pt>
                      <c:pt idx="3">
                        <c:v>5.1009010000000004</c:v>
                      </c:pt>
                      <c:pt idx="4">
                        <c:v>1.100905</c:v>
                      </c:pt>
                      <c:pt idx="5">
                        <c:v>0.60091000000000006</c:v>
                      </c:pt>
                      <c:pt idx="6">
                        <c:v>0.20095000000000002</c:v>
                      </c:pt>
                      <c:pt idx="7">
                        <c:v>0.15100000000000002</c:v>
                      </c:pt>
                      <c:pt idx="8">
                        <c:v>0.1114</c:v>
                      </c:pt>
                      <c:pt idx="9">
                        <c:v>0.10690000000000001</c:v>
                      </c:pt>
                      <c:pt idx="10">
                        <c:v>0.10690000000000001</c:v>
                      </c:pt>
                      <c:pt idx="11">
                        <c:v>0.1114</c:v>
                      </c:pt>
                      <c:pt idx="12">
                        <c:v>0.251</c:v>
                      </c:pt>
                      <c:pt idx="13">
                        <c:v>0.65095000000000003</c:v>
                      </c:pt>
                      <c:pt idx="14">
                        <c:v>1.5009100000000002</c:v>
                      </c:pt>
                    </c:numCache>
                  </c:numRef>
                </c:y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8496-4D7E-9A7D-31D03A485BFC}"/>
                  </c:ext>
                </c:extLst>
              </c15:ser>
            </c15:filteredScatterSeries>
          </c:ext>
        </c:extLst>
      </c:scatterChart>
      <c:valAx>
        <c:axId val="244531984"/>
        <c:scaling>
          <c:logBase val="10"/>
          <c:orientation val="minMax"/>
          <c:max val="10000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Grain Size (amount of work per thread)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4533944"/>
        <c:crosses val="autoZero"/>
        <c:crossBetween val="midCat"/>
      </c:valAx>
      <c:valAx>
        <c:axId val="244533944"/>
        <c:scaling>
          <c:orientation val="minMax"/>
          <c:max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Execution time (relative to sequential time)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453198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902252031109847"/>
          <c:y val="0.2217803672257444"/>
          <c:w val="0.24941042369703786"/>
          <c:h val="0.2250223589321893"/>
        </c:manualLayout>
      </c:layout>
      <c:overlay val="1"/>
      <c:spPr>
        <a:solidFill>
          <a:schemeClr val="bg1"/>
        </a:solidFill>
        <a:ln>
          <a:solidFill>
            <a:schemeClr val="bg2">
              <a:lumMod val="7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ysClr val="window" lastClr="FFFFFF"/>
    </a:solidFill>
    <a:ln w="12700" cap="flat" cmpd="sng" algn="ctr">
      <a:solidFill>
        <a:srgbClr val="1F497D">
          <a:lumMod val="60000"/>
          <a:lumOff val="40000"/>
        </a:srgbClr>
      </a:solidFill>
      <a:prstDash val="solid"/>
      <a:miter lim="800000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>
                <a:effectLst/>
              </a:rPr>
              <a:t>Execution Time over </a:t>
            </a:r>
            <a:r>
              <a:rPr lang="en-US" sz="1800" b="0" i="0" baseline="0" dirty="0" smtClean="0">
                <a:effectLst/>
              </a:rPr>
              <a:t>Grainsize </a:t>
            </a:r>
          </a:p>
          <a:p>
            <a:pPr>
              <a:defRPr/>
            </a:pPr>
            <a:r>
              <a:rPr lang="en-US" sz="1800" b="0" i="0" baseline="0" dirty="0" smtClean="0">
                <a:effectLst/>
              </a:rPr>
              <a:t>(Amount of work per Task)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1"/>
          <c:order val="0"/>
          <c:tx>
            <c:strRef>
              <c:f>Sheet2!$L$4</c:f>
              <c:strCache>
                <c:ptCount val="1"/>
                <c:pt idx="0">
                  <c:v>Sequential Time</c:v>
                </c:pt>
              </c:strCache>
            </c:strRef>
          </c:tx>
          <c:spPr>
            <a:ln w="19050" cap="rnd">
              <a:solidFill>
                <a:schemeClr val="accent6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Sheet2!$C$5:$C$57</c:f>
              <c:numCache>
                <c:formatCode>General</c:formatCode>
                <c:ptCount val="53"/>
                <c:pt idx="0">
                  <c:v>160</c:v>
                </c:pt>
                <c:pt idx="1">
                  <c:v>320</c:v>
                </c:pt>
                <c:pt idx="2">
                  <c:v>640</c:v>
                </c:pt>
                <c:pt idx="3">
                  <c:v>1000</c:v>
                </c:pt>
                <c:pt idx="4">
                  <c:v>1250</c:v>
                </c:pt>
                <c:pt idx="5">
                  <c:v>1280</c:v>
                </c:pt>
                <c:pt idx="6">
                  <c:v>1600</c:v>
                </c:pt>
                <c:pt idx="7">
                  <c:v>2000</c:v>
                </c:pt>
                <c:pt idx="8">
                  <c:v>2500</c:v>
                </c:pt>
                <c:pt idx="9">
                  <c:v>3125</c:v>
                </c:pt>
                <c:pt idx="10">
                  <c:v>3200</c:v>
                </c:pt>
                <c:pt idx="11">
                  <c:v>4000</c:v>
                </c:pt>
                <c:pt idx="12">
                  <c:v>5000</c:v>
                </c:pt>
                <c:pt idx="13">
                  <c:v>6250</c:v>
                </c:pt>
                <c:pt idx="14">
                  <c:v>6400</c:v>
                </c:pt>
                <c:pt idx="15">
                  <c:v>8000</c:v>
                </c:pt>
                <c:pt idx="16">
                  <c:v>10000</c:v>
                </c:pt>
                <c:pt idx="17">
                  <c:v>12500</c:v>
                </c:pt>
                <c:pt idx="18">
                  <c:v>15625</c:v>
                </c:pt>
                <c:pt idx="19">
                  <c:v>16000</c:v>
                </c:pt>
                <c:pt idx="20">
                  <c:v>20000</c:v>
                </c:pt>
                <c:pt idx="21">
                  <c:v>25000</c:v>
                </c:pt>
                <c:pt idx="22">
                  <c:v>31250</c:v>
                </c:pt>
                <c:pt idx="23">
                  <c:v>32000</c:v>
                </c:pt>
                <c:pt idx="24">
                  <c:v>40000</c:v>
                </c:pt>
                <c:pt idx="25">
                  <c:v>50000</c:v>
                </c:pt>
                <c:pt idx="26">
                  <c:v>62500</c:v>
                </c:pt>
                <c:pt idx="27">
                  <c:v>78125</c:v>
                </c:pt>
                <c:pt idx="28">
                  <c:v>80000</c:v>
                </c:pt>
                <c:pt idx="29">
                  <c:v>100000</c:v>
                </c:pt>
                <c:pt idx="30">
                  <c:v>125000</c:v>
                </c:pt>
                <c:pt idx="31">
                  <c:v>156250</c:v>
                </c:pt>
                <c:pt idx="32">
                  <c:v>160000</c:v>
                </c:pt>
                <c:pt idx="33">
                  <c:v>200000</c:v>
                </c:pt>
                <c:pt idx="34">
                  <c:v>250000</c:v>
                </c:pt>
                <c:pt idx="35">
                  <c:v>312500</c:v>
                </c:pt>
                <c:pt idx="36">
                  <c:v>390625</c:v>
                </c:pt>
                <c:pt idx="37">
                  <c:v>400000</c:v>
                </c:pt>
                <c:pt idx="38">
                  <c:v>500000</c:v>
                </c:pt>
                <c:pt idx="39">
                  <c:v>625000</c:v>
                </c:pt>
                <c:pt idx="40">
                  <c:v>781250</c:v>
                </c:pt>
                <c:pt idx="41">
                  <c:v>800000</c:v>
                </c:pt>
                <c:pt idx="42">
                  <c:v>1000000</c:v>
                </c:pt>
                <c:pt idx="43">
                  <c:v>1250000</c:v>
                </c:pt>
                <c:pt idx="44">
                  <c:v>1562500</c:v>
                </c:pt>
                <c:pt idx="45">
                  <c:v>2000000</c:v>
                </c:pt>
                <c:pt idx="46">
                  <c:v>2500000</c:v>
                </c:pt>
                <c:pt idx="47">
                  <c:v>3125000</c:v>
                </c:pt>
                <c:pt idx="48">
                  <c:v>6250000</c:v>
                </c:pt>
                <c:pt idx="49">
                  <c:v>12500000</c:v>
                </c:pt>
                <c:pt idx="50">
                  <c:v>25000000</c:v>
                </c:pt>
                <c:pt idx="51">
                  <c:v>50000000</c:v>
                </c:pt>
                <c:pt idx="52">
                  <c:v>100000000</c:v>
                </c:pt>
              </c:numCache>
            </c:numRef>
          </c:xVal>
          <c:yVal>
            <c:numRef>
              <c:f>Sheet2!$L$5:$L$57</c:f>
              <c:numCache>
                <c:formatCode>General</c:formatCode>
                <c:ptCount val="5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C34-4F21-93C1-A3B5F1E9A747}"/>
            </c:ext>
          </c:extLst>
        </c:ser>
        <c:ser>
          <c:idx val="0"/>
          <c:order val="1"/>
          <c:tx>
            <c:strRef>
              <c:f>Sheet2!$K$4</c:f>
              <c:strCache>
                <c:ptCount val="1"/>
                <c:pt idx="0">
                  <c:v>Time (16 Cores)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Sheet2!$C$5:$C$57</c:f>
              <c:numCache>
                <c:formatCode>General</c:formatCode>
                <c:ptCount val="53"/>
                <c:pt idx="0">
                  <c:v>160</c:v>
                </c:pt>
                <c:pt idx="1">
                  <c:v>320</c:v>
                </c:pt>
                <c:pt idx="2">
                  <c:v>640</c:v>
                </c:pt>
                <c:pt idx="3">
                  <c:v>1000</c:v>
                </c:pt>
                <c:pt idx="4">
                  <c:v>1250</c:v>
                </c:pt>
                <c:pt idx="5">
                  <c:v>1280</c:v>
                </c:pt>
                <c:pt idx="6">
                  <c:v>1600</c:v>
                </c:pt>
                <c:pt idx="7">
                  <c:v>2000</c:v>
                </c:pt>
                <c:pt idx="8">
                  <c:v>2500</c:v>
                </c:pt>
                <c:pt idx="9">
                  <c:v>3125</c:v>
                </c:pt>
                <c:pt idx="10">
                  <c:v>3200</c:v>
                </c:pt>
                <c:pt idx="11">
                  <c:v>4000</c:v>
                </c:pt>
                <c:pt idx="12">
                  <c:v>5000</c:v>
                </c:pt>
                <c:pt idx="13">
                  <c:v>6250</c:v>
                </c:pt>
                <c:pt idx="14">
                  <c:v>6400</c:v>
                </c:pt>
                <c:pt idx="15">
                  <c:v>8000</c:v>
                </c:pt>
                <c:pt idx="16">
                  <c:v>10000</c:v>
                </c:pt>
                <c:pt idx="17">
                  <c:v>12500</c:v>
                </c:pt>
                <c:pt idx="18">
                  <c:v>15625</c:v>
                </c:pt>
                <c:pt idx="19">
                  <c:v>16000</c:v>
                </c:pt>
                <c:pt idx="20">
                  <c:v>20000</c:v>
                </c:pt>
                <c:pt idx="21">
                  <c:v>25000</c:v>
                </c:pt>
                <c:pt idx="22">
                  <c:v>31250</c:v>
                </c:pt>
                <c:pt idx="23">
                  <c:v>32000</c:v>
                </c:pt>
                <c:pt idx="24">
                  <c:v>40000</c:v>
                </c:pt>
                <c:pt idx="25">
                  <c:v>50000</c:v>
                </c:pt>
                <c:pt idx="26">
                  <c:v>62500</c:v>
                </c:pt>
                <c:pt idx="27">
                  <c:v>78125</c:v>
                </c:pt>
                <c:pt idx="28">
                  <c:v>80000</c:v>
                </c:pt>
                <c:pt idx="29">
                  <c:v>100000</c:v>
                </c:pt>
                <c:pt idx="30">
                  <c:v>125000</c:v>
                </c:pt>
                <c:pt idx="31">
                  <c:v>156250</c:v>
                </c:pt>
                <c:pt idx="32">
                  <c:v>160000</c:v>
                </c:pt>
                <c:pt idx="33">
                  <c:v>200000</c:v>
                </c:pt>
                <c:pt idx="34">
                  <c:v>250000</c:v>
                </c:pt>
                <c:pt idx="35">
                  <c:v>312500</c:v>
                </c:pt>
                <c:pt idx="36">
                  <c:v>390625</c:v>
                </c:pt>
                <c:pt idx="37">
                  <c:v>400000</c:v>
                </c:pt>
                <c:pt idx="38">
                  <c:v>500000</c:v>
                </c:pt>
                <c:pt idx="39">
                  <c:v>625000</c:v>
                </c:pt>
                <c:pt idx="40">
                  <c:v>781250</c:v>
                </c:pt>
                <c:pt idx="41">
                  <c:v>800000</c:v>
                </c:pt>
                <c:pt idx="42">
                  <c:v>1000000</c:v>
                </c:pt>
                <c:pt idx="43">
                  <c:v>1250000</c:v>
                </c:pt>
                <c:pt idx="44">
                  <c:v>1562500</c:v>
                </c:pt>
                <c:pt idx="45">
                  <c:v>2000000</c:v>
                </c:pt>
                <c:pt idx="46">
                  <c:v>2500000</c:v>
                </c:pt>
                <c:pt idx="47">
                  <c:v>3125000</c:v>
                </c:pt>
                <c:pt idx="48">
                  <c:v>6250000</c:v>
                </c:pt>
                <c:pt idx="49">
                  <c:v>12500000</c:v>
                </c:pt>
                <c:pt idx="50">
                  <c:v>25000000</c:v>
                </c:pt>
                <c:pt idx="51">
                  <c:v>50000000</c:v>
                </c:pt>
                <c:pt idx="52">
                  <c:v>100000000</c:v>
                </c:pt>
              </c:numCache>
            </c:numRef>
          </c:xVal>
          <c:yVal>
            <c:numRef>
              <c:f>Sheet2!$K$5:$K$57</c:f>
              <c:numCache>
                <c:formatCode>General</c:formatCode>
                <c:ptCount val="53"/>
                <c:pt idx="0">
                  <c:v>16.656826842298106</c:v>
                </c:pt>
                <c:pt idx="1">
                  <c:v>8.3558344683710839</c:v>
                </c:pt>
                <c:pt idx="2">
                  <c:v>4.2798408320184436</c:v>
                </c:pt>
                <c:pt idx="3">
                  <c:v>2.825157598595434</c:v>
                </c:pt>
                <c:pt idx="4">
                  <c:v>2.3213689416361998</c:v>
                </c:pt>
                <c:pt idx="5">
                  <c:v>2.2513285541519736</c:v>
                </c:pt>
                <c:pt idx="6">
                  <c:v>1.852703923712762</c:v>
                </c:pt>
                <c:pt idx="7">
                  <c:v>1.579736283856185</c:v>
                </c:pt>
                <c:pt idx="8">
                  <c:v>1.2763175774921025</c:v>
                </c:pt>
                <c:pt idx="9">
                  <c:v>1.0778156156342775</c:v>
                </c:pt>
                <c:pt idx="10">
                  <c:v>1.053034254788616</c:v>
                </c:pt>
                <c:pt idx="11">
                  <c:v>0.90281286649157888</c:v>
                </c:pt>
                <c:pt idx="12">
                  <c:v>0.79027679332173917</c:v>
                </c:pt>
                <c:pt idx="13">
                  <c:v>0.72358776933524038</c:v>
                </c:pt>
                <c:pt idx="14">
                  <c:v>0.69585974647232707</c:v>
                </c:pt>
                <c:pt idx="15">
                  <c:v>0.65082223281545593</c:v>
                </c:pt>
                <c:pt idx="16">
                  <c:v>0.60003090328420217</c:v>
                </c:pt>
                <c:pt idx="17">
                  <c:v>0.46238693012340892</c:v>
                </c:pt>
                <c:pt idx="18">
                  <c:v>0.47898379757046994</c:v>
                </c:pt>
                <c:pt idx="19">
                  <c:v>0.47644864223766281</c:v>
                </c:pt>
                <c:pt idx="20">
                  <c:v>0.39048322240016969</c:v>
                </c:pt>
                <c:pt idx="21">
                  <c:v>0.38730642803290272</c:v>
                </c:pt>
                <c:pt idx="22">
                  <c:v>0.39298226754656435</c:v>
                </c:pt>
                <c:pt idx="23">
                  <c:v>0.3918616948639656</c:v>
                </c:pt>
                <c:pt idx="24">
                  <c:v>0.40287060643000483</c:v>
                </c:pt>
                <c:pt idx="25">
                  <c:v>0.41810422244007883</c:v>
                </c:pt>
                <c:pt idx="26">
                  <c:v>0.42322691858013234</c:v>
                </c:pt>
                <c:pt idx="27">
                  <c:v>0.44546211628369781</c:v>
                </c:pt>
                <c:pt idx="28">
                  <c:v>0.44552959404677744</c:v>
                </c:pt>
                <c:pt idx="29">
                  <c:v>0.46557726913776631</c:v>
                </c:pt>
                <c:pt idx="30">
                  <c:v>0.48758050275594345</c:v>
                </c:pt>
                <c:pt idx="31">
                  <c:v>0.50841254488748955</c:v>
                </c:pt>
                <c:pt idx="32">
                  <c:v>0.50618369279959063</c:v>
                </c:pt>
                <c:pt idx="33">
                  <c:v>0.52491312296935999</c:v>
                </c:pt>
                <c:pt idx="34">
                  <c:v>0.5278475903505857</c:v>
                </c:pt>
                <c:pt idx="35">
                  <c:v>0.53713716192335315</c:v>
                </c:pt>
                <c:pt idx="36">
                  <c:v>0.53686129098971491</c:v>
                </c:pt>
                <c:pt idx="37">
                  <c:v>0.53611625171993016</c:v>
                </c:pt>
                <c:pt idx="38">
                  <c:v>0.53559099755685258</c:v>
                </c:pt>
                <c:pt idx="39">
                  <c:v>0.54296663687142377</c:v>
                </c:pt>
                <c:pt idx="40">
                  <c:v>0.53474901879412651</c:v>
                </c:pt>
                <c:pt idx="41">
                  <c:v>0.53375805552428435</c:v>
                </c:pt>
                <c:pt idx="42">
                  <c:v>0.53543255862302397</c:v>
                </c:pt>
                <c:pt idx="43">
                  <c:v>0.53976107282893593</c:v>
                </c:pt>
                <c:pt idx="44">
                  <c:v>0.53194618462446042</c:v>
                </c:pt>
                <c:pt idx="45">
                  <c:v>0.52941306161501056</c:v>
                </c:pt>
                <c:pt idx="46">
                  <c:v>0.52473086086347953</c:v>
                </c:pt>
                <c:pt idx="47">
                  <c:v>0.53199500996662896</c:v>
                </c:pt>
                <c:pt idx="48">
                  <c:v>0.53457055359436434</c:v>
                </c:pt>
                <c:pt idx="49">
                  <c:v>0.6120158309228384</c:v>
                </c:pt>
                <c:pt idx="50">
                  <c:v>0.65239278053901184</c:v>
                </c:pt>
                <c:pt idx="51">
                  <c:v>0.80501159903236896</c:v>
                </c:pt>
                <c:pt idx="52">
                  <c:v>1.3616703983205105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C34-4F21-93C1-A3B5F1E9A747}"/>
            </c:ext>
          </c:extLst>
        </c:ser>
        <c:ser>
          <c:idx val="3"/>
          <c:order val="2"/>
          <c:tx>
            <c:strRef>
              <c:f>Sheet2!$N$55</c:f>
              <c:strCache>
                <c:ptCount val="1"/>
                <c:pt idx="0">
                  <c:v>Static chunks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Sheet2!$N$57:$N$58</c:f>
              <c:numCache>
                <c:formatCode>General</c:formatCode>
                <c:ptCount val="2"/>
                <c:pt idx="0">
                  <c:v>6250000</c:v>
                </c:pt>
                <c:pt idx="1">
                  <c:v>6250000</c:v>
                </c:pt>
              </c:numCache>
            </c:numRef>
          </c:xVal>
          <c:yVal>
            <c:numRef>
              <c:f>Sheet2!$P$57:$P$58</c:f>
              <c:numCache>
                <c:formatCode>General</c:formatCode>
                <c:ptCount val="2"/>
                <c:pt idx="0">
                  <c:v>0</c:v>
                </c:pt>
                <c:pt idx="1">
                  <c:v>16.656826842298106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C34-4F21-93C1-A3B5F1E9A7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4577864"/>
        <c:axId val="224573944"/>
      </c:scatterChart>
      <c:valAx>
        <c:axId val="224577864"/>
        <c:scaling>
          <c:logBase val="10"/>
          <c:orientation val="minMax"/>
          <c:min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 i="0" baseline="0">
                    <a:effectLst/>
                  </a:rPr>
                  <a:t>Grainsize (amount of work per thread)</a:t>
                </a:r>
                <a:endParaRPr lang="en-US" sz="120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;\-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4573944"/>
        <c:crosses val="autoZero"/>
        <c:crossBetween val="midCat"/>
      </c:valAx>
      <c:valAx>
        <c:axId val="224573944"/>
        <c:scaling>
          <c:orientation val="minMax"/>
          <c:max val="3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 i="0" baseline="0" dirty="0">
                    <a:effectLst/>
                  </a:rPr>
                  <a:t>Execution </a:t>
                </a:r>
                <a:r>
                  <a:rPr lang="en-US" sz="1400" b="0" i="0" baseline="0" dirty="0" smtClean="0">
                    <a:effectLst/>
                  </a:rPr>
                  <a:t>Time </a:t>
                </a:r>
                <a:r>
                  <a:rPr lang="en-US" sz="1400" b="0" i="0" baseline="0" dirty="0">
                    <a:effectLst/>
                  </a:rPr>
                  <a:t>(relative to sequential time)</a:t>
                </a:r>
                <a:endParaRPr lang="en-US" sz="1200" dirty="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457786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2854366177200822"/>
          <c:y val="0.20312127342677358"/>
          <c:w val="0.31678587829437399"/>
          <c:h val="0.17211793073000811"/>
        </c:manualLayout>
      </c:layout>
      <c:overlay val="1"/>
      <c:spPr>
        <a:solidFill>
          <a:schemeClr val="bg1"/>
        </a:solidFill>
        <a:ln>
          <a:solidFill>
            <a:schemeClr val="bg2">
              <a:lumMod val="7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50000"/>
          <a:lumOff val="50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>
                <a:effectLst/>
              </a:rPr>
              <a:t>Execution Time over </a:t>
            </a:r>
            <a:r>
              <a:rPr lang="en-US" sz="1800" b="0" i="0" baseline="0" dirty="0" smtClean="0">
                <a:effectLst/>
              </a:rPr>
              <a:t>Grainsize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r>
              <a:rPr lang="en-US" sz="1800" b="0" i="0" baseline="0" dirty="0" smtClean="0">
                <a:effectLst/>
              </a:rPr>
              <a:t>(Amount of work per Task)</a:t>
            </a:r>
            <a:endParaRPr lang="en-US" dirty="0" smtClean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1"/>
          <c:order val="0"/>
          <c:tx>
            <c:strRef>
              <c:f>Sheet2!$L$4</c:f>
              <c:strCache>
                <c:ptCount val="1"/>
                <c:pt idx="0">
                  <c:v>Sequential Time</c:v>
                </c:pt>
              </c:strCache>
            </c:strRef>
          </c:tx>
          <c:spPr>
            <a:ln w="19050" cap="rnd">
              <a:solidFill>
                <a:schemeClr val="accent6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Sheet2!$C$5:$C$57</c:f>
              <c:numCache>
                <c:formatCode>General</c:formatCode>
                <c:ptCount val="53"/>
                <c:pt idx="0">
                  <c:v>160</c:v>
                </c:pt>
                <c:pt idx="1">
                  <c:v>320</c:v>
                </c:pt>
                <c:pt idx="2">
                  <c:v>640</c:v>
                </c:pt>
                <c:pt idx="3">
                  <c:v>1000</c:v>
                </c:pt>
                <c:pt idx="4">
                  <c:v>1250</c:v>
                </c:pt>
                <c:pt idx="5">
                  <c:v>1280</c:v>
                </c:pt>
                <c:pt idx="6">
                  <c:v>1600</c:v>
                </c:pt>
                <c:pt idx="7">
                  <c:v>2000</c:v>
                </c:pt>
                <c:pt idx="8">
                  <c:v>2500</c:v>
                </c:pt>
                <c:pt idx="9">
                  <c:v>3125</c:v>
                </c:pt>
                <c:pt idx="10">
                  <c:v>3200</c:v>
                </c:pt>
                <c:pt idx="11">
                  <c:v>4000</c:v>
                </c:pt>
                <c:pt idx="12">
                  <c:v>5000</c:v>
                </c:pt>
                <c:pt idx="13">
                  <c:v>6250</c:v>
                </c:pt>
                <c:pt idx="14">
                  <c:v>6400</c:v>
                </c:pt>
                <c:pt idx="15">
                  <c:v>8000</c:v>
                </c:pt>
                <c:pt idx="16">
                  <c:v>10000</c:v>
                </c:pt>
                <c:pt idx="17">
                  <c:v>12500</c:v>
                </c:pt>
                <c:pt idx="18">
                  <c:v>15625</c:v>
                </c:pt>
                <c:pt idx="19">
                  <c:v>16000</c:v>
                </c:pt>
                <c:pt idx="20">
                  <c:v>20000</c:v>
                </c:pt>
                <c:pt idx="21">
                  <c:v>25000</c:v>
                </c:pt>
                <c:pt idx="22">
                  <c:v>31250</c:v>
                </c:pt>
                <c:pt idx="23">
                  <c:v>32000</c:v>
                </c:pt>
                <c:pt idx="24">
                  <c:v>40000</c:v>
                </c:pt>
                <c:pt idx="25">
                  <c:v>50000</c:v>
                </c:pt>
                <c:pt idx="26">
                  <c:v>62500</c:v>
                </c:pt>
                <c:pt idx="27">
                  <c:v>78125</c:v>
                </c:pt>
                <c:pt idx="28">
                  <c:v>80000</c:v>
                </c:pt>
                <c:pt idx="29">
                  <c:v>100000</c:v>
                </c:pt>
                <c:pt idx="30">
                  <c:v>125000</c:v>
                </c:pt>
                <c:pt idx="31">
                  <c:v>156250</c:v>
                </c:pt>
                <c:pt idx="32">
                  <c:v>160000</c:v>
                </c:pt>
                <c:pt idx="33">
                  <c:v>200000</c:v>
                </c:pt>
                <c:pt idx="34">
                  <c:v>250000</c:v>
                </c:pt>
                <c:pt idx="35">
                  <c:v>312500</c:v>
                </c:pt>
                <c:pt idx="36">
                  <c:v>390625</c:v>
                </c:pt>
                <c:pt idx="37">
                  <c:v>400000</c:v>
                </c:pt>
                <c:pt idx="38">
                  <c:v>500000</c:v>
                </c:pt>
                <c:pt idx="39">
                  <c:v>625000</c:v>
                </c:pt>
                <c:pt idx="40">
                  <c:v>781250</c:v>
                </c:pt>
                <c:pt idx="41">
                  <c:v>800000</c:v>
                </c:pt>
                <c:pt idx="42">
                  <c:v>1000000</c:v>
                </c:pt>
                <c:pt idx="43">
                  <c:v>1250000</c:v>
                </c:pt>
                <c:pt idx="44">
                  <c:v>1562500</c:v>
                </c:pt>
                <c:pt idx="45">
                  <c:v>2000000</c:v>
                </c:pt>
                <c:pt idx="46">
                  <c:v>2500000</c:v>
                </c:pt>
                <c:pt idx="47">
                  <c:v>3125000</c:v>
                </c:pt>
                <c:pt idx="48">
                  <c:v>6250000</c:v>
                </c:pt>
                <c:pt idx="49">
                  <c:v>12500000</c:v>
                </c:pt>
                <c:pt idx="50">
                  <c:v>25000000</c:v>
                </c:pt>
                <c:pt idx="51">
                  <c:v>50000000</c:v>
                </c:pt>
                <c:pt idx="52">
                  <c:v>100000000</c:v>
                </c:pt>
              </c:numCache>
            </c:numRef>
          </c:xVal>
          <c:yVal>
            <c:numRef>
              <c:f>Sheet2!$L$5:$L$57</c:f>
              <c:numCache>
                <c:formatCode>General</c:formatCode>
                <c:ptCount val="5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C34-4F21-93C1-A3B5F1E9A747}"/>
            </c:ext>
          </c:extLst>
        </c:ser>
        <c:ser>
          <c:idx val="0"/>
          <c:order val="1"/>
          <c:tx>
            <c:strRef>
              <c:f>Sheet2!$K$4</c:f>
              <c:strCache>
                <c:ptCount val="1"/>
                <c:pt idx="0">
                  <c:v>Time (16 Cores)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Sheet2!$C$5:$C$57</c:f>
              <c:numCache>
                <c:formatCode>General</c:formatCode>
                <c:ptCount val="53"/>
                <c:pt idx="0">
                  <c:v>160</c:v>
                </c:pt>
                <c:pt idx="1">
                  <c:v>320</c:v>
                </c:pt>
                <c:pt idx="2">
                  <c:v>640</c:v>
                </c:pt>
                <c:pt idx="3">
                  <c:v>1000</c:v>
                </c:pt>
                <c:pt idx="4">
                  <c:v>1250</c:v>
                </c:pt>
                <c:pt idx="5">
                  <c:v>1280</c:v>
                </c:pt>
                <c:pt idx="6">
                  <c:v>1600</c:v>
                </c:pt>
                <c:pt idx="7">
                  <c:v>2000</c:v>
                </c:pt>
                <c:pt idx="8">
                  <c:v>2500</c:v>
                </c:pt>
                <c:pt idx="9">
                  <c:v>3125</c:v>
                </c:pt>
                <c:pt idx="10">
                  <c:v>3200</c:v>
                </c:pt>
                <c:pt idx="11">
                  <c:v>4000</c:v>
                </c:pt>
                <c:pt idx="12">
                  <c:v>5000</c:v>
                </c:pt>
                <c:pt idx="13">
                  <c:v>6250</c:v>
                </c:pt>
                <c:pt idx="14">
                  <c:v>6400</c:v>
                </c:pt>
                <c:pt idx="15">
                  <c:v>8000</c:v>
                </c:pt>
                <c:pt idx="16">
                  <c:v>10000</c:v>
                </c:pt>
                <c:pt idx="17">
                  <c:v>12500</c:v>
                </c:pt>
                <c:pt idx="18">
                  <c:v>15625</c:v>
                </c:pt>
                <c:pt idx="19">
                  <c:v>16000</c:v>
                </c:pt>
                <c:pt idx="20">
                  <c:v>20000</c:v>
                </c:pt>
                <c:pt idx="21">
                  <c:v>25000</c:v>
                </c:pt>
                <c:pt idx="22">
                  <c:v>31250</c:v>
                </c:pt>
                <c:pt idx="23">
                  <c:v>32000</c:v>
                </c:pt>
                <c:pt idx="24">
                  <c:v>40000</c:v>
                </c:pt>
                <c:pt idx="25">
                  <c:v>50000</c:v>
                </c:pt>
                <c:pt idx="26">
                  <c:v>62500</c:v>
                </c:pt>
                <c:pt idx="27">
                  <c:v>78125</c:v>
                </c:pt>
                <c:pt idx="28">
                  <c:v>80000</c:v>
                </c:pt>
                <c:pt idx="29">
                  <c:v>100000</c:v>
                </c:pt>
                <c:pt idx="30">
                  <c:v>125000</c:v>
                </c:pt>
                <c:pt idx="31">
                  <c:v>156250</c:v>
                </c:pt>
                <c:pt idx="32">
                  <c:v>160000</c:v>
                </c:pt>
                <c:pt idx="33">
                  <c:v>200000</c:v>
                </c:pt>
                <c:pt idx="34">
                  <c:v>250000</c:v>
                </c:pt>
                <c:pt idx="35">
                  <c:v>312500</c:v>
                </c:pt>
                <c:pt idx="36">
                  <c:v>390625</c:v>
                </c:pt>
                <c:pt idx="37">
                  <c:v>400000</c:v>
                </c:pt>
                <c:pt idx="38">
                  <c:v>500000</c:v>
                </c:pt>
                <c:pt idx="39">
                  <c:v>625000</c:v>
                </c:pt>
                <c:pt idx="40">
                  <c:v>781250</c:v>
                </c:pt>
                <c:pt idx="41">
                  <c:v>800000</c:v>
                </c:pt>
                <c:pt idx="42">
                  <c:v>1000000</c:v>
                </c:pt>
                <c:pt idx="43">
                  <c:v>1250000</c:v>
                </c:pt>
                <c:pt idx="44">
                  <c:v>1562500</c:v>
                </c:pt>
                <c:pt idx="45">
                  <c:v>2000000</c:v>
                </c:pt>
                <c:pt idx="46">
                  <c:v>2500000</c:v>
                </c:pt>
                <c:pt idx="47">
                  <c:v>3125000</c:v>
                </c:pt>
                <c:pt idx="48">
                  <c:v>6250000</c:v>
                </c:pt>
                <c:pt idx="49">
                  <c:v>12500000</c:v>
                </c:pt>
                <c:pt idx="50">
                  <c:v>25000000</c:v>
                </c:pt>
                <c:pt idx="51">
                  <c:v>50000000</c:v>
                </c:pt>
                <c:pt idx="52">
                  <c:v>100000000</c:v>
                </c:pt>
              </c:numCache>
            </c:numRef>
          </c:xVal>
          <c:yVal>
            <c:numRef>
              <c:f>Sheet2!$K$5:$K$57</c:f>
              <c:numCache>
                <c:formatCode>General</c:formatCode>
                <c:ptCount val="53"/>
                <c:pt idx="0">
                  <c:v>16.656826842298106</c:v>
                </c:pt>
                <c:pt idx="1">
                  <c:v>8.3558344683710839</c:v>
                </c:pt>
                <c:pt idx="2">
                  <c:v>4.2798408320184436</c:v>
                </c:pt>
                <c:pt idx="3">
                  <c:v>2.825157598595434</c:v>
                </c:pt>
                <c:pt idx="4">
                  <c:v>2.3213689416361998</c:v>
                </c:pt>
                <c:pt idx="5">
                  <c:v>2.2513285541519736</c:v>
                </c:pt>
                <c:pt idx="6">
                  <c:v>1.852703923712762</c:v>
                </c:pt>
                <c:pt idx="7">
                  <c:v>1.579736283856185</c:v>
                </c:pt>
                <c:pt idx="8">
                  <c:v>1.2763175774921025</c:v>
                </c:pt>
                <c:pt idx="9">
                  <c:v>1.0778156156342775</c:v>
                </c:pt>
                <c:pt idx="10">
                  <c:v>1.053034254788616</c:v>
                </c:pt>
                <c:pt idx="11">
                  <c:v>0.90281286649157888</c:v>
                </c:pt>
                <c:pt idx="12">
                  <c:v>0.79027679332173917</c:v>
                </c:pt>
                <c:pt idx="13">
                  <c:v>0.72358776933524038</c:v>
                </c:pt>
                <c:pt idx="14">
                  <c:v>0.69585974647232707</c:v>
                </c:pt>
                <c:pt idx="15">
                  <c:v>0.65082223281545593</c:v>
                </c:pt>
                <c:pt idx="16">
                  <c:v>0.60003090328420217</c:v>
                </c:pt>
                <c:pt idx="17">
                  <c:v>0.46238693012340892</c:v>
                </c:pt>
                <c:pt idx="18">
                  <c:v>0.47898379757046994</c:v>
                </c:pt>
                <c:pt idx="19">
                  <c:v>0.47644864223766281</c:v>
                </c:pt>
                <c:pt idx="20">
                  <c:v>0.39048322240016969</c:v>
                </c:pt>
                <c:pt idx="21">
                  <c:v>0.38730642803290272</c:v>
                </c:pt>
                <c:pt idx="22">
                  <c:v>0.39298226754656435</c:v>
                </c:pt>
                <c:pt idx="23">
                  <c:v>0.3918616948639656</c:v>
                </c:pt>
                <c:pt idx="24">
                  <c:v>0.40287060643000483</c:v>
                </c:pt>
                <c:pt idx="25">
                  <c:v>0.41810422244007883</c:v>
                </c:pt>
                <c:pt idx="26">
                  <c:v>0.42322691858013234</c:v>
                </c:pt>
                <c:pt idx="27">
                  <c:v>0.44546211628369781</c:v>
                </c:pt>
                <c:pt idx="28">
                  <c:v>0.44552959404677744</c:v>
                </c:pt>
                <c:pt idx="29">
                  <c:v>0.46557726913776631</c:v>
                </c:pt>
                <c:pt idx="30">
                  <c:v>0.48758050275594345</c:v>
                </c:pt>
                <c:pt idx="31">
                  <c:v>0.50841254488748955</c:v>
                </c:pt>
                <c:pt idx="32">
                  <c:v>0.50618369279959063</c:v>
                </c:pt>
                <c:pt idx="33">
                  <c:v>0.52491312296935999</c:v>
                </c:pt>
                <c:pt idx="34">
                  <c:v>0.5278475903505857</c:v>
                </c:pt>
                <c:pt idx="35">
                  <c:v>0.53713716192335315</c:v>
                </c:pt>
                <c:pt idx="36">
                  <c:v>0.53686129098971491</c:v>
                </c:pt>
                <c:pt idx="37">
                  <c:v>0.53611625171993016</c:v>
                </c:pt>
                <c:pt idx="38">
                  <c:v>0.53559099755685258</c:v>
                </c:pt>
                <c:pt idx="39">
                  <c:v>0.54296663687142377</c:v>
                </c:pt>
                <c:pt idx="40">
                  <c:v>0.53474901879412651</c:v>
                </c:pt>
                <c:pt idx="41">
                  <c:v>0.53375805552428435</c:v>
                </c:pt>
                <c:pt idx="42">
                  <c:v>0.53543255862302397</c:v>
                </c:pt>
                <c:pt idx="43">
                  <c:v>0.53976107282893593</c:v>
                </c:pt>
                <c:pt idx="44">
                  <c:v>0.53194618462446042</c:v>
                </c:pt>
                <c:pt idx="45">
                  <c:v>0.52941306161501056</c:v>
                </c:pt>
                <c:pt idx="46">
                  <c:v>0.52473086086347953</c:v>
                </c:pt>
                <c:pt idx="47">
                  <c:v>0.53199500996662896</c:v>
                </c:pt>
                <c:pt idx="48">
                  <c:v>0.53457055359436434</c:v>
                </c:pt>
                <c:pt idx="49">
                  <c:v>0.6120158309228384</c:v>
                </c:pt>
                <c:pt idx="50">
                  <c:v>0.65239278053901184</c:v>
                </c:pt>
                <c:pt idx="51">
                  <c:v>0.80501159903236896</c:v>
                </c:pt>
                <c:pt idx="52">
                  <c:v>1.3616703983205105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C34-4F21-93C1-A3B5F1E9A747}"/>
            </c:ext>
          </c:extLst>
        </c:ser>
        <c:ser>
          <c:idx val="3"/>
          <c:order val="2"/>
          <c:tx>
            <c:strRef>
              <c:f>Sheet2!$N$55</c:f>
              <c:strCache>
                <c:ptCount val="1"/>
                <c:pt idx="0">
                  <c:v>Static chunks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Sheet2!$N$57:$N$58</c:f>
              <c:numCache>
                <c:formatCode>General</c:formatCode>
                <c:ptCount val="2"/>
                <c:pt idx="0">
                  <c:v>6250000</c:v>
                </c:pt>
                <c:pt idx="1">
                  <c:v>6250000</c:v>
                </c:pt>
              </c:numCache>
            </c:numRef>
          </c:xVal>
          <c:yVal>
            <c:numRef>
              <c:f>Sheet2!$P$57:$P$58</c:f>
              <c:numCache>
                <c:formatCode>General</c:formatCode>
                <c:ptCount val="2"/>
                <c:pt idx="0">
                  <c:v>0</c:v>
                </c:pt>
                <c:pt idx="1">
                  <c:v>16.656826842298106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C34-4F21-93C1-A3B5F1E9A7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4577864"/>
        <c:axId val="224573944"/>
      </c:scatterChart>
      <c:valAx>
        <c:axId val="224577864"/>
        <c:scaling>
          <c:orientation val="minMax"/>
          <c:max val="1000000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 i="0" baseline="0">
                    <a:effectLst/>
                  </a:rPr>
                  <a:t>Grainsize (amount of work per thread)</a:t>
                </a:r>
                <a:endParaRPr lang="en-US" sz="120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;\-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4573944"/>
        <c:crosses val="autoZero"/>
        <c:crossBetween val="midCat"/>
      </c:valAx>
      <c:valAx>
        <c:axId val="224573944"/>
        <c:scaling>
          <c:orientation val="minMax"/>
          <c:max val="3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0" i="0" baseline="0" dirty="0">
                    <a:effectLst/>
                  </a:rPr>
                  <a:t>Execution </a:t>
                </a:r>
                <a:r>
                  <a:rPr lang="en-US" sz="1400" b="0" i="0" baseline="0" dirty="0" smtClean="0">
                    <a:effectLst/>
                  </a:rPr>
                  <a:t>Time </a:t>
                </a:r>
                <a:r>
                  <a:rPr lang="en-US" sz="1400" b="0" i="0" baseline="0" dirty="0">
                    <a:effectLst/>
                  </a:rPr>
                  <a:t>(relative to sequential time)</a:t>
                </a:r>
                <a:endParaRPr lang="en-US" sz="1200" dirty="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457786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2854366177200822"/>
          <c:y val="0.20312127342677358"/>
          <c:w val="0.31678587829437399"/>
          <c:h val="0.17211793073000811"/>
        </c:manualLayout>
      </c:layout>
      <c:overlay val="1"/>
      <c:spPr>
        <a:solidFill>
          <a:schemeClr val="bg1"/>
        </a:solidFill>
        <a:ln>
          <a:solidFill>
            <a:schemeClr val="bg2">
              <a:lumMod val="7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50000"/>
          <a:lumOff val="50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C64BDFB-B9BD-4892-ACD9-C1EDDC6DAD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989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EA311F5-81D1-4A14-8FD1-7C7E09D33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3819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5B58CF8-7699-47D1-90E2-E595041BA604}" type="slidenum">
              <a:rPr lang="en-US" smtClean="0">
                <a:latin typeface="Times New Roman" charset="0"/>
              </a:rPr>
              <a:pPr/>
              <a:t>1</a:t>
            </a:fld>
            <a:endParaRPr lang="en-US" dirty="0" smtClean="0">
              <a:latin typeface="Times New Roman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Michael Flynn, "Very high-speed computing systems," </a:t>
            </a:r>
            <a:r>
              <a:rPr lang="en-US" i="1" dirty="0"/>
              <a:t>Proceedings of the IEEE</a:t>
            </a:r>
            <a:r>
              <a:rPr lang="en-US" dirty="0"/>
              <a:t> , vol.54, no.12, pp.1901,1909, Dec. 1966.</a:t>
            </a:r>
          </a:p>
          <a:p>
            <a:endParaRPr lang="en-US" dirty="0"/>
          </a:p>
          <a:p>
            <a:r>
              <a:rPr lang="en-US" dirty="0"/>
              <a:t>Gene Amdahl, "Validity of the single processor approach to achieving large-scale computing capabilities,” AFIPS Conference Proceedings (30): 483–485, 1967.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0FF3C-40FC-624F-B45D-E49D5E16BDD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050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8A3C3-E6AD-4C94-B9B5-5D25EC4E652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440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8A3C3-E6AD-4C94-B9B5-5D25EC4E652F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026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8A3C3-E6AD-4C94-B9B5-5D25EC4E652F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569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8A3C3-E6AD-4C94-B9B5-5D25EC4E652F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84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01F1E-88C4-4BA5-8062-1019F934942A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048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1702C5-016B-4FEC-8A2D-21B4D530B03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0418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5210F-3153-47D6-B786-4D5C9DCDB62B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542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2/27/2025, Lecture 10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CSC4700, Spring 2025, Introduction to Parallelism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54B002-1069-41D2-983F-42442602FB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7217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2/27/2025, Lecture 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CSC4700, Spring 2025, Introduction to Parallelism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658721-BE65-4739-8B71-BD211377DF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44744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2/27/2025, Lecture 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CSC4700, Spring 2025, Introduction to Parallelism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9E6965-4D71-4FDB-A572-ED1539AAE8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97577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08187" y="285430"/>
            <a:ext cx="9496212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 u="sng">
                <a:solidFill>
                  <a:srgbClr val="000099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631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CSC4700, Spring 2025, Introduction to Parallelism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2/27/2025, Lecture 10</a:t>
            </a:r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55575">
              <a:lnSpc>
                <a:spcPts val="2090"/>
              </a:lnSpc>
            </a:pPr>
            <a:fld id="{81D60167-4931-47E6-BA6A-407CBD079E47}" type="slidenum">
              <a:rPr lang="en-US" spc="-50" smtClean="0"/>
              <a:pPr marL="155575">
                <a:lnSpc>
                  <a:spcPts val="2090"/>
                </a:lnSpc>
              </a:pPr>
              <a:t>‹#›</a:t>
            </a:fld>
            <a:endParaRPr lang="en-US" spc="-50" dirty="0"/>
          </a:p>
        </p:txBody>
      </p:sp>
    </p:spTree>
    <p:extLst>
      <p:ext uri="{BB962C8B-B14F-4D97-AF65-F5344CB8AC3E}">
        <p14:creationId xmlns:p14="http://schemas.microsoft.com/office/powerpoint/2010/main" val="4231700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2/27/2025, Lecture 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CSC4700, Spring 2025, Introduction to Parallelism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5AD73E-ED04-4483-87A9-ED19382BA99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362" y="5711011"/>
            <a:ext cx="1151478" cy="114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700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2/27/2025, Lecture 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CSC4700, Spring 2025, Introduction to Parallelism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3C63FC-4E59-4D97-A113-142C71B796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362" y="5711011"/>
            <a:ext cx="1151478" cy="114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181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2/27/2025, Lecture 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CSC4700, Spring 2025, Introduction to Parallelism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6F4A78-CFA0-4D3C-ADB9-4C0A36DEDC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362" y="5711011"/>
            <a:ext cx="1151478" cy="114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699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2/27/2025, Lecture 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CSC4700, Spring 2025, Introduction to Parallelism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C5DD30-0B16-4AC0-AC11-6CA557F75B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362" y="5711011"/>
            <a:ext cx="1151478" cy="114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16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2/27/2025, Lecture 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CSC4700, Spring 2025, Introduction to Parallelism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92C3D4-BB28-4719-8C24-4AFD7B6EA4F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362" y="5711011"/>
            <a:ext cx="1151478" cy="114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569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2/27/2025, Lecture 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CSC4700, Spring 2025, Introduction to Parallelism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8FC81A-007E-49E1-8F80-46C53711C0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44630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2/27/2025, Lecture 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CSC4700, Spring 2025, Introduction to Parallelism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D9E07B-0BE4-45AE-9192-0C3B1CF97A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163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2/27/2025, Lecture 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CSC4700, Spring 2025, Introduction to Parallelism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6073D-77C2-41CE-8663-6A6B05C8EAC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929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2/27/2025, Lecture 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CSC4700, Spring 2025, Introduction to Parallelism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8AD9E07B-0BE4-45AE-9192-0C3B1CF97A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1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iff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g"/><Relationship Id="rId7" Type="http://schemas.openxmlformats.org/officeDocument/2006/relationships/image" Target="../media/image5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g"/><Relationship Id="rId4" Type="http://schemas.openxmlformats.org/officeDocument/2006/relationships/image" Target="../media/image50.jpg"/><Relationship Id="rId9" Type="http://schemas.openxmlformats.org/officeDocument/2006/relationships/image" Target="../media/image55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Introduction to Parallelism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</a:t>
            </a:r>
            <a:r>
              <a:rPr lang="en-US" dirty="0" smtClean="0"/>
              <a:t>10</a:t>
            </a:r>
            <a:endParaRPr lang="en-US" dirty="0"/>
          </a:p>
          <a:p>
            <a:r>
              <a:rPr lang="en-US" dirty="0"/>
              <a:t>Hartmut Kaiser</a:t>
            </a:r>
          </a:p>
          <a:p>
            <a:r>
              <a:rPr lang="en-US" dirty="0"/>
              <a:t>https://</a:t>
            </a:r>
            <a:r>
              <a:rPr lang="en-US" dirty="0" smtClean="0"/>
              <a:t>teaching.hkaiser.org/spring2025/csc4700/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HPC?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Major </a:t>
            </a:r>
            <a:r>
              <a:rPr lang="en-US" dirty="0" smtClean="0"/>
              <a:t>reasons</a:t>
            </a:r>
            <a:endParaRPr lang="en-US" dirty="0"/>
          </a:p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Save time and/or money</a:t>
            </a:r>
            <a:r>
              <a:rPr lang="en-US" dirty="0"/>
              <a:t>: In theory, throwing more resources at a task will shorten its time to completion, with potential cost savings. Parallel clusters can be built from cheap, commodity </a:t>
            </a:r>
            <a:r>
              <a:rPr lang="en-US" dirty="0" smtClean="0"/>
              <a:t>components</a:t>
            </a:r>
            <a:endParaRPr lang="en-US" dirty="0"/>
          </a:p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Solve larger problems</a:t>
            </a:r>
            <a:r>
              <a:rPr lang="en-US" dirty="0"/>
              <a:t>: Many problems are so large and/or complex that it is impractical or impossible to solve them on a single computer, especially given limited computer </a:t>
            </a:r>
            <a:r>
              <a:rPr lang="en-US" dirty="0" smtClean="0"/>
              <a:t>memory</a:t>
            </a:r>
          </a:p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Provide concurrency</a:t>
            </a:r>
            <a:r>
              <a:rPr lang="en-US" dirty="0"/>
              <a:t>: A single compute resource can only do one thing at a time. Multiple computing resources can be doing many things </a:t>
            </a:r>
            <a:r>
              <a:rPr lang="en-US" dirty="0" smtClean="0"/>
              <a:t>simultaneously</a:t>
            </a:r>
          </a:p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Use of non-local resources</a:t>
            </a:r>
            <a:r>
              <a:rPr lang="en-US" dirty="0"/>
              <a:t>: Using compute resources on a wide area network, or even the Internet when local compute resources are </a:t>
            </a:r>
            <a:r>
              <a:rPr lang="en-US" dirty="0" smtClean="0"/>
              <a:t>scarce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2/27/2025, Lecture 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CSC4700, Spring 2025, Introduction to Parallelism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EC5AD73E-ED04-4483-87A9-ED19382BA99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08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</a:t>
            </a:r>
            <a:r>
              <a:rPr lang="en-US" dirty="0" smtClean="0"/>
              <a:t>Trends</a:t>
            </a:r>
            <a:endParaRPr lang="en-US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0882" y="1865929"/>
            <a:ext cx="2286000" cy="416445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693955" y="6170579"/>
            <a:ext cx="258572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solidFill>
                  <a:schemeClr val="tx1">
                    <a:lumMod val="65000"/>
                    <a:lumOff val="35000"/>
                  </a:schemeClr>
                </a:solidFill>
                <a:latin typeface="Carlito"/>
                <a:cs typeface="Carlito"/>
              </a:rPr>
              <a:t>Source:</a:t>
            </a:r>
            <a:r>
              <a:rPr spc="-60" dirty="0">
                <a:solidFill>
                  <a:schemeClr val="tx1">
                    <a:lumMod val="65000"/>
                    <a:lumOff val="35000"/>
                  </a:schemeClr>
                </a:solidFill>
                <a:latin typeface="Carlito"/>
                <a:cs typeface="Carlito"/>
              </a:rPr>
              <a:t> </a:t>
            </a:r>
            <a:r>
              <a:rPr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Carlito"/>
                <a:cs typeface="Carlito"/>
              </a:rPr>
              <a:t>Top500.org</a:t>
            </a:r>
            <a:endParaRPr dirty="0">
              <a:solidFill>
                <a:schemeClr val="tx1">
                  <a:lumMod val="65000"/>
                  <a:lumOff val="35000"/>
                </a:schemeClr>
              </a:solidFill>
              <a:latin typeface="Carlito"/>
              <a:cs typeface="Carlito"/>
            </a:endParaRPr>
          </a:p>
        </p:txBody>
      </p:sp>
      <p:sp>
        <p:nvSpPr>
          <p:cNvPr id="9" name="object 5"/>
          <p:cNvSpPr/>
          <p:nvPr/>
        </p:nvSpPr>
        <p:spPr>
          <a:xfrm>
            <a:off x="7633399" y="3637905"/>
            <a:ext cx="2590800" cy="304800"/>
          </a:xfrm>
          <a:custGeom>
            <a:avLst/>
            <a:gdLst/>
            <a:ahLst/>
            <a:cxnLst/>
            <a:rect l="l" t="t" r="r" b="b"/>
            <a:pathLst>
              <a:path w="2590800" h="304800">
                <a:moveTo>
                  <a:pt x="0" y="304800"/>
                </a:moveTo>
                <a:lnTo>
                  <a:pt x="2590800" y="304800"/>
                </a:lnTo>
                <a:lnTo>
                  <a:pt x="2590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38100">
            <a:solidFill>
              <a:srgbClr val="FF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2/27/2025, Lecture 10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CSC4700, Spring 2025, Introduction to Parallelism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EC5AD73E-ED04-4483-87A9-ED19382BA99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3955" y="1725709"/>
            <a:ext cx="4938204" cy="4294091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4146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HPC Terminology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800"/>
              </a:spcBef>
            </a:pPr>
            <a:r>
              <a:rPr lang="en-US" sz="2300" dirty="0"/>
              <a:t>Supercomputing / High-Performance Computing (HPC)</a:t>
            </a:r>
          </a:p>
          <a:p>
            <a:pPr>
              <a:spcBef>
                <a:spcPts val="800"/>
              </a:spcBef>
            </a:pPr>
            <a:r>
              <a:rPr lang="en-US" sz="23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Flop/s</a:t>
            </a:r>
            <a:r>
              <a:rPr lang="en-US" sz="2300" dirty="0" smtClean="0"/>
              <a:t> </a:t>
            </a:r>
            <a:r>
              <a:rPr lang="en-US" sz="2300" dirty="0"/>
              <a:t>– Floating point </a:t>
            </a:r>
            <a:r>
              <a:rPr lang="en-US" sz="2300" dirty="0" smtClean="0"/>
              <a:t>operation per second</a:t>
            </a:r>
            <a:endParaRPr lang="en-US" sz="2300" dirty="0"/>
          </a:p>
          <a:p>
            <a:pPr>
              <a:spcBef>
                <a:spcPts val="800"/>
              </a:spcBef>
            </a:pPr>
            <a:r>
              <a:rPr lang="en-US" sz="23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Node</a:t>
            </a:r>
            <a:r>
              <a:rPr lang="en-US" sz="2300" dirty="0"/>
              <a:t> – a stand alone computer</a:t>
            </a:r>
          </a:p>
          <a:p>
            <a:pPr>
              <a:spcBef>
                <a:spcPts val="800"/>
              </a:spcBef>
            </a:pPr>
            <a:r>
              <a:rPr lang="en-US" sz="23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CPU / Core </a:t>
            </a:r>
            <a:r>
              <a:rPr lang="en-US" sz="2300" dirty="0"/>
              <a:t>– a modern CPU usually has several cores (individual </a:t>
            </a:r>
            <a:r>
              <a:rPr lang="en-US" sz="2300" dirty="0" smtClean="0"/>
              <a:t>processing units)</a:t>
            </a:r>
            <a:endParaRPr lang="en-US" sz="2300" dirty="0"/>
          </a:p>
          <a:p>
            <a:pPr>
              <a:spcBef>
                <a:spcPts val="800"/>
              </a:spcBef>
            </a:pPr>
            <a:r>
              <a:rPr lang="en-US" sz="23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Task</a:t>
            </a:r>
            <a:r>
              <a:rPr lang="en-US" sz="2300" dirty="0"/>
              <a:t> – a logically discrete section from the computational work</a:t>
            </a:r>
          </a:p>
          <a:p>
            <a:pPr>
              <a:spcBef>
                <a:spcPts val="800"/>
              </a:spcBef>
            </a:pPr>
            <a:r>
              <a:rPr lang="en-US" sz="23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Communication</a:t>
            </a:r>
            <a:r>
              <a:rPr lang="en-US" sz="2300" dirty="0"/>
              <a:t> – data exchange between parallel tasks</a:t>
            </a:r>
          </a:p>
          <a:p>
            <a:pPr>
              <a:spcBef>
                <a:spcPts val="800"/>
              </a:spcBef>
            </a:pPr>
            <a:r>
              <a:rPr lang="en-US" sz="23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Speedup</a:t>
            </a:r>
            <a:r>
              <a:rPr lang="en-US" sz="2300" dirty="0"/>
              <a:t> – time of serial execution / time of parallel execution</a:t>
            </a:r>
          </a:p>
          <a:p>
            <a:pPr>
              <a:spcBef>
                <a:spcPts val="800"/>
              </a:spcBef>
            </a:pPr>
            <a:r>
              <a:rPr lang="en-US" sz="23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Massively Parallel </a:t>
            </a:r>
            <a:r>
              <a:rPr lang="en-US" sz="2300" dirty="0"/>
              <a:t>– refer to hardware of parallel systems with </a:t>
            </a:r>
            <a:r>
              <a:rPr lang="en-US" sz="2300" dirty="0" smtClean="0"/>
              <a:t>many processors </a:t>
            </a:r>
            <a:r>
              <a:rPr lang="en-US" sz="2300" dirty="0"/>
              <a:t>(“many” = hundreds of thousands)</a:t>
            </a:r>
          </a:p>
          <a:p>
            <a:pPr>
              <a:spcBef>
                <a:spcPts val="800"/>
              </a:spcBef>
            </a:pPr>
            <a:r>
              <a:rPr lang="en-US" sz="23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Embarrassingly Parallel </a:t>
            </a:r>
            <a:r>
              <a:rPr lang="en-US" sz="2300" dirty="0"/>
              <a:t>– solving many similar but independent tasks simultaneously. Requires very little communication</a:t>
            </a:r>
          </a:p>
          <a:p>
            <a:pPr>
              <a:spcBef>
                <a:spcPts val="800"/>
              </a:spcBef>
            </a:pPr>
            <a:r>
              <a:rPr lang="en-US" sz="23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Scalability</a:t>
            </a:r>
            <a:r>
              <a:rPr lang="en-US" sz="2300" dirty="0"/>
              <a:t> –</a:t>
            </a:r>
            <a:r>
              <a:rPr lang="en-US" sz="2300" dirty="0" smtClean="0"/>
              <a:t> </a:t>
            </a:r>
            <a:r>
              <a:rPr lang="en-US" sz="2300" dirty="0"/>
              <a:t>a proportionate increase in parallel speedup with the addition </a:t>
            </a:r>
            <a:r>
              <a:rPr lang="en-US" sz="2300" dirty="0" smtClean="0"/>
              <a:t>of more </a:t>
            </a:r>
            <a:r>
              <a:rPr lang="en-US" sz="2300" dirty="0"/>
              <a:t>processors</a:t>
            </a:r>
          </a:p>
          <a:p>
            <a:endParaRPr lang="en-US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12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2/27/2025, Lecture 10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CSC4700, Spring 2025, Introduction to Parallelism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5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EC5AD73E-ED04-4483-87A9-ED19382BA99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CSC4700, Spring 2025, Introduction to Parallelism</a:t>
            </a:r>
            <a:endParaRPr lang="en-US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Computer Memory Architectures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61872" y="1828800"/>
            <a:ext cx="9025128" cy="4572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Shared </a:t>
            </a:r>
            <a:r>
              <a:rPr lang="en-US" b="1" dirty="0" smtClean="0"/>
              <a:t>Memory</a:t>
            </a:r>
            <a:endParaRPr lang="en-US" b="1" dirty="0"/>
          </a:p>
          <a:p>
            <a:pPr>
              <a:spcBef>
                <a:spcPts val="800"/>
              </a:spcBef>
            </a:pPr>
            <a:r>
              <a:rPr lang="en-US" dirty="0"/>
              <a:t>Multiple processors can operate independently, </a:t>
            </a:r>
            <a:r>
              <a:rPr lang="en-US" dirty="0" smtClean="0"/>
              <a:t>but </a:t>
            </a:r>
            <a:r>
              <a:rPr lang="en-US" dirty="0"/>
              <a:t>share the same memory resources</a:t>
            </a:r>
          </a:p>
          <a:p>
            <a:pPr>
              <a:spcBef>
                <a:spcPts val="800"/>
              </a:spcBef>
            </a:pPr>
            <a:r>
              <a:rPr lang="en-US" dirty="0"/>
              <a:t>Changes in a memory location caused by </a:t>
            </a:r>
            <a:r>
              <a:rPr lang="en-US" dirty="0" smtClean="0"/>
              <a:t>one CPU </a:t>
            </a:r>
            <a:r>
              <a:rPr lang="en-US" dirty="0"/>
              <a:t>are visible to all processors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b="1" dirty="0" smtClean="0"/>
              <a:t>Advantages</a:t>
            </a:r>
            <a:endParaRPr lang="en-US" b="1" dirty="0"/>
          </a:p>
          <a:p>
            <a:pPr>
              <a:spcBef>
                <a:spcPts val="800"/>
              </a:spcBef>
            </a:pPr>
            <a:r>
              <a:rPr lang="en-US" dirty="0"/>
              <a:t>Global address space provides a user-friendly programming </a:t>
            </a:r>
            <a:r>
              <a:rPr lang="en-US" dirty="0" smtClean="0"/>
              <a:t>perspective </a:t>
            </a:r>
            <a:r>
              <a:rPr lang="en-US" dirty="0"/>
              <a:t>to memory</a:t>
            </a:r>
          </a:p>
          <a:p>
            <a:pPr>
              <a:spcBef>
                <a:spcPts val="800"/>
              </a:spcBef>
            </a:pPr>
            <a:r>
              <a:rPr lang="en-US" dirty="0"/>
              <a:t>Fast and uniform data sharing due to proximity of memory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/>
              <a:t>CPUs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b="1" dirty="0" smtClean="0"/>
              <a:t>Disadvantages</a:t>
            </a:r>
            <a:endParaRPr lang="en-US" b="1" dirty="0"/>
          </a:p>
          <a:p>
            <a:pPr>
              <a:spcBef>
                <a:spcPts val="800"/>
              </a:spcBef>
            </a:pPr>
            <a:r>
              <a:rPr lang="en-US" dirty="0"/>
              <a:t>Lack of scalability between memory and CPUs. </a:t>
            </a:r>
            <a:r>
              <a:rPr lang="en-US" dirty="0" smtClean="0"/>
              <a:t>Adding more </a:t>
            </a:r>
            <a:br>
              <a:rPr lang="en-US" dirty="0" smtClean="0"/>
            </a:br>
            <a:r>
              <a:rPr lang="en-US" dirty="0" smtClean="0"/>
              <a:t>CPUs increases traffic on </a:t>
            </a:r>
            <a:r>
              <a:rPr lang="en-US" dirty="0"/>
              <a:t>the shared </a:t>
            </a:r>
            <a:r>
              <a:rPr lang="en-US" dirty="0" smtClean="0"/>
              <a:t>memory-CPU </a:t>
            </a:r>
            <a:r>
              <a:rPr lang="en-US" dirty="0"/>
              <a:t>path</a:t>
            </a:r>
          </a:p>
          <a:p>
            <a:pPr>
              <a:spcBef>
                <a:spcPts val="800"/>
              </a:spcBef>
            </a:pPr>
            <a:r>
              <a:rPr lang="en-US" dirty="0"/>
              <a:t>Programmer responsibility for “correct” access to </a:t>
            </a:r>
            <a:r>
              <a:rPr lang="en-US" dirty="0" smtClean="0"/>
              <a:t>shared </a:t>
            </a:r>
            <a:br>
              <a:rPr lang="en-US" dirty="0" smtClean="0"/>
            </a:br>
            <a:r>
              <a:rPr lang="en-US" dirty="0" smtClean="0"/>
              <a:t>memory</a:t>
            </a:r>
            <a:endParaRPr lang="en-US" dirty="0"/>
          </a:p>
          <a:p>
            <a:endParaRPr lang="en-US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10600" y="4114800"/>
            <a:ext cx="3193474" cy="2231398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2/27/2025, Lecture 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81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CSC4700, Spring 2025, Introduction to Parallelism</a:t>
            </a:r>
            <a:endParaRPr lang="en-US" dirty="0"/>
          </a:p>
        </p:txBody>
      </p:sp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82000" y="4873476"/>
            <a:ext cx="3445108" cy="1373738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Computer Memory Architectures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spcBef>
                <a:spcPts val="100"/>
              </a:spcBef>
              <a:buNone/>
            </a:pPr>
            <a:r>
              <a:rPr lang="en-US" b="1" spc="-10" dirty="0">
                <a:cs typeface="Carlito"/>
              </a:rPr>
              <a:t>Distributed </a:t>
            </a:r>
            <a:r>
              <a:rPr lang="en-US" b="1" spc="-10" dirty="0" smtClean="0">
                <a:cs typeface="Carlito"/>
              </a:rPr>
              <a:t>Memory</a:t>
            </a:r>
            <a:endParaRPr lang="en-US" spc="-10" dirty="0">
              <a:cs typeface="Carlito"/>
            </a:endParaRPr>
          </a:p>
          <a:p>
            <a:pPr marL="12700">
              <a:spcBef>
                <a:spcPts val="800"/>
              </a:spcBef>
            </a:pPr>
            <a:r>
              <a:rPr lang="en-US" spc="-10" dirty="0">
                <a:cs typeface="Carlito"/>
              </a:rPr>
              <a:t>Requires a communication network to connect </a:t>
            </a:r>
            <a:r>
              <a:rPr lang="en-US" spc="-10" dirty="0" smtClean="0">
                <a:cs typeface="Carlito"/>
              </a:rPr>
              <a:t>inter-processor </a:t>
            </a:r>
            <a:r>
              <a:rPr lang="en-US" spc="-10" dirty="0">
                <a:cs typeface="Carlito"/>
              </a:rPr>
              <a:t>memory</a:t>
            </a:r>
          </a:p>
          <a:p>
            <a:pPr marL="182563" indent="-182563">
              <a:spcBef>
                <a:spcPts val="800"/>
              </a:spcBef>
            </a:pPr>
            <a:r>
              <a:rPr lang="en-US" spc="-10" dirty="0">
                <a:cs typeface="Carlito"/>
              </a:rPr>
              <a:t>Processors have their own local memory. Changes </a:t>
            </a:r>
            <a:r>
              <a:rPr lang="en-US" spc="-10" dirty="0" smtClean="0">
                <a:cs typeface="Carlito"/>
              </a:rPr>
              <a:t>made </a:t>
            </a:r>
            <a:r>
              <a:rPr lang="en-US" spc="-10" dirty="0">
                <a:cs typeface="Carlito"/>
              </a:rPr>
              <a:t>by one CPU have no effect on others</a:t>
            </a:r>
          </a:p>
          <a:p>
            <a:pPr marL="12700">
              <a:spcBef>
                <a:spcPts val="800"/>
              </a:spcBef>
            </a:pPr>
            <a:r>
              <a:rPr lang="en-US" spc="-10" dirty="0">
                <a:cs typeface="Carlito"/>
              </a:rPr>
              <a:t>Requires communication to exchange data among </a:t>
            </a:r>
            <a:r>
              <a:rPr lang="en-US" spc="-10" dirty="0" smtClean="0">
                <a:cs typeface="Carlito"/>
              </a:rPr>
              <a:t>processors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b="1" spc="-10" dirty="0">
                <a:cs typeface="Carlito"/>
              </a:rPr>
              <a:t>Advantages</a:t>
            </a:r>
            <a:r>
              <a:rPr lang="en-US" spc="-10" dirty="0">
                <a:cs typeface="Carlito"/>
              </a:rPr>
              <a:t>:</a:t>
            </a:r>
          </a:p>
          <a:p>
            <a:pPr marL="12700">
              <a:spcBef>
                <a:spcPts val="800"/>
              </a:spcBef>
            </a:pPr>
            <a:r>
              <a:rPr lang="en-US" spc="-10" dirty="0">
                <a:cs typeface="Carlito"/>
              </a:rPr>
              <a:t>Memory is scalable with the number of CPUs</a:t>
            </a:r>
          </a:p>
          <a:p>
            <a:pPr marL="182563" indent="-182563">
              <a:spcBef>
                <a:spcPts val="800"/>
              </a:spcBef>
            </a:pPr>
            <a:r>
              <a:rPr lang="en-US" spc="-10" dirty="0">
                <a:cs typeface="Carlito"/>
              </a:rPr>
              <a:t>Each CPU can rapidly access its own memory without overhead incurred </a:t>
            </a:r>
            <a:r>
              <a:rPr lang="en-US" spc="-10" dirty="0" smtClean="0">
                <a:cs typeface="Carlito"/>
              </a:rPr>
              <a:t>by</a:t>
            </a:r>
            <a:r>
              <a:rPr lang="en-US" spc="-10" dirty="0" smtClean="0">
                <a:cs typeface="Carlito"/>
              </a:rPr>
              <a:t> </a:t>
            </a:r>
            <a:r>
              <a:rPr lang="en-US" spc="-10" dirty="0">
                <a:cs typeface="Carlito"/>
              </a:rPr>
              <a:t>trying to </a:t>
            </a:r>
            <a:r>
              <a:rPr lang="en-US" spc="-10" dirty="0" smtClean="0">
                <a:cs typeface="Carlito"/>
              </a:rPr>
              <a:t>maintain </a:t>
            </a:r>
            <a:r>
              <a:rPr lang="en-US" spc="-10" dirty="0">
                <a:cs typeface="Carlito"/>
              </a:rPr>
              <a:t>global cache coherency</a:t>
            </a:r>
          </a:p>
          <a:p>
            <a:pPr marL="182563" indent="-182563">
              <a:spcBef>
                <a:spcPts val="800"/>
              </a:spcBef>
              <a:buNone/>
            </a:pPr>
            <a:r>
              <a:rPr lang="en-US" b="1" spc="-10" dirty="0">
                <a:cs typeface="Carlito"/>
              </a:rPr>
              <a:t>Disadvantages</a:t>
            </a:r>
            <a:r>
              <a:rPr lang="en-US" spc="-10" dirty="0">
                <a:cs typeface="Carlito"/>
              </a:rPr>
              <a:t>:</a:t>
            </a:r>
          </a:p>
          <a:p>
            <a:pPr marL="182563" indent="-182563">
              <a:spcBef>
                <a:spcPts val="800"/>
              </a:spcBef>
            </a:pPr>
            <a:r>
              <a:rPr lang="en-US" spc="-10" dirty="0">
                <a:cs typeface="Carlito"/>
              </a:rPr>
              <a:t>Programmer is responsible for many of the details </a:t>
            </a:r>
            <a:r>
              <a:rPr lang="en-US" spc="-10" dirty="0" smtClean="0">
                <a:cs typeface="Carlito"/>
              </a:rPr>
              <a:t>associated</a:t>
            </a:r>
            <a:br>
              <a:rPr lang="en-US" spc="-10" dirty="0" smtClean="0">
                <a:cs typeface="Carlito"/>
              </a:rPr>
            </a:br>
            <a:r>
              <a:rPr lang="en-US" spc="-10" dirty="0" smtClean="0">
                <a:cs typeface="Carlito"/>
              </a:rPr>
              <a:t>with </a:t>
            </a:r>
            <a:r>
              <a:rPr lang="en-US" spc="-10" dirty="0">
                <a:cs typeface="Carlito"/>
              </a:rPr>
              <a:t>data communication </a:t>
            </a:r>
            <a:r>
              <a:rPr lang="en-US" spc="-10" dirty="0" smtClean="0">
                <a:cs typeface="Carlito"/>
              </a:rPr>
              <a:t>between </a:t>
            </a:r>
            <a:r>
              <a:rPr lang="en-US" spc="-10" dirty="0">
                <a:cs typeface="Carlito"/>
              </a:rPr>
              <a:t>processors</a:t>
            </a:r>
          </a:p>
          <a:p>
            <a:pPr marL="182563" indent="-182563">
              <a:spcBef>
                <a:spcPts val="800"/>
              </a:spcBef>
            </a:pPr>
            <a:r>
              <a:rPr lang="en-US" spc="-10" dirty="0">
                <a:cs typeface="Carlito"/>
              </a:rPr>
              <a:t>It is usually difficult to map existing data structures to </a:t>
            </a:r>
            <a:r>
              <a:rPr lang="en-US" spc="-10" dirty="0" smtClean="0">
                <a:cs typeface="Carlito"/>
              </a:rPr>
              <a:t>this</a:t>
            </a:r>
            <a:br>
              <a:rPr lang="en-US" spc="-10" dirty="0" smtClean="0">
                <a:cs typeface="Carlito"/>
              </a:rPr>
            </a:br>
            <a:r>
              <a:rPr lang="en-US" spc="-10" dirty="0" smtClean="0">
                <a:cs typeface="Carlito"/>
              </a:rPr>
              <a:t>memory </a:t>
            </a:r>
            <a:r>
              <a:rPr lang="en-US" spc="-10" dirty="0">
                <a:cs typeface="Carlito"/>
              </a:rPr>
              <a:t>organization, based </a:t>
            </a:r>
            <a:r>
              <a:rPr lang="en-US" spc="-10" dirty="0" smtClean="0">
                <a:cs typeface="Carlito"/>
              </a:rPr>
              <a:t>on </a:t>
            </a:r>
            <a:r>
              <a:rPr lang="en-US" spc="-10" dirty="0">
                <a:cs typeface="Carlito"/>
              </a:rPr>
              <a:t>global memory</a:t>
            </a:r>
          </a:p>
          <a:p>
            <a:pPr marL="12700">
              <a:spcBef>
                <a:spcPts val="800"/>
              </a:spcBef>
            </a:pPr>
            <a:endParaRPr lang="en-US" spc="-10" dirty="0">
              <a:cs typeface="Carlito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2/27/2025, Lecture 10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EC5AD73E-ED04-4483-87A9-ED19382BA99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54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EC5AD73E-ED04-4483-87A9-ED19382BA99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CSC4700, Spring 2025, Introduction to Parallelism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261872" y="1828800"/>
            <a:ext cx="9253728" cy="4351337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100"/>
              </a:spcBef>
              <a:buNone/>
            </a:pPr>
            <a:r>
              <a:rPr lang="en-US" b="1" dirty="0"/>
              <a:t>Hybrid Distributed-Shared </a:t>
            </a:r>
            <a:r>
              <a:rPr lang="en-US" b="1" dirty="0" smtClean="0"/>
              <a:t>Memory</a:t>
            </a:r>
            <a:endParaRPr lang="en-US" b="1" dirty="0"/>
          </a:p>
          <a:p>
            <a:pPr>
              <a:spcBef>
                <a:spcPts val="800"/>
              </a:spcBef>
            </a:pPr>
            <a:r>
              <a:rPr lang="en-US" dirty="0"/>
              <a:t>The largest and fastest computers in the world today employ both shared and distributed memory architectures.</a:t>
            </a:r>
          </a:p>
          <a:p>
            <a:pPr>
              <a:spcBef>
                <a:spcPts val="800"/>
              </a:spcBef>
            </a:pPr>
            <a:r>
              <a:rPr lang="en-US" dirty="0"/>
              <a:t>Shared memory component can be a shared memory machine and/or GPU</a:t>
            </a:r>
          </a:p>
          <a:p>
            <a:pPr>
              <a:spcBef>
                <a:spcPts val="800"/>
              </a:spcBef>
            </a:pPr>
            <a:r>
              <a:rPr lang="en-US" dirty="0"/>
              <a:t>Processors on a compute node share same memory </a:t>
            </a:r>
            <a:r>
              <a:rPr lang="en-US" dirty="0" smtClean="0"/>
              <a:t>space</a:t>
            </a:r>
            <a:endParaRPr lang="en-US" dirty="0"/>
          </a:p>
          <a:p>
            <a:pPr>
              <a:spcBef>
                <a:spcPts val="800"/>
              </a:spcBef>
            </a:pPr>
            <a:r>
              <a:rPr lang="en-US" dirty="0"/>
              <a:t>Requires communication to exchange data between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compute nodes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Advantages and </a:t>
            </a:r>
            <a:r>
              <a:rPr lang="en-US" b="1" dirty="0" smtClean="0"/>
              <a:t>Disadvantages</a:t>
            </a:r>
            <a:endParaRPr lang="en-US" b="1" dirty="0"/>
          </a:p>
          <a:p>
            <a:pPr>
              <a:spcBef>
                <a:spcPts val="800"/>
              </a:spcBef>
            </a:pPr>
            <a:r>
              <a:rPr lang="en-US" dirty="0"/>
              <a:t>Whatever is common to both shared and distributed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memory architectures</a:t>
            </a:r>
            <a:endParaRPr lang="en-US" dirty="0"/>
          </a:p>
          <a:p>
            <a:pPr>
              <a:spcBef>
                <a:spcPts val="800"/>
              </a:spcBef>
            </a:pPr>
            <a:r>
              <a:rPr lang="en-US" dirty="0"/>
              <a:t>Increased scalability is an important advantage</a:t>
            </a:r>
          </a:p>
          <a:p>
            <a:pPr>
              <a:spcBef>
                <a:spcPts val="800"/>
              </a:spcBef>
            </a:pPr>
            <a:r>
              <a:rPr lang="en-US" dirty="0"/>
              <a:t>Increased programming complexity is a major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disadvantage</a:t>
            </a:r>
            <a:endParaRPr lang="en-US" dirty="0"/>
          </a:p>
        </p:txBody>
      </p:sp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25528" y="3328958"/>
            <a:ext cx="3724512" cy="1485122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Computer Memory Architectures</a:t>
            </a:r>
            <a:endParaRPr lang="en-US" dirty="0"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25528" y="4983940"/>
            <a:ext cx="3724512" cy="1485122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7" name="object 7"/>
          <p:cNvSpPr txBox="1"/>
          <p:nvPr/>
        </p:nvSpPr>
        <p:spPr>
          <a:xfrm>
            <a:off x="10096882" y="6374397"/>
            <a:ext cx="278765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b="1" spc="-25" dirty="0">
                <a:latin typeface="Arial"/>
                <a:cs typeface="Arial"/>
              </a:rPr>
              <a:t>15</a:t>
            </a:r>
            <a:endParaRPr>
              <a:latin typeface="Arial"/>
              <a:cs typeface="Arial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2/27/2025, Lecture 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33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Programming Models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2/27/2025, Lecture 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CSC4700, Spring 2025, Introduction to Parallelism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EC5AD73E-ED04-4483-87A9-ED19382BA99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17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Programming Models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Parallel Programming Models exist as an abstraction </a:t>
            </a:r>
            <a:r>
              <a:rPr lang="en-US" dirty="0" smtClean="0"/>
              <a:t>on top of </a:t>
            </a:r>
            <a:r>
              <a:rPr lang="en-US" dirty="0"/>
              <a:t>hardware and memory architectures</a:t>
            </a:r>
          </a:p>
          <a:p>
            <a:r>
              <a:rPr lang="en-US" dirty="0" smtClean="0"/>
              <a:t>Uniform </a:t>
            </a:r>
            <a:r>
              <a:rPr lang="en-US" dirty="0"/>
              <a:t>Memory (without threads)</a:t>
            </a:r>
          </a:p>
          <a:p>
            <a:r>
              <a:rPr lang="en-US" dirty="0" smtClean="0"/>
              <a:t>Shared </a:t>
            </a:r>
            <a:r>
              <a:rPr lang="en-US" dirty="0"/>
              <a:t>Threads Models (</a:t>
            </a:r>
            <a:r>
              <a:rPr lang="en-US" dirty="0" err="1"/>
              <a:t>Pthreads</a:t>
            </a:r>
            <a:r>
              <a:rPr lang="en-US" dirty="0"/>
              <a:t>, </a:t>
            </a:r>
            <a:r>
              <a:rPr lang="en-US" dirty="0" err="1" smtClean="0"/>
              <a:t>OpenMP</a:t>
            </a:r>
            <a:r>
              <a:rPr lang="en-US" dirty="0" smtClean="0"/>
              <a:t>, HPX</a:t>
            </a:r>
            <a:r>
              <a:rPr lang="en-US" dirty="0" smtClean="0"/>
              <a:t>)</a:t>
            </a:r>
          </a:p>
          <a:p>
            <a:r>
              <a:rPr lang="en-US" dirty="0" smtClean="0"/>
              <a:t>GPU programming (CUDA, HIP, SYCL, etc.)</a:t>
            </a:r>
            <a:endParaRPr lang="en-US" dirty="0"/>
          </a:p>
          <a:p>
            <a:r>
              <a:rPr lang="en-US" dirty="0" smtClean="0"/>
              <a:t>Distributed </a:t>
            </a:r>
            <a:r>
              <a:rPr lang="en-US" dirty="0"/>
              <a:t>Memory </a:t>
            </a:r>
            <a:r>
              <a:rPr lang="en-US" dirty="0" smtClean="0"/>
              <a:t>(</a:t>
            </a:r>
            <a:r>
              <a:rPr lang="en-US" dirty="0"/>
              <a:t>HPX</a:t>
            </a:r>
            <a:r>
              <a:rPr lang="en-US" dirty="0" smtClean="0"/>
              <a:t>) / </a:t>
            </a:r>
            <a:r>
              <a:rPr lang="en-US" dirty="0"/>
              <a:t>Message Passing (</a:t>
            </a:r>
            <a:r>
              <a:rPr lang="en-US" dirty="0" smtClean="0"/>
              <a:t>MPI)</a:t>
            </a:r>
            <a:endParaRPr lang="en-US" dirty="0"/>
          </a:p>
          <a:p>
            <a:r>
              <a:rPr lang="en-US" dirty="0" smtClean="0"/>
              <a:t>Data Parallel (HPX)</a:t>
            </a:r>
            <a:endParaRPr lang="en-US" dirty="0"/>
          </a:p>
          <a:p>
            <a:r>
              <a:rPr lang="en-US" dirty="0" smtClean="0"/>
              <a:t>Hybrid (</a:t>
            </a:r>
            <a:r>
              <a:rPr lang="en-US" dirty="0" smtClean="0"/>
              <a:t>HPX, </a:t>
            </a:r>
            <a:r>
              <a:rPr lang="en-US" dirty="0" err="1" smtClean="0"/>
              <a:t>MPI+OpenMP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Single </a:t>
            </a:r>
            <a:r>
              <a:rPr lang="en-US" dirty="0"/>
              <a:t>Program Multiple Data (SPMD)</a:t>
            </a:r>
          </a:p>
          <a:p>
            <a:r>
              <a:rPr lang="en-US" dirty="0" smtClean="0"/>
              <a:t>Multiple </a:t>
            </a:r>
            <a:r>
              <a:rPr lang="en-US" dirty="0"/>
              <a:t>Program Multiple Data (MPMD)</a:t>
            </a:r>
          </a:p>
          <a:p>
            <a:endParaRPr lang="en-US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xfrm>
            <a:off x="11293475" y="6172200"/>
            <a:ext cx="914400" cy="593725"/>
          </a:xfrm>
        </p:spPr>
        <p:txBody>
          <a:bodyPr>
            <a:normAutofit lnSpcReduction="10000"/>
          </a:bodyPr>
          <a:lstStyle/>
          <a:p>
            <a:r>
              <a:rPr lang="en-US" smtClean="0"/>
              <a:t>16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2/27/2025, Lecture 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CSC4700, Spring 2025, Introduction to Parallelism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16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Threads Models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POSIX Threads</a:t>
            </a:r>
          </a:p>
          <a:p>
            <a:pPr lvl="1"/>
            <a:r>
              <a:rPr lang="en-US" dirty="0" smtClean="0"/>
              <a:t>Library based, requires parallel coding</a:t>
            </a:r>
          </a:p>
          <a:p>
            <a:pPr lvl="1"/>
            <a:r>
              <a:rPr lang="en-US" dirty="0"/>
              <a:t>C Language only; Interfaces for Perl, Python and others exist</a:t>
            </a:r>
          </a:p>
          <a:p>
            <a:pPr lvl="1"/>
            <a:r>
              <a:rPr lang="en-US" dirty="0"/>
              <a:t>Commonly referred to as </a:t>
            </a:r>
            <a:r>
              <a:rPr lang="en-US" dirty="0" err="1"/>
              <a:t>Pthreads</a:t>
            </a:r>
            <a:endParaRPr lang="en-US" dirty="0"/>
          </a:p>
          <a:p>
            <a:pPr lvl="1"/>
            <a:r>
              <a:rPr lang="en-US" dirty="0"/>
              <a:t>Most hardware vendors now offer </a:t>
            </a:r>
            <a:r>
              <a:rPr lang="en-US" dirty="0" err="1"/>
              <a:t>Pthreads</a:t>
            </a:r>
            <a:r>
              <a:rPr lang="en-US" dirty="0"/>
              <a:t> in addition to their </a:t>
            </a:r>
            <a:r>
              <a:rPr lang="en-US" dirty="0" smtClean="0"/>
              <a:t>proprietary threads </a:t>
            </a:r>
            <a:r>
              <a:rPr lang="en-US" dirty="0"/>
              <a:t>implementations</a:t>
            </a:r>
          </a:p>
          <a:p>
            <a:pPr lvl="1"/>
            <a:r>
              <a:rPr lang="en-US" dirty="0"/>
              <a:t>Very explicit parallelism; requires significant programmer attention to detail</a:t>
            </a:r>
          </a:p>
          <a:p>
            <a:r>
              <a:rPr lang="en-US" dirty="0" err="1" smtClean="0"/>
              <a:t>OpenMP</a:t>
            </a:r>
            <a:endParaRPr lang="en-US" dirty="0" smtClean="0"/>
          </a:p>
          <a:p>
            <a:pPr lvl="1"/>
            <a:r>
              <a:rPr lang="en-US" dirty="0"/>
              <a:t>Compiler directive </a:t>
            </a:r>
            <a:r>
              <a:rPr lang="en-US" dirty="0" smtClean="0"/>
              <a:t>based (#pragma directives); </a:t>
            </a:r>
            <a:r>
              <a:rPr lang="en-US" dirty="0"/>
              <a:t>can use serial code</a:t>
            </a:r>
          </a:p>
          <a:p>
            <a:pPr lvl="1"/>
            <a:r>
              <a:rPr lang="en-US" dirty="0"/>
              <a:t>Jointly defined and endorsed by a group of major computer hardware </a:t>
            </a:r>
            <a:r>
              <a:rPr lang="en-US" dirty="0" smtClean="0"/>
              <a:t>and software </a:t>
            </a:r>
            <a:r>
              <a:rPr lang="en-US" dirty="0"/>
              <a:t>vendors</a:t>
            </a:r>
          </a:p>
          <a:p>
            <a:pPr lvl="1"/>
            <a:r>
              <a:rPr lang="en-US" dirty="0"/>
              <a:t>Portable / multi-platform, including Unix and Windows platforms</a:t>
            </a:r>
          </a:p>
          <a:p>
            <a:pPr lvl="1"/>
            <a:r>
              <a:rPr lang="en-US" dirty="0"/>
              <a:t>Available in C/C++ and Fortran implementations</a:t>
            </a:r>
          </a:p>
          <a:p>
            <a:pPr lvl="1"/>
            <a:r>
              <a:rPr lang="en-US" dirty="0"/>
              <a:t>Can be very easy and simple to use - provides for "</a:t>
            </a:r>
            <a:r>
              <a:rPr lang="en-US" dirty="0" smtClean="0"/>
              <a:t>incremental” </a:t>
            </a:r>
            <a:r>
              <a:rPr lang="en-US" dirty="0"/>
              <a:t>parallelism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xfrm>
            <a:off x="11293475" y="6172200"/>
            <a:ext cx="914400" cy="593725"/>
          </a:xfrm>
        </p:spPr>
        <p:txBody>
          <a:bodyPr>
            <a:normAutofit lnSpcReduction="10000"/>
          </a:bodyPr>
          <a:lstStyle/>
          <a:p>
            <a:r>
              <a:rPr lang="en-US" smtClean="0"/>
              <a:t>17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2/27/2025, Lecture 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CSC4700, Spring 2025, Introduction to Parallelism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66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Threads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Pthreads</a:t>
            </a:r>
            <a:r>
              <a:rPr lang="en-US" dirty="0" smtClean="0"/>
              <a:t> are the underlying threading implementation on almost all platforms</a:t>
            </a:r>
          </a:p>
          <a:p>
            <a:pPr lvl="1"/>
            <a:r>
              <a:rPr lang="en-US" dirty="0" smtClean="0"/>
              <a:t>Too low level for daily use</a:t>
            </a:r>
          </a:p>
          <a:p>
            <a:r>
              <a:rPr lang="en-US" dirty="0" err="1" smtClean="0"/>
              <a:t>OpenMP</a:t>
            </a:r>
            <a:r>
              <a:rPr lang="en-US" dirty="0" smtClean="0"/>
              <a:t> does not integrate with C++ very well</a:t>
            </a:r>
          </a:p>
          <a:p>
            <a:pPr lvl="1"/>
            <a:r>
              <a:rPr lang="en-US" dirty="0" smtClean="0"/>
              <a:t>Is based on #pragma’s that don’t know anything about C++ types</a:t>
            </a:r>
          </a:p>
          <a:p>
            <a:pPr lvl="1"/>
            <a:r>
              <a:rPr lang="en-US" dirty="0" smtClean="0"/>
              <a:t>Very verbose if fine tuning is needed</a:t>
            </a:r>
          </a:p>
          <a:p>
            <a:r>
              <a:rPr lang="en-US" dirty="0" smtClean="0"/>
              <a:t>We will use higher level standard C++ facilities</a:t>
            </a:r>
          </a:p>
          <a:p>
            <a:pPr lvl="1"/>
            <a:r>
              <a:rPr lang="en-US" dirty="0" smtClean="0"/>
              <a:t>Later we will use HPX, which provides extensions to the standard C++ APIs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2/27/2025, Lecture 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CSC4700, Spring 2025, Introduction to Parallelism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EC5AD73E-ED04-4483-87A9-ED19382BA99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18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Multicore for HPC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multicore chips operate (how does the hardware work)?</a:t>
            </a:r>
          </a:p>
          <a:p>
            <a:r>
              <a:rPr lang="en-US" dirty="0" smtClean="0"/>
              <a:t>How do they get high performance?</a:t>
            </a:r>
          </a:p>
          <a:p>
            <a:r>
              <a:rPr lang="en-US" dirty="0" smtClean="0"/>
              <a:t>How does the software exploit the hardware (how do we write our software to exploit the hardware)?</a:t>
            </a:r>
          </a:p>
          <a:p>
            <a:r>
              <a:rPr lang="en-US" dirty="0" smtClean="0"/>
              <a:t>What are the abstractions that we need to use to reason about multicore systems?</a:t>
            </a:r>
          </a:p>
          <a:p>
            <a:r>
              <a:rPr lang="en-US" dirty="0" smtClean="0"/>
              <a:t>What are the programming abstractions and mechanisms?</a:t>
            </a:r>
          </a:p>
          <a:p>
            <a:r>
              <a:rPr lang="en-US" dirty="0" smtClean="0"/>
              <a:t>Terminology: Program, process, thread</a:t>
            </a:r>
          </a:p>
          <a:p>
            <a:r>
              <a:rPr lang="en-US" dirty="0" smtClean="0"/>
              <a:t>More terminology: Parallel, concurrent, asynchronous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E09C8-FC88-C054-0A8D-119D6FFC5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Introduction to Parallelism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C02ABA-846D-3846-812C-2FC265FD8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2/27/2025, Lecture 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20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Memory / Message Passing Models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 set of </a:t>
            </a:r>
            <a:r>
              <a:rPr lang="en-US" dirty="0" smtClean="0"/>
              <a:t>processes that </a:t>
            </a:r>
            <a:r>
              <a:rPr lang="en-US" dirty="0"/>
              <a:t>use their own local memory during </a:t>
            </a:r>
            <a:r>
              <a:rPr lang="en-US" dirty="0" smtClean="0"/>
              <a:t>computation</a:t>
            </a:r>
          </a:p>
          <a:p>
            <a:pPr lvl="1"/>
            <a:r>
              <a:rPr lang="en-US" dirty="0" smtClean="0"/>
              <a:t>Multiple </a:t>
            </a:r>
            <a:r>
              <a:rPr lang="en-US" dirty="0"/>
              <a:t>tasks can reside on the same physical machine and/or across an arbitrary number of machines</a:t>
            </a:r>
          </a:p>
          <a:p>
            <a:r>
              <a:rPr lang="en-US" dirty="0" smtClean="0"/>
              <a:t>Processes </a:t>
            </a:r>
            <a:r>
              <a:rPr lang="en-US" dirty="0"/>
              <a:t>exchange data through communications by sending and receiving messages</a:t>
            </a:r>
          </a:p>
          <a:p>
            <a:r>
              <a:rPr lang="en-US" dirty="0" smtClean="0"/>
              <a:t>Data </a:t>
            </a:r>
            <a:r>
              <a:rPr lang="en-US" dirty="0"/>
              <a:t>transfer usually requires cooperative operations to be performed by each </a:t>
            </a:r>
            <a:r>
              <a:rPr lang="en-US" dirty="0" smtClean="0"/>
              <a:t>process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example, a send operation must have a matching receive operation</a:t>
            </a:r>
          </a:p>
          <a:p>
            <a:r>
              <a:rPr lang="en-US" dirty="0" smtClean="0"/>
              <a:t>Message </a:t>
            </a:r>
            <a:r>
              <a:rPr lang="en-US" dirty="0"/>
              <a:t>Passing Interface (MPI) is the "de facto" industry standard for message </a:t>
            </a:r>
            <a:r>
              <a:rPr lang="en-US" dirty="0" smtClean="0"/>
              <a:t>passing</a:t>
            </a:r>
          </a:p>
          <a:p>
            <a:pPr lvl="1"/>
            <a:r>
              <a:rPr lang="en-US" dirty="0" smtClean="0"/>
              <a:t>MPI implementations </a:t>
            </a:r>
            <a:r>
              <a:rPr lang="en-US" dirty="0"/>
              <a:t>exist for virtually all popular parallel computing </a:t>
            </a:r>
            <a:r>
              <a:rPr lang="en-US" dirty="0" smtClean="0"/>
              <a:t>platforms</a:t>
            </a:r>
          </a:p>
          <a:p>
            <a:r>
              <a:rPr lang="en-US" dirty="0" smtClean="0"/>
              <a:t>Distributed task-based systems like HPX combine benefits of </a:t>
            </a:r>
            <a:r>
              <a:rPr lang="en-US" dirty="0" smtClean="0"/>
              <a:t>both, one sided and tw0-sided communication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xfrm>
            <a:off x="11293475" y="6172200"/>
            <a:ext cx="914400" cy="593725"/>
          </a:xfrm>
        </p:spPr>
        <p:txBody>
          <a:bodyPr>
            <a:normAutofit lnSpcReduction="10000"/>
          </a:bodyPr>
          <a:lstStyle/>
          <a:p>
            <a:r>
              <a:rPr lang="en-US" smtClean="0"/>
              <a:t>18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2/27/2025, Lecture 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CSC4700, Spring 2025, Introduction to Parallelism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Parallel Model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61872" y="1828800"/>
            <a:ext cx="8835010" cy="435133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Data Parallel on shared memory systems</a:t>
            </a:r>
          </a:p>
          <a:p>
            <a:pPr lvl="1"/>
            <a:r>
              <a:rPr lang="en-US" dirty="0" smtClean="0"/>
              <a:t>SIMD registers and arithmetic operations</a:t>
            </a:r>
          </a:p>
          <a:p>
            <a:r>
              <a:rPr lang="en-US" dirty="0" smtClean="0"/>
              <a:t>Is applicable semantically to distributed computing as well (SPMD/MPMD)</a:t>
            </a:r>
          </a:p>
          <a:p>
            <a:pPr lvl="1"/>
            <a:r>
              <a:rPr lang="en-US" dirty="0" smtClean="0"/>
              <a:t>Relies on systems that expose a Global </a:t>
            </a:r>
            <a:r>
              <a:rPr lang="en-US" dirty="0"/>
              <a:t>Address </a:t>
            </a:r>
            <a:r>
              <a:rPr lang="en-US" dirty="0" smtClean="0"/>
              <a:t>Space</a:t>
            </a:r>
          </a:p>
          <a:p>
            <a:pPr lvl="1"/>
            <a:r>
              <a:rPr lang="en-US" dirty="0" smtClean="0"/>
              <a:t>UPC/UPC++: Partitioned Global Address Space (PGAS) (compiler dependent)</a:t>
            </a:r>
          </a:p>
          <a:p>
            <a:pPr lvl="1"/>
            <a:r>
              <a:rPr lang="en-US" dirty="0" err="1"/>
              <a:t>Coarray</a:t>
            </a:r>
            <a:r>
              <a:rPr lang="en-US" dirty="0"/>
              <a:t> Fortran: A small set of extension to Fortran </a:t>
            </a:r>
            <a:r>
              <a:rPr lang="en-US" dirty="0" smtClean="0"/>
              <a:t>95 (compiler dependent)</a:t>
            </a:r>
          </a:p>
          <a:p>
            <a:pPr lvl="1"/>
            <a:r>
              <a:rPr lang="en-US" dirty="0" smtClean="0"/>
              <a:t>HPX: Active Global Address Space (AGAS) (pure library implementation)</a:t>
            </a:r>
            <a:endParaRPr lang="en-US" dirty="0"/>
          </a:p>
          <a:p>
            <a:r>
              <a:rPr lang="en-US" dirty="0" smtClean="0"/>
              <a:t>Display </a:t>
            </a:r>
            <a:r>
              <a:rPr lang="en-US" dirty="0"/>
              <a:t>these characteristics:</a:t>
            </a:r>
          </a:p>
          <a:p>
            <a:pPr lvl="1"/>
            <a:r>
              <a:rPr lang="en-US" dirty="0"/>
              <a:t>Address space is treated globally</a:t>
            </a:r>
          </a:p>
          <a:p>
            <a:pPr lvl="1"/>
            <a:r>
              <a:rPr lang="en-US" dirty="0"/>
              <a:t>Parallel work focuses on performing operations on a data set</a:t>
            </a:r>
          </a:p>
          <a:p>
            <a:pPr lvl="1"/>
            <a:r>
              <a:rPr lang="en-US" dirty="0"/>
              <a:t>Tasks work on different portions from the same data structure</a:t>
            </a:r>
          </a:p>
          <a:p>
            <a:pPr lvl="1"/>
            <a:r>
              <a:rPr lang="en-US" dirty="0"/>
              <a:t>Tasks </a:t>
            </a:r>
            <a:r>
              <a:rPr lang="en-US" dirty="0" smtClean="0"/>
              <a:t>may perform different operations concurrently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object 4"/>
          <p:cNvSpPr txBox="1"/>
          <p:nvPr/>
        </p:nvSpPr>
        <p:spPr>
          <a:xfrm>
            <a:off x="10096882" y="6374397"/>
            <a:ext cx="278765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b="1" spc="-25" dirty="0">
                <a:latin typeface="Arial"/>
                <a:cs typeface="Arial"/>
              </a:rPr>
              <a:t>19</a:t>
            </a:r>
            <a:endParaRPr>
              <a:latin typeface="Arial"/>
              <a:cs typeface="Arial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2/27/2025, Lecture 10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CSC4700, Spring 2025, Introduction to Parallelism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EC5AD73E-ED04-4483-87A9-ED19382BA99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0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CSC4700, Spring 2025, Introduction to Parallelism</a:t>
            </a:r>
            <a:endParaRPr lang="en-US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Parallel Programming Models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563" marR="5080" indent="-182563">
              <a:spcBef>
                <a:spcPts val="100"/>
              </a:spcBef>
            </a:pPr>
            <a:r>
              <a:rPr lang="en-US" spc="-20" dirty="0">
                <a:cs typeface="Carlito"/>
              </a:rPr>
              <a:t>Currently, a common example of a hybrid model is the combination of the message passing model (MPI) with the threads model (</a:t>
            </a:r>
            <a:r>
              <a:rPr lang="en-US" spc="-20" dirty="0" err="1">
                <a:cs typeface="Carlito"/>
              </a:rPr>
              <a:t>OpenMP</a:t>
            </a:r>
            <a:r>
              <a:rPr lang="en-US" spc="-20" dirty="0">
                <a:cs typeface="Carlito"/>
              </a:rPr>
              <a:t>)</a:t>
            </a:r>
          </a:p>
          <a:p>
            <a:pPr marL="456883" marR="5080" lvl="1" indent="-182563">
              <a:spcBef>
                <a:spcPts val="100"/>
              </a:spcBef>
            </a:pPr>
            <a:r>
              <a:rPr lang="en-US" spc="-20" dirty="0">
                <a:cs typeface="Carlito"/>
              </a:rPr>
              <a:t>Threads perform computationally intensive kernels using local, on-node data</a:t>
            </a:r>
          </a:p>
          <a:p>
            <a:pPr marL="456883" marR="5080" lvl="1" indent="-182563">
              <a:spcBef>
                <a:spcPts val="100"/>
              </a:spcBef>
            </a:pPr>
            <a:r>
              <a:rPr lang="en-US" spc="-20" dirty="0">
                <a:cs typeface="Carlito"/>
              </a:rPr>
              <a:t>Communications between processes on different nodes occurs over the network using </a:t>
            </a:r>
            <a:r>
              <a:rPr lang="en-US" spc="-20" dirty="0" smtClean="0">
                <a:cs typeface="Carlito"/>
              </a:rPr>
              <a:t>MPI</a:t>
            </a:r>
            <a:endParaRPr lang="en-US" spc="-20" dirty="0">
              <a:cs typeface="Carlito"/>
            </a:endParaRPr>
          </a:p>
          <a:p>
            <a:pPr marL="182563" marR="5080" indent="-182563">
              <a:spcBef>
                <a:spcPts val="100"/>
              </a:spcBef>
            </a:pPr>
            <a:r>
              <a:rPr lang="en-US" spc="-20" dirty="0">
                <a:cs typeface="Carlito"/>
              </a:rPr>
              <a:t>This hybrid model lends itself well to the </a:t>
            </a:r>
            <a:r>
              <a:rPr lang="en-US" spc="-20" dirty="0" smtClean="0">
                <a:cs typeface="Carlito"/>
              </a:rPr>
              <a:t/>
            </a:r>
            <a:br>
              <a:rPr lang="en-US" spc="-20" dirty="0" smtClean="0">
                <a:cs typeface="Carlito"/>
              </a:rPr>
            </a:br>
            <a:r>
              <a:rPr lang="en-US" spc="-20" dirty="0" smtClean="0">
                <a:cs typeface="Carlito"/>
              </a:rPr>
              <a:t>increasingly </a:t>
            </a:r>
            <a:r>
              <a:rPr lang="en-US" spc="-20" dirty="0">
                <a:cs typeface="Carlito"/>
              </a:rPr>
              <a:t>common hardware environment of </a:t>
            </a:r>
            <a:r>
              <a:rPr lang="en-US" spc="-20" dirty="0" smtClean="0">
                <a:cs typeface="Carlito"/>
              </a:rPr>
              <a:t/>
            </a:r>
            <a:br>
              <a:rPr lang="en-US" spc="-20" dirty="0" smtClean="0">
                <a:cs typeface="Carlito"/>
              </a:rPr>
            </a:br>
            <a:r>
              <a:rPr lang="en-US" spc="-20" dirty="0" smtClean="0">
                <a:cs typeface="Carlito"/>
              </a:rPr>
              <a:t>clustered </a:t>
            </a:r>
            <a:r>
              <a:rPr lang="en-US" spc="-20" dirty="0">
                <a:cs typeface="Carlito"/>
              </a:rPr>
              <a:t>multi/many-core </a:t>
            </a:r>
            <a:r>
              <a:rPr lang="en-US" spc="-20" dirty="0" smtClean="0">
                <a:cs typeface="Carlito"/>
              </a:rPr>
              <a:t>machines</a:t>
            </a:r>
          </a:p>
          <a:p>
            <a:pPr marL="182563" marR="5080" indent="-182563">
              <a:spcBef>
                <a:spcPts val="100"/>
              </a:spcBef>
            </a:pPr>
            <a:endParaRPr lang="en-US" spc="-20" dirty="0">
              <a:cs typeface="Carlito"/>
            </a:endParaRPr>
          </a:p>
          <a:p>
            <a:pPr marL="182563" marR="5080" indent="-182563">
              <a:spcBef>
                <a:spcPts val="100"/>
              </a:spcBef>
            </a:pPr>
            <a:r>
              <a:rPr lang="en-US" spc="-20" dirty="0" smtClean="0">
                <a:cs typeface="Carlito"/>
              </a:rPr>
              <a:t>HPX: a C++ library solution combining </a:t>
            </a:r>
          </a:p>
          <a:p>
            <a:pPr marL="456883" marR="5080" lvl="1" indent="-182563">
              <a:spcBef>
                <a:spcPts val="100"/>
              </a:spcBef>
            </a:pPr>
            <a:r>
              <a:rPr lang="en-US" spc="-20" dirty="0" smtClean="0">
                <a:cs typeface="Carlito"/>
              </a:rPr>
              <a:t>Distributed tasks</a:t>
            </a:r>
          </a:p>
          <a:p>
            <a:pPr marL="456883" marR="5080" lvl="1" indent="-182563">
              <a:spcBef>
                <a:spcPts val="100"/>
              </a:spcBef>
            </a:pPr>
            <a:r>
              <a:rPr lang="en-US" spc="-20" dirty="0" smtClean="0">
                <a:cs typeface="Carlito"/>
              </a:rPr>
              <a:t>Seamless local threading</a:t>
            </a:r>
          </a:p>
          <a:p>
            <a:pPr marL="456883" marR="5080" lvl="1" indent="-182563">
              <a:spcBef>
                <a:spcPts val="100"/>
              </a:spcBef>
            </a:pPr>
            <a:r>
              <a:rPr lang="en-US" spc="-20" dirty="0" smtClean="0">
                <a:cs typeface="Carlito"/>
              </a:rPr>
              <a:t>Higher-level APIs uniform for local and remote operation</a:t>
            </a:r>
            <a:endParaRPr lang="en-US" spc="-20" dirty="0">
              <a:cs typeface="Carlito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xfrm>
            <a:off x="11293475" y="6172200"/>
            <a:ext cx="914400" cy="593725"/>
          </a:xfrm>
        </p:spPr>
        <p:txBody>
          <a:bodyPr>
            <a:normAutofit lnSpcReduction="10000"/>
          </a:bodyPr>
          <a:lstStyle/>
          <a:p>
            <a:r>
              <a:rPr lang="en-US" smtClean="0"/>
              <a:t>20</a:t>
            </a:r>
            <a:endParaRPr lang="en-US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96974" y="3140719"/>
            <a:ext cx="4553067" cy="2176759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2/27/2025, Lecture 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Hybrid Parallel Programming Models: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Another similar and increasingly popular example of a hybrid model is using MPI with GPU (Graphics Processing Unit) programming</a:t>
            </a:r>
          </a:p>
          <a:p>
            <a:pPr lvl="1"/>
            <a:r>
              <a:rPr lang="en-US" dirty="0"/>
              <a:t>GPUs perform computationally intensive kernels using local, on-node data</a:t>
            </a:r>
          </a:p>
          <a:p>
            <a:pPr lvl="1"/>
            <a:r>
              <a:rPr lang="en-US" dirty="0"/>
              <a:t>Communications between processes on different nodes occurs over the network </a:t>
            </a:r>
            <a:r>
              <a:rPr lang="en-US" dirty="0" smtClean="0"/>
              <a:t>using MPI</a:t>
            </a:r>
            <a:endParaRPr lang="en-US" dirty="0" smtClean="0"/>
          </a:p>
          <a:p>
            <a:r>
              <a:rPr lang="en-US" dirty="0" smtClean="0"/>
              <a:t>HPX allows to unify the programming </a:t>
            </a:r>
            <a:br>
              <a:rPr lang="en-US" dirty="0" smtClean="0"/>
            </a:br>
            <a:r>
              <a:rPr lang="en-US" dirty="0" smtClean="0"/>
              <a:t>interfaces for </a:t>
            </a:r>
          </a:p>
          <a:p>
            <a:pPr lvl="1"/>
            <a:r>
              <a:rPr lang="en-US" dirty="0" smtClean="0"/>
              <a:t>Shared memory parallelism</a:t>
            </a:r>
          </a:p>
          <a:p>
            <a:pPr lvl="1"/>
            <a:r>
              <a:rPr lang="en-US" dirty="0" smtClean="0"/>
              <a:t>Distributed parallelism</a:t>
            </a:r>
          </a:p>
          <a:p>
            <a:pPr lvl="1"/>
            <a:r>
              <a:rPr lang="en-US" dirty="0" smtClean="0"/>
              <a:t>GPU based computation</a:t>
            </a:r>
            <a:endParaRPr lang="en-US" dirty="0"/>
          </a:p>
          <a:p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xfrm>
            <a:off x="11293475" y="6172200"/>
            <a:ext cx="914400" cy="593725"/>
          </a:xfrm>
        </p:spPr>
        <p:txBody>
          <a:bodyPr>
            <a:normAutofit lnSpcReduction="10000"/>
          </a:bodyPr>
          <a:lstStyle/>
          <a:p>
            <a:r>
              <a:rPr lang="en-US" smtClean="0"/>
              <a:t>21</a:t>
            </a:r>
            <a:endParaRPr lang="en-US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93987" y="4346515"/>
            <a:ext cx="5109013" cy="2122547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2/27/2025, Lecture 10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CSC4700, Spring 2025, Introduction to Parallelism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6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my Code be parallelized?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61872" y="1828800"/>
            <a:ext cx="8872728" cy="4351337"/>
          </a:xfrm>
        </p:spPr>
        <p:txBody>
          <a:bodyPr>
            <a:normAutofit/>
          </a:bodyPr>
          <a:lstStyle/>
          <a:p>
            <a:r>
              <a:rPr lang="en-US" dirty="0"/>
              <a:t>Does it have large loops that repeat the same operations?</a:t>
            </a:r>
          </a:p>
          <a:p>
            <a:r>
              <a:rPr lang="en-US" dirty="0" smtClean="0"/>
              <a:t>Does </a:t>
            </a:r>
            <a:r>
              <a:rPr lang="en-US" dirty="0"/>
              <a:t>your code do multiple tasks that are not </a:t>
            </a:r>
            <a:r>
              <a:rPr lang="en-US" dirty="0" smtClean="0"/>
              <a:t>dependent on </a:t>
            </a:r>
            <a:r>
              <a:rPr lang="en-US" dirty="0"/>
              <a:t>one another? If </a:t>
            </a:r>
            <a:r>
              <a:rPr lang="en-US" dirty="0" smtClean="0"/>
              <a:t>there are dependencies, are those weak?</a:t>
            </a:r>
            <a:endParaRPr lang="en-US" dirty="0"/>
          </a:p>
          <a:p>
            <a:r>
              <a:rPr lang="en-US" dirty="0" smtClean="0"/>
              <a:t>Can </a:t>
            </a:r>
            <a:r>
              <a:rPr lang="en-US" dirty="0"/>
              <a:t>any dependencies or information sharing be overlapped with computation? If not, is the amount of communications small?</a:t>
            </a:r>
          </a:p>
          <a:p>
            <a:r>
              <a:rPr lang="en-US" dirty="0" smtClean="0"/>
              <a:t>Do </a:t>
            </a:r>
            <a:r>
              <a:rPr lang="en-US" dirty="0"/>
              <a:t>multiple tasks depend on the same data?</a:t>
            </a:r>
          </a:p>
          <a:p>
            <a:r>
              <a:rPr lang="en-US" dirty="0" smtClean="0"/>
              <a:t>Does </a:t>
            </a:r>
            <a:r>
              <a:rPr lang="en-US" dirty="0"/>
              <a:t>the order of operations matter? If so how strict does it have to be?</a:t>
            </a:r>
          </a:p>
          <a:p>
            <a:endParaRPr lang="en-US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xfrm>
            <a:off x="11293475" y="6172200"/>
            <a:ext cx="914400" cy="593725"/>
          </a:xfrm>
        </p:spPr>
        <p:txBody>
          <a:bodyPr>
            <a:normAutofit lnSpcReduction="10000"/>
          </a:bodyPr>
          <a:lstStyle/>
          <a:p>
            <a:r>
              <a:rPr lang="en-US" smtClean="0"/>
              <a:t>23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2/27/2025, Lecture 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CSC4700, Spring 2025, Introduction to Parallelism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8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Guidance for efficient </a:t>
            </a:r>
            <a:r>
              <a:rPr lang="en-US" dirty="0"/>
              <a:t>P</a:t>
            </a:r>
            <a:r>
              <a:rPr lang="en-US" dirty="0" smtClean="0"/>
              <a:t>arallelization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Is it even worth parallelizing my code?</a:t>
            </a:r>
          </a:p>
          <a:p>
            <a:pPr lvl="1"/>
            <a:r>
              <a:rPr lang="en-US" dirty="0" smtClean="0"/>
              <a:t>Does </a:t>
            </a:r>
            <a:r>
              <a:rPr lang="en-US" dirty="0"/>
              <a:t>your code take an intractably long amount of time to complete?</a:t>
            </a:r>
          </a:p>
          <a:p>
            <a:pPr lvl="1"/>
            <a:r>
              <a:rPr lang="en-US" dirty="0" smtClean="0"/>
              <a:t>Do </a:t>
            </a:r>
            <a:r>
              <a:rPr lang="en-US" dirty="0"/>
              <a:t>you run a single large model or do statistics on multiple small runs?</a:t>
            </a:r>
          </a:p>
          <a:p>
            <a:r>
              <a:rPr lang="en-US" dirty="0" smtClean="0"/>
              <a:t>Would </a:t>
            </a:r>
            <a:r>
              <a:rPr lang="en-US" dirty="0"/>
              <a:t>the amount of time it </a:t>
            </a:r>
            <a:r>
              <a:rPr lang="en-US" dirty="0" smtClean="0"/>
              <a:t>takes </a:t>
            </a:r>
            <a:r>
              <a:rPr lang="en-US" dirty="0"/>
              <a:t>to parallelize your code be worth the gain in speed?</a:t>
            </a:r>
          </a:p>
          <a:p>
            <a:pPr lvl="1"/>
            <a:r>
              <a:rPr lang="en-US" dirty="0" smtClean="0"/>
              <a:t>Parallelizing </a:t>
            </a:r>
            <a:r>
              <a:rPr lang="en-US" dirty="0"/>
              <a:t>established code vs. starting from scratch</a:t>
            </a:r>
          </a:p>
          <a:p>
            <a:pPr lvl="1"/>
            <a:r>
              <a:rPr lang="en-US" dirty="0" smtClean="0"/>
              <a:t>Established </a:t>
            </a:r>
            <a:r>
              <a:rPr lang="en-US" dirty="0"/>
              <a:t>code: Maybe easier / faster to parallelize, but </a:t>
            </a:r>
            <a:r>
              <a:rPr lang="en-US" dirty="0" smtClean="0"/>
              <a:t>may </a:t>
            </a:r>
            <a:r>
              <a:rPr lang="en-US" dirty="0"/>
              <a:t>not give good performance or scaling</a:t>
            </a:r>
          </a:p>
          <a:p>
            <a:pPr lvl="1"/>
            <a:r>
              <a:rPr lang="en-US" dirty="0" smtClean="0"/>
              <a:t>Start </a:t>
            </a:r>
            <a:r>
              <a:rPr lang="en-US" dirty="0"/>
              <a:t>from scratch: Takes longer, but will give better performance, accuracy, and gives the opportunity to turn a “black box” into a code you understand</a:t>
            </a:r>
          </a:p>
          <a:p>
            <a:endParaRPr lang="en-US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xfrm>
            <a:off x="11293475" y="6172200"/>
            <a:ext cx="914400" cy="593725"/>
          </a:xfrm>
        </p:spPr>
        <p:txBody>
          <a:bodyPr>
            <a:normAutofit lnSpcReduction="10000"/>
          </a:bodyPr>
          <a:lstStyle/>
          <a:p>
            <a:r>
              <a:rPr lang="en-US" smtClean="0"/>
              <a:t>24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2/27/2025, Lecture 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CSC4700, Spring 2025, Introduction to Parallelism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92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Guidance for efficient </a:t>
            </a:r>
            <a:r>
              <a:rPr lang="en-US" dirty="0"/>
              <a:t>P</a:t>
            </a:r>
            <a:r>
              <a:rPr lang="en-US" dirty="0" smtClean="0"/>
              <a:t>arallelization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Increase the fraction of your program that can be </a:t>
            </a:r>
            <a:r>
              <a:rPr lang="en-US" dirty="0" smtClean="0"/>
              <a:t>parallelized</a:t>
            </a:r>
          </a:p>
          <a:p>
            <a:pPr lvl="1"/>
            <a:r>
              <a:rPr lang="en-US" dirty="0" smtClean="0"/>
              <a:t>Identify </a:t>
            </a:r>
            <a:r>
              <a:rPr lang="en-US" dirty="0"/>
              <a:t>the most time consuming parts of your program and parallelize </a:t>
            </a:r>
            <a:r>
              <a:rPr lang="en-US" dirty="0" smtClean="0"/>
              <a:t>them</a:t>
            </a:r>
          </a:p>
          <a:p>
            <a:pPr lvl="1"/>
            <a:r>
              <a:rPr lang="en-US" dirty="0" smtClean="0"/>
              <a:t>This </a:t>
            </a:r>
            <a:r>
              <a:rPr lang="en-US" dirty="0"/>
              <a:t>could require modifying your intrinsic algorithm and code’s organization</a:t>
            </a:r>
          </a:p>
          <a:p>
            <a:r>
              <a:rPr lang="en-US" dirty="0" smtClean="0"/>
              <a:t>Balance </a:t>
            </a:r>
            <a:r>
              <a:rPr lang="en-US" dirty="0"/>
              <a:t>parallel workload</a:t>
            </a:r>
          </a:p>
          <a:p>
            <a:r>
              <a:rPr lang="en-US" dirty="0" smtClean="0"/>
              <a:t>Minimize </a:t>
            </a:r>
            <a:r>
              <a:rPr lang="en-US" dirty="0"/>
              <a:t>time spent in communication</a:t>
            </a:r>
          </a:p>
          <a:p>
            <a:r>
              <a:rPr lang="en-US" dirty="0" smtClean="0"/>
              <a:t>Partition </a:t>
            </a:r>
            <a:r>
              <a:rPr lang="en-US" dirty="0"/>
              <a:t>data. Distribute arrays and matrices – allocate specific memory for each </a:t>
            </a:r>
            <a:r>
              <a:rPr lang="en-US" dirty="0" smtClean="0"/>
              <a:t>process on a separate node</a:t>
            </a:r>
            <a:endParaRPr lang="en-US" dirty="0"/>
          </a:p>
          <a:p>
            <a:endParaRPr lang="en-US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12"/>
          </p:nvPr>
        </p:nvSpPr>
        <p:spPr>
          <a:xfrm>
            <a:off x="11293475" y="6172200"/>
            <a:ext cx="914400" cy="593725"/>
          </a:xfrm>
        </p:spPr>
        <p:txBody>
          <a:bodyPr>
            <a:normAutofit lnSpcReduction="10000"/>
          </a:bodyPr>
          <a:lstStyle/>
          <a:p>
            <a:r>
              <a:rPr lang="en-US" smtClean="0"/>
              <a:t>25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2/27/2025, Lecture 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CSC4700, Spring 2025, Introduction to Parallelism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4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 about </a:t>
            </a:r>
            <a:r>
              <a:rPr lang="en-US" dirty="0" smtClean="0"/>
              <a:t>Parallelization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Content Placeholder 28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You parallelize your program to run faster, and to solve larger and more complex problems</a:t>
                </a:r>
              </a:p>
              <a:p>
                <a:pPr lvl="1"/>
                <a:r>
                  <a:rPr lang="en-US" dirty="0"/>
                  <a:t>How much faster will the program run</a:t>
                </a:r>
                <a:r>
                  <a:rPr lang="en-US" dirty="0" smtClean="0"/>
                  <a:t>?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/>
                      </a:rPr>
                      <m:t>𝑇</m:t>
                    </m:r>
                    <m:r>
                      <a:rPr lang="en-US" i="1" spc="-530" dirty="0"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  <m:r>
                      <a:rPr lang="en-US" i="1" spc="-204" dirty="0">
                        <a:latin typeface="Cambria Math" panose="02040503050406030204" pitchFamily="18" charset="0"/>
                        <a:cs typeface="Times New Roman"/>
                      </a:rPr>
                      <m:t>(</m:t>
                    </m:r>
                    <m:r>
                      <a:rPr lang="en-US" i="1" spc="-204" dirty="0" smtClean="0">
                        <a:latin typeface="Cambria Math" panose="02040503050406030204" pitchFamily="18" charset="0"/>
                        <a:cs typeface="Times New Roman"/>
                      </a:rPr>
                      <m:t>1)</m:t>
                    </m:r>
                  </m:oMath>
                </a14:m>
                <a:r>
                  <a:rPr lang="en-US" dirty="0" smtClean="0">
                    <a:latin typeface="Times New Roman"/>
                    <a:cs typeface="Times New Roman"/>
                  </a:rPr>
                  <a:t>: </a:t>
                </a:r>
                <a:r>
                  <a:rPr lang="en-US" dirty="0" smtClean="0"/>
                  <a:t>Time </a:t>
                </a:r>
                <a:r>
                  <a:rPr lang="en-US" dirty="0"/>
                  <a:t>to complete the job on </a:t>
                </a: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one</a:t>
                </a:r>
                <a:r>
                  <a:rPr lang="en-US" dirty="0"/>
                  <a:t> </a:t>
                </a:r>
                <a:r>
                  <a:rPr lang="en-US" dirty="0" smtClean="0"/>
                  <a:t>process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Times New Roman"/>
                      </a:rPr>
                      <m:t>𝑇</m:t>
                    </m:r>
                    <m:r>
                      <a:rPr lang="en-US" i="1" spc="-530" dirty="0">
                        <a:latin typeface="Cambria Math" panose="02040503050406030204" pitchFamily="18" charset="0"/>
                        <a:cs typeface="Times New Roman"/>
                      </a:rPr>
                      <m:t> </m:t>
                    </m:r>
                    <m:r>
                      <a:rPr lang="en-US" i="1" spc="-204" dirty="0">
                        <a:latin typeface="Cambria Math" panose="02040503050406030204" pitchFamily="18" charset="0"/>
                        <a:cs typeface="Times New Roman"/>
                      </a:rPr>
                      <m:t>(</m:t>
                    </m:r>
                    <m:r>
                      <a:rPr lang="en-US" b="0" i="1" spc="-204" dirty="0" smtClean="0">
                        <a:latin typeface="Cambria Math" panose="02040503050406030204" pitchFamily="18" charset="0"/>
                        <a:cs typeface="Times New Roman"/>
                      </a:rPr>
                      <m:t>𝑛</m:t>
                    </m:r>
                    <m:r>
                      <a:rPr lang="en-US" i="1" spc="-204" dirty="0">
                        <a:latin typeface="Cambria Math" panose="02040503050406030204" pitchFamily="18" charset="0"/>
                        <a:cs typeface="Times New Roman"/>
                      </a:rPr>
                      <m:t>)</m:t>
                    </m:r>
                  </m:oMath>
                </a14:m>
                <a:r>
                  <a:rPr lang="en-US" dirty="0" smtClean="0"/>
                  <a:t>: </a:t>
                </a:r>
                <a:r>
                  <a:rPr lang="en-US" dirty="0"/>
                  <a:t>Time to complete the </a:t>
                </a:r>
                <a:r>
                  <a:rPr lang="en-US" dirty="0" smtClean="0"/>
                  <a:t>job on </a:t>
                </a: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n</a:t>
                </a:r>
                <a:r>
                  <a:rPr lang="en-US" dirty="0"/>
                  <a:t> processes</a:t>
                </a:r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29" name="Content Placeholder 2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4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2/27/2025, Lecture 10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CSC4700, Spring 2025, Introduction to Parallelism</a:t>
            </a:r>
            <a:endParaRPr lang="en-US"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26</a:t>
            </a:r>
            <a:endParaRPr lang="en-US" dirty="0"/>
          </a:p>
        </p:txBody>
      </p:sp>
      <p:sp>
        <p:nvSpPr>
          <p:cNvPr id="30" name="object 3"/>
          <p:cNvSpPr/>
          <p:nvPr/>
        </p:nvSpPr>
        <p:spPr>
          <a:xfrm>
            <a:off x="3241592" y="4076940"/>
            <a:ext cx="868680" cy="0"/>
          </a:xfrm>
          <a:custGeom>
            <a:avLst/>
            <a:gdLst/>
            <a:ahLst/>
            <a:cxnLst/>
            <a:rect l="l" t="t" r="r" b="b"/>
            <a:pathLst>
              <a:path w="868680">
                <a:moveTo>
                  <a:pt x="0" y="0"/>
                </a:moveTo>
                <a:lnTo>
                  <a:pt x="868555" y="0"/>
                </a:lnTo>
              </a:path>
            </a:pathLst>
          </a:custGeom>
          <a:ln w="179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4"/>
          <p:cNvSpPr txBox="1"/>
          <p:nvPr/>
        </p:nvSpPr>
        <p:spPr>
          <a:xfrm>
            <a:off x="3231672" y="4066898"/>
            <a:ext cx="880110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3650" i="1" dirty="0">
                <a:latin typeface="Times New Roman"/>
                <a:cs typeface="Times New Roman"/>
              </a:rPr>
              <a:t>T</a:t>
            </a:r>
            <a:r>
              <a:rPr sz="3650" i="1" spc="-530" dirty="0">
                <a:latin typeface="Times New Roman"/>
                <a:cs typeface="Times New Roman"/>
              </a:rPr>
              <a:t> </a:t>
            </a:r>
            <a:r>
              <a:rPr sz="3650" spc="-25" dirty="0">
                <a:latin typeface="Times New Roman"/>
                <a:cs typeface="Times New Roman"/>
              </a:rPr>
              <a:t>(</a:t>
            </a:r>
            <a:r>
              <a:rPr sz="3650" i="1" spc="-25" dirty="0">
                <a:latin typeface="Times New Roman"/>
                <a:cs typeface="Times New Roman"/>
              </a:rPr>
              <a:t>n</a:t>
            </a:r>
            <a:r>
              <a:rPr sz="3650" spc="-25" dirty="0">
                <a:latin typeface="Times New Roman"/>
                <a:cs typeface="Times New Roman"/>
              </a:rPr>
              <a:t>)</a:t>
            </a:r>
            <a:endParaRPr sz="3650" dirty="0">
              <a:latin typeface="Times New Roman"/>
              <a:cs typeface="Times New Roman"/>
            </a:endParaRPr>
          </a:p>
        </p:txBody>
      </p:sp>
      <p:sp>
        <p:nvSpPr>
          <p:cNvPr id="32" name="object 5"/>
          <p:cNvSpPr txBox="1"/>
          <p:nvPr/>
        </p:nvSpPr>
        <p:spPr>
          <a:xfrm>
            <a:off x="3276600" y="3429000"/>
            <a:ext cx="789305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3650" i="1" dirty="0">
                <a:latin typeface="Times New Roman"/>
                <a:cs typeface="Times New Roman"/>
              </a:rPr>
              <a:t>T</a:t>
            </a:r>
            <a:r>
              <a:rPr sz="3650" i="1" spc="-530" dirty="0">
                <a:latin typeface="Times New Roman"/>
                <a:cs typeface="Times New Roman"/>
              </a:rPr>
              <a:t> </a:t>
            </a:r>
            <a:r>
              <a:rPr sz="3650" spc="-204" dirty="0">
                <a:latin typeface="Times New Roman"/>
                <a:cs typeface="Times New Roman"/>
              </a:rPr>
              <a:t>(1)</a:t>
            </a:r>
            <a:endParaRPr sz="3650" dirty="0">
              <a:latin typeface="Times New Roman"/>
              <a:cs typeface="Times New Roman"/>
            </a:endParaRPr>
          </a:p>
        </p:txBody>
      </p:sp>
      <p:sp>
        <p:nvSpPr>
          <p:cNvPr id="33" name="object 6"/>
          <p:cNvSpPr txBox="1"/>
          <p:nvPr/>
        </p:nvSpPr>
        <p:spPr>
          <a:xfrm>
            <a:off x="1967821" y="3714189"/>
            <a:ext cx="1191260" cy="581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3650" i="1" spc="70" dirty="0">
                <a:latin typeface="Times New Roman"/>
                <a:cs typeface="Times New Roman"/>
              </a:rPr>
              <a:t>S</a:t>
            </a:r>
            <a:r>
              <a:rPr sz="3650" spc="70" dirty="0">
                <a:latin typeface="Times New Roman"/>
                <a:cs typeface="Times New Roman"/>
              </a:rPr>
              <a:t>(</a:t>
            </a:r>
            <a:r>
              <a:rPr sz="3650" i="1" spc="70" dirty="0">
                <a:latin typeface="Times New Roman"/>
                <a:cs typeface="Times New Roman"/>
              </a:rPr>
              <a:t>n</a:t>
            </a:r>
            <a:r>
              <a:rPr sz="3650" spc="70" dirty="0">
                <a:latin typeface="Times New Roman"/>
                <a:cs typeface="Times New Roman"/>
              </a:rPr>
              <a:t>)</a:t>
            </a:r>
            <a:r>
              <a:rPr sz="3650" spc="-175" dirty="0">
                <a:latin typeface="Times New Roman"/>
                <a:cs typeface="Times New Roman"/>
              </a:rPr>
              <a:t> </a:t>
            </a:r>
            <a:r>
              <a:rPr sz="3650" spc="-50" dirty="0">
                <a:latin typeface="Symbol"/>
                <a:cs typeface="Symbol"/>
              </a:rPr>
              <a:t></a:t>
            </a:r>
            <a:endParaRPr sz="3650" dirty="0">
              <a:latin typeface="Symbol"/>
              <a:cs typeface="Symbol"/>
            </a:endParaRPr>
          </a:p>
        </p:txBody>
      </p:sp>
      <p:sp>
        <p:nvSpPr>
          <p:cNvPr id="34" name="object 7"/>
          <p:cNvSpPr txBox="1"/>
          <p:nvPr/>
        </p:nvSpPr>
        <p:spPr>
          <a:xfrm>
            <a:off x="1832571" y="2891480"/>
            <a:ext cx="11861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b="1" spc="-10" dirty="0">
                <a:solidFill>
                  <a:srgbClr val="000099"/>
                </a:solidFill>
                <a:latin typeface="Arial"/>
                <a:cs typeface="Arial"/>
              </a:rPr>
              <a:t>Speedup: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9" name="object 12"/>
          <p:cNvSpPr txBox="1"/>
          <p:nvPr/>
        </p:nvSpPr>
        <p:spPr>
          <a:xfrm>
            <a:off x="6950216" y="2891480"/>
            <a:ext cx="13100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b="1" spc="-10" dirty="0">
                <a:solidFill>
                  <a:srgbClr val="000099"/>
                </a:solidFill>
                <a:latin typeface="Arial"/>
                <a:cs typeface="Arial"/>
              </a:rPr>
              <a:t>Efficiency: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0" name="object 13"/>
          <p:cNvSpPr/>
          <p:nvPr/>
        </p:nvSpPr>
        <p:spPr>
          <a:xfrm>
            <a:off x="8485659" y="4067694"/>
            <a:ext cx="867410" cy="0"/>
          </a:xfrm>
          <a:custGeom>
            <a:avLst/>
            <a:gdLst/>
            <a:ahLst/>
            <a:cxnLst/>
            <a:rect l="l" t="t" r="r" b="b"/>
            <a:pathLst>
              <a:path w="867410">
                <a:moveTo>
                  <a:pt x="0" y="0"/>
                </a:moveTo>
                <a:lnTo>
                  <a:pt x="867351" y="0"/>
                </a:lnTo>
              </a:path>
            </a:pathLst>
          </a:custGeom>
          <a:ln w="182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14"/>
          <p:cNvSpPr txBox="1"/>
          <p:nvPr/>
        </p:nvSpPr>
        <p:spPr>
          <a:xfrm>
            <a:off x="8798327" y="4058027"/>
            <a:ext cx="254000" cy="572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spcBef>
                <a:spcPts val="135"/>
              </a:spcBef>
            </a:pPr>
            <a:r>
              <a:rPr sz="3550" i="1" spc="-50" dirty="0">
                <a:latin typeface="Times New Roman"/>
                <a:cs typeface="Times New Roman"/>
              </a:rPr>
              <a:t>n</a:t>
            </a:r>
            <a:endParaRPr sz="3550" dirty="0">
              <a:latin typeface="Times New Roman"/>
              <a:cs typeface="Times New Roman"/>
            </a:endParaRPr>
          </a:p>
        </p:txBody>
      </p:sp>
      <p:sp>
        <p:nvSpPr>
          <p:cNvPr id="42" name="object 15"/>
          <p:cNvSpPr txBox="1"/>
          <p:nvPr/>
        </p:nvSpPr>
        <p:spPr>
          <a:xfrm>
            <a:off x="7143317" y="3710831"/>
            <a:ext cx="2228850" cy="5721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spcBef>
                <a:spcPts val="135"/>
              </a:spcBef>
            </a:pPr>
            <a:r>
              <a:rPr sz="3550" i="1" spc="75" dirty="0">
                <a:latin typeface="Times New Roman"/>
                <a:cs typeface="Times New Roman"/>
              </a:rPr>
              <a:t>E</a:t>
            </a:r>
            <a:r>
              <a:rPr sz="3550" spc="75" dirty="0">
                <a:latin typeface="Times New Roman"/>
                <a:cs typeface="Times New Roman"/>
              </a:rPr>
              <a:t>(</a:t>
            </a:r>
            <a:r>
              <a:rPr sz="3550" i="1" spc="75" dirty="0">
                <a:latin typeface="Times New Roman"/>
                <a:cs typeface="Times New Roman"/>
              </a:rPr>
              <a:t>n</a:t>
            </a:r>
            <a:r>
              <a:rPr sz="3550" spc="75" dirty="0">
                <a:latin typeface="Times New Roman"/>
                <a:cs typeface="Times New Roman"/>
              </a:rPr>
              <a:t>)</a:t>
            </a:r>
            <a:r>
              <a:rPr sz="3550" spc="-95" dirty="0">
                <a:latin typeface="Times New Roman"/>
                <a:cs typeface="Times New Roman"/>
              </a:rPr>
              <a:t> </a:t>
            </a:r>
            <a:r>
              <a:rPr sz="3550" dirty="0">
                <a:latin typeface="Symbol"/>
                <a:cs typeface="Symbol"/>
              </a:rPr>
              <a:t></a:t>
            </a:r>
            <a:r>
              <a:rPr sz="3550" spc="275" dirty="0">
                <a:latin typeface="Times New Roman"/>
                <a:cs typeface="Times New Roman"/>
              </a:rPr>
              <a:t> </a:t>
            </a:r>
            <a:r>
              <a:rPr sz="5325" i="1" spc="127" baseline="34428" dirty="0">
                <a:latin typeface="Times New Roman"/>
                <a:cs typeface="Times New Roman"/>
              </a:rPr>
              <a:t>S</a:t>
            </a:r>
            <a:r>
              <a:rPr sz="5325" spc="127" baseline="34428" dirty="0">
                <a:latin typeface="Times New Roman"/>
                <a:cs typeface="Times New Roman"/>
              </a:rPr>
              <a:t>(</a:t>
            </a:r>
            <a:r>
              <a:rPr sz="5325" i="1" spc="127" baseline="34428" dirty="0">
                <a:latin typeface="Times New Roman"/>
                <a:cs typeface="Times New Roman"/>
              </a:rPr>
              <a:t>n</a:t>
            </a:r>
            <a:r>
              <a:rPr sz="5325" spc="127" baseline="34428" dirty="0">
                <a:latin typeface="Times New Roman"/>
                <a:cs typeface="Times New Roman"/>
              </a:rPr>
              <a:t>)</a:t>
            </a:r>
            <a:endParaRPr sz="5325" baseline="34428" dirty="0">
              <a:latin typeface="Times New Roman"/>
              <a:cs typeface="Times New Roman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106028" y="4736409"/>
            <a:ext cx="35619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Tells you how efficiently you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parallelize your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code</a:t>
            </a:r>
          </a:p>
        </p:txBody>
      </p:sp>
    </p:spTree>
    <p:extLst>
      <p:ext uri="{BB962C8B-B14F-4D97-AF65-F5344CB8AC3E}">
        <p14:creationId xmlns:p14="http://schemas.microsoft.com/office/powerpoint/2010/main" val="225327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/>
      <p:bldP spid="33" grpId="0"/>
      <p:bldP spid="34" grpId="0"/>
      <p:bldP spid="39" grpId="0"/>
      <p:bldP spid="40" grpId="0" animBg="1"/>
      <p:bldP spid="41" grpId="0"/>
      <p:bldP spid="42" grpId="0"/>
      <p:bldP spid="4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Oversimplified </a:t>
            </a:r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1261871" y="1828800"/>
                <a:ext cx="10031603" cy="4351337"/>
              </a:xfrm>
            </p:spPr>
            <p:txBody>
              <a:bodyPr>
                <a:normAutofit lnSpcReduction="10000"/>
              </a:bodyPr>
              <a:lstStyle/>
              <a:p>
                <a:pPr marL="12700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/>
                      </a:rPr>
                      <m:t>𝑝</m:t>
                    </m:r>
                  </m:oMath>
                </a14:m>
                <a:r>
                  <a:rPr lang="en-US" spc="-1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Arial"/>
                      </a:rPr>
                      <m:t>→</m:t>
                    </m:r>
                  </m:oMath>
                </a14:m>
                <a:r>
                  <a:rPr lang="en-US" spc="45" dirty="0" smtClean="0">
                    <a:cs typeface="Times New Roman"/>
                  </a:rPr>
                  <a:t> </a:t>
                </a:r>
                <a:r>
                  <a:rPr lang="en-US" dirty="0">
                    <a:cs typeface="Arial"/>
                  </a:rPr>
                  <a:t>fraction</a:t>
                </a:r>
                <a:r>
                  <a:rPr lang="en-US" spc="-35" dirty="0">
                    <a:cs typeface="Arial"/>
                  </a:rPr>
                  <a:t> </a:t>
                </a:r>
                <a:r>
                  <a:rPr lang="en-US" dirty="0">
                    <a:cs typeface="Arial"/>
                  </a:rPr>
                  <a:t>of</a:t>
                </a:r>
                <a:r>
                  <a:rPr lang="en-US" spc="-20" dirty="0">
                    <a:cs typeface="Arial"/>
                  </a:rPr>
                  <a:t> </a:t>
                </a:r>
                <a:r>
                  <a:rPr lang="en-US" dirty="0">
                    <a:cs typeface="Arial"/>
                  </a:rPr>
                  <a:t>program</a:t>
                </a:r>
                <a:r>
                  <a:rPr lang="en-US" spc="-25" dirty="0">
                    <a:cs typeface="Arial"/>
                  </a:rPr>
                  <a:t> </a:t>
                </a:r>
                <a:r>
                  <a:rPr lang="en-US" dirty="0">
                    <a:cs typeface="Arial"/>
                  </a:rPr>
                  <a:t>that</a:t>
                </a:r>
                <a:r>
                  <a:rPr lang="en-US" spc="-25" dirty="0">
                    <a:cs typeface="Arial"/>
                  </a:rPr>
                  <a:t> </a:t>
                </a:r>
                <a:r>
                  <a:rPr lang="en-US" dirty="0">
                    <a:cs typeface="Arial"/>
                  </a:rPr>
                  <a:t>can</a:t>
                </a:r>
                <a:r>
                  <a:rPr lang="en-US" spc="-20" dirty="0">
                    <a:cs typeface="Arial"/>
                  </a:rPr>
                  <a:t> </a:t>
                </a:r>
                <a:r>
                  <a:rPr lang="en-US" dirty="0">
                    <a:cs typeface="Arial"/>
                  </a:rPr>
                  <a:t>be </a:t>
                </a:r>
                <a:r>
                  <a:rPr lang="en-US" spc="-10" dirty="0">
                    <a:cs typeface="Arial"/>
                  </a:rPr>
                  <a:t>parallelized</a:t>
                </a:r>
                <a:endParaRPr lang="en-US" dirty="0">
                  <a:cs typeface="Arial"/>
                </a:endParaRPr>
              </a:p>
              <a:p>
                <a:pPr marL="287020" marR="1282065"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/>
                      </a:rPr>
                      <m:t>1</m:t>
                    </m:r>
                    <m:r>
                      <a:rPr lang="en-US" i="1" spc="-1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en-US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/>
                      </a:rPr>
                      <m:t>−</m:t>
                    </m:r>
                    <m:r>
                      <a:rPr lang="en-US" i="1" spc="-15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en-US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cs typeface="Arial"/>
                      </a:rPr>
                      <m:t>𝑝</m:t>
                    </m:r>
                  </m:oMath>
                </a14:m>
                <a:r>
                  <a:rPr lang="en-US" spc="-15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>
                        <a:latin typeface="Cambria Math" panose="02040503050406030204" pitchFamily="18" charset="0"/>
                        <a:cs typeface="Arial"/>
                      </a:rPr>
                      <m:t>→</m:t>
                    </m:r>
                  </m:oMath>
                </a14:m>
                <a:r>
                  <a:rPr lang="en-US" spc="55" dirty="0" smtClean="0">
                    <a:cs typeface="Times New Roman"/>
                  </a:rPr>
                  <a:t> </a:t>
                </a:r>
                <a:r>
                  <a:rPr lang="en-US" dirty="0">
                    <a:cs typeface="Arial"/>
                  </a:rPr>
                  <a:t>fraction</a:t>
                </a:r>
                <a:r>
                  <a:rPr lang="en-US" spc="-55" dirty="0">
                    <a:cs typeface="Arial"/>
                  </a:rPr>
                  <a:t> </a:t>
                </a:r>
                <a:r>
                  <a:rPr lang="en-US" dirty="0">
                    <a:cs typeface="Arial"/>
                  </a:rPr>
                  <a:t>of</a:t>
                </a:r>
                <a:r>
                  <a:rPr lang="en-US" spc="-15" dirty="0">
                    <a:cs typeface="Arial"/>
                  </a:rPr>
                  <a:t> </a:t>
                </a:r>
                <a:r>
                  <a:rPr lang="en-US" dirty="0">
                    <a:cs typeface="Arial"/>
                  </a:rPr>
                  <a:t>program</a:t>
                </a:r>
                <a:r>
                  <a:rPr lang="en-US" spc="-25" dirty="0">
                    <a:cs typeface="Arial"/>
                  </a:rPr>
                  <a:t> </a:t>
                </a:r>
                <a:r>
                  <a:rPr lang="en-US" dirty="0">
                    <a:cs typeface="Arial"/>
                  </a:rPr>
                  <a:t>that</a:t>
                </a:r>
                <a:r>
                  <a:rPr lang="en-US" spc="-25" dirty="0">
                    <a:cs typeface="Arial"/>
                  </a:rPr>
                  <a:t> </a:t>
                </a:r>
                <a:r>
                  <a:rPr lang="en-US" dirty="0">
                    <a:cs typeface="Arial"/>
                  </a:rPr>
                  <a:t>cannot</a:t>
                </a:r>
                <a:r>
                  <a:rPr lang="en-US" spc="-20" dirty="0">
                    <a:cs typeface="Arial"/>
                  </a:rPr>
                  <a:t> </a:t>
                </a:r>
                <a:r>
                  <a:rPr lang="en-US" dirty="0">
                    <a:cs typeface="Arial"/>
                  </a:rPr>
                  <a:t>be </a:t>
                </a:r>
                <a:r>
                  <a:rPr lang="en-US" spc="-10" dirty="0">
                    <a:cs typeface="Arial"/>
                  </a:rPr>
                  <a:t>parallelized </a:t>
                </a:r>
              </a:p>
              <a:p>
                <a:pPr marL="12700" marR="1282065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/>
                      </a:rPr>
                      <m:t>𝑛</m:t>
                    </m:r>
                  </m:oMath>
                </a14:m>
                <a:r>
                  <a:rPr lang="en-US" dirty="0" smtClean="0">
                    <a:cs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Arial"/>
                      </a:rPr>
                      <m:t>→ </m:t>
                    </m:r>
                  </m:oMath>
                </a14:m>
                <a:r>
                  <a:rPr lang="en-US" dirty="0" smtClean="0">
                    <a:cs typeface="Arial"/>
                  </a:rPr>
                  <a:t>number</a:t>
                </a:r>
                <a:r>
                  <a:rPr lang="en-US" spc="-5" dirty="0" smtClean="0">
                    <a:cs typeface="Arial"/>
                  </a:rPr>
                  <a:t> </a:t>
                </a:r>
                <a:r>
                  <a:rPr lang="en-US" dirty="0" smtClean="0">
                    <a:cs typeface="Arial"/>
                  </a:rPr>
                  <a:t>of</a:t>
                </a:r>
                <a:r>
                  <a:rPr lang="en-US" spc="-20" dirty="0" smtClean="0">
                    <a:cs typeface="Arial"/>
                  </a:rPr>
                  <a:t> p</a:t>
                </a:r>
                <a:r>
                  <a:rPr lang="en-US" spc="-10" dirty="0" smtClean="0">
                    <a:cs typeface="Arial"/>
                  </a:rPr>
                  <a:t>rocessors</a:t>
                </a:r>
                <a:endParaRPr lang="en-US" dirty="0">
                  <a:cs typeface="Arial"/>
                </a:endParaRPr>
              </a:p>
              <a:p>
                <a:pPr marL="182563" indent="-182563">
                  <a:spcBef>
                    <a:spcPts val="1200"/>
                  </a:spcBef>
                </a:pPr>
                <a:r>
                  <a:rPr lang="en-US" dirty="0">
                    <a:cs typeface="Arial"/>
                  </a:rPr>
                  <a:t>Then</a:t>
                </a:r>
                <a:r>
                  <a:rPr lang="en-US" spc="-15" dirty="0">
                    <a:cs typeface="Arial"/>
                  </a:rPr>
                  <a:t> </a:t>
                </a:r>
                <a:r>
                  <a:rPr lang="en-US" dirty="0">
                    <a:cs typeface="Arial"/>
                  </a:rPr>
                  <a:t>the</a:t>
                </a:r>
                <a:r>
                  <a:rPr lang="en-US" spc="-15" dirty="0">
                    <a:cs typeface="Arial"/>
                  </a:rPr>
                  <a:t> </a:t>
                </a:r>
                <a:r>
                  <a:rPr lang="en-US" dirty="0">
                    <a:cs typeface="Arial"/>
                  </a:rPr>
                  <a:t>time</a:t>
                </a:r>
                <a:r>
                  <a:rPr lang="en-US" spc="-35" dirty="0">
                    <a:cs typeface="Arial"/>
                  </a:rPr>
                  <a:t> </a:t>
                </a:r>
                <a:r>
                  <a:rPr lang="en-US" dirty="0">
                    <a:cs typeface="Arial"/>
                  </a:rPr>
                  <a:t>of</a:t>
                </a:r>
                <a:r>
                  <a:rPr lang="en-US" spc="-15" dirty="0">
                    <a:cs typeface="Arial"/>
                  </a:rPr>
                  <a:t> </a:t>
                </a:r>
                <a:r>
                  <a:rPr lang="en-US" dirty="0">
                    <a:cs typeface="Arial"/>
                  </a:rPr>
                  <a:t>running</a:t>
                </a:r>
                <a:r>
                  <a:rPr lang="en-US" spc="-15" dirty="0">
                    <a:cs typeface="Arial"/>
                  </a:rPr>
                  <a:t> </a:t>
                </a:r>
                <a:r>
                  <a:rPr lang="en-US" dirty="0">
                    <a:cs typeface="Arial"/>
                  </a:rPr>
                  <a:t>the</a:t>
                </a:r>
                <a:r>
                  <a:rPr lang="en-US" spc="-15" dirty="0">
                    <a:cs typeface="Arial"/>
                  </a:rPr>
                  <a:t> </a:t>
                </a:r>
                <a:r>
                  <a:rPr lang="en-US" dirty="0">
                    <a:cs typeface="Arial"/>
                  </a:rPr>
                  <a:t>parallel</a:t>
                </a:r>
                <a:r>
                  <a:rPr lang="en-US" spc="-40" dirty="0">
                    <a:cs typeface="Arial"/>
                  </a:rPr>
                  <a:t> </a:t>
                </a:r>
                <a:r>
                  <a:rPr lang="en-US" dirty="0">
                    <a:cs typeface="Arial"/>
                  </a:rPr>
                  <a:t>program</a:t>
                </a:r>
                <a:r>
                  <a:rPr lang="en-US" spc="-45" dirty="0">
                    <a:cs typeface="Arial"/>
                  </a:rPr>
                  <a:t> </a:t>
                </a:r>
                <a:r>
                  <a:rPr lang="en-US" dirty="0">
                    <a:cs typeface="Arial"/>
                  </a:rPr>
                  <a:t>will</a:t>
                </a:r>
                <a:r>
                  <a:rPr lang="en-US" spc="-60" dirty="0">
                    <a:cs typeface="Arial"/>
                  </a:rPr>
                  <a:t> </a:t>
                </a:r>
                <a:r>
                  <a:rPr lang="en-US" spc="-25" dirty="0">
                    <a:cs typeface="Arial"/>
                  </a:rPr>
                  <a:t>be</a:t>
                </a:r>
                <a:r>
                  <a:rPr lang="en-US" dirty="0">
                    <a:cs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/>
                      </a:rPr>
                      <m:t>1</m:t>
                    </m:r>
                    <m:r>
                      <a:rPr lang="en-US" i="1" spc="-10" dirty="0"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/>
                      </a:rPr>
                      <m:t>–</m:t>
                    </m:r>
                    <m:r>
                      <a:rPr lang="en-US" i="1" spc="-20" dirty="0"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/>
                      </a:rPr>
                      <m:t>𝑝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/>
                      </a:rPr>
                      <m:t> + </m:t>
                    </m:r>
                    <m:r>
                      <a:rPr lang="en-US" i="1" dirty="0" err="1">
                        <a:latin typeface="Cambria Math" panose="02040503050406030204" pitchFamily="18" charset="0"/>
                        <a:cs typeface="Arial"/>
                      </a:rPr>
                      <m:t>𝑝</m:t>
                    </m:r>
                    <m:r>
                      <a:rPr lang="en-US" i="1" dirty="0" err="1">
                        <a:latin typeface="Cambria Math" panose="02040503050406030204" pitchFamily="18" charset="0"/>
                        <a:cs typeface="Arial"/>
                      </a:rPr>
                      <m:t>/</m:t>
                    </m:r>
                    <m:r>
                      <a:rPr lang="en-US" i="1" dirty="0" err="1">
                        <a:latin typeface="Cambria Math" panose="02040503050406030204" pitchFamily="18" charset="0"/>
                        <a:cs typeface="Arial"/>
                      </a:rPr>
                      <m:t>𝑛</m:t>
                    </m:r>
                    <m:r>
                      <a:rPr lang="en-US" i="1" spc="-10" dirty="0"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</m:oMath>
                </a14:m>
                <a:r>
                  <a:rPr lang="en-US" dirty="0" smtClean="0">
                    <a:cs typeface="Arial"/>
                  </a:rPr>
                  <a:t> of</a:t>
                </a:r>
                <a:r>
                  <a:rPr lang="en-US" spc="-20" dirty="0" smtClean="0">
                    <a:cs typeface="Arial"/>
                  </a:rPr>
                  <a:t> </a:t>
                </a:r>
                <a:r>
                  <a:rPr lang="en-US" dirty="0">
                    <a:cs typeface="Arial"/>
                  </a:rPr>
                  <a:t>the</a:t>
                </a:r>
                <a:r>
                  <a:rPr lang="en-US" spc="-20" dirty="0">
                    <a:cs typeface="Arial"/>
                  </a:rPr>
                  <a:t> </a:t>
                </a:r>
                <a:r>
                  <a:rPr lang="en-US" dirty="0">
                    <a:cs typeface="Arial"/>
                  </a:rPr>
                  <a:t>time</a:t>
                </a:r>
                <a:r>
                  <a:rPr lang="en-US" spc="-35" dirty="0">
                    <a:cs typeface="Arial"/>
                  </a:rPr>
                  <a:t> </a:t>
                </a:r>
                <a:r>
                  <a:rPr lang="en-US" dirty="0">
                    <a:cs typeface="Arial"/>
                  </a:rPr>
                  <a:t>for</a:t>
                </a:r>
                <a:r>
                  <a:rPr lang="en-US" spc="-20" dirty="0">
                    <a:cs typeface="Arial"/>
                  </a:rPr>
                  <a:t> </a:t>
                </a:r>
                <a:r>
                  <a:rPr lang="en-US" dirty="0">
                    <a:cs typeface="Arial"/>
                  </a:rPr>
                  <a:t>running</a:t>
                </a:r>
                <a:r>
                  <a:rPr lang="en-US" spc="-20" dirty="0">
                    <a:cs typeface="Arial"/>
                  </a:rPr>
                  <a:t> </a:t>
                </a:r>
                <a:r>
                  <a:rPr lang="en-US" dirty="0">
                    <a:cs typeface="Arial"/>
                  </a:rPr>
                  <a:t>the</a:t>
                </a:r>
                <a:r>
                  <a:rPr lang="en-US" spc="-20" dirty="0">
                    <a:cs typeface="Arial"/>
                  </a:rPr>
                  <a:t> </a:t>
                </a:r>
                <a:r>
                  <a:rPr lang="en-US" dirty="0">
                    <a:cs typeface="Arial"/>
                  </a:rPr>
                  <a:t>serial</a:t>
                </a:r>
                <a:r>
                  <a:rPr lang="en-US" spc="-35" dirty="0">
                    <a:cs typeface="Arial"/>
                  </a:rPr>
                  <a:t> </a:t>
                </a:r>
                <a:r>
                  <a:rPr lang="en-US" spc="-10" dirty="0">
                    <a:cs typeface="Arial"/>
                  </a:rPr>
                  <a:t>program</a:t>
                </a:r>
                <a:endParaRPr lang="en-US" dirty="0">
                  <a:cs typeface="Arial"/>
                </a:endParaRPr>
              </a:p>
              <a:p>
                <a:pPr marL="287020" lvl="1">
                  <a:spcBef>
                    <a:spcPts val="1800"/>
                  </a:spcBef>
                </a:pPr>
                <a:r>
                  <a:rPr lang="en-US" dirty="0" smtClean="0">
                    <a:cs typeface="Arial"/>
                  </a:rPr>
                  <a:t>Example: if 80</a:t>
                </a:r>
                <a:r>
                  <a:rPr lang="en-US" dirty="0">
                    <a:cs typeface="Arial"/>
                  </a:rPr>
                  <a:t>%</a:t>
                </a:r>
                <a:r>
                  <a:rPr lang="en-US" spc="-25" dirty="0">
                    <a:cs typeface="Arial"/>
                  </a:rPr>
                  <a:t> </a:t>
                </a:r>
                <a:r>
                  <a:rPr lang="en-US" dirty="0">
                    <a:cs typeface="Arial"/>
                  </a:rPr>
                  <a:t>can</a:t>
                </a:r>
                <a:r>
                  <a:rPr lang="en-US" spc="-15" dirty="0">
                    <a:cs typeface="Arial"/>
                  </a:rPr>
                  <a:t> </a:t>
                </a:r>
                <a:r>
                  <a:rPr lang="en-US" dirty="0">
                    <a:cs typeface="Arial"/>
                  </a:rPr>
                  <a:t>be</a:t>
                </a:r>
                <a:r>
                  <a:rPr lang="en-US" spc="-15" dirty="0">
                    <a:cs typeface="Arial"/>
                  </a:rPr>
                  <a:t> </a:t>
                </a:r>
                <a:r>
                  <a:rPr lang="en-US" spc="-10" dirty="0" smtClean="0">
                    <a:cs typeface="Arial"/>
                  </a:rPr>
                  <a:t>parallelized and </a:t>
                </a:r>
                <a:r>
                  <a:rPr lang="en-US" dirty="0" smtClean="0">
                    <a:cs typeface="Arial"/>
                  </a:rPr>
                  <a:t>20</a:t>
                </a:r>
                <a:r>
                  <a:rPr lang="en-US" spc="-20" dirty="0" smtClean="0">
                    <a:cs typeface="Arial"/>
                  </a:rPr>
                  <a:t> </a:t>
                </a:r>
                <a:r>
                  <a:rPr lang="en-US" dirty="0">
                    <a:cs typeface="Arial"/>
                  </a:rPr>
                  <a:t>%</a:t>
                </a:r>
                <a:r>
                  <a:rPr lang="en-US" spc="-10" dirty="0">
                    <a:cs typeface="Arial"/>
                  </a:rPr>
                  <a:t> </a:t>
                </a:r>
                <a:r>
                  <a:rPr lang="en-US" dirty="0">
                    <a:cs typeface="Arial"/>
                  </a:rPr>
                  <a:t>cannot</a:t>
                </a:r>
                <a:r>
                  <a:rPr lang="en-US" spc="-35" dirty="0">
                    <a:cs typeface="Arial"/>
                  </a:rPr>
                  <a:t> </a:t>
                </a:r>
                <a:r>
                  <a:rPr lang="en-US" dirty="0">
                    <a:cs typeface="Arial"/>
                  </a:rPr>
                  <a:t>be</a:t>
                </a:r>
                <a:r>
                  <a:rPr lang="en-US" spc="-15" dirty="0">
                    <a:cs typeface="Arial"/>
                  </a:rPr>
                  <a:t> </a:t>
                </a:r>
                <a:r>
                  <a:rPr lang="en-US" spc="-10" dirty="0">
                    <a:cs typeface="Arial"/>
                  </a:rPr>
                  <a:t>parallelized</a:t>
                </a:r>
                <a:endParaRPr lang="en-US" dirty="0">
                  <a:cs typeface="Arial"/>
                </a:endParaRPr>
              </a:p>
              <a:p>
                <a:pPr marL="561340" lvl="2"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Arial"/>
                      </a:rPr>
                      <m:t> = 4</m:t>
                    </m:r>
                  </m:oMath>
                </a14:m>
                <a:endParaRPr lang="en-US" dirty="0">
                  <a:cs typeface="Arial"/>
                </a:endParaRPr>
              </a:p>
              <a:p>
                <a:pPr marL="561340" lvl="2"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Arial"/>
                      </a:rPr>
                      <m:t>1</m:t>
                    </m:r>
                    <m:r>
                      <a:rPr lang="en-US" i="1" spc="-15" dirty="0"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/>
                      </a:rPr>
                      <m:t>−</m:t>
                    </m:r>
                    <m:r>
                      <a:rPr lang="en-US" i="1" spc="-20" dirty="0"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/>
                      </a:rPr>
                      <m:t>0.8</m:t>
                    </m:r>
                    <m:r>
                      <a:rPr lang="en-US" i="1" spc="-25" dirty="0"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/>
                      </a:rPr>
                      <m:t>+</m:t>
                    </m:r>
                    <m:r>
                      <a:rPr lang="en-US" i="1" spc="-30" dirty="0"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/>
                      </a:rPr>
                      <m:t>0.8</m:t>
                    </m:r>
                    <m:r>
                      <a:rPr lang="en-US" i="1" spc="-25" dirty="0"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/>
                      </a:rPr>
                      <m:t>/</m:t>
                    </m:r>
                    <m:r>
                      <a:rPr lang="en-US" i="1" spc="-15" dirty="0"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/>
                      </a:rPr>
                      <m:t>4</m:t>
                    </m:r>
                    <m:r>
                      <a:rPr lang="en-US" i="1" spc="-5" dirty="0"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/>
                      </a:rPr>
                      <m:t>=</m:t>
                    </m:r>
                    <m:r>
                      <a:rPr lang="en-US" i="1" spc="-30" dirty="0">
                        <a:latin typeface="Cambria Math" panose="02040503050406030204" pitchFamily="18" charset="0"/>
                        <a:cs typeface="Arial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  <a:cs typeface="Arial"/>
                      </a:rPr>
                      <m:t>0.4</m:t>
                    </m:r>
                  </m:oMath>
                </a14:m>
                <a:r>
                  <a:rPr lang="en-US" spc="-25" dirty="0">
                    <a:cs typeface="Arial"/>
                  </a:rPr>
                  <a:t> </a:t>
                </a:r>
                <a:r>
                  <a:rPr lang="en-US" dirty="0">
                    <a:cs typeface="Arial"/>
                  </a:rPr>
                  <a:t>i.e.,</a:t>
                </a:r>
                <a:r>
                  <a:rPr lang="en-US" spc="-15" dirty="0">
                    <a:cs typeface="Arial"/>
                  </a:rPr>
                  <a:t> </a:t>
                </a:r>
                <a:r>
                  <a:rPr lang="en-US" dirty="0">
                    <a:cs typeface="Arial"/>
                  </a:rPr>
                  <a:t>40%</a:t>
                </a:r>
                <a:r>
                  <a:rPr lang="en-US" spc="-25" dirty="0">
                    <a:cs typeface="Arial"/>
                  </a:rPr>
                  <a:t> </a:t>
                </a:r>
                <a:r>
                  <a:rPr lang="en-US" dirty="0">
                    <a:cs typeface="Arial"/>
                  </a:rPr>
                  <a:t>of</a:t>
                </a:r>
                <a:r>
                  <a:rPr lang="en-US" spc="-15" dirty="0">
                    <a:cs typeface="Arial"/>
                  </a:rPr>
                  <a:t> </a:t>
                </a:r>
                <a:r>
                  <a:rPr lang="en-US" dirty="0">
                    <a:cs typeface="Arial"/>
                  </a:rPr>
                  <a:t>the</a:t>
                </a:r>
                <a:r>
                  <a:rPr lang="en-US" spc="-25" dirty="0">
                    <a:cs typeface="Arial"/>
                  </a:rPr>
                  <a:t> </a:t>
                </a:r>
                <a:r>
                  <a:rPr lang="en-US" dirty="0">
                    <a:cs typeface="Arial"/>
                  </a:rPr>
                  <a:t>time</a:t>
                </a:r>
                <a:r>
                  <a:rPr lang="en-US" spc="-20" dirty="0">
                    <a:cs typeface="Arial"/>
                  </a:rPr>
                  <a:t> </a:t>
                </a:r>
                <a:r>
                  <a:rPr lang="en-US" dirty="0">
                    <a:cs typeface="Arial"/>
                  </a:rPr>
                  <a:t>for</a:t>
                </a:r>
                <a:r>
                  <a:rPr lang="en-US" spc="-20" dirty="0">
                    <a:cs typeface="Arial"/>
                  </a:rPr>
                  <a:t> </a:t>
                </a:r>
                <a:r>
                  <a:rPr lang="en-US" dirty="0">
                    <a:cs typeface="Arial"/>
                  </a:rPr>
                  <a:t>running</a:t>
                </a:r>
                <a:r>
                  <a:rPr lang="en-US" spc="-35" dirty="0">
                    <a:cs typeface="Arial"/>
                  </a:rPr>
                  <a:t> </a:t>
                </a:r>
                <a:r>
                  <a:rPr lang="en-US" dirty="0">
                    <a:cs typeface="Arial"/>
                  </a:rPr>
                  <a:t>the</a:t>
                </a:r>
                <a:r>
                  <a:rPr lang="en-US" spc="-25" dirty="0">
                    <a:cs typeface="Arial"/>
                  </a:rPr>
                  <a:t> </a:t>
                </a:r>
                <a:r>
                  <a:rPr lang="en-US" dirty="0">
                    <a:cs typeface="Arial"/>
                  </a:rPr>
                  <a:t>serial</a:t>
                </a:r>
                <a:r>
                  <a:rPr lang="en-US" spc="-20" dirty="0">
                    <a:cs typeface="Arial"/>
                  </a:rPr>
                  <a:t> code</a:t>
                </a:r>
                <a:endParaRPr lang="en-US" dirty="0">
                  <a:cs typeface="Arial"/>
                </a:endParaRPr>
              </a:p>
              <a:p>
                <a:pPr marR="5080">
                  <a:spcBef>
                    <a:spcPts val="1200"/>
                  </a:spcBef>
                </a:pPr>
                <a:r>
                  <a:rPr lang="en-US" spc="-45" dirty="0">
                    <a:cs typeface="Arial"/>
                  </a:rPr>
                  <a:t>You</a:t>
                </a:r>
                <a:r>
                  <a:rPr lang="en-US" spc="-30" dirty="0">
                    <a:cs typeface="Arial"/>
                  </a:rPr>
                  <a:t> </a:t>
                </a:r>
                <a:r>
                  <a:rPr lang="en-US" dirty="0">
                    <a:cs typeface="Arial"/>
                  </a:rPr>
                  <a:t>get</a:t>
                </a:r>
                <a:r>
                  <a:rPr lang="en-US" spc="-35" dirty="0">
                    <a:cs typeface="Arial"/>
                  </a:rPr>
                  <a:t> </a:t>
                </a: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/>
                  </a:rPr>
                  <a:t>2.5</a:t>
                </a:r>
                <a:r>
                  <a:rPr lang="en-US" spc="-15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/>
                  </a:rPr>
                  <a:t> </a:t>
                </a: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/>
                  </a:rPr>
                  <a:t>speed</a:t>
                </a:r>
                <a:r>
                  <a:rPr lang="en-US" spc="-4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/>
                  </a:rPr>
                  <a:t> </a:t>
                </a: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/>
                  </a:rPr>
                  <a:t>up</a:t>
                </a:r>
                <a:r>
                  <a:rPr lang="en-US" spc="-3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/>
                  </a:rPr>
                  <a:t> </a:t>
                </a:r>
                <a:r>
                  <a:rPr lang="en-US" dirty="0">
                    <a:cs typeface="Arial"/>
                  </a:rPr>
                  <a:t>although</a:t>
                </a:r>
                <a:r>
                  <a:rPr lang="en-US" spc="-35" dirty="0">
                    <a:cs typeface="Arial"/>
                  </a:rPr>
                  <a:t> </a:t>
                </a:r>
                <a:r>
                  <a:rPr lang="en-US" dirty="0">
                    <a:cs typeface="Arial"/>
                  </a:rPr>
                  <a:t>you</a:t>
                </a:r>
                <a:r>
                  <a:rPr lang="en-US" spc="-25" dirty="0">
                    <a:cs typeface="Arial"/>
                  </a:rPr>
                  <a:t> </a:t>
                </a:r>
                <a:r>
                  <a:rPr lang="en-US" dirty="0">
                    <a:cs typeface="Arial"/>
                  </a:rPr>
                  <a:t>run</a:t>
                </a:r>
                <a:r>
                  <a:rPr lang="en-US" spc="-30" dirty="0">
                    <a:cs typeface="Arial"/>
                  </a:rPr>
                  <a:t> </a:t>
                </a: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/>
                  </a:rPr>
                  <a:t>on</a:t>
                </a:r>
                <a:r>
                  <a:rPr lang="en-US" spc="-15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/>
                  </a:rPr>
                  <a:t> </a:t>
                </a: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/>
                  </a:rPr>
                  <a:t>4</a:t>
                </a:r>
                <a:r>
                  <a:rPr lang="en-US" spc="-3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/>
                  </a:rPr>
                  <a:t> </a:t>
                </a: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/>
                  </a:rPr>
                  <a:t>cores</a:t>
                </a:r>
                <a:r>
                  <a:rPr lang="en-US" spc="-40" dirty="0">
                    <a:solidFill>
                      <a:srgbClr val="FF0000"/>
                    </a:solidFill>
                    <a:cs typeface="Arial"/>
                  </a:rPr>
                  <a:t> </a:t>
                </a:r>
                <a:r>
                  <a:rPr lang="en-US" dirty="0">
                    <a:cs typeface="Arial"/>
                  </a:rPr>
                  <a:t>since</a:t>
                </a:r>
                <a:r>
                  <a:rPr lang="en-US" spc="-30" dirty="0">
                    <a:cs typeface="Arial"/>
                  </a:rPr>
                  <a:t> </a:t>
                </a:r>
                <a:r>
                  <a:rPr lang="en-US" dirty="0">
                    <a:cs typeface="Arial"/>
                  </a:rPr>
                  <a:t>only</a:t>
                </a:r>
                <a:r>
                  <a:rPr lang="en-US" spc="-15" dirty="0">
                    <a:cs typeface="Arial"/>
                  </a:rPr>
                  <a:t> </a:t>
                </a:r>
                <a:r>
                  <a:rPr lang="en-US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Arial"/>
                  </a:rPr>
                  <a:t>80%</a:t>
                </a:r>
                <a:r>
                  <a:rPr lang="en-US" spc="-35" dirty="0">
                    <a:solidFill>
                      <a:srgbClr val="FF0000"/>
                    </a:solidFill>
                    <a:cs typeface="Arial"/>
                  </a:rPr>
                  <a:t> </a:t>
                </a:r>
                <a:r>
                  <a:rPr lang="en-US" spc="-25" dirty="0">
                    <a:cs typeface="Arial"/>
                  </a:rPr>
                  <a:t>of </a:t>
                </a:r>
                <a:r>
                  <a:rPr lang="en-US" dirty="0">
                    <a:cs typeface="Arial"/>
                  </a:rPr>
                  <a:t>your</a:t>
                </a:r>
                <a:r>
                  <a:rPr lang="en-US" spc="-35" dirty="0">
                    <a:cs typeface="Arial"/>
                  </a:rPr>
                  <a:t> </a:t>
                </a:r>
                <a:r>
                  <a:rPr lang="en-US" dirty="0">
                    <a:cs typeface="Arial"/>
                  </a:rPr>
                  <a:t>code</a:t>
                </a:r>
                <a:r>
                  <a:rPr lang="en-US" spc="-40" dirty="0">
                    <a:cs typeface="Arial"/>
                  </a:rPr>
                  <a:t> </a:t>
                </a:r>
                <a:r>
                  <a:rPr lang="en-US" dirty="0">
                    <a:cs typeface="Arial"/>
                  </a:rPr>
                  <a:t>can</a:t>
                </a:r>
                <a:r>
                  <a:rPr lang="en-US" spc="-35" dirty="0">
                    <a:cs typeface="Arial"/>
                  </a:rPr>
                  <a:t> </a:t>
                </a:r>
                <a:r>
                  <a:rPr lang="en-US" dirty="0">
                    <a:cs typeface="Arial"/>
                  </a:rPr>
                  <a:t>be</a:t>
                </a:r>
                <a:r>
                  <a:rPr lang="en-US" spc="-30" dirty="0">
                    <a:cs typeface="Arial"/>
                  </a:rPr>
                  <a:t> </a:t>
                </a:r>
                <a:r>
                  <a:rPr lang="en-US" dirty="0">
                    <a:cs typeface="Arial"/>
                  </a:rPr>
                  <a:t>parallelized</a:t>
                </a:r>
                <a:r>
                  <a:rPr lang="en-US" spc="-30" dirty="0">
                    <a:cs typeface="Arial"/>
                  </a:rPr>
                  <a:t> </a:t>
                </a:r>
                <a:r>
                  <a:rPr lang="en-US" dirty="0">
                    <a:cs typeface="Arial"/>
                  </a:rPr>
                  <a:t>(assuming</a:t>
                </a:r>
                <a:r>
                  <a:rPr lang="en-US" spc="-60" dirty="0">
                    <a:cs typeface="Arial"/>
                  </a:rPr>
                  <a:t> </a:t>
                </a:r>
                <a:r>
                  <a:rPr lang="en-US" dirty="0">
                    <a:cs typeface="Arial"/>
                  </a:rPr>
                  <a:t>that</a:t>
                </a:r>
                <a:r>
                  <a:rPr lang="en-US" spc="-40" dirty="0">
                    <a:cs typeface="Arial"/>
                  </a:rPr>
                  <a:t> </a:t>
                </a:r>
                <a:r>
                  <a:rPr lang="en-US" dirty="0">
                    <a:cs typeface="Arial"/>
                  </a:rPr>
                  <a:t>all</a:t>
                </a:r>
                <a:r>
                  <a:rPr lang="en-US" spc="-15" dirty="0">
                    <a:cs typeface="Arial"/>
                  </a:rPr>
                  <a:t> </a:t>
                </a:r>
                <a:r>
                  <a:rPr lang="en-US" dirty="0">
                    <a:cs typeface="Arial"/>
                  </a:rPr>
                  <a:t>parts</a:t>
                </a:r>
                <a:r>
                  <a:rPr lang="en-US" spc="-55" dirty="0">
                    <a:cs typeface="Arial"/>
                  </a:rPr>
                  <a:t> </a:t>
                </a:r>
                <a:r>
                  <a:rPr lang="en-US" dirty="0">
                    <a:cs typeface="Arial"/>
                  </a:rPr>
                  <a:t>in</a:t>
                </a:r>
                <a:r>
                  <a:rPr lang="en-US" spc="-15" dirty="0">
                    <a:cs typeface="Arial"/>
                  </a:rPr>
                  <a:t> </a:t>
                </a:r>
                <a:r>
                  <a:rPr lang="en-US" dirty="0">
                    <a:cs typeface="Arial"/>
                  </a:rPr>
                  <a:t>the</a:t>
                </a:r>
                <a:r>
                  <a:rPr lang="en-US" spc="-35" dirty="0">
                    <a:cs typeface="Arial"/>
                  </a:rPr>
                  <a:t> </a:t>
                </a:r>
                <a:r>
                  <a:rPr lang="en-US" dirty="0">
                    <a:cs typeface="Arial"/>
                  </a:rPr>
                  <a:t>code</a:t>
                </a:r>
                <a:r>
                  <a:rPr lang="en-US" spc="-30" dirty="0">
                    <a:cs typeface="Arial"/>
                  </a:rPr>
                  <a:t> </a:t>
                </a:r>
                <a:r>
                  <a:rPr lang="en-US" spc="-25" dirty="0" smtClean="0">
                    <a:cs typeface="Arial"/>
                  </a:rPr>
                  <a:t>can </a:t>
                </a:r>
                <a:r>
                  <a:rPr lang="en-US" dirty="0" smtClean="0">
                    <a:cs typeface="Arial"/>
                  </a:rPr>
                  <a:t>complete</a:t>
                </a:r>
                <a:r>
                  <a:rPr lang="en-US" spc="-60" dirty="0" smtClean="0">
                    <a:cs typeface="Arial"/>
                  </a:rPr>
                  <a:t> </a:t>
                </a:r>
                <a:r>
                  <a:rPr lang="en-US" dirty="0">
                    <a:cs typeface="Arial"/>
                  </a:rPr>
                  <a:t>in</a:t>
                </a:r>
                <a:r>
                  <a:rPr lang="en-US" spc="-20" dirty="0">
                    <a:cs typeface="Arial"/>
                  </a:rPr>
                  <a:t> </a:t>
                </a:r>
                <a:r>
                  <a:rPr lang="en-US" dirty="0">
                    <a:cs typeface="Arial"/>
                  </a:rPr>
                  <a:t>equal</a:t>
                </a:r>
                <a:r>
                  <a:rPr lang="en-US" spc="-40" dirty="0">
                    <a:cs typeface="Arial"/>
                  </a:rPr>
                  <a:t> </a:t>
                </a:r>
                <a:r>
                  <a:rPr lang="en-US" spc="-20" dirty="0">
                    <a:cs typeface="Arial"/>
                  </a:rPr>
                  <a:t>time)</a:t>
                </a:r>
                <a:endParaRPr lang="en-US" dirty="0">
                  <a:cs typeface="Arial"/>
                </a:endParaRPr>
              </a:p>
              <a:p>
                <a:pPr marL="12700" marR="5080">
                  <a:spcBef>
                    <a:spcPts val="1200"/>
                  </a:spcBef>
                </a:pPr>
                <a:endParaRPr lang="en-US" dirty="0">
                  <a:latin typeface="Arial"/>
                  <a:cs typeface="Arial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61871" y="1828800"/>
                <a:ext cx="10031603" cy="4351337"/>
              </a:xfrm>
              <a:blipFill>
                <a:blip r:embed="rId2"/>
                <a:stretch>
                  <a:fillRect l="-243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xfrm>
            <a:off x="11293475" y="6172200"/>
            <a:ext cx="914400" cy="593725"/>
          </a:xfrm>
        </p:spPr>
        <p:txBody>
          <a:bodyPr>
            <a:normAutofit lnSpcReduction="10000"/>
          </a:bodyPr>
          <a:lstStyle/>
          <a:p>
            <a:r>
              <a:rPr lang="en-US" smtClean="0"/>
              <a:t>27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2/27/2025, Lecture 10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CSC4700, Spring 2025, Introduction to Parallelism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89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Oversimplified Example, </a:t>
            </a:r>
            <a:r>
              <a:rPr lang="en-US" dirty="0" smtClean="0"/>
              <a:t>cont</a:t>
            </a:r>
            <a:r>
              <a:rPr lang="en-US" dirty="0" smtClean="0"/>
              <a:t>inued</a:t>
            </a:r>
            <a:endParaRPr lang="en-US" dirty="0"/>
          </a:p>
        </p:txBody>
      </p:sp>
      <p:sp>
        <p:nvSpPr>
          <p:cNvPr id="38" name="object 38"/>
          <p:cNvSpPr txBox="1">
            <a:spLocks noGrp="1"/>
          </p:cNvSpPr>
          <p:nvPr>
            <p:ph type="sldNum" sz="quarter" idx="12"/>
          </p:nvPr>
        </p:nvSpPr>
        <p:spPr>
          <a:xfrm>
            <a:off x="11293475" y="6172200"/>
            <a:ext cx="914400" cy="593725"/>
          </a:xfrm>
        </p:spPr>
        <p:txBody>
          <a:bodyPr>
            <a:normAutofit lnSpcReduction="10000"/>
          </a:bodyPr>
          <a:lstStyle/>
          <a:p>
            <a:r>
              <a:rPr lang="en-US" smtClean="0"/>
              <a:t>28</a:t>
            </a:r>
            <a:endParaRPr lang="en-US" dirty="0"/>
          </a:p>
        </p:txBody>
      </p:sp>
      <p:sp>
        <p:nvSpPr>
          <p:cNvPr id="9" name="object 9"/>
          <p:cNvSpPr/>
          <p:nvPr/>
        </p:nvSpPr>
        <p:spPr>
          <a:xfrm>
            <a:off x="4428053" y="2043956"/>
            <a:ext cx="3607515" cy="284377"/>
          </a:xfrm>
          <a:custGeom>
            <a:avLst/>
            <a:gdLst/>
            <a:ahLst/>
            <a:cxnLst/>
            <a:rect l="l" t="t" r="r" b="b"/>
            <a:pathLst>
              <a:path w="4876800" h="266700">
                <a:moveTo>
                  <a:pt x="0" y="266700"/>
                </a:moveTo>
                <a:lnTo>
                  <a:pt x="20722" y="224546"/>
                </a:lnTo>
                <a:lnTo>
                  <a:pt x="78423" y="187939"/>
                </a:lnTo>
                <a:lnTo>
                  <a:pt x="119046" y="172402"/>
                </a:lnTo>
                <a:lnTo>
                  <a:pt x="166402" y="159075"/>
                </a:lnTo>
                <a:lnTo>
                  <a:pt x="219653" y="148231"/>
                </a:lnTo>
                <a:lnTo>
                  <a:pt x="277961" y="140147"/>
                </a:lnTo>
                <a:lnTo>
                  <a:pt x="340489" y="135094"/>
                </a:lnTo>
                <a:lnTo>
                  <a:pt x="406400" y="133350"/>
                </a:lnTo>
                <a:lnTo>
                  <a:pt x="2032000" y="133350"/>
                </a:lnTo>
                <a:lnTo>
                  <a:pt x="2097910" y="131605"/>
                </a:lnTo>
                <a:lnTo>
                  <a:pt x="2160438" y="126552"/>
                </a:lnTo>
                <a:lnTo>
                  <a:pt x="2218746" y="118468"/>
                </a:lnTo>
                <a:lnTo>
                  <a:pt x="2271997" y="107624"/>
                </a:lnTo>
                <a:lnTo>
                  <a:pt x="2319353" y="94297"/>
                </a:lnTo>
                <a:lnTo>
                  <a:pt x="2359976" y="78760"/>
                </a:lnTo>
                <a:lnTo>
                  <a:pt x="2417677" y="42153"/>
                </a:lnTo>
                <a:lnTo>
                  <a:pt x="2438400" y="0"/>
                </a:lnTo>
                <a:lnTo>
                  <a:pt x="2443720" y="21633"/>
                </a:lnTo>
                <a:lnTo>
                  <a:pt x="2483769" y="61287"/>
                </a:lnTo>
                <a:lnTo>
                  <a:pt x="2557446" y="94297"/>
                </a:lnTo>
                <a:lnTo>
                  <a:pt x="2604802" y="107624"/>
                </a:lnTo>
                <a:lnTo>
                  <a:pt x="2658053" y="118468"/>
                </a:lnTo>
                <a:lnTo>
                  <a:pt x="2716361" y="126552"/>
                </a:lnTo>
                <a:lnTo>
                  <a:pt x="2778889" y="131605"/>
                </a:lnTo>
                <a:lnTo>
                  <a:pt x="2844800" y="133350"/>
                </a:lnTo>
                <a:lnTo>
                  <a:pt x="4470400" y="133350"/>
                </a:lnTo>
                <a:lnTo>
                  <a:pt x="4536310" y="135094"/>
                </a:lnTo>
                <a:lnTo>
                  <a:pt x="4598838" y="140147"/>
                </a:lnTo>
                <a:lnTo>
                  <a:pt x="4657146" y="148231"/>
                </a:lnTo>
                <a:lnTo>
                  <a:pt x="4710397" y="159075"/>
                </a:lnTo>
                <a:lnTo>
                  <a:pt x="4757753" y="172402"/>
                </a:lnTo>
                <a:lnTo>
                  <a:pt x="4798376" y="187939"/>
                </a:lnTo>
                <a:lnTo>
                  <a:pt x="4856077" y="224546"/>
                </a:lnTo>
                <a:lnTo>
                  <a:pt x="4871479" y="245066"/>
                </a:lnTo>
                <a:lnTo>
                  <a:pt x="4876800" y="2667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14393" y="3061913"/>
            <a:ext cx="45719" cy="478336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800"/>
                </a:lnTo>
              </a:path>
            </a:pathLst>
          </a:custGeom>
          <a:ln w="1905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1" name="Group 40"/>
          <p:cNvGrpSpPr/>
          <p:nvPr/>
        </p:nvGrpSpPr>
        <p:grpSpPr>
          <a:xfrm>
            <a:off x="3471009" y="3648663"/>
            <a:ext cx="1828799" cy="514350"/>
            <a:chOff x="3505201" y="3219450"/>
            <a:chExt cx="1828799" cy="514350"/>
          </a:xfrm>
        </p:grpSpPr>
        <p:sp>
          <p:nvSpPr>
            <p:cNvPr id="13" name="object 13"/>
            <p:cNvSpPr/>
            <p:nvPr/>
          </p:nvSpPr>
          <p:spPr>
            <a:xfrm>
              <a:off x="3505201" y="3219450"/>
              <a:ext cx="910972" cy="514350"/>
            </a:xfrm>
            <a:custGeom>
              <a:avLst/>
              <a:gdLst/>
              <a:ahLst/>
              <a:cxnLst/>
              <a:rect l="l" t="t" r="r" b="b"/>
              <a:pathLst>
                <a:path w="1219200" h="685800">
                  <a:moveTo>
                    <a:pt x="0" y="685800"/>
                  </a:moveTo>
                  <a:lnTo>
                    <a:pt x="1219200" y="685800"/>
                  </a:lnTo>
                  <a:lnTo>
                    <a:pt x="1219200" y="0"/>
                  </a:lnTo>
                  <a:lnTo>
                    <a:pt x="0" y="0"/>
                  </a:lnTo>
                  <a:lnTo>
                    <a:pt x="0" y="685800"/>
                  </a:lnTo>
                  <a:close/>
                </a:path>
              </a:pathLst>
            </a:custGeom>
            <a:solidFill>
              <a:schemeClr val="accent3"/>
            </a:solidFill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419601" y="3219450"/>
              <a:ext cx="914399" cy="514349"/>
            </a:xfrm>
            <a:custGeom>
              <a:avLst/>
              <a:gdLst/>
              <a:ahLst/>
              <a:cxnLst/>
              <a:rect l="l" t="t" r="r" b="b"/>
              <a:pathLst>
                <a:path w="1219200" h="685800">
                  <a:moveTo>
                    <a:pt x="0" y="685800"/>
                  </a:moveTo>
                  <a:lnTo>
                    <a:pt x="1219200" y="685800"/>
                  </a:lnTo>
                  <a:lnTo>
                    <a:pt x="1219200" y="0"/>
                  </a:lnTo>
                  <a:lnTo>
                    <a:pt x="0" y="0"/>
                  </a:lnTo>
                  <a:lnTo>
                    <a:pt x="0" y="685800"/>
                  </a:lnTo>
                  <a:close/>
                </a:path>
              </a:pathLst>
            </a:custGeom>
            <a:solidFill>
              <a:srgbClr val="FF9933"/>
            </a:solidFill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701909" y="3085614"/>
            <a:ext cx="5359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b="1" spc="-25" dirty="0">
                <a:cs typeface="Arial"/>
              </a:rPr>
              <a:t>20%</a:t>
            </a:r>
            <a:endParaRPr sz="2000" dirty="0"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392307" y="1770976"/>
            <a:ext cx="5359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en-US" sz="2000" spc="-25" dirty="0">
                <a:cs typeface="Arial"/>
              </a:rPr>
              <a:t>8</a:t>
            </a:r>
            <a:r>
              <a:rPr sz="2000" spc="-25" dirty="0" smtClean="0">
                <a:cs typeface="Arial"/>
              </a:rPr>
              <a:t>0</a:t>
            </a:r>
            <a:r>
              <a:rPr sz="2000" spc="-25" dirty="0">
                <a:cs typeface="Arial"/>
              </a:rPr>
              <a:t>%</a:t>
            </a:r>
            <a:endParaRPr sz="2000" dirty="0"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122847" y="3202066"/>
            <a:ext cx="1105535" cy="893193"/>
          </a:xfrm>
          <a:prstGeom prst="rect">
            <a:avLst/>
          </a:prstGeom>
        </p:spPr>
        <p:txBody>
          <a:bodyPr vert="horz" wrap="square" lIns="0" tIns="183515" rIns="0" bIns="0" rtlCol="0">
            <a:spAutoFit/>
          </a:bodyPr>
          <a:lstStyle/>
          <a:p>
            <a:pPr marR="27940" algn="ctr">
              <a:spcBef>
                <a:spcPts val="1445"/>
              </a:spcBef>
            </a:pPr>
            <a:r>
              <a:rPr spc="-10" dirty="0">
                <a:solidFill>
                  <a:schemeClr val="tx1">
                    <a:lumMod val="85000"/>
                    <a:lumOff val="15000"/>
                  </a:schemeClr>
                </a:solidFill>
                <a:cs typeface="Arial"/>
              </a:rPr>
              <a:t>Parallel</a:t>
            </a:r>
            <a:endParaRPr dirty="0">
              <a:solidFill>
                <a:schemeClr val="tx1">
                  <a:lumMod val="85000"/>
                  <a:lumOff val="15000"/>
                </a:schemeClr>
              </a:solidFill>
              <a:cs typeface="Arial"/>
            </a:endParaRPr>
          </a:p>
          <a:p>
            <a:pPr marR="5080" algn="ctr">
              <a:spcBef>
                <a:spcPts val="1210"/>
              </a:spcBef>
            </a:pP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/>
              </a:rPr>
              <a:t>Process</a:t>
            </a:r>
            <a:r>
              <a:rPr sz="1600" spc="-15" dirty="0">
                <a:solidFill>
                  <a:schemeClr val="tx1">
                    <a:lumMod val="85000"/>
                    <a:lumOff val="15000"/>
                  </a:schemeClr>
                </a:solidFill>
                <a:cs typeface="Arial"/>
              </a:rPr>
              <a:t> </a:t>
            </a:r>
            <a:r>
              <a:rPr sz="1600" spc="-50" dirty="0">
                <a:solidFill>
                  <a:schemeClr val="tx1">
                    <a:lumMod val="85000"/>
                    <a:lumOff val="15000"/>
                  </a:schemeClr>
                </a:solidFill>
                <a:cs typeface="Arial"/>
              </a:rPr>
              <a:t>1</a:t>
            </a:r>
            <a:endParaRPr sz="1600" dirty="0">
              <a:solidFill>
                <a:schemeClr val="tx1">
                  <a:lumMod val="85000"/>
                  <a:lumOff val="15000"/>
                </a:schemeClr>
              </a:solidFill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165072" y="4467204"/>
            <a:ext cx="110553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/>
              </a:rPr>
              <a:t>Process</a:t>
            </a:r>
            <a:r>
              <a:rPr sz="1600" spc="-15" dirty="0">
                <a:solidFill>
                  <a:schemeClr val="tx1">
                    <a:lumMod val="85000"/>
                    <a:lumOff val="15000"/>
                  </a:schemeClr>
                </a:solidFill>
                <a:cs typeface="Arial"/>
              </a:rPr>
              <a:t> </a:t>
            </a:r>
            <a:r>
              <a:rPr sz="1600" spc="-50" dirty="0">
                <a:solidFill>
                  <a:schemeClr val="tx1">
                    <a:lumMod val="85000"/>
                    <a:lumOff val="15000"/>
                  </a:schemeClr>
                </a:solidFill>
                <a:cs typeface="Arial"/>
              </a:rPr>
              <a:t>2</a:t>
            </a:r>
            <a:endParaRPr sz="1600" dirty="0">
              <a:solidFill>
                <a:schemeClr val="tx1">
                  <a:lumMod val="85000"/>
                  <a:lumOff val="15000"/>
                </a:schemeClr>
              </a:solidFill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165072" y="5190189"/>
            <a:ext cx="110553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/>
              </a:rPr>
              <a:t>Process</a:t>
            </a:r>
            <a:r>
              <a:rPr sz="1600" spc="-15" dirty="0">
                <a:solidFill>
                  <a:schemeClr val="tx1">
                    <a:lumMod val="85000"/>
                    <a:lumOff val="15000"/>
                  </a:schemeClr>
                </a:solidFill>
                <a:cs typeface="Arial"/>
              </a:rPr>
              <a:t> </a:t>
            </a:r>
            <a:r>
              <a:rPr sz="1600" spc="-50" dirty="0">
                <a:solidFill>
                  <a:schemeClr val="tx1">
                    <a:lumMod val="85000"/>
                    <a:lumOff val="15000"/>
                  </a:schemeClr>
                </a:solidFill>
                <a:cs typeface="Arial"/>
              </a:rPr>
              <a:t>3</a:t>
            </a:r>
            <a:endParaRPr sz="1600" dirty="0">
              <a:solidFill>
                <a:schemeClr val="tx1">
                  <a:lumMod val="85000"/>
                  <a:lumOff val="15000"/>
                </a:schemeClr>
              </a:solidFill>
              <a:cs typeface="Arial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7619999" y="5190189"/>
            <a:ext cx="2558674" cy="1280435"/>
            <a:chOff x="7619999" y="5190189"/>
            <a:chExt cx="2286255" cy="1280435"/>
          </a:xfrm>
        </p:grpSpPr>
        <p:sp>
          <p:nvSpPr>
            <p:cNvPr id="17" name="object 17"/>
            <p:cNvSpPr/>
            <p:nvPr/>
          </p:nvSpPr>
          <p:spPr>
            <a:xfrm>
              <a:off x="7620000" y="5190189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38100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381000" y="381000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FF9933"/>
            </a:solidFill>
            <a:ln w="2857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 txBox="1"/>
            <p:nvPr/>
          </p:nvSpPr>
          <p:spPr>
            <a:xfrm>
              <a:off x="8309228" y="5217747"/>
              <a:ext cx="1177290" cy="56682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100"/>
                </a:spcBef>
              </a:pPr>
              <a:r>
                <a:rPr spc="-10" dirty="0">
                  <a:cs typeface="Arial"/>
                </a:rPr>
                <a:t>parallelized</a:t>
              </a:r>
              <a:endParaRPr dirty="0">
                <a:cs typeface="Arial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7619999" y="5875989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38100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381000" y="381000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 txBox="1"/>
            <p:nvPr/>
          </p:nvSpPr>
          <p:spPr>
            <a:xfrm>
              <a:off x="8309229" y="5903802"/>
              <a:ext cx="1597025" cy="56682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100"/>
                </a:spcBef>
              </a:pPr>
              <a:r>
                <a:rPr dirty="0">
                  <a:cs typeface="Arial"/>
                </a:rPr>
                <a:t>Not</a:t>
              </a:r>
              <a:r>
                <a:rPr spc="-10" dirty="0">
                  <a:cs typeface="Arial"/>
                </a:rPr>
                <a:t> parallelized</a:t>
              </a:r>
              <a:endParaRPr dirty="0">
                <a:cs typeface="Arial"/>
              </a:endParaRPr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2165072" y="5895471"/>
            <a:ext cx="110553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/>
              </a:rPr>
              <a:t>Process</a:t>
            </a:r>
            <a:r>
              <a:rPr sz="1600" spc="-15" dirty="0">
                <a:solidFill>
                  <a:schemeClr val="tx1">
                    <a:lumMod val="85000"/>
                    <a:lumOff val="15000"/>
                  </a:schemeClr>
                </a:solidFill>
                <a:cs typeface="Arial"/>
              </a:rPr>
              <a:t> </a:t>
            </a:r>
            <a:r>
              <a:rPr sz="1600" spc="-50" dirty="0">
                <a:solidFill>
                  <a:schemeClr val="tx1">
                    <a:lumMod val="85000"/>
                    <a:lumOff val="15000"/>
                  </a:schemeClr>
                </a:solidFill>
                <a:cs typeface="Arial"/>
              </a:rPr>
              <a:t>4</a:t>
            </a:r>
            <a:endParaRPr sz="1600" dirty="0">
              <a:solidFill>
                <a:schemeClr val="tx1">
                  <a:lumMod val="85000"/>
                  <a:lumOff val="15000"/>
                </a:schemeClr>
              </a:solidFill>
              <a:cs typeface="Arial"/>
            </a:endParaRPr>
          </a:p>
        </p:txBody>
      </p:sp>
      <p:sp>
        <p:nvSpPr>
          <p:cNvPr id="39" name="Date Placeholder 3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2/27/2025, Lecture 10</a:t>
            </a:r>
            <a:endParaRPr lang="en-US"/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CSC4700, Spring 2025, Introduction to Parallelism</a:t>
            </a:r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3475721" y="5062538"/>
            <a:ext cx="1828799" cy="514350"/>
            <a:chOff x="3505201" y="3219450"/>
            <a:chExt cx="1828799" cy="514350"/>
          </a:xfrm>
        </p:grpSpPr>
        <p:sp>
          <p:nvSpPr>
            <p:cNvPr id="46" name="object 13"/>
            <p:cNvSpPr/>
            <p:nvPr/>
          </p:nvSpPr>
          <p:spPr>
            <a:xfrm>
              <a:off x="3505201" y="3219450"/>
              <a:ext cx="910972" cy="514350"/>
            </a:xfrm>
            <a:custGeom>
              <a:avLst/>
              <a:gdLst/>
              <a:ahLst/>
              <a:cxnLst/>
              <a:rect l="l" t="t" r="r" b="b"/>
              <a:pathLst>
                <a:path w="1219200" h="685800">
                  <a:moveTo>
                    <a:pt x="0" y="685800"/>
                  </a:moveTo>
                  <a:lnTo>
                    <a:pt x="1219200" y="685800"/>
                  </a:lnTo>
                  <a:lnTo>
                    <a:pt x="1219200" y="0"/>
                  </a:lnTo>
                  <a:lnTo>
                    <a:pt x="0" y="0"/>
                  </a:lnTo>
                  <a:lnTo>
                    <a:pt x="0" y="685800"/>
                  </a:lnTo>
                  <a:close/>
                </a:path>
              </a:pathLst>
            </a:custGeom>
            <a:solidFill>
              <a:schemeClr val="accent3"/>
            </a:solidFill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15"/>
            <p:cNvSpPr/>
            <p:nvPr/>
          </p:nvSpPr>
          <p:spPr>
            <a:xfrm>
              <a:off x="4419601" y="3219450"/>
              <a:ext cx="914399" cy="514349"/>
            </a:xfrm>
            <a:custGeom>
              <a:avLst/>
              <a:gdLst/>
              <a:ahLst/>
              <a:cxnLst/>
              <a:rect l="l" t="t" r="r" b="b"/>
              <a:pathLst>
                <a:path w="1219200" h="685800">
                  <a:moveTo>
                    <a:pt x="0" y="685800"/>
                  </a:moveTo>
                  <a:lnTo>
                    <a:pt x="1219200" y="685800"/>
                  </a:lnTo>
                  <a:lnTo>
                    <a:pt x="1219200" y="0"/>
                  </a:lnTo>
                  <a:lnTo>
                    <a:pt x="0" y="0"/>
                  </a:lnTo>
                  <a:lnTo>
                    <a:pt x="0" y="685800"/>
                  </a:lnTo>
                  <a:close/>
                </a:path>
              </a:pathLst>
            </a:custGeom>
            <a:solidFill>
              <a:srgbClr val="FF9933"/>
            </a:solidFill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474437" y="5784351"/>
            <a:ext cx="1828799" cy="514350"/>
            <a:chOff x="3505201" y="3219450"/>
            <a:chExt cx="1828799" cy="514350"/>
          </a:xfrm>
        </p:grpSpPr>
        <p:sp>
          <p:nvSpPr>
            <p:cNvPr id="49" name="object 13"/>
            <p:cNvSpPr/>
            <p:nvPr/>
          </p:nvSpPr>
          <p:spPr>
            <a:xfrm>
              <a:off x="3505201" y="3219450"/>
              <a:ext cx="910972" cy="514350"/>
            </a:xfrm>
            <a:custGeom>
              <a:avLst/>
              <a:gdLst/>
              <a:ahLst/>
              <a:cxnLst/>
              <a:rect l="l" t="t" r="r" b="b"/>
              <a:pathLst>
                <a:path w="1219200" h="685800">
                  <a:moveTo>
                    <a:pt x="0" y="685800"/>
                  </a:moveTo>
                  <a:lnTo>
                    <a:pt x="1219200" y="685800"/>
                  </a:lnTo>
                  <a:lnTo>
                    <a:pt x="1219200" y="0"/>
                  </a:lnTo>
                  <a:lnTo>
                    <a:pt x="0" y="0"/>
                  </a:lnTo>
                  <a:lnTo>
                    <a:pt x="0" y="685800"/>
                  </a:lnTo>
                  <a:close/>
                </a:path>
              </a:pathLst>
            </a:custGeom>
            <a:solidFill>
              <a:schemeClr val="accent3"/>
            </a:solidFill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15"/>
            <p:cNvSpPr/>
            <p:nvPr/>
          </p:nvSpPr>
          <p:spPr>
            <a:xfrm>
              <a:off x="4419601" y="3219450"/>
              <a:ext cx="914399" cy="514349"/>
            </a:xfrm>
            <a:custGeom>
              <a:avLst/>
              <a:gdLst/>
              <a:ahLst/>
              <a:cxnLst/>
              <a:rect l="l" t="t" r="r" b="b"/>
              <a:pathLst>
                <a:path w="1219200" h="685800">
                  <a:moveTo>
                    <a:pt x="0" y="685800"/>
                  </a:moveTo>
                  <a:lnTo>
                    <a:pt x="1219200" y="685800"/>
                  </a:lnTo>
                  <a:lnTo>
                    <a:pt x="1219200" y="0"/>
                  </a:lnTo>
                  <a:lnTo>
                    <a:pt x="0" y="0"/>
                  </a:lnTo>
                  <a:lnTo>
                    <a:pt x="0" y="685800"/>
                  </a:lnTo>
                  <a:close/>
                </a:path>
              </a:pathLst>
            </a:custGeom>
            <a:solidFill>
              <a:srgbClr val="FF9933"/>
            </a:solidFill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484144" y="4355601"/>
            <a:ext cx="1828799" cy="514350"/>
            <a:chOff x="3505201" y="3219450"/>
            <a:chExt cx="1828799" cy="514350"/>
          </a:xfrm>
        </p:grpSpPr>
        <p:sp>
          <p:nvSpPr>
            <p:cNvPr id="52" name="object 13"/>
            <p:cNvSpPr/>
            <p:nvPr/>
          </p:nvSpPr>
          <p:spPr>
            <a:xfrm>
              <a:off x="3505201" y="3219450"/>
              <a:ext cx="910972" cy="514350"/>
            </a:xfrm>
            <a:custGeom>
              <a:avLst/>
              <a:gdLst/>
              <a:ahLst/>
              <a:cxnLst/>
              <a:rect l="l" t="t" r="r" b="b"/>
              <a:pathLst>
                <a:path w="1219200" h="685800">
                  <a:moveTo>
                    <a:pt x="0" y="685800"/>
                  </a:moveTo>
                  <a:lnTo>
                    <a:pt x="1219200" y="685800"/>
                  </a:lnTo>
                  <a:lnTo>
                    <a:pt x="1219200" y="0"/>
                  </a:lnTo>
                  <a:lnTo>
                    <a:pt x="0" y="0"/>
                  </a:lnTo>
                  <a:lnTo>
                    <a:pt x="0" y="685800"/>
                  </a:lnTo>
                  <a:close/>
                </a:path>
              </a:pathLst>
            </a:custGeom>
            <a:solidFill>
              <a:schemeClr val="accent3"/>
            </a:solidFill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15"/>
            <p:cNvSpPr/>
            <p:nvPr/>
          </p:nvSpPr>
          <p:spPr>
            <a:xfrm>
              <a:off x="4419601" y="3219450"/>
              <a:ext cx="914399" cy="514349"/>
            </a:xfrm>
            <a:custGeom>
              <a:avLst/>
              <a:gdLst/>
              <a:ahLst/>
              <a:cxnLst/>
              <a:rect l="l" t="t" r="r" b="b"/>
              <a:pathLst>
                <a:path w="1219200" h="685800">
                  <a:moveTo>
                    <a:pt x="0" y="685800"/>
                  </a:moveTo>
                  <a:lnTo>
                    <a:pt x="1219200" y="685800"/>
                  </a:lnTo>
                  <a:lnTo>
                    <a:pt x="1219200" y="0"/>
                  </a:lnTo>
                  <a:lnTo>
                    <a:pt x="0" y="0"/>
                  </a:lnTo>
                  <a:lnTo>
                    <a:pt x="0" y="685800"/>
                  </a:lnTo>
                  <a:close/>
                </a:path>
              </a:pathLst>
            </a:custGeom>
            <a:solidFill>
              <a:srgbClr val="FF9933"/>
            </a:solidFill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10"/>
          <p:cNvSpPr/>
          <p:nvPr/>
        </p:nvSpPr>
        <p:spPr>
          <a:xfrm>
            <a:off x="4405194" y="3056285"/>
            <a:ext cx="45719" cy="478336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800"/>
                </a:lnTo>
              </a:path>
            </a:pathLst>
          </a:custGeom>
          <a:ln w="1905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63" name="Straight Connector 62"/>
          <p:cNvCxnSpPr/>
          <p:nvPr/>
        </p:nvCxnSpPr>
        <p:spPr>
          <a:xfrm flipV="1">
            <a:off x="5303236" y="3056285"/>
            <a:ext cx="2732332" cy="478337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2307309" y="2521535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Serial</a:t>
            </a:r>
            <a:endParaRPr lang="en-US" dirty="0"/>
          </a:p>
        </p:txBody>
      </p:sp>
      <p:grpSp>
        <p:nvGrpSpPr>
          <p:cNvPr id="70" name="Group 69"/>
          <p:cNvGrpSpPr/>
          <p:nvPr/>
        </p:nvGrpSpPr>
        <p:grpSpPr>
          <a:xfrm>
            <a:off x="3472911" y="2424320"/>
            <a:ext cx="4549365" cy="514723"/>
            <a:chOff x="3486203" y="2443832"/>
            <a:chExt cx="4549365" cy="514723"/>
          </a:xfrm>
        </p:grpSpPr>
        <p:grpSp>
          <p:nvGrpSpPr>
            <p:cNvPr id="59" name="Group 58"/>
            <p:cNvGrpSpPr/>
            <p:nvPr/>
          </p:nvGrpSpPr>
          <p:grpSpPr>
            <a:xfrm>
              <a:off x="3486203" y="2443832"/>
              <a:ext cx="3631274" cy="514723"/>
              <a:chOff x="6235140" y="3379316"/>
              <a:chExt cx="3631274" cy="514723"/>
            </a:xfrm>
          </p:grpSpPr>
          <p:sp>
            <p:nvSpPr>
              <p:cNvPr id="55" name="object 13"/>
              <p:cNvSpPr/>
              <p:nvPr/>
            </p:nvSpPr>
            <p:spPr>
              <a:xfrm>
                <a:off x="6235140" y="3381708"/>
                <a:ext cx="910972" cy="505380"/>
              </a:xfrm>
              <a:custGeom>
                <a:avLst/>
                <a:gdLst/>
                <a:ahLst/>
                <a:cxnLst/>
                <a:rect l="l" t="t" r="r" b="b"/>
                <a:pathLst>
                  <a:path w="1219200" h="685800">
                    <a:moveTo>
                      <a:pt x="0" y="685800"/>
                    </a:moveTo>
                    <a:lnTo>
                      <a:pt x="1219200" y="685800"/>
                    </a:lnTo>
                    <a:lnTo>
                      <a:pt x="1219200" y="0"/>
                    </a:lnTo>
                    <a:lnTo>
                      <a:pt x="0" y="0"/>
                    </a:lnTo>
                    <a:lnTo>
                      <a:pt x="0" y="685800"/>
                    </a:lnTo>
                    <a:close/>
                  </a:path>
                </a:pathLst>
              </a:custGeom>
              <a:solidFill>
                <a:schemeClr val="accent3"/>
              </a:solidFill>
              <a:ln w="285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6" name="object 15"/>
              <p:cNvSpPr/>
              <p:nvPr/>
            </p:nvSpPr>
            <p:spPr>
              <a:xfrm>
                <a:off x="7131567" y="3379316"/>
                <a:ext cx="914399" cy="514349"/>
              </a:xfrm>
              <a:custGeom>
                <a:avLst/>
                <a:gdLst/>
                <a:ahLst/>
                <a:cxnLst/>
                <a:rect l="l" t="t" r="r" b="b"/>
                <a:pathLst>
                  <a:path w="1219200" h="685800">
                    <a:moveTo>
                      <a:pt x="0" y="685800"/>
                    </a:moveTo>
                    <a:lnTo>
                      <a:pt x="1219200" y="685800"/>
                    </a:lnTo>
                    <a:lnTo>
                      <a:pt x="1219200" y="0"/>
                    </a:lnTo>
                    <a:lnTo>
                      <a:pt x="0" y="0"/>
                    </a:lnTo>
                    <a:lnTo>
                      <a:pt x="0" y="685800"/>
                    </a:lnTo>
                    <a:close/>
                  </a:path>
                </a:pathLst>
              </a:custGeom>
              <a:solidFill>
                <a:srgbClr val="FF9933"/>
              </a:solidFill>
              <a:ln w="285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7" name="object 15"/>
              <p:cNvSpPr/>
              <p:nvPr/>
            </p:nvSpPr>
            <p:spPr>
              <a:xfrm>
                <a:off x="8952015" y="3379690"/>
                <a:ext cx="914399" cy="514349"/>
              </a:xfrm>
              <a:custGeom>
                <a:avLst/>
                <a:gdLst/>
                <a:ahLst/>
                <a:cxnLst/>
                <a:rect l="l" t="t" r="r" b="b"/>
                <a:pathLst>
                  <a:path w="1219200" h="685800">
                    <a:moveTo>
                      <a:pt x="0" y="685800"/>
                    </a:moveTo>
                    <a:lnTo>
                      <a:pt x="1219200" y="685800"/>
                    </a:lnTo>
                    <a:lnTo>
                      <a:pt x="1219200" y="0"/>
                    </a:lnTo>
                    <a:lnTo>
                      <a:pt x="0" y="0"/>
                    </a:lnTo>
                    <a:lnTo>
                      <a:pt x="0" y="685800"/>
                    </a:lnTo>
                    <a:close/>
                  </a:path>
                </a:pathLst>
              </a:custGeom>
              <a:solidFill>
                <a:srgbClr val="FF9933"/>
              </a:solidFill>
              <a:ln w="285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8" name="object 15"/>
              <p:cNvSpPr/>
              <p:nvPr/>
            </p:nvSpPr>
            <p:spPr>
              <a:xfrm>
                <a:off x="8037616" y="3382122"/>
                <a:ext cx="914399" cy="511543"/>
              </a:xfrm>
              <a:custGeom>
                <a:avLst/>
                <a:gdLst/>
                <a:ahLst/>
                <a:cxnLst/>
                <a:rect l="l" t="t" r="r" b="b"/>
                <a:pathLst>
                  <a:path w="1219200" h="685800">
                    <a:moveTo>
                      <a:pt x="0" y="685800"/>
                    </a:moveTo>
                    <a:lnTo>
                      <a:pt x="1219200" y="685800"/>
                    </a:lnTo>
                    <a:lnTo>
                      <a:pt x="1219200" y="0"/>
                    </a:lnTo>
                    <a:lnTo>
                      <a:pt x="0" y="0"/>
                    </a:lnTo>
                    <a:lnTo>
                      <a:pt x="0" y="685800"/>
                    </a:lnTo>
                    <a:close/>
                  </a:path>
                </a:pathLst>
              </a:custGeom>
              <a:solidFill>
                <a:srgbClr val="FF9933"/>
              </a:solidFill>
              <a:ln w="285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69" name="object 15"/>
            <p:cNvSpPr/>
            <p:nvPr/>
          </p:nvSpPr>
          <p:spPr>
            <a:xfrm>
              <a:off x="7121169" y="2446224"/>
              <a:ext cx="914399" cy="511957"/>
            </a:xfrm>
            <a:custGeom>
              <a:avLst/>
              <a:gdLst/>
              <a:ahLst/>
              <a:cxnLst/>
              <a:rect l="l" t="t" r="r" b="b"/>
              <a:pathLst>
                <a:path w="1219200" h="685800">
                  <a:moveTo>
                    <a:pt x="0" y="685800"/>
                  </a:moveTo>
                  <a:lnTo>
                    <a:pt x="1219200" y="685800"/>
                  </a:lnTo>
                  <a:lnTo>
                    <a:pt x="1219200" y="0"/>
                  </a:lnTo>
                  <a:lnTo>
                    <a:pt x="0" y="0"/>
                  </a:lnTo>
                  <a:lnTo>
                    <a:pt x="0" y="685800"/>
                  </a:lnTo>
                  <a:close/>
                </a:path>
              </a:pathLst>
            </a:custGeom>
            <a:solidFill>
              <a:srgbClr val="FF9933"/>
            </a:solidFill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7673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/>
      <p:bldP spid="31" grpId="0"/>
      <p:bldP spid="32" grpId="0"/>
      <p:bldP spid="33" grpId="0"/>
      <p:bldP spid="37" grpId="0"/>
      <p:bldP spid="6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Multicore Architecture</a:t>
            </a:r>
            <a:endParaRPr lang="en-US" dirty="0"/>
          </a:p>
        </p:txBody>
      </p:sp>
      <p:pic>
        <p:nvPicPr>
          <p:cNvPr id="4" name="Content Placeholder 6" descr="cache-l3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133599"/>
            <a:ext cx="7708392" cy="3822192"/>
          </a:xfrm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DF4F915-70D7-8912-60DF-8323C1DDD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Introduction to Parallelism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31DCDA-8310-C34F-9B91-3750AF751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Line Callout 1 4"/>
          <p:cNvSpPr/>
          <p:nvPr/>
        </p:nvSpPr>
        <p:spPr>
          <a:xfrm>
            <a:off x="8130030" y="1825266"/>
            <a:ext cx="2468363" cy="1275612"/>
          </a:xfrm>
          <a:prstGeom prst="borderCallout1">
            <a:avLst>
              <a:gd name="adj1" fmla="val 78481"/>
              <a:gd name="adj2" fmla="val 546"/>
              <a:gd name="adj3" fmla="val 106414"/>
              <a:gd name="adj4" fmla="val -2338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Any CPU in the last 4-5 years</a:t>
            </a:r>
            <a:endParaRPr lang="en-US" sz="2400" dirty="0"/>
          </a:p>
        </p:txBody>
      </p:sp>
      <p:sp>
        <p:nvSpPr>
          <p:cNvPr id="6" name="Line Callout 1 5"/>
          <p:cNvSpPr/>
          <p:nvPr/>
        </p:nvSpPr>
        <p:spPr>
          <a:xfrm>
            <a:off x="324093" y="2335376"/>
            <a:ext cx="2468364" cy="1005663"/>
          </a:xfrm>
          <a:prstGeom prst="borderCallout1">
            <a:avLst>
              <a:gd name="adj1" fmla="val 19741"/>
              <a:gd name="adj2" fmla="val 98818"/>
              <a:gd name="adj3" fmla="val 49827"/>
              <a:gd name="adj4" fmla="val 137794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Core is a FDREW + </a:t>
            </a:r>
            <a:r>
              <a:rPr lang="en-US" sz="2400" dirty="0" err="1"/>
              <a:t>regs</a:t>
            </a:r>
            <a:endParaRPr lang="en-US" sz="2400" dirty="0"/>
          </a:p>
        </p:txBody>
      </p:sp>
      <p:sp>
        <p:nvSpPr>
          <p:cNvPr id="7" name="Line Callout 1 6"/>
          <p:cNvSpPr/>
          <p:nvPr/>
        </p:nvSpPr>
        <p:spPr>
          <a:xfrm>
            <a:off x="324093" y="3555288"/>
            <a:ext cx="2468363" cy="1335863"/>
          </a:xfrm>
          <a:prstGeom prst="borderCallout1">
            <a:avLst>
              <a:gd name="adj1" fmla="val 19741"/>
              <a:gd name="adj2" fmla="val 98818"/>
              <a:gd name="adj3" fmla="val 61970"/>
              <a:gd name="adj4" fmla="val 186821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Each runs its own sequence of  instructions</a:t>
            </a:r>
          </a:p>
        </p:txBody>
      </p:sp>
      <p:sp>
        <p:nvSpPr>
          <p:cNvPr id="8" name="Line Callout 1 7"/>
          <p:cNvSpPr/>
          <p:nvPr/>
        </p:nvSpPr>
        <p:spPr>
          <a:xfrm>
            <a:off x="324092" y="5105400"/>
            <a:ext cx="2468363" cy="1335863"/>
          </a:xfrm>
          <a:prstGeom prst="borderCallout1">
            <a:avLst>
              <a:gd name="adj1" fmla="val 19741"/>
              <a:gd name="adj2" fmla="val 98818"/>
              <a:gd name="adj3" fmla="val -270"/>
              <a:gd name="adj4" fmla="val 187041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Each can </a:t>
            </a:r>
            <a:r>
              <a:rPr lang="en-US" sz="2400"/>
              <a:t>access its own </a:t>
            </a:r>
            <a:r>
              <a:rPr lang="en-US" sz="2400" dirty="0"/>
              <a:t>data</a:t>
            </a:r>
          </a:p>
        </p:txBody>
      </p:sp>
      <p:sp>
        <p:nvSpPr>
          <p:cNvPr id="9" name="Line Callout 1 8"/>
          <p:cNvSpPr/>
          <p:nvPr/>
        </p:nvSpPr>
        <p:spPr>
          <a:xfrm>
            <a:off x="8383025" y="5403398"/>
            <a:ext cx="2672204" cy="1037865"/>
          </a:xfrm>
          <a:prstGeom prst="borderCallout1">
            <a:avLst>
              <a:gd name="adj1" fmla="val -384"/>
              <a:gd name="adj2" fmla="val 19147"/>
              <a:gd name="adj3" fmla="val -67098"/>
              <a:gd name="adj4" fmla="val 11029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But memory might be shared</a:t>
            </a:r>
          </a:p>
        </p:txBody>
      </p:sp>
      <p:sp>
        <p:nvSpPr>
          <p:cNvPr id="10" name="Line Callout 1 9"/>
          <p:cNvSpPr/>
          <p:nvPr/>
        </p:nvSpPr>
        <p:spPr>
          <a:xfrm>
            <a:off x="5257800" y="5404027"/>
            <a:ext cx="2923282" cy="1037865"/>
          </a:xfrm>
          <a:prstGeom prst="borderCallout1">
            <a:avLst>
              <a:gd name="adj1" fmla="val -384"/>
              <a:gd name="adj2" fmla="val 48690"/>
              <a:gd name="adj3" fmla="val -119716"/>
              <a:gd name="adj4" fmla="val 74893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Each has memory hierarchy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2/27/2025, Lecture 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2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realistic </a:t>
            </a: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8" name="object 38"/>
          <p:cNvSpPr txBox="1">
            <a:spLocks noGrp="1"/>
          </p:cNvSpPr>
          <p:nvPr>
            <p:ph type="sldNum" sz="quarter" idx="12"/>
          </p:nvPr>
        </p:nvSpPr>
        <p:spPr>
          <a:xfrm>
            <a:off x="11293475" y="6172200"/>
            <a:ext cx="914400" cy="593725"/>
          </a:xfrm>
        </p:spPr>
        <p:txBody>
          <a:bodyPr>
            <a:normAutofit lnSpcReduction="10000"/>
          </a:bodyPr>
          <a:lstStyle/>
          <a:p>
            <a:r>
              <a:rPr lang="en-US" smtClean="0"/>
              <a:t>28</a:t>
            </a:r>
            <a:endParaRPr lang="en-US" dirty="0"/>
          </a:p>
        </p:txBody>
      </p:sp>
      <p:sp>
        <p:nvSpPr>
          <p:cNvPr id="9" name="object 9"/>
          <p:cNvSpPr/>
          <p:nvPr/>
        </p:nvSpPr>
        <p:spPr>
          <a:xfrm>
            <a:off x="4428053" y="2043956"/>
            <a:ext cx="3607515" cy="284377"/>
          </a:xfrm>
          <a:custGeom>
            <a:avLst/>
            <a:gdLst/>
            <a:ahLst/>
            <a:cxnLst/>
            <a:rect l="l" t="t" r="r" b="b"/>
            <a:pathLst>
              <a:path w="4876800" h="266700">
                <a:moveTo>
                  <a:pt x="0" y="266700"/>
                </a:moveTo>
                <a:lnTo>
                  <a:pt x="20722" y="224546"/>
                </a:lnTo>
                <a:lnTo>
                  <a:pt x="78423" y="187939"/>
                </a:lnTo>
                <a:lnTo>
                  <a:pt x="119046" y="172402"/>
                </a:lnTo>
                <a:lnTo>
                  <a:pt x="166402" y="159075"/>
                </a:lnTo>
                <a:lnTo>
                  <a:pt x="219653" y="148231"/>
                </a:lnTo>
                <a:lnTo>
                  <a:pt x="277961" y="140147"/>
                </a:lnTo>
                <a:lnTo>
                  <a:pt x="340489" y="135094"/>
                </a:lnTo>
                <a:lnTo>
                  <a:pt x="406400" y="133350"/>
                </a:lnTo>
                <a:lnTo>
                  <a:pt x="2032000" y="133350"/>
                </a:lnTo>
                <a:lnTo>
                  <a:pt x="2097910" y="131605"/>
                </a:lnTo>
                <a:lnTo>
                  <a:pt x="2160438" y="126552"/>
                </a:lnTo>
                <a:lnTo>
                  <a:pt x="2218746" y="118468"/>
                </a:lnTo>
                <a:lnTo>
                  <a:pt x="2271997" y="107624"/>
                </a:lnTo>
                <a:lnTo>
                  <a:pt x="2319353" y="94297"/>
                </a:lnTo>
                <a:lnTo>
                  <a:pt x="2359976" y="78760"/>
                </a:lnTo>
                <a:lnTo>
                  <a:pt x="2417677" y="42153"/>
                </a:lnTo>
                <a:lnTo>
                  <a:pt x="2438400" y="0"/>
                </a:lnTo>
                <a:lnTo>
                  <a:pt x="2443720" y="21633"/>
                </a:lnTo>
                <a:lnTo>
                  <a:pt x="2483769" y="61287"/>
                </a:lnTo>
                <a:lnTo>
                  <a:pt x="2557446" y="94297"/>
                </a:lnTo>
                <a:lnTo>
                  <a:pt x="2604802" y="107624"/>
                </a:lnTo>
                <a:lnTo>
                  <a:pt x="2658053" y="118468"/>
                </a:lnTo>
                <a:lnTo>
                  <a:pt x="2716361" y="126552"/>
                </a:lnTo>
                <a:lnTo>
                  <a:pt x="2778889" y="131605"/>
                </a:lnTo>
                <a:lnTo>
                  <a:pt x="2844800" y="133350"/>
                </a:lnTo>
                <a:lnTo>
                  <a:pt x="4470400" y="133350"/>
                </a:lnTo>
                <a:lnTo>
                  <a:pt x="4536310" y="135094"/>
                </a:lnTo>
                <a:lnTo>
                  <a:pt x="4598838" y="140147"/>
                </a:lnTo>
                <a:lnTo>
                  <a:pt x="4657146" y="148231"/>
                </a:lnTo>
                <a:lnTo>
                  <a:pt x="4710397" y="159075"/>
                </a:lnTo>
                <a:lnTo>
                  <a:pt x="4757753" y="172402"/>
                </a:lnTo>
                <a:lnTo>
                  <a:pt x="4798376" y="187939"/>
                </a:lnTo>
                <a:lnTo>
                  <a:pt x="4856077" y="224546"/>
                </a:lnTo>
                <a:lnTo>
                  <a:pt x="4871479" y="245066"/>
                </a:lnTo>
                <a:lnTo>
                  <a:pt x="4876800" y="2667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14393" y="3061913"/>
            <a:ext cx="45719" cy="478336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800"/>
                </a:lnTo>
              </a:path>
            </a:pathLst>
          </a:custGeom>
          <a:ln w="1905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1" name="Group 40"/>
          <p:cNvGrpSpPr/>
          <p:nvPr/>
        </p:nvGrpSpPr>
        <p:grpSpPr>
          <a:xfrm>
            <a:off x="3471009" y="3648663"/>
            <a:ext cx="2091591" cy="514350"/>
            <a:chOff x="3505201" y="3219450"/>
            <a:chExt cx="2091591" cy="514350"/>
          </a:xfrm>
        </p:grpSpPr>
        <p:sp>
          <p:nvSpPr>
            <p:cNvPr id="13" name="object 13"/>
            <p:cNvSpPr/>
            <p:nvPr/>
          </p:nvSpPr>
          <p:spPr>
            <a:xfrm>
              <a:off x="3505201" y="3219450"/>
              <a:ext cx="910972" cy="514350"/>
            </a:xfrm>
            <a:custGeom>
              <a:avLst/>
              <a:gdLst/>
              <a:ahLst/>
              <a:cxnLst/>
              <a:rect l="l" t="t" r="r" b="b"/>
              <a:pathLst>
                <a:path w="1219200" h="685800">
                  <a:moveTo>
                    <a:pt x="0" y="685800"/>
                  </a:moveTo>
                  <a:lnTo>
                    <a:pt x="1219200" y="685800"/>
                  </a:lnTo>
                  <a:lnTo>
                    <a:pt x="1219200" y="0"/>
                  </a:lnTo>
                  <a:lnTo>
                    <a:pt x="0" y="0"/>
                  </a:lnTo>
                  <a:lnTo>
                    <a:pt x="0" y="685800"/>
                  </a:lnTo>
                  <a:close/>
                </a:path>
              </a:pathLst>
            </a:custGeom>
            <a:solidFill>
              <a:schemeClr val="accent3"/>
            </a:solidFill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419601" y="3219450"/>
              <a:ext cx="1177191" cy="514349"/>
            </a:xfrm>
            <a:custGeom>
              <a:avLst/>
              <a:gdLst/>
              <a:ahLst/>
              <a:cxnLst/>
              <a:rect l="l" t="t" r="r" b="b"/>
              <a:pathLst>
                <a:path w="1219200" h="685800">
                  <a:moveTo>
                    <a:pt x="0" y="685800"/>
                  </a:moveTo>
                  <a:lnTo>
                    <a:pt x="1219200" y="685800"/>
                  </a:lnTo>
                  <a:lnTo>
                    <a:pt x="1219200" y="0"/>
                  </a:lnTo>
                  <a:lnTo>
                    <a:pt x="0" y="0"/>
                  </a:lnTo>
                  <a:lnTo>
                    <a:pt x="0" y="685800"/>
                  </a:lnTo>
                  <a:close/>
                </a:path>
              </a:pathLst>
            </a:custGeom>
            <a:solidFill>
              <a:srgbClr val="FF9933"/>
            </a:solidFill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701909" y="3085614"/>
            <a:ext cx="5359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b="1" spc="-25" dirty="0">
                <a:cs typeface="Arial"/>
              </a:rPr>
              <a:t>20%</a:t>
            </a:r>
            <a:endParaRPr sz="2000" dirty="0"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392307" y="1770976"/>
            <a:ext cx="5359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en-US" sz="2000" spc="-25" dirty="0">
                <a:cs typeface="Arial"/>
              </a:rPr>
              <a:t>8</a:t>
            </a:r>
            <a:r>
              <a:rPr sz="2000" spc="-25" dirty="0" smtClean="0">
                <a:cs typeface="Arial"/>
              </a:rPr>
              <a:t>0</a:t>
            </a:r>
            <a:r>
              <a:rPr sz="2000" spc="-25" dirty="0">
                <a:cs typeface="Arial"/>
              </a:rPr>
              <a:t>%</a:t>
            </a:r>
            <a:endParaRPr sz="2000" dirty="0"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122847" y="3202066"/>
            <a:ext cx="1105535" cy="893193"/>
          </a:xfrm>
          <a:prstGeom prst="rect">
            <a:avLst/>
          </a:prstGeom>
        </p:spPr>
        <p:txBody>
          <a:bodyPr vert="horz" wrap="square" lIns="0" tIns="183515" rIns="0" bIns="0" rtlCol="0">
            <a:spAutoFit/>
          </a:bodyPr>
          <a:lstStyle/>
          <a:p>
            <a:pPr marR="27940" algn="ctr">
              <a:spcBef>
                <a:spcPts val="1445"/>
              </a:spcBef>
            </a:pPr>
            <a:r>
              <a:rPr spc="-10" dirty="0">
                <a:solidFill>
                  <a:schemeClr val="tx1">
                    <a:lumMod val="85000"/>
                    <a:lumOff val="15000"/>
                  </a:schemeClr>
                </a:solidFill>
                <a:cs typeface="Arial"/>
              </a:rPr>
              <a:t>Parallel</a:t>
            </a:r>
            <a:endParaRPr dirty="0">
              <a:solidFill>
                <a:schemeClr val="tx1">
                  <a:lumMod val="85000"/>
                  <a:lumOff val="15000"/>
                </a:schemeClr>
              </a:solidFill>
              <a:cs typeface="Arial"/>
            </a:endParaRPr>
          </a:p>
          <a:p>
            <a:pPr marR="5080" algn="ctr">
              <a:spcBef>
                <a:spcPts val="1210"/>
              </a:spcBef>
            </a:pP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/>
              </a:rPr>
              <a:t>Process</a:t>
            </a:r>
            <a:r>
              <a:rPr sz="1600" spc="-15" dirty="0">
                <a:solidFill>
                  <a:schemeClr val="tx1">
                    <a:lumMod val="85000"/>
                    <a:lumOff val="15000"/>
                  </a:schemeClr>
                </a:solidFill>
                <a:cs typeface="Arial"/>
              </a:rPr>
              <a:t> </a:t>
            </a:r>
            <a:r>
              <a:rPr sz="1600" spc="-50" dirty="0">
                <a:solidFill>
                  <a:schemeClr val="tx1">
                    <a:lumMod val="85000"/>
                    <a:lumOff val="15000"/>
                  </a:schemeClr>
                </a:solidFill>
                <a:cs typeface="Arial"/>
              </a:rPr>
              <a:t>1</a:t>
            </a:r>
            <a:endParaRPr sz="1600" dirty="0">
              <a:solidFill>
                <a:schemeClr val="tx1">
                  <a:lumMod val="85000"/>
                  <a:lumOff val="15000"/>
                </a:schemeClr>
              </a:solidFill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165072" y="4467204"/>
            <a:ext cx="110553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/>
              </a:rPr>
              <a:t>Process</a:t>
            </a:r>
            <a:r>
              <a:rPr sz="1600" spc="-15" dirty="0">
                <a:solidFill>
                  <a:schemeClr val="tx1">
                    <a:lumMod val="85000"/>
                    <a:lumOff val="15000"/>
                  </a:schemeClr>
                </a:solidFill>
                <a:cs typeface="Arial"/>
              </a:rPr>
              <a:t> </a:t>
            </a:r>
            <a:r>
              <a:rPr sz="1600" spc="-50" dirty="0">
                <a:solidFill>
                  <a:schemeClr val="tx1">
                    <a:lumMod val="85000"/>
                    <a:lumOff val="15000"/>
                  </a:schemeClr>
                </a:solidFill>
                <a:cs typeface="Arial"/>
              </a:rPr>
              <a:t>2</a:t>
            </a:r>
            <a:endParaRPr sz="1600" dirty="0">
              <a:solidFill>
                <a:schemeClr val="tx1">
                  <a:lumMod val="85000"/>
                  <a:lumOff val="15000"/>
                </a:schemeClr>
              </a:solidFill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165072" y="5190189"/>
            <a:ext cx="110553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/>
              </a:rPr>
              <a:t>Process</a:t>
            </a:r>
            <a:r>
              <a:rPr sz="1600" spc="-15" dirty="0">
                <a:solidFill>
                  <a:schemeClr val="tx1">
                    <a:lumMod val="85000"/>
                    <a:lumOff val="15000"/>
                  </a:schemeClr>
                </a:solidFill>
                <a:cs typeface="Arial"/>
              </a:rPr>
              <a:t> </a:t>
            </a:r>
            <a:r>
              <a:rPr sz="1600" spc="-50" dirty="0">
                <a:solidFill>
                  <a:schemeClr val="tx1">
                    <a:lumMod val="85000"/>
                    <a:lumOff val="15000"/>
                  </a:schemeClr>
                </a:solidFill>
                <a:cs typeface="Arial"/>
              </a:rPr>
              <a:t>3</a:t>
            </a:r>
            <a:endParaRPr sz="1600" dirty="0">
              <a:solidFill>
                <a:schemeClr val="tx1">
                  <a:lumMod val="85000"/>
                  <a:lumOff val="15000"/>
                </a:schemeClr>
              </a:solidFill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642476" y="3696249"/>
            <a:ext cx="426398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0"/>
                </a:moveTo>
                <a:lnTo>
                  <a:pt x="0" y="0"/>
                </a:lnTo>
                <a:lnTo>
                  <a:pt x="0" y="381000"/>
                </a:lnTo>
                <a:lnTo>
                  <a:pt x="381000" y="381000"/>
                </a:lnTo>
                <a:lnTo>
                  <a:pt x="381000" y="0"/>
                </a:lnTo>
                <a:close/>
              </a:path>
            </a:pathLst>
          </a:custGeom>
          <a:solidFill>
            <a:srgbClr val="FF9933"/>
          </a:solidFill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8413829" y="3723807"/>
            <a:ext cx="131757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0" dirty="0">
                <a:cs typeface="Arial"/>
              </a:rPr>
              <a:t>parallelized</a:t>
            </a:r>
            <a:endParaRPr dirty="0"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7642475" y="4382049"/>
            <a:ext cx="426398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0"/>
                </a:moveTo>
                <a:lnTo>
                  <a:pt x="0" y="0"/>
                </a:lnTo>
                <a:lnTo>
                  <a:pt x="0" y="381000"/>
                </a:lnTo>
                <a:lnTo>
                  <a:pt x="381000" y="381000"/>
                </a:lnTo>
                <a:lnTo>
                  <a:pt x="38100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8413830" y="4409862"/>
            <a:ext cx="178731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cs typeface="Arial"/>
              </a:rPr>
              <a:t>Not</a:t>
            </a:r>
            <a:r>
              <a:rPr spc="-10" dirty="0">
                <a:cs typeface="Arial"/>
              </a:rPr>
              <a:t> parallelized</a:t>
            </a:r>
            <a:endParaRPr dirty="0"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165072" y="5895471"/>
            <a:ext cx="110553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/>
              </a:rPr>
              <a:t>Process</a:t>
            </a:r>
            <a:r>
              <a:rPr sz="1600" spc="-15" dirty="0">
                <a:solidFill>
                  <a:schemeClr val="tx1">
                    <a:lumMod val="85000"/>
                    <a:lumOff val="15000"/>
                  </a:schemeClr>
                </a:solidFill>
                <a:cs typeface="Arial"/>
              </a:rPr>
              <a:t> </a:t>
            </a:r>
            <a:r>
              <a:rPr sz="1600" spc="-50" dirty="0">
                <a:solidFill>
                  <a:schemeClr val="tx1">
                    <a:lumMod val="85000"/>
                    <a:lumOff val="15000"/>
                  </a:schemeClr>
                </a:solidFill>
                <a:cs typeface="Arial"/>
              </a:rPr>
              <a:t>4</a:t>
            </a:r>
            <a:endParaRPr sz="1600" dirty="0">
              <a:solidFill>
                <a:schemeClr val="tx1">
                  <a:lumMod val="85000"/>
                  <a:lumOff val="15000"/>
                </a:schemeClr>
              </a:solidFill>
              <a:cs typeface="Arial"/>
            </a:endParaRPr>
          </a:p>
        </p:txBody>
      </p:sp>
      <p:sp>
        <p:nvSpPr>
          <p:cNvPr id="39" name="Date Placeholder 3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2/27/2025, Lecture 10</a:t>
            </a:r>
            <a:endParaRPr lang="en-US"/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CSC4700, Spring 2025, Introduction to Parallelism</a:t>
            </a:r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3475721" y="5062538"/>
            <a:ext cx="2285724" cy="514350"/>
            <a:chOff x="3505201" y="3219450"/>
            <a:chExt cx="2285724" cy="514350"/>
          </a:xfrm>
        </p:grpSpPr>
        <p:sp>
          <p:nvSpPr>
            <p:cNvPr id="46" name="object 13"/>
            <p:cNvSpPr/>
            <p:nvPr/>
          </p:nvSpPr>
          <p:spPr>
            <a:xfrm>
              <a:off x="3505201" y="3219450"/>
              <a:ext cx="910972" cy="514350"/>
            </a:xfrm>
            <a:custGeom>
              <a:avLst/>
              <a:gdLst/>
              <a:ahLst/>
              <a:cxnLst/>
              <a:rect l="l" t="t" r="r" b="b"/>
              <a:pathLst>
                <a:path w="1219200" h="685800">
                  <a:moveTo>
                    <a:pt x="0" y="685800"/>
                  </a:moveTo>
                  <a:lnTo>
                    <a:pt x="1219200" y="685800"/>
                  </a:lnTo>
                  <a:lnTo>
                    <a:pt x="1219200" y="0"/>
                  </a:lnTo>
                  <a:lnTo>
                    <a:pt x="0" y="0"/>
                  </a:lnTo>
                  <a:lnTo>
                    <a:pt x="0" y="685800"/>
                  </a:lnTo>
                  <a:close/>
                </a:path>
              </a:pathLst>
            </a:custGeom>
            <a:solidFill>
              <a:schemeClr val="accent3"/>
            </a:solidFill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15"/>
            <p:cNvSpPr/>
            <p:nvPr/>
          </p:nvSpPr>
          <p:spPr>
            <a:xfrm>
              <a:off x="4419601" y="3219450"/>
              <a:ext cx="1371324" cy="514349"/>
            </a:xfrm>
            <a:custGeom>
              <a:avLst/>
              <a:gdLst/>
              <a:ahLst/>
              <a:cxnLst/>
              <a:rect l="l" t="t" r="r" b="b"/>
              <a:pathLst>
                <a:path w="1219200" h="685800">
                  <a:moveTo>
                    <a:pt x="0" y="685800"/>
                  </a:moveTo>
                  <a:lnTo>
                    <a:pt x="1219200" y="685800"/>
                  </a:lnTo>
                  <a:lnTo>
                    <a:pt x="1219200" y="0"/>
                  </a:lnTo>
                  <a:lnTo>
                    <a:pt x="0" y="0"/>
                  </a:lnTo>
                  <a:lnTo>
                    <a:pt x="0" y="685800"/>
                  </a:lnTo>
                  <a:close/>
                </a:path>
              </a:pathLst>
            </a:custGeom>
            <a:solidFill>
              <a:srgbClr val="FF9933"/>
            </a:solidFill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474437" y="5784351"/>
            <a:ext cx="1828799" cy="514350"/>
            <a:chOff x="3505201" y="3219450"/>
            <a:chExt cx="1828799" cy="514350"/>
          </a:xfrm>
        </p:grpSpPr>
        <p:sp>
          <p:nvSpPr>
            <p:cNvPr id="49" name="object 13"/>
            <p:cNvSpPr/>
            <p:nvPr/>
          </p:nvSpPr>
          <p:spPr>
            <a:xfrm>
              <a:off x="3505201" y="3219450"/>
              <a:ext cx="910972" cy="514350"/>
            </a:xfrm>
            <a:custGeom>
              <a:avLst/>
              <a:gdLst/>
              <a:ahLst/>
              <a:cxnLst/>
              <a:rect l="l" t="t" r="r" b="b"/>
              <a:pathLst>
                <a:path w="1219200" h="685800">
                  <a:moveTo>
                    <a:pt x="0" y="685800"/>
                  </a:moveTo>
                  <a:lnTo>
                    <a:pt x="1219200" y="685800"/>
                  </a:lnTo>
                  <a:lnTo>
                    <a:pt x="1219200" y="0"/>
                  </a:lnTo>
                  <a:lnTo>
                    <a:pt x="0" y="0"/>
                  </a:lnTo>
                  <a:lnTo>
                    <a:pt x="0" y="685800"/>
                  </a:lnTo>
                  <a:close/>
                </a:path>
              </a:pathLst>
            </a:custGeom>
            <a:solidFill>
              <a:schemeClr val="accent3"/>
            </a:solidFill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15"/>
            <p:cNvSpPr/>
            <p:nvPr/>
          </p:nvSpPr>
          <p:spPr>
            <a:xfrm>
              <a:off x="4419601" y="3219450"/>
              <a:ext cx="914399" cy="514349"/>
            </a:xfrm>
            <a:custGeom>
              <a:avLst/>
              <a:gdLst/>
              <a:ahLst/>
              <a:cxnLst/>
              <a:rect l="l" t="t" r="r" b="b"/>
              <a:pathLst>
                <a:path w="1219200" h="685800">
                  <a:moveTo>
                    <a:pt x="0" y="685800"/>
                  </a:moveTo>
                  <a:lnTo>
                    <a:pt x="1219200" y="685800"/>
                  </a:lnTo>
                  <a:lnTo>
                    <a:pt x="1219200" y="0"/>
                  </a:lnTo>
                  <a:lnTo>
                    <a:pt x="0" y="0"/>
                  </a:lnTo>
                  <a:lnTo>
                    <a:pt x="0" y="685800"/>
                  </a:lnTo>
                  <a:close/>
                </a:path>
              </a:pathLst>
            </a:custGeom>
            <a:solidFill>
              <a:srgbClr val="FF9933"/>
            </a:solidFill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484144" y="4355601"/>
            <a:ext cx="1828799" cy="514350"/>
            <a:chOff x="3505201" y="3219450"/>
            <a:chExt cx="1828799" cy="514350"/>
          </a:xfrm>
        </p:grpSpPr>
        <p:sp>
          <p:nvSpPr>
            <p:cNvPr id="52" name="object 13"/>
            <p:cNvSpPr/>
            <p:nvPr/>
          </p:nvSpPr>
          <p:spPr>
            <a:xfrm>
              <a:off x="3505201" y="3219450"/>
              <a:ext cx="910972" cy="514350"/>
            </a:xfrm>
            <a:custGeom>
              <a:avLst/>
              <a:gdLst/>
              <a:ahLst/>
              <a:cxnLst/>
              <a:rect l="l" t="t" r="r" b="b"/>
              <a:pathLst>
                <a:path w="1219200" h="685800">
                  <a:moveTo>
                    <a:pt x="0" y="685800"/>
                  </a:moveTo>
                  <a:lnTo>
                    <a:pt x="1219200" y="685800"/>
                  </a:lnTo>
                  <a:lnTo>
                    <a:pt x="1219200" y="0"/>
                  </a:lnTo>
                  <a:lnTo>
                    <a:pt x="0" y="0"/>
                  </a:lnTo>
                  <a:lnTo>
                    <a:pt x="0" y="685800"/>
                  </a:lnTo>
                  <a:close/>
                </a:path>
              </a:pathLst>
            </a:custGeom>
            <a:solidFill>
              <a:schemeClr val="accent3"/>
            </a:solidFill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15"/>
            <p:cNvSpPr/>
            <p:nvPr/>
          </p:nvSpPr>
          <p:spPr>
            <a:xfrm>
              <a:off x="4419601" y="3219450"/>
              <a:ext cx="914399" cy="514349"/>
            </a:xfrm>
            <a:custGeom>
              <a:avLst/>
              <a:gdLst/>
              <a:ahLst/>
              <a:cxnLst/>
              <a:rect l="l" t="t" r="r" b="b"/>
              <a:pathLst>
                <a:path w="1219200" h="685800">
                  <a:moveTo>
                    <a:pt x="0" y="685800"/>
                  </a:moveTo>
                  <a:lnTo>
                    <a:pt x="1219200" y="685800"/>
                  </a:lnTo>
                  <a:lnTo>
                    <a:pt x="1219200" y="0"/>
                  </a:lnTo>
                  <a:lnTo>
                    <a:pt x="0" y="0"/>
                  </a:lnTo>
                  <a:lnTo>
                    <a:pt x="0" y="685800"/>
                  </a:lnTo>
                  <a:close/>
                </a:path>
              </a:pathLst>
            </a:custGeom>
            <a:solidFill>
              <a:srgbClr val="FF9933"/>
            </a:solidFill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10"/>
          <p:cNvSpPr/>
          <p:nvPr/>
        </p:nvSpPr>
        <p:spPr>
          <a:xfrm>
            <a:off x="4405194" y="3056285"/>
            <a:ext cx="45719" cy="478336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800"/>
                </a:lnTo>
              </a:path>
            </a:pathLst>
          </a:custGeom>
          <a:ln w="1905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63" name="Straight Connector 62"/>
          <p:cNvCxnSpPr/>
          <p:nvPr/>
        </p:nvCxnSpPr>
        <p:spPr>
          <a:xfrm flipV="1">
            <a:off x="5303236" y="3056285"/>
            <a:ext cx="2732332" cy="478337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2307309" y="2521535"/>
            <a:ext cx="821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Serial</a:t>
            </a:r>
            <a:endParaRPr lang="en-US" dirty="0"/>
          </a:p>
        </p:txBody>
      </p:sp>
      <p:grpSp>
        <p:nvGrpSpPr>
          <p:cNvPr id="70" name="Group 69"/>
          <p:cNvGrpSpPr/>
          <p:nvPr/>
        </p:nvGrpSpPr>
        <p:grpSpPr>
          <a:xfrm>
            <a:off x="3486203" y="2443832"/>
            <a:ext cx="4549365" cy="512893"/>
            <a:chOff x="3486203" y="2443832"/>
            <a:chExt cx="4549365" cy="512893"/>
          </a:xfrm>
        </p:grpSpPr>
        <p:grpSp>
          <p:nvGrpSpPr>
            <p:cNvPr id="59" name="Group 58"/>
            <p:cNvGrpSpPr/>
            <p:nvPr/>
          </p:nvGrpSpPr>
          <p:grpSpPr>
            <a:xfrm>
              <a:off x="3486203" y="2443832"/>
              <a:ext cx="3631274" cy="512893"/>
              <a:chOff x="6235140" y="3379316"/>
              <a:chExt cx="3631274" cy="512893"/>
            </a:xfrm>
          </p:grpSpPr>
          <p:sp>
            <p:nvSpPr>
              <p:cNvPr id="55" name="object 13"/>
              <p:cNvSpPr/>
              <p:nvPr/>
            </p:nvSpPr>
            <p:spPr>
              <a:xfrm>
                <a:off x="6235140" y="3381708"/>
                <a:ext cx="910972" cy="505380"/>
              </a:xfrm>
              <a:custGeom>
                <a:avLst/>
                <a:gdLst/>
                <a:ahLst/>
                <a:cxnLst/>
                <a:rect l="l" t="t" r="r" b="b"/>
                <a:pathLst>
                  <a:path w="1219200" h="685800">
                    <a:moveTo>
                      <a:pt x="0" y="685800"/>
                    </a:moveTo>
                    <a:lnTo>
                      <a:pt x="1219200" y="685800"/>
                    </a:lnTo>
                    <a:lnTo>
                      <a:pt x="1219200" y="0"/>
                    </a:lnTo>
                    <a:lnTo>
                      <a:pt x="0" y="0"/>
                    </a:lnTo>
                    <a:lnTo>
                      <a:pt x="0" y="685800"/>
                    </a:lnTo>
                    <a:close/>
                  </a:path>
                </a:pathLst>
              </a:custGeom>
              <a:solidFill>
                <a:schemeClr val="accent3"/>
              </a:solidFill>
              <a:ln w="285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6" name="object 15"/>
              <p:cNvSpPr/>
              <p:nvPr/>
            </p:nvSpPr>
            <p:spPr>
              <a:xfrm>
                <a:off x="7131567" y="3379316"/>
                <a:ext cx="914399" cy="507771"/>
              </a:xfrm>
              <a:custGeom>
                <a:avLst/>
                <a:gdLst/>
                <a:ahLst/>
                <a:cxnLst/>
                <a:rect l="l" t="t" r="r" b="b"/>
                <a:pathLst>
                  <a:path w="1219200" h="685800">
                    <a:moveTo>
                      <a:pt x="0" y="685800"/>
                    </a:moveTo>
                    <a:lnTo>
                      <a:pt x="1219200" y="685800"/>
                    </a:lnTo>
                    <a:lnTo>
                      <a:pt x="1219200" y="0"/>
                    </a:lnTo>
                    <a:lnTo>
                      <a:pt x="0" y="0"/>
                    </a:lnTo>
                    <a:lnTo>
                      <a:pt x="0" y="685800"/>
                    </a:lnTo>
                    <a:close/>
                  </a:path>
                </a:pathLst>
              </a:custGeom>
              <a:solidFill>
                <a:srgbClr val="FF9933"/>
              </a:solidFill>
              <a:ln w="285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7" name="object 15"/>
              <p:cNvSpPr/>
              <p:nvPr/>
            </p:nvSpPr>
            <p:spPr>
              <a:xfrm>
                <a:off x="8952015" y="3381708"/>
                <a:ext cx="914399" cy="510501"/>
              </a:xfrm>
              <a:custGeom>
                <a:avLst/>
                <a:gdLst/>
                <a:ahLst/>
                <a:cxnLst/>
                <a:rect l="l" t="t" r="r" b="b"/>
                <a:pathLst>
                  <a:path w="1219200" h="685800">
                    <a:moveTo>
                      <a:pt x="0" y="685800"/>
                    </a:moveTo>
                    <a:lnTo>
                      <a:pt x="1219200" y="685800"/>
                    </a:lnTo>
                    <a:lnTo>
                      <a:pt x="1219200" y="0"/>
                    </a:lnTo>
                    <a:lnTo>
                      <a:pt x="0" y="0"/>
                    </a:lnTo>
                    <a:lnTo>
                      <a:pt x="0" y="685800"/>
                    </a:lnTo>
                    <a:close/>
                  </a:path>
                </a:pathLst>
              </a:custGeom>
              <a:solidFill>
                <a:srgbClr val="FF9933"/>
              </a:solidFill>
              <a:ln w="285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8" name="object 15"/>
              <p:cNvSpPr/>
              <p:nvPr/>
            </p:nvSpPr>
            <p:spPr>
              <a:xfrm>
                <a:off x="8037616" y="3382122"/>
                <a:ext cx="914399" cy="504965"/>
              </a:xfrm>
              <a:custGeom>
                <a:avLst/>
                <a:gdLst/>
                <a:ahLst/>
                <a:cxnLst/>
                <a:rect l="l" t="t" r="r" b="b"/>
                <a:pathLst>
                  <a:path w="1219200" h="685800">
                    <a:moveTo>
                      <a:pt x="0" y="685800"/>
                    </a:moveTo>
                    <a:lnTo>
                      <a:pt x="1219200" y="685800"/>
                    </a:lnTo>
                    <a:lnTo>
                      <a:pt x="1219200" y="0"/>
                    </a:lnTo>
                    <a:lnTo>
                      <a:pt x="0" y="0"/>
                    </a:lnTo>
                    <a:lnTo>
                      <a:pt x="0" y="685800"/>
                    </a:lnTo>
                    <a:close/>
                  </a:path>
                </a:pathLst>
              </a:custGeom>
              <a:solidFill>
                <a:srgbClr val="FF9933"/>
              </a:solidFill>
              <a:ln w="285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69" name="object 15"/>
            <p:cNvSpPr/>
            <p:nvPr/>
          </p:nvSpPr>
          <p:spPr>
            <a:xfrm>
              <a:off x="7121169" y="2446224"/>
              <a:ext cx="914399" cy="505379"/>
            </a:xfrm>
            <a:custGeom>
              <a:avLst/>
              <a:gdLst/>
              <a:ahLst/>
              <a:cxnLst/>
              <a:rect l="l" t="t" r="r" b="b"/>
              <a:pathLst>
                <a:path w="1219200" h="685800">
                  <a:moveTo>
                    <a:pt x="0" y="685800"/>
                  </a:moveTo>
                  <a:lnTo>
                    <a:pt x="1219200" y="685800"/>
                  </a:lnTo>
                  <a:lnTo>
                    <a:pt x="1219200" y="0"/>
                  </a:lnTo>
                  <a:lnTo>
                    <a:pt x="0" y="0"/>
                  </a:lnTo>
                  <a:lnTo>
                    <a:pt x="0" y="685800"/>
                  </a:lnTo>
                  <a:close/>
                </a:path>
              </a:pathLst>
            </a:custGeom>
            <a:solidFill>
              <a:srgbClr val="FF9933"/>
            </a:solidFill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39"/>
          <p:cNvSpPr/>
          <p:nvPr/>
        </p:nvSpPr>
        <p:spPr>
          <a:xfrm>
            <a:off x="5755430" y="3649765"/>
            <a:ext cx="304800" cy="514349"/>
          </a:xfrm>
          <a:custGeom>
            <a:avLst/>
            <a:gdLst/>
            <a:ahLst/>
            <a:cxnLst/>
            <a:rect l="l" t="t" r="r" b="b"/>
            <a:pathLst>
              <a:path w="304800" h="685800">
                <a:moveTo>
                  <a:pt x="304800" y="0"/>
                </a:moveTo>
                <a:lnTo>
                  <a:pt x="0" y="0"/>
                </a:lnTo>
                <a:lnTo>
                  <a:pt x="0" y="685800"/>
                </a:lnTo>
                <a:lnTo>
                  <a:pt x="304800" y="685800"/>
                </a:lnTo>
                <a:lnTo>
                  <a:pt x="304800" y="0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39"/>
          <p:cNvSpPr/>
          <p:nvPr/>
        </p:nvSpPr>
        <p:spPr>
          <a:xfrm>
            <a:off x="5755430" y="4358303"/>
            <a:ext cx="304800" cy="514349"/>
          </a:xfrm>
          <a:custGeom>
            <a:avLst/>
            <a:gdLst/>
            <a:ahLst/>
            <a:cxnLst/>
            <a:rect l="l" t="t" r="r" b="b"/>
            <a:pathLst>
              <a:path w="304800" h="685800">
                <a:moveTo>
                  <a:pt x="304800" y="0"/>
                </a:moveTo>
                <a:lnTo>
                  <a:pt x="0" y="0"/>
                </a:lnTo>
                <a:lnTo>
                  <a:pt x="0" y="685800"/>
                </a:lnTo>
                <a:lnTo>
                  <a:pt x="304800" y="685800"/>
                </a:lnTo>
                <a:lnTo>
                  <a:pt x="304800" y="0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39"/>
          <p:cNvSpPr/>
          <p:nvPr/>
        </p:nvSpPr>
        <p:spPr>
          <a:xfrm>
            <a:off x="5771142" y="5062538"/>
            <a:ext cx="304800" cy="514349"/>
          </a:xfrm>
          <a:custGeom>
            <a:avLst/>
            <a:gdLst/>
            <a:ahLst/>
            <a:cxnLst/>
            <a:rect l="l" t="t" r="r" b="b"/>
            <a:pathLst>
              <a:path w="304800" h="685800">
                <a:moveTo>
                  <a:pt x="304800" y="0"/>
                </a:moveTo>
                <a:lnTo>
                  <a:pt x="0" y="0"/>
                </a:lnTo>
                <a:lnTo>
                  <a:pt x="0" y="685800"/>
                </a:lnTo>
                <a:lnTo>
                  <a:pt x="304800" y="685800"/>
                </a:lnTo>
                <a:lnTo>
                  <a:pt x="304800" y="0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39"/>
          <p:cNvSpPr/>
          <p:nvPr/>
        </p:nvSpPr>
        <p:spPr>
          <a:xfrm>
            <a:off x="5755430" y="5782645"/>
            <a:ext cx="304800" cy="514349"/>
          </a:xfrm>
          <a:custGeom>
            <a:avLst/>
            <a:gdLst/>
            <a:ahLst/>
            <a:cxnLst/>
            <a:rect l="l" t="t" r="r" b="b"/>
            <a:pathLst>
              <a:path w="304800" h="685800">
                <a:moveTo>
                  <a:pt x="304800" y="0"/>
                </a:moveTo>
                <a:lnTo>
                  <a:pt x="0" y="0"/>
                </a:lnTo>
                <a:lnTo>
                  <a:pt x="0" y="685800"/>
                </a:lnTo>
                <a:lnTo>
                  <a:pt x="304800" y="685800"/>
                </a:lnTo>
                <a:lnTo>
                  <a:pt x="304800" y="0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3" name="Straight Connector 2"/>
          <p:cNvCxnSpPr/>
          <p:nvPr/>
        </p:nvCxnSpPr>
        <p:spPr>
          <a:xfrm>
            <a:off x="5296917" y="3202066"/>
            <a:ext cx="0" cy="326855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5743061" y="3202066"/>
            <a:ext cx="0" cy="326855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bject 49"/>
          <p:cNvSpPr/>
          <p:nvPr/>
        </p:nvSpPr>
        <p:spPr>
          <a:xfrm>
            <a:off x="4738638" y="6418748"/>
            <a:ext cx="1662162" cy="45719"/>
          </a:xfrm>
          <a:custGeom>
            <a:avLst/>
            <a:gdLst/>
            <a:ahLst/>
            <a:cxnLst/>
            <a:rect l="l" t="t" r="r" b="b"/>
            <a:pathLst>
              <a:path w="1143000" h="76200">
                <a:moveTo>
                  <a:pt x="381000" y="38100"/>
                </a:moveTo>
                <a:lnTo>
                  <a:pt x="371475" y="33337"/>
                </a:lnTo>
                <a:lnTo>
                  <a:pt x="304800" y="0"/>
                </a:lnTo>
                <a:lnTo>
                  <a:pt x="304800" y="33337"/>
                </a:lnTo>
                <a:lnTo>
                  <a:pt x="0" y="33337"/>
                </a:lnTo>
                <a:lnTo>
                  <a:pt x="0" y="42862"/>
                </a:lnTo>
                <a:lnTo>
                  <a:pt x="304800" y="42862"/>
                </a:lnTo>
                <a:lnTo>
                  <a:pt x="304800" y="76200"/>
                </a:lnTo>
                <a:lnTo>
                  <a:pt x="371475" y="42862"/>
                </a:lnTo>
                <a:lnTo>
                  <a:pt x="381000" y="38100"/>
                </a:lnTo>
                <a:close/>
              </a:path>
              <a:path w="1143000" h="76200">
                <a:moveTo>
                  <a:pt x="1143000" y="33337"/>
                </a:moveTo>
                <a:lnTo>
                  <a:pt x="762000" y="33337"/>
                </a:lnTo>
                <a:lnTo>
                  <a:pt x="762000" y="0"/>
                </a:lnTo>
                <a:lnTo>
                  <a:pt x="685800" y="38100"/>
                </a:lnTo>
                <a:lnTo>
                  <a:pt x="762000" y="76200"/>
                </a:lnTo>
                <a:lnTo>
                  <a:pt x="762000" y="42862"/>
                </a:lnTo>
                <a:lnTo>
                  <a:pt x="1143000" y="42862"/>
                </a:lnTo>
                <a:lnTo>
                  <a:pt x="1143000" y="333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35"/>
          <p:cNvSpPr/>
          <p:nvPr/>
        </p:nvSpPr>
        <p:spPr>
          <a:xfrm>
            <a:off x="7646614" y="5064165"/>
            <a:ext cx="426398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381000" y="0"/>
                </a:moveTo>
                <a:lnTo>
                  <a:pt x="0" y="0"/>
                </a:lnTo>
                <a:lnTo>
                  <a:pt x="0" y="381000"/>
                </a:lnTo>
                <a:lnTo>
                  <a:pt x="381000" y="381000"/>
                </a:lnTo>
                <a:lnTo>
                  <a:pt x="381000" y="0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36"/>
          <p:cNvSpPr txBox="1"/>
          <p:nvPr/>
        </p:nvSpPr>
        <p:spPr>
          <a:xfrm>
            <a:off x="8417969" y="5091978"/>
            <a:ext cx="178731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dirty="0" smtClean="0">
                <a:cs typeface="Arial"/>
              </a:rPr>
              <a:t>Overheads</a:t>
            </a:r>
            <a:endParaRPr dirty="0">
              <a:cs typeface="Arial"/>
            </a:endParaRPr>
          </a:p>
        </p:txBody>
      </p:sp>
      <p:sp>
        <p:nvSpPr>
          <p:cNvPr id="67" name="object 59"/>
          <p:cNvSpPr txBox="1"/>
          <p:nvPr/>
        </p:nvSpPr>
        <p:spPr>
          <a:xfrm>
            <a:off x="6581261" y="6284096"/>
            <a:ext cx="1766570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>
                <a:cs typeface="Arial"/>
              </a:rPr>
              <a:t>Load</a:t>
            </a:r>
            <a:r>
              <a:rPr spc="-30" dirty="0">
                <a:cs typeface="Arial"/>
              </a:rPr>
              <a:t> </a:t>
            </a:r>
            <a:r>
              <a:rPr lang="en-US" spc="-10" dirty="0" smtClean="0">
                <a:cs typeface="Arial"/>
              </a:rPr>
              <a:t>im</a:t>
            </a:r>
            <a:r>
              <a:rPr spc="-10" dirty="0" smtClean="0">
                <a:cs typeface="Arial"/>
              </a:rPr>
              <a:t>balance</a:t>
            </a:r>
            <a:endParaRPr dirty="0">
              <a:cs typeface="Arial"/>
            </a:endParaRPr>
          </a:p>
        </p:txBody>
      </p:sp>
      <p:sp>
        <p:nvSpPr>
          <p:cNvPr id="71" name="object 39"/>
          <p:cNvSpPr/>
          <p:nvPr/>
        </p:nvSpPr>
        <p:spPr>
          <a:xfrm>
            <a:off x="8031876" y="2443832"/>
            <a:ext cx="304800" cy="507771"/>
          </a:xfrm>
          <a:custGeom>
            <a:avLst/>
            <a:gdLst/>
            <a:ahLst/>
            <a:cxnLst/>
            <a:rect l="l" t="t" r="r" b="b"/>
            <a:pathLst>
              <a:path w="304800" h="685800">
                <a:moveTo>
                  <a:pt x="304800" y="0"/>
                </a:moveTo>
                <a:lnTo>
                  <a:pt x="0" y="0"/>
                </a:lnTo>
                <a:lnTo>
                  <a:pt x="0" y="685800"/>
                </a:lnTo>
                <a:lnTo>
                  <a:pt x="304800" y="685800"/>
                </a:lnTo>
                <a:lnTo>
                  <a:pt x="304800" y="0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511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/>
      <p:bldP spid="31" grpId="0"/>
      <p:bldP spid="32" grpId="0"/>
      <p:bldP spid="33" grpId="0"/>
      <p:bldP spid="37" grpId="0"/>
      <p:bldP spid="6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parallel Programs - Partitioning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Carlito"/>
              </a:rPr>
              <a:t>One</a:t>
            </a:r>
            <a:r>
              <a:rPr lang="en-US" spc="-45" dirty="0">
                <a:cs typeface="Carlito"/>
              </a:rPr>
              <a:t> </a:t>
            </a:r>
            <a:r>
              <a:rPr lang="en-US" dirty="0">
                <a:cs typeface="Carlito"/>
              </a:rPr>
              <a:t>of</a:t>
            </a:r>
            <a:r>
              <a:rPr lang="en-US" spc="-30" dirty="0">
                <a:cs typeface="Carlito"/>
              </a:rPr>
              <a:t> </a:t>
            </a:r>
            <a:r>
              <a:rPr lang="en-US" dirty="0">
                <a:cs typeface="Carlito"/>
              </a:rPr>
              <a:t>the</a:t>
            </a:r>
            <a:r>
              <a:rPr lang="en-US" spc="-40" dirty="0">
                <a:cs typeface="Carlito"/>
              </a:rPr>
              <a:t> </a:t>
            </a:r>
            <a:r>
              <a:rPr lang="en-US" dirty="0">
                <a:cs typeface="Carlito"/>
              </a:rPr>
              <a:t>first</a:t>
            </a:r>
            <a:r>
              <a:rPr lang="en-US" spc="-40" dirty="0">
                <a:cs typeface="Carlito"/>
              </a:rPr>
              <a:t> </a:t>
            </a:r>
            <a:r>
              <a:rPr lang="en-US" dirty="0">
                <a:cs typeface="Carlito"/>
              </a:rPr>
              <a:t>steps</a:t>
            </a:r>
            <a:r>
              <a:rPr lang="en-US" spc="-40" dirty="0">
                <a:cs typeface="Carlito"/>
              </a:rPr>
              <a:t> </a:t>
            </a:r>
            <a:r>
              <a:rPr lang="en-US" dirty="0">
                <a:cs typeface="Carlito"/>
              </a:rPr>
              <a:t>in</a:t>
            </a:r>
            <a:r>
              <a:rPr lang="en-US" spc="-35" dirty="0">
                <a:cs typeface="Carlito"/>
              </a:rPr>
              <a:t> </a:t>
            </a:r>
            <a:r>
              <a:rPr lang="en-US" dirty="0">
                <a:cs typeface="Carlito"/>
              </a:rPr>
              <a:t>designing</a:t>
            </a:r>
            <a:r>
              <a:rPr lang="en-US" spc="-30" dirty="0">
                <a:cs typeface="Carlito"/>
              </a:rPr>
              <a:t> </a:t>
            </a:r>
            <a:r>
              <a:rPr lang="en-US" dirty="0">
                <a:cs typeface="Carlito"/>
              </a:rPr>
              <a:t>a</a:t>
            </a:r>
            <a:r>
              <a:rPr lang="en-US" spc="-45" dirty="0">
                <a:cs typeface="Carlito"/>
              </a:rPr>
              <a:t> </a:t>
            </a:r>
            <a:r>
              <a:rPr lang="en-US" dirty="0">
                <a:cs typeface="Carlito"/>
              </a:rPr>
              <a:t>parallel</a:t>
            </a:r>
            <a:r>
              <a:rPr lang="en-US" spc="-25" dirty="0">
                <a:cs typeface="Carlito"/>
              </a:rPr>
              <a:t> </a:t>
            </a:r>
            <a:r>
              <a:rPr lang="en-US" spc="-10" dirty="0">
                <a:cs typeface="Carlito"/>
              </a:rPr>
              <a:t>program</a:t>
            </a:r>
            <a:r>
              <a:rPr lang="en-US" spc="-50" dirty="0">
                <a:cs typeface="Carlito"/>
              </a:rPr>
              <a:t> </a:t>
            </a:r>
            <a:r>
              <a:rPr lang="en-US" dirty="0">
                <a:cs typeface="Carlito"/>
              </a:rPr>
              <a:t>is</a:t>
            </a:r>
            <a:r>
              <a:rPr lang="en-US" spc="-30" dirty="0">
                <a:cs typeface="Carlito"/>
              </a:rPr>
              <a:t> </a:t>
            </a:r>
            <a:r>
              <a:rPr lang="en-US" dirty="0">
                <a:cs typeface="Carlito"/>
              </a:rPr>
              <a:t>to</a:t>
            </a:r>
            <a:r>
              <a:rPr lang="en-US" spc="-45" dirty="0">
                <a:cs typeface="Carlito"/>
              </a:rPr>
              <a:t> </a:t>
            </a:r>
            <a:r>
              <a:rPr lang="en-US" dirty="0">
                <a:cs typeface="Carlito"/>
              </a:rPr>
              <a:t>break</a:t>
            </a:r>
            <a:r>
              <a:rPr lang="en-US" spc="-45" dirty="0">
                <a:cs typeface="Carlito"/>
              </a:rPr>
              <a:t> </a:t>
            </a:r>
            <a:r>
              <a:rPr lang="en-US" dirty="0">
                <a:cs typeface="Carlito"/>
              </a:rPr>
              <a:t>the</a:t>
            </a:r>
            <a:r>
              <a:rPr lang="en-US" spc="-40" dirty="0">
                <a:cs typeface="Carlito"/>
              </a:rPr>
              <a:t> </a:t>
            </a:r>
            <a:r>
              <a:rPr lang="en-US" dirty="0">
                <a:cs typeface="Carlito"/>
              </a:rPr>
              <a:t>problem</a:t>
            </a:r>
            <a:r>
              <a:rPr lang="en-US" spc="-35" dirty="0">
                <a:cs typeface="Carlito"/>
              </a:rPr>
              <a:t> </a:t>
            </a:r>
            <a:r>
              <a:rPr lang="en-US" dirty="0">
                <a:cs typeface="Carlito"/>
              </a:rPr>
              <a:t>into</a:t>
            </a:r>
            <a:r>
              <a:rPr lang="en-US" spc="-45" dirty="0">
                <a:cs typeface="Carlito"/>
              </a:rPr>
              <a:t> </a:t>
            </a:r>
            <a:r>
              <a:rPr lang="en-US" spc="-10" dirty="0">
                <a:cs typeface="Carlito"/>
              </a:rPr>
              <a:t>discrete “chunks”</a:t>
            </a:r>
            <a:r>
              <a:rPr lang="en-US" spc="-65" dirty="0">
                <a:cs typeface="Carlito"/>
              </a:rPr>
              <a:t> </a:t>
            </a:r>
            <a:r>
              <a:rPr lang="en-US" dirty="0">
                <a:cs typeface="Carlito"/>
              </a:rPr>
              <a:t>that</a:t>
            </a:r>
            <a:r>
              <a:rPr lang="en-US" spc="-60" dirty="0">
                <a:cs typeface="Carlito"/>
              </a:rPr>
              <a:t> </a:t>
            </a:r>
            <a:r>
              <a:rPr lang="en-US" dirty="0">
                <a:cs typeface="Carlito"/>
              </a:rPr>
              <a:t>can</a:t>
            </a:r>
            <a:r>
              <a:rPr lang="en-US" spc="-45" dirty="0">
                <a:cs typeface="Carlito"/>
              </a:rPr>
              <a:t> </a:t>
            </a:r>
            <a:r>
              <a:rPr lang="en-US" dirty="0">
                <a:cs typeface="Carlito"/>
              </a:rPr>
              <a:t>be</a:t>
            </a:r>
            <a:r>
              <a:rPr lang="en-US" spc="-50" dirty="0">
                <a:cs typeface="Carlito"/>
              </a:rPr>
              <a:t> </a:t>
            </a:r>
            <a:r>
              <a:rPr lang="en-US" dirty="0">
                <a:cs typeface="Carlito"/>
              </a:rPr>
              <a:t>distributed</a:t>
            </a:r>
            <a:r>
              <a:rPr lang="en-US" spc="-30" dirty="0">
                <a:cs typeface="Carlito"/>
              </a:rPr>
              <a:t> </a:t>
            </a:r>
            <a:r>
              <a:rPr lang="en-US" dirty="0">
                <a:cs typeface="Carlito"/>
              </a:rPr>
              <a:t>to</a:t>
            </a:r>
            <a:r>
              <a:rPr lang="en-US" spc="-60" dirty="0">
                <a:cs typeface="Carlito"/>
              </a:rPr>
              <a:t> </a:t>
            </a:r>
            <a:r>
              <a:rPr lang="en-US" dirty="0">
                <a:cs typeface="Carlito"/>
              </a:rPr>
              <a:t>multiple</a:t>
            </a:r>
            <a:r>
              <a:rPr lang="en-US" spc="-40" dirty="0">
                <a:cs typeface="Carlito"/>
              </a:rPr>
              <a:t> </a:t>
            </a:r>
            <a:r>
              <a:rPr lang="en-US" dirty="0">
                <a:cs typeface="Carlito"/>
              </a:rPr>
              <a:t>parallel</a:t>
            </a:r>
            <a:r>
              <a:rPr lang="en-US" spc="-50" dirty="0">
                <a:cs typeface="Carlito"/>
              </a:rPr>
              <a:t> </a:t>
            </a:r>
            <a:r>
              <a:rPr lang="en-US" spc="-10" dirty="0" smtClean="0">
                <a:cs typeface="Carlito"/>
              </a:rPr>
              <a:t>tasks</a:t>
            </a:r>
          </a:p>
          <a:p>
            <a:r>
              <a:rPr lang="en-US" dirty="0">
                <a:cs typeface="Carlito"/>
              </a:rPr>
              <a:t>Domain </a:t>
            </a:r>
            <a:r>
              <a:rPr lang="en-US" dirty="0" smtClean="0">
                <a:cs typeface="Carlito"/>
              </a:rPr>
              <a:t>Decomposition</a:t>
            </a:r>
            <a:endParaRPr lang="en-US" dirty="0">
              <a:cs typeface="Carlito"/>
            </a:endParaRPr>
          </a:p>
          <a:p>
            <a:pPr lvl="1"/>
            <a:r>
              <a:rPr lang="en-US" dirty="0">
                <a:cs typeface="Carlito"/>
              </a:rPr>
              <a:t>Data </a:t>
            </a:r>
            <a:r>
              <a:rPr lang="en-US" dirty="0" smtClean="0">
                <a:cs typeface="Carlito"/>
              </a:rPr>
              <a:t>associated </a:t>
            </a:r>
            <a:r>
              <a:rPr lang="en-US" dirty="0">
                <a:cs typeface="Carlito"/>
              </a:rPr>
              <a:t>with a problem is </a:t>
            </a:r>
            <a:r>
              <a:rPr lang="en-US" dirty="0" smtClean="0">
                <a:cs typeface="Carlito"/>
              </a:rPr>
              <a:t>partitioned</a:t>
            </a:r>
          </a:p>
          <a:p>
            <a:pPr lvl="1"/>
            <a:r>
              <a:rPr lang="en-US" dirty="0">
                <a:cs typeface="Carlito"/>
              </a:rPr>
              <a:t>E</a:t>
            </a:r>
            <a:r>
              <a:rPr lang="en-US" dirty="0" smtClean="0">
                <a:cs typeface="Carlito"/>
              </a:rPr>
              <a:t>ach </a:t>
            </a:r>
            <a:r>
              <a:rPr lang="en-US" dirty="0">
                <a:cs typeface="Carlito"/>
              </a:rPr>
              <a:t>parallel task works on a portion of the data</a:t>
            </a:r>
          </a:p>
          <a:p>
            <a:pPr lvl="1"/>
            <a:endParaRPr lang="en-US" dirty="0" smtClean="0">
              <a:cs typeface="Carlito"/>
            </a:endParaRPr>
          </a:p>
          <a:p>
            <a:r>
              <a:rPr lang="en-US" dirty="0"/>
              <a:t>There are different ways to partition the data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2/27/2025, Lecture 10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Introduction to Parallelism</a:t>
            </a:r>
            <a:endParaRPr lang="en-US"/>
          </a:p>
        </p:txBody>
      </p:sp>
      <p:pic>
        <p:nvPicPr>
          <p:cNvPr id="15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48600" y="2592212"/>
            <a:ext cx="2980252" cy="1598788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pic>
        <p:nvPicPr>
          <p:cNvPr id="16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82166" y="4343400"/>
            <a:ext cx="2948394" cy="2209800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EC5AD73E-ED04-4483-87A9-ED19382BA99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71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parallel Programs - Partitioning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of the first steps in designing a parallel program is to break the problem into discrete “chunks” that can be distributed to multiple parallel </a:t>
            </a:r>
            <a:r>
              <a:rPr lang="en-US" dirty="0" smtClean="0"/>
              <a:t>tasks</a:t>
            </a:r>
            <a:endParaRPr lang="en-US" dirty="0"/>
          </a:p>
          <a:p>
            <a:r>
              <a:rPr lang="en-US" dirty="0" smtClean="0"/>
              <a:t>Functional Decomposition</a:t>
            </a:r>
            <a:endParaRPr lang="en-US" dirty="0"/>
          </a:p>
          <a:p>
            <a:pPr lvl="1"/>
            <a:r>
              <a:rPr lang="en-US" dirty="0"/>
              <a:t>Problem is decomposed according to the work that </a:t>
            </a:r>
            <a:r>
              <a:rPr lang="en-US" dirty="0" smtClean="0"/>
              <a:t>must </a:t>
            </a:r>
            <a:r>
              <a:rPr lang="en-US" dirty="0"/>
              <a:t>be done. Each parallel task performs a </a:t>
            </a:r>
            <a:r>
              <a:rPr lang="en-US" dirty="0" smtClean="0"/>
              <a:t>fraction of </a:t>
            </a:r>
            <a:r>
              <a:rPr lang="en-US" dirty="0"/>
              <a:t>the total </a:t>
            </a:r>
            <a:r>
              <a:rPr lang="en-US" dirty="0" smtClean="0"/>
              <a:t>computation</a:t>
            </a:r>
            <a:endParaRPr lang="en-US" dirty="0"/>
          </a:p>
          <a:p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xfrm>
            <a:off x="11293475" y="6172200"/>
            <a:ext cx="914400" cy="593725"/>
          </a:xfrm>
        </p:spPr>
        <p:txBody>
          <a:bodyPr>
            <a:normAutofit lnSpcReduction="10000"/>
          </a:bodyPr>
          <a:lstStyle/>
          <a:p>
            <a:r>
              <a:rPr lang="en-US" smtClean="0"/>
              <a:t>32</a:t>
            </a:r>
            <a:endParaRPr lang="en-US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0" y="3982976"/>
            <a:ext cx="4237706" cy="2494024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2/27/2025, Lecture 10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CSC4700, Spring 2025, Introduction to Parallelism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57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parallel Programs - Communication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61872" y="1828800"/>
            <a:ext cx="8796528" cy="435133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Most parallel applications require tasks to share data with each </a:t>
            </a:r>
            <a:r>
              <a:rPr lang="en-US" dirty="0" smtClean="0"/>
              <a:t>other</a:t>
            </a:r>
            <a:endParaRPr lang="en-US" dirty="0"/>
          </a:p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Cost of communication</a:t>
            </a:r>
            <a:r>
              <a:rPr lang="en-US" dirty="0"/>
              <a:t>: Computational resources are used to package and transmit </a:t>
            </a:r>
            <a:r>
              <a:rPr lang="en-US" dirty="0" smtClean="0"/>
              <a:t>data</a:t>
            </a:r>
          </a:p>
          <a:p>
            <a:pPr lvl="1"/>
            <a:r>
              <a:rPr lang="en-US" dirty="0" smtClean="0"/>
              <a:t>Requires </a:t>
            </a:r>
            <a:r>
              <a:rPr lang="en-US" dirty="0"/>
              <a:t>frequently synchronization – some tasks will wait instead of doing </a:t>
            </a:r>
            <a:r>
              <a:rPr lang="en-US" dirty="0" smtClean="0"/>
              <a:t>work </a:t>
            </a:r>
          </a:p>
          <a:p>
            <a:pPr lvl="1"/>
            <a:r>
              <a:rPr lang="en-US" dirty="0" smtClean="0"/>
              <a:t>Could </a:t>
            </a:r>
            <a:r>
              <a:rPr lang="en-US" dirty="0"/>
              <a:t>saturate network </a:t>
            </a:r>
            <a:r>
              <a:rPr lang="en-US" dirty="0" smtClean="0"/>
              <a:t>bandwidth</a:t>
            </a:r>
            <a:endParaRPr lang="en-US" dirty="0"/>
          </a:p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Latency vs.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Bandwidth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Latency </a:t>
            </a:r>
            <a:r>
              <a:rPr lang="en-US" dirty="0"/>
              <a:t>is the time it takes to send a minimal message between two </a:t>
            </a:r>
            <a:r>
              <a:rPr lang="en-US" dirty="0" smtClean="0"/>
              <a:t>tasks</a:t>
            </a:r>
          </a:p>
          <a:p>
            <a:pPr lvl="1"/>
            <a:r>
              <a:rPr lang="en-US" dirty="0" smtClean="0"/>
              <a:t>Bandwidth </a:t>
            </a:r>
            <a:r>
              <a:rPr lang="en-US" dirty="0"/>
              <a:t>is the amount of data that can be communicated per unit of </a:t>
            </a:r>
            <a:r>
              <a:rPr lang="en-US" dirty="0" smtClean="0"/>
              <a:t>time </a:t>
            </a:r>
            <a:endParaRPr lang="en-US" dirty="0" smtClean="0"/>
          </a:p>
          <a:p>
            <a:pPr lvl="1"/>
            <a:r>
              <a:rPr lang="en-US" dirty="0" smtClean="0"/>
              <a:t>Sending </a:t>
            </a:r>
            <a:r>
              <a:rPr lang="en-US" dirty="0"/>
              <a:t>many small messages can cause latency to dominate communication </a:t>
            </a:r>
            <a:r>
              <a:rPr lang="en-US" dirty="0" smtClean="0"/>
              <a:t>overhead</a:t>
            </a:r>
            <a:endParaRPr lang="en-US" dirty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2/27/2025, Lecture 10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CSC4700, Spring 2025, Introduction to Parallelism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EC5AD73E-ED04-4483-87A9-ED19382BA990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2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parallel Programs - Communication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Most parallel applications require tasks to share data with each </a:t>
            </a:r>
            <a:r>
              <a:rPr lang="en-US" dirty="0" smtClean="0"/>
              <a:t>other</a:t>
            </a:r>
            <a:endParaRPr lang="en-US" dirty="0"/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Synchronous</a:t>
            </a:r>
            <a:r>
              <a:rPr lang="en-US" dirty="0" smtClean="0"/>
              <a:t> vs.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Asynchronous</a:t>
            </a:r>
            <a:r>
              <a:rPr lang="en-US" dirty="0" smtClean="0"/>
              <a:t> communication</a:t>
            </a:r>
          </a:p>
          <a:p>
            <a:pPr lvl="1"/>
            <a:r>
              <a:rPr lang="en-US" dirty="0" smtClean="0"/>
              <a:t>Synchronous communication is referred to as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blocking</a:t>
            </a:r>
            <a:r>
              <a:rPr lang="en-US" dirty="0" smtClean="0"/>
              <a:t> communication – other work stops until the communication is completed</a:t>
            </a:r>
          </a:p>
          <a:p>
            <a:pPr lvl="1"/>
            <a:r>
              <a:rPr lang="en-US" dirty="0" smtClean="0"/>
              <a:t>Asynchronous communication is referred to as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non-blocking</a:t>
            </a:r>
            <a:r>
              <a:rPr lang="en-US" dirty="0" smtClean="0"/>
              <a:t> since other work can be done while communication is taking place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2/27/2025, Lecture 10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CSC4700, Spring 2025, Introduction to Parallelism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EC5AD73E-ED04-4483-87A9-ED19382BA990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67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parallel Programs - Communication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Most parallel applications require tasks to share data with each </a:t>
            </a:r>
            <a:r>
              <a:rPr lang="en-US" dirty="0" smtClean="0"/>
              <a:t>other</a:t>
            </a:r>
            <a:endParaRPr lang="en-US" dirty="0"/>
          </a:p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Scope of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communication</a:t>
            </a:r>
            <a:endParaRPr lang="en-US" dirty="0"/>
          </a:p>
          <a:p>
            <a:pPr lvl="1"/>
            <a:r>
              <a:rPr lang="en-US" dirty="0" smtClean="0"/>
              <a:t>Point-to-point </a:t>
            </a:r>
            <a:r>
              <a:rPr lang="en-US" dirty="0"/>
              <a:t>communication – data transmission between tasks.</a:t>
            </a:r>
          </a:p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Collective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communication</a:t>
            </a:r>
            <a:endParaRPr lang="en-US" dirty="0"/>
          </a:p>
          <a:p>
            <a:pPr lvl="1"/>
            <a:r>
              <a:rPr lang="en-US" dirty="0"/>
              <a:t>I</a:t>
            </a:r>
            <a:r>
              <a:rPr lang="en-US" dirty="0" smtClean="0"/>
              <a:t>nvolves </a:t>
            </a:r>
            <a:r>
              <a:rPr lang="en-US" dirty="0"/>
              <a:t>all tasks (in a communication group)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2/27/2025, Lecture 10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CSC4700, Spring 2025, Introduction to Parallelism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EC5AD73E-ED04-4483-87A9-ED19382BA990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72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parallel Programs </a:t>
            </a:r>
            <a:r>
              <a:rPr lang="en-US" dirty="0"/>
              <a:t>-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Load </a:t>
            </a:r>
            <a:r>
              <a:rPr lang="en-US" dirty="0"/>
              <a:t>B</a:t>
            </a:r>
            <a:r>
              <a:rPr lang="en-US" dirty="0" smtClean="0"/>
              <a:t>alancing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261872" y="1828800"/>
            <a:ext cx="9253728" cy="4351337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cs typeface="Carlito"/>
              </a:rPr>
              <a:t>Load</a:t>
            </a:r>
            <a:r>
              <a:rPr lang="en-US" spc="-35" dirty="0">
                <a:solidFill>
                  <a:schemeClr val="tx2">
                    <a:lumMod val="60000"/>
                    <a:lumOff val="40000"/>
                  </a:schemeClr>
                </a:solidFill>
                <a:cs typeface="Carlito"/>
              </a:rPr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cs typeface="Carlito"/>
              </a:rPr>
              <a:t>balancing</a:t>
            </a:r>
            <a:r>
              <a:rPr lang="en-US" spc="-25" dirty="0">
                <a:solidFill>
                  <a:schemeClr val="tx2">
                    <a:lumMod val="60000"/>
                    <a:lumOff val="40000"/>
                  </a:schemeClr>
                </a:solidFill>
                <a:cs typeface="Carlito"/>
              </a:rPr>
              <a:t> </a:t>
            </a:r>
            <a:r>
              <a:rPr lang="en-US" dirty="0">
                <a:cs typeface="Carlito"/>
              </a:rPr>
              <a:t>is</a:t>
            </a:r>
            <a:r>
              <a:rPr lang="en-US" spc="-45" dirty="0">
                <a:cs typeface="Carlito"/>
              </a:rPr>
              <a:t> </a:t>
            </a:r>
            <a:r>
              <a:rPr lang="en-US" dirty="0">
                <a:cs typeface="Carlito"/>
              </a:rPr>
              <a:t>the</a:t>
            </a:r>
            <a:r>
              <a:rPr lang="en-US" spc="-30" dirty="0">
                <a:cs typeface="Carlito"/>
              </a:rPr>
              <a:t> </a:t>
            </a:r>
            <a:r>
              <a:rPr lang="en-US" dirty="0">
                <a:cs typeface="Carlito"/>
              </a:rPr>
              <a:t>practice</a:t>
            </a:r>
            <a:r>
              <a:rPr lang="en-US" spc="-35" dirty="0">
                <a:cs typeface="Carlito"/>
              </a:rPr>
              <a:t> </a:t>
            </a:r>
            <a:r>
              <a:rPr lang="en-US" dirty="0">
                <a:cs typeface="Carlito"/>
              </a:rPr>
              <a:t>of</a:t>
            </a:r>
            <a:r>
              <a:rPr lang="en-US" spc="-35" dirty="0">
                <a:cs typeface="Carlito"/>
              </a:rPr>
              <a:t> </a:t>
            </a:r>
            <a:r>
              <a:rPr lang="en-US" dirty="0">
                <a:cs typeface="Carlito"/>
              </a:rPr>
              <a:t>distributing</a:t>
            </a:r>
            <a:r>
              <a:rPr lang="en-US" spc="-25" dirty="0">
                <a:cs typeface="Carlito"/>
              </a:rPr>
              <a:t> </a:t>
            </a:r>
            <a:r>
              <a:rPr lang="en-US" spc="-10" dirty="0">
                <a:cs typeface="Carlito"/>
              </a:rPr>
              <a:t>approximately</a:t>
            </a:r>
            <a:r>
              <a:rPr lang="en-US" spc="-45" dirty="0">
                <a:cs typeface="Carlito"/>
              </a:rPr>
              <a:t> </a:t>
            </a:r>
            <a:r>
              <a:rPr lang="en-US" dirty="0">
                <a:cs typeface="Carlito"/>
              </a:rPr>
              <a:t>equal</a:t>
            </a:r>
            <a:r>
              <a:rPr lang="en-US" spc="-35" dirty="0">
                <a:cs typeface="Carlito"/>
              </a:rPr>
              <a:t> </a:t>
            </a:r>
            <a:r>
              <a:rPr lang="en-US" dirty="0">
                <a:cs typeface="Carlito"/>
              </a:rPr>
              <a:t>amount</a:t>
            </a:r>
            <a:r>
              <a:rPr lang="en-US" spc="-50" dirty="0">
                <a:cs typeface="Carlito"/>
              </a:rPr>
              <a:t> </a:t>
            </a:r>
            <a:r>
              <a:rPr lang="en-US" dirty="0">
                <a:cs typeface="Carlito"/>
              </a:rPr>
              <a:t>of</a:t>
            </a:r>
            <a:r>
              <a:rPr lang="en-US" spc="-50" dirty="0">
                <a:cs typeface="Carlito"/>
              </a:rPr>
              <a:t> </a:t>
            </a:r>
            <a:r>
              <a:rPr lang="en-US" dirty="0">
                <a:cs typeface="Carlito"/>
              </a:rPr>
              <a:t>work</a:t>
            </a:r>
            <a:r>
              <a:rPr lang="en-US" spc="-55" dirty="0">
                <a:cs typeface="Carlito"/>
              </a:rPr>
              <a:t> </a:t>
            </a:r>
            <a:r>
              <a:rPr lang="en-US" dirty="0">
                <a:cs typeface="Carlito"/>
              </a:rPr>
              <a:t>so</a:t>
            </a:r>
            <a:r>
              <a:rPr lang="en-US" spc="-50" dirty="0">
                <a:cs typeface="Carlito"/>
              </a:rPr>
              <a:t> </a:t>
            </a:r>
            <a:r>
              <a:rPr lang="en-US" dirty="0">
                <a:cs typeface="Carlito"/>
              </a:rPr>
              <a:t>that</a:t>
            </a:r>
            <a:r>
              <a:rPr lang="en-US" spc="-50" dirty="0">
                <a:cs typeface="Carlito"/>
              </a:rPr>
              <a:t> </a:t>
            </a:r>
            <a:r>
              <a:rPr lang="en-US" spc="-25" dirty="0">
                <a:cs typeface="Carlito"/>
              </a:rPr>
              <a:t>all </a:t>
            </a:r>
            <a:r>
              <a:rPr lang="en-US" dirty="0" smtClean="0">
                <a:cs typeface="Carlito"/>
              </a:rPr>
              <a:t>compute resources</a:t>
            </a:r>
            <a:r>
              <a:rPr lang="en-US" spc="-65" dirty="0" smtClean="0">
                <a:cs typeface="Carlito"/>
              </a:rPr>
              <a:t> </a:t>
            </a:r>
            <a:r>
              <a:rPr lang="en-US" dirty="0">
                <a:cs typeface="Carlito"/>
              </a:rPr>
              <a:t>are</a:t>
            </a:r>
            <a:r>
              <a:rPr lang="en-US" spc="-30" dirty="0">
                <a:cs typeface="Carlito"/>
              </a:rPr>
              <a:t> </a:t>
            </a:r>
            <a:r>
              <a:rPr lang="en-US" dirty="0">
                <a:cs typeface="Carlito"/>
              </a:rPr>
              <a:t>kept</a:t>
            </a:r>
            <a:r>
              <a:rPr lang="en-US" spc="-45" dirty="0">
                <a:cs typeface="Carlito"/>
              </a:rPr>
              <a:t> </a:t>
            </a:r>
            <a:r>
              <a:rPr lang="en-US" dirty="0">
                <a:cs typeface="Carlito"/>
              </a:rPr>
              <a:t>busy</a:t>
            </a:r>
            <a:r>
              <a:rPr lang="en-US" spc="-45" dirty="0">
                <a:cs typeface="Carlito"/>
              </a:rPr>
              <a:t> </a:t>
            </a:r>
            <a:r>
              <a:rPr lang="en-US" dirty="0">
                <a:cs typeface="Carlito"/>
              </a:rPr>
              <a:t>all</a:t>
            </a:r>
            <a:r>
              <a:rPr lang="en-US" spc="-45" dirty="0">
                <a:cs typeface="Carlito"/>
              </a:rPr>
              <a:t> </a:t>
            </a:r>
            <a:r>
              <a:rPr lang="en-US" dirty="0">
                <a:cs typeface="Carlito"/>
              </a:rPr>
              <a:t>the</a:t>
            </a:r>
            <a:r>
              <a:rPr lang="en-US" spc="-45" dirty="0">
                <a:cs typeface="Carlito"/>
              </a:rPr>
              <a:t> </a:t>
            </a:r>
            <a:r>
              <a:rPr lang="en-US" spc="-10" dirty="0" smtClean="0">
                <a:cs typeface="Carlito"/>
              </a:rPr>
              <a:t>time</a:t>
            </a:r>
          </a:p>
          <a:p>
            <a:r>
              <a:rPr lang="en-US" dirty="0"/>
              <a:t>How to Achieve Load Balance?</a:t>
            </a:r>
          </a:p>
          <a:p>
            <a:r>
              <a:rPr lang="en-US" dirty="0"/>
              <a:t>Equally partition the work given to each </a:t>
            </a:r>
            <a:r>
              <a:rPr lang="en-US" dirty="0" smtClean="0"/>
              <a:t>task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array/matrix operations equally distribute the data set among parallel </a:t>
            </a:r>
            <a:r>
              <a:rPr lang="en-US" dirty="0" smtClean="0"/>
              <a:t>tasks 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loop iterations where the work done for each iteration is equal, evenly distribute iterations among </a:t>
            </a:r>
            <a:r>
              <a:rPr lang="en-US" dirty="0" smtClean="0"/>
              <a:t>tasks</a:t>
            </a:r>
            <a:endParaRPr lang="en-US" dirty="0"/>
          </a:p>
          <a:p>
            <a:r>
              <a:rPr lang="en-US" dirty="0"/>
              <a:t>Use dynamic work </a:t>
            </a:r>
            <a:r>
              <a:rPr lang="en-US" dirty="0" smtClean="0"/>
              <a:t>assignment</a:t>
            </a:r>
          </a:p>
          <a:p>
            <a:pPr lvl="1"/>
            <a:r>
              <a:rPr lang="en-US" dirty="0" smtClean="0"/>
              <a:t>Certain </a:t>
            </a:r>
            <a:r>
              <a:rPr lang="en-US" dirty="0"/>
              <a:t>class problems result in load imbalance even if data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is </a:t>
            </a:r>
            <a:r>
              <a:rPr lang="en-US" dirty="0"/>
              <a:t>distributed evenly among tasks (sparse matrices, adaptive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grid </a:t>
            </a:r>
            <a:r>
              <a:rPr lang="en-US" dirty="0"/>
              <a:t>methods, many body simulations, etc.). </a:t>
            </a:r>
            <a:endParaRPr lang="en-US" dirty="0" smtClean="0"/>
          </a:p>
          <a:p>
            <a:pPr lvl="1"/>
            <a:r>
              <a:rPr lang="en-US" dirty="0" smtClean="0"/>
              <a:t>Use </a:t>
            </a:r>
            <a:r>
              <a:rPr lang="en-US" dirty="0"/>
              <a:t>scheduler – task pool approach. As each task finishes,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it </a:t>
            </a:r>
            <a:r>
              <a:rPr lang="en-US" dirty="0"/>
              <a:t>queues to get a new piece of work. Modify your algorithm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/>
              <a:t>handle imbalances dynamically.</a:t>
            </a:r>
          </a:p>
          <a:p>
            <a:endParaRPr lang="en-US" dirty="0">
              <a:cs typeface="Carlito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2/27/2025, Lecture 10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Introduction to Parallelism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155575">
              <a:lnSpc>
                <a:spcPts val="2090"/>
              </a:lnSpc>
            </a:pPr>
            <a:fld id="{81D60167-4931-47E6-BA6A-407CBD079E47}" type="slidenum">
              <a:rPr lang="en-US" spc="-50" smtClean="0"/>
              <a:pPr marL="155575">
                <a:lnSpc>
                  <a:spcPts val="2090"/>
                </a:lnSpc>
              </a:pPr>
              <a:t>36</a:t>
            </a:fld>
            <a:endParaRPr lang="en-US" spc="-50" dirty="0"/>
          </a:p>
        </p:txBody>
      </p:sp>
      <p:pic>
        <p:nvPicPr>
          <p:cNvPr id="11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666619" y="4627987"/>
            <a:ext cx="3083421" cy="1391813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1225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Scalability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2/27/2025, Lecture 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CSC4700, Spring 2025, Introduction to Parallelism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EC5AD73E-ED04-4483-87A9-ED19382BA990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5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This Famous Person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761997" y="1828800"/>
            <a:ext cx="3480057" cy="4351338"/>
          </a:xfrm>
        </p:spPr>
      </p:pic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 "Validity of the single processor approach to achieving large-scale computing capabilities,” AFIPS Conference Proceedings (30): 483–485, 1967.</a:t>
            </a:r>
          </a:p>
          <a:p>
            <a:r>
              <a:rPr lang="en-US" dirty="0"/>
              <a:t>Gene Amdahl (1922-2015)</a:t>
            </a:r>
          </a:p>
          <a:p>
            <a:r>
              <a:rPr lang="en-US" dirty="0"/>
              <a:t>Amdahl’s Law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3BD417-829B-600E-4073-7E7CA6D4F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Introduction to Parallelism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781A1C-75E1-EB4F-8F7F-69111EFB7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DE34C96-BCCE-C44E-B99E-09CA4F3699CF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2/27/2025, Lecture 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3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Amdahl’s Law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Serial time on 1 processor: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𝑠𝑒𝑟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𝑝𝑎𝑟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/>
                  <a:t>Parallel time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/>
                  <a:t>processors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𝑠𝑒𝑟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𝑝𝑎𝑟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𝑝𝑜𝑣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Parallel overhead: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𝑝𝑜𝑣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𝑜𝑣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𝑐𝑜𝑚𝑚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𝑠𝑦𝑛𝑐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Best case: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𝑝𝑜𝑣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4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2/27/2025, Lecture 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CSC4700, Spring 2025, Introduction to Parallelism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EC5AD73E-ED04-4483-87A9-ED19382BA990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667000" y="4343400"/>
                <a:ext cx="2276714" cy="11292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𝑠𝑒𝑟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𝑝𝑎𝑟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𝑠𝑒𝑟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𝑝𝑎𝑟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4343400"/>
                <a:ext cx="2276714" cy="11292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3276600" y="5786655"/>
                <a:ext cx="327769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: Proportion of parallel code</a:t>
                </a: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5786655"/>
                <a:ext cx="3277692" cy="369332"/>
              </a:xfrm>
              <a:prstGeom prst="rect">
                <a:avLst/>
              </a:prstGeom>
              <a:blipFill>
                <a:blip r:embed="rId4"/>
                <a:stretch>
                  <a:fillRect t="-8197" r="-93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4956684" y="4343400"/>
                <a:ext cx="2173608" cy="11022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d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d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num>
                            <m:den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6684" y="4343400"/>
                <a:ext cx="2173608" cy="11022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7143262" y="4393350"/>
                <a:ext cx="2173608" cy="10793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d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num>
                            <m:den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262" y="4393350"/>
                <a:ext cx="2173608" cy="107933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848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Parallelism and Concurrency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Parallelism may be defined as performing two </a:t>
            </a:r>
            <a:r>
              <a:rPr lang="en-US" dirty="0" smtClean="0"/>
              <a:t>(or more) activities </a:t>
            </a:r>
            <a:r>
              <a:rPr lang="en-US" dirty="0"/>
              <a:t>at the same </a:t>
            </a:r>
            <a:r>
              <a:rPr lang="en-US" dirty="0" smtClean="0"/>
              <a:t>time</a:t>
            </a:r>
          </a:p>
          <a:p>
            <a:pPr lvl="1"/>
            <a:r>
              <a:rPr lang="en-US" dirty="0"/>
              <a:t>These activities may be related in some manner or </a:t>
            </a:r>
            <a:r>
              <a:rPr lang="en-US" dirty="0" smtClean="0"/>
              <a:t>not</a:t>
            </a:r>
          </a:p>
          <a:p>
            <a:pPr lvl="1"/>
            <a:r>
              <a:rPr lang="en-US" dirty="0" smtClean="0"/>
              <a:t>Usually</a:t>
            </a:r>
            <a:r>
              <a:rPr lang="en-US" dirty="0"/>
              <a:t>, these activities are not instantaneous: each takes a finite </a:t>
            </a:r>
            <a:r>
              <a:rPr lang="en-US" dirty="0" smtClean="0"/>
              <a:t>time</a:t>
            </a:r>
          </a:p>
          <a:p>
            <a:r>
              <a:rPr lang="en-US" dirty="0"/>
              <a:t>Two related activities are said to be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concurrent</a:t>
            </a:r>
            <a:r>
              <a:rPr lang="en-US" dirty="0"/>
              <a:t> if there is no predetermined order between </a:t>
            </a:r>
            <a:r>
              <a:rPr lang="en-US" dirty="0" smtClean="0"/>
              <a:t>them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hey </a:t>
            </a:r>
            <a:r>
              <a:rPr lang="en-US" dirty="0"/>
              <a:t>may </a:t>
            </a:r>
            <a:r>
              <a:rPr lang="en-US" dirty="0" smtClean="0"/>
              <a:t>or </a:t>
            </a:r>
            <a:r>
              <a:rPr lang="en-US" dirty="0"/>
              <a:t>may not overlap in time when they do </a:t>
            </a:r>
            <a:r>
              <a:rPr lang="en-US" dirty="0" smtClean="0"/>
              <a:t>occur</a:t>
            </a:r>
          </a:p>
          <a:p>
            <a:r>
              <a:rPr lang="en-US" dirty="0" smtClean="0"/>
              <a:t>In </a:t>
            </a:r>
            <a:r>
              <a:rPr lang="en-US" dirty="0"/>
              <a:t>certain situations, concurrency is not </a:t>
            </a:r>
            <a:r>
              <a:rPr lang="en-US" dirty="0" smtClean="0"/>
              <a:t>desirable </a:t>
            </a:r>
            <a:r>
              <a:rPr lang="en-US" dirty="0"/>
              <a:t>and a relative order is </a:t>
            </a:r>
            <a:r>
              <a:rPr lang="en-US" dirty="0" smtClean="0"/>
              <a:t>imposed</a:t>
            </a:r>
          </a:p>
          <a:p>
            <a:pPr lvl="1"/>
            <a:r>
              <a:rPr lang="en-US" dirty="0" smtClean="0"/>
              <a:t>When </a:t>
            </a:r>
            <a:r>
              <a:rPr lang="en-US" dirty="0"/>
              <a:t>such an order is enforced on two activities, they clearly cannot be executed in </a:t>
            </a:r>
            <a:r>
              <a:rPr lang="en-US" dirty="0" smtClean="0"/>
              <a:t>parallel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2/27/2025, Lecture 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CSC4700, Spring 2025, Introduction to Parallelism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EC5AD73E-ED04-4483-87A9-ED19382BA99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6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Amdahl’s Law (Strong Scaling)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endParaRPr lang="de-DE" dirty="0" smtClean="0"/>
              </a:p>
              <a:p>
                <a:endParaRPr lang="de-DE" dirty="0" smtClean="0"/>
              </a:p>
              <a:p>
                <a:endParaRPr lang="de-DE" dirty="0" smtClean="0"/>
              </a:p>
              <a:p>
                <a:endParaRPr lang="de-DE" dirty="0" smtClean="0"/>
              </a:p>
              <a:p>
                <a:endParaRPr lang="de-DE" dirty="0" smtClean="0"/>
              </a:p>
              <a:p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de-DE" dirty="0" smtClean="0"/>
                  <a:t>: Speedup</a:t>
                </a:r>
              </a:p>
              <a:p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 smtClean="0"/>
                  <a:t>: Proportion of parallel code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: Number of processors</a:t>
                </a:r>
                <a:endParaRPr lang="en-US" dirty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2/27/2025, Lecture 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Introduction to Parallelism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CCB97A6-97EC-4631-853E-C083F88D20EC}" type="slidenum">
              <a:rPr lang="en-US" smtClean="0"/>
              <a:pPr/>
              <a:t>40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31800" y="2553938"/>
                <a:ext cx="2864502" cy="12436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𝑆</m:t>
                      </m:r>
                      <m:r>
                        <a:rPr lang="en-US" sz="28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𝑃</m:t>
                              </m:r>
                            </m:e>
                          </m:d>
                          <m:r>
                            <a:rPr lang="en-US" sz="2800" i="1">
                              <a:latin typeface="Cambria Math"/>
                            </a:rPr>
                            <m:t>+ 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/>
                                </a:rPr>
                                <m:t>𝑃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/>
                                </a:rPr>
                                <m:t>𝑁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800" y="2553938"/>
                <a:ext cx="2864502" cy="124367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040" y="2264886"/>
            <a:ext cx="4762500" cy="35718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28307" y="5857397"/>
            <a:ext cx="422423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Figure courtesy of Wikipedia (http://en.wikipedia.org/wiki/Amdahl's_law)</a:t>
            </a:r>
          </a:p>
        </p:txBody>
      </p:sp>
    </p:spTree>
    <p:extLst>
      <p:ext uri="{BB962C8B-B14F-4D97-AF65-F5344CB8AC3E}">
        <p14:creationId xmlns:p14="http://schemas.microsoft.com/office/powerpoint/2010/main" val="60358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ontent Placeholder 6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a two-step computation on a N x N image</a:t>
            </a:r>
          </a:p>
          <a:p>
            <a:pPr lvl="1"/>
            <a:r>
              <a:rPr lang="en-US" dirty="0" smtClean="0"/>
              <a:t>Step 1: multiply brightness of all pixels by two</a:t>
            </a:r>
            <a:br>
              <a:rPr lang="en-US" dirty="0" smtClean="0"/>
            </a:br>
            <a:r>
              <a:rPr lang="en-US" dirty="0" smtClean="0"/>
              <a:t>(independent computation on each pixel)</a:t>
            </a:r>
          </a:p>
          <a:p>
            <a:pPr lvl="1"/>
            <a:r>
              <a:rPr lang="en-US" dirty="0" smtClean="0"/>
              <a:t>Step 2: compute average of all pixel values</a:t>
            </a:r>
          </a:p>
          <a:p>
            <a:r>
              <a:rPr lang="en-US" dirty="0" smtClean="0"/>
              <a:t>Sequential implementation of program</a:t>
            </a:r>
          </a:p>
          <a:p>
            <a:pPr lvl="1"/>
            <a:r>
              <a:rPr lang="en-US" dirty="0" smtClean="0"/>
              <a:t>Both steps take ~ N</a:t>
            </a:r>
            <a:r>
              <a:rPr lang="en-US" baseline="30000" dirty="0" smtClean="0"/>
              <a:t>2</a:t>
            </a:r>
            <a:r>
              <a:rPr lang="en-US" dirty="0" smtClean="0"/>
              <a:t> time, so total time is ~ 2N</a:t>
            </a:r>
            <a:r>
              <a:rPr lang="en-US" baseline="30000" dirty="0" smtClean="0"/>
              <a:t>2</a:t>
            </a:r>
          </a:p>
          <a:p>
            <a:endParaRPr lang="en-US" dirty="0"/>
          </a:p>
        </p:txBody>
      </p:sp>
      <p:grpSp>
        <p:nvGrpSpPr>
          <p:cNvPr id="2" name="object 2"/>
          <p:cNvGrpSpPr/>
          <p:nvPr/>
        </p:nvGrpSpPr>
        <p:grpSpPr>
          <a:xfrm>
            <a:off x="1780323" y="4238202"/>
            <a:ext cx="5173343" cy="1832137"/>
            <a:chOff x="3566382" y="7294784"/>
            <a:chExt cx="8531225" cy="3021330"/>
          </a:xfrm>
        </p:grpSpPr>
        <p:sp>
          <p:nvSpPr>
            <p:cNvPr id="3" name="object 3"/>
            <p:cNvSpPr/>
            <p:nvPr/>
          </p:nvSpPr>
          <p:spPr>
            <a:xfrm>
              <a:off x="7591392" y="9821690"/>
              <a:ext cx="3926840" cy="419100"/>
            </a:xfrm>
            <a:custGeom>
              <a:avLst/>
              <a:gdLst/>
              <a:ahLst/>
              <a:cxnLst/>
              <a:rect l="l" t="t" r="r" b="b"/>
              <a:pathLst>
                <a:path w="3926840" h="419100">
                  <a:moveTo>
                    <a:pt x="3926582" y="0"/>
                  </a:moveTo>
                  <a:lnTo>
                    <a:pt x="0" y="0"/>
                  </a:lnTo>
                  <a:lnTo>
                    <a:pt x="0" y="418835"/>
                  </a:lnTo>
                  <a:lnTo>
                    <a:pt x="3926582" y="418835"/>
                  </a:lnTo>
                  <a:lnTo>
                    <a:pt x="3926582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4" name="object 4"/>
            <p:cNvSpPr/>
            <p:nvPr/>
          </p:nvSpPr>
          <p:spPr>
            <a:xfrm>
              <a:off x="7591392" y="9821690"/>
              <a:ext cx="3926840" cy="419100"/>
            </a:xfrm>
            <a:custGeom>
              <a:avLst/>
              <a:gdLst/>
              <a:ahLst/>
              <a:cxnLst/>
              <a:rect l="l" t="t" r="r" b="b"/>
              <a:pathLst>
                <a:path w="3926840" h="419100">
                  <a:moveTo>
                    <a:pt x="0" y="0"/>
                  </a:moveTo>
                  <a:lnTo>
                    <a:pt x="3926582" y="0"/>
                  </a:lnTo>
                  <a:lnTo>
                    <a:pt x="3926582" y="418835"/>
                  </a:lnTo>
                  <a:lnTo>
                    <a:pt x="0" y="418835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5" name="object 5"/>
            <p:cNvSpPr/>
            <p:nvPr/>
          </p:nvSpPr>
          <p:spPr>
            <a:xfrm>
              <a:off x="3664810" y="9821690"/>
              <a:ext cx="3926840" cy="419100"/>
            </a:xfrm>
            <a:custGeom>
              <a:avLst/>
              <a:gdLst/>
              <a:ahLst/>
              <a:cxnLst/>
              <a:rect l="l" t="t" r="r" b="b"/>
              <a:pathLst>
                <a:path w="3926840" h="419100">
                  <a:moveTo>
                    <a:pt x="3926582" y="0"/>
                  </a:moveTo>
                  <a:lnTo>
                    <a:pt x="0" y="0"/>
                  </a:lnTo>
                  <a:lnTo>
                    <a:pt x="0" y="418835"/>
                  </a:lnTo>
                  <a:lnTo>
                    <a:pt x="3926582" y="418835"/>
                  </a:lnTo>
                  <a:lnTo>
                    <a:pt x="3926582" y="0"/>
                  </a:lnTo>
                  <a:close/>
                </a:path>
              </a:pathLst>
            </a:custGeom>
            <a:solidFill>
              <a:srgbClr val="60606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6" name="object 6"/>
            <p:cNvSpPr/>
            <p:nvPr/>
          </p:nvSpPr>
          <p:spPr>
            <a:xfrm>
              <a:off x="3664810" y="9821690"/>
              <a:ext cx="3926840" cy="419100"/>
            </a:xfrm>
            <a:custGeom>
              <a:avLst/>
              <a:gdLst/>
              <a:ahLst/>
              <a:cxnLst/>
              <a:rect l="l" t="t" r="r" b="b"/>
              <a:pathLst>
                <a:path w="3926840" h="419100">
                  <a:moveTo>
                    <a:pt x="0" y="0"/>
                  </a:moveTo>
                  <a:lnTo>
                    <a:pt x="3926582" y="0"/>
                  </a:lnTo>
                  <a:lnTo>
                    <a:pt x="3926582" y="418835"/>
                  </a:lnTo>
                  <a:lnTo>
                    <a:pt x="0" y="418835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7" name="object 7"/>
            <p:cNvSpPr/>
            <p:nvPr/>
          </p:nvSpPr>
          <p:spPr>
            <a:xfrm>
              <a:off x="3654338" y="7449754"/>
              <a:ext cx="0" cy="2780665"/>
            </a:xfrm>
            <a:custGeom>
              <a:avLst/>
              <a:gdLst/>
              <a:ahLst/>
              <a:cxnLst/>
              <a:rect l="l" t="t" r="r" b="b"/>
              <a:pathLst>
                <a:path h="2780665">
                  <a:moveTo>
                    <a:pt x="0" y="0"/>
                  </a:moveTo>
                  <a:lnTo>
                    <a:pt x="0" y="20941"/>
                  </a:lnTo>
                  <a:lnTo>
                    <a:pt x="0" y="2780300"/>
                  </a:lnTo>
                </a:path>
              </a:pathLst>
            </a:custGeom>
            <a:ln w="418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8" name="object 8"/>
            <p:cNvSpPr/>
            <p:nvPr/>
          </p:nvSpPr>
          <p:spPr>
            <a:xfrm>
              <a:off x="3566382" y="7294784"/>
              <a:ext cx="176530" cy="176530"/>
            </a:xfrm>
            <a:custGeom>
              <a:avLst/>
              <a:gdLst/>
              <a:ahLst/>
              <a:cxnLst/>
              <a:rect l="l" t="t" r="r" b="b"/>
              <a:pathLst>
                <a:path w="176529" h="176529">
                  <a:moveTo>
                    <a:pt x="87955" y="0"/>
                  </a:moveTo>
                  <a:lnTo>
                    <a:pt x="0" y="175910"/>
                  </a:lnTo>
                  <a:lnTo>
                    <a:pt x="175910" y="175910"/>
                  </a:lnTo>
                  <a:lnTo>
                    <a:pt x="8795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9" name="object 9"/>
            <p:cNvSpPr/>
            <p:nvPr/>
          </p:nvSpPr>
          <p:spPr>
            <a:xfrm>
              <a:off x="3654339" y="10227883"/>
              <a:ext cx="8288655" cy="0"/>
            </a:xfrm>
            <a:custGeom>
              <a:avLst/>
              <a:gdLst/>
              <a:ahLst/>
              <a:cxnLst/>
              <a:rect l="l" t="t" r="r" b="b"/>
              <a:pathLst>
                <a:path w="8288655">
                  <a:moveTo>
                    <a:pt x="8288074" y="0"/>
                  </a:moveTo>
                  <a:lnTo>
                    <a:pt x="8267132" y="0"/>
                  </a:lnTo>
                  <a:lnTo>
                    <a:pt x="0" y="1"/>
                  </a:lnTo>
                </a:path>
              </a:pathLst>
            </a:custGeom>
            <a:ln w="418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0" name="object 10"/>
            <p:cNvSpPr/>
            <p:nvPr/>
          </p:nvSpPr>
          <p:spPr>
            <a:xfrm>
              <a:off x="11921469" y="10139927"/>
              <a:ext cx="176530" cy="176530"/>
            </a:xfrm>
            <a:custGeom>
              <a:avLst/>
              <a:gdLst/>
              <a:ahLst/>
              <a:cxnLst/>
              <a:rect l="l" t="t" r="r" b="b"/>
              <a:pathLst>
                <a:path w="176529" h="176529">
                  <a:moveTo>
                    <a:pt x="0" y="0"/>
                  </a:moveTo>
                  <a:lnTo>
                    <a:pt x="0" y="175910"/>
                  </a:lnTo>
                  <a:lnTo>
                    <a:pt x="175910" y="879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1" name="object 11"/>
            <p:cNvSpPr/>
            <p:nvPr/>
          </p:nvSpPr>
          <p:spPr>
            <a:xfrm>
              <a:off x="3596749" y="9800748"/>
              <a:ext cx="120650" cy="0"/>
            </a:xfrm>
            <a:custGeom>
              <a:avLst/>
              <a:gdLst/>
              <a:ahLst/>
              <a:cxnLst/>
              <a:rect l="l" t="t" r="r" b="b"/>
              <a:pathLst>
                <a:path w="120650">
                  <a:moveTo>
                    <a:pt x="0" y="0"/>
                  </a:moveTo>
                  <a:lnTo>
                    <a:pt x="120414" y="0"/>
                  </a:lnTo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2" name="object 12"/>
            <p:cNvSpPr/>
            <p:nvPr/>
          </p:nvSpPr>
          <p:spPr>
            <a:xfrm>
              <a:off x="3744836" y="9685568"/>
              <a:ext cx="3736340" cy="0"/>
            </a:xfrm>
            <a:custGeom>
              <a:avLst/>
              <a:gdLst/>
              <a:ahLst/>
              <a:cxnLst/>
              <a:rect l="l" t="t" r="r" b="b"/>
              <a:pathLst>
                <a:path w="3736340">
                  <a:moveTo>
                    <a:pt x="0" y="0"/>
                  </a:moveTo>
                  <a:lnTo>
                    <a:pt x="15706" y="0"/>
                  </a:lnTo>
                  <a:lnTo>
                    <a:pt x="3720104" y="0"/>
                  </a:lnTo>
                  <a:lnTo>
                    <a:pt x="3735810" y="0"/>
                  </a:lnTo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3" name="object 13"/>
            <p:cNvSpPr/>
            <p:nvPr/>
          </p:nvSpPr>
          <p:spPr>
            <a:xfrm>
              <a:off x="7483370" y="9616460"/>
              <a:ext cx="0" cy="138430"/>
            </a:xfrm>
            <a:custGeom>
              <a:avLst/>
              <a:gdLst/>
              <a:ahLst/>
              <a:cxnLst/>
              <a:rect l="l" t="t" r="r" b="b"/>
              <a:pathLst>
                <a:path h="138429">
                  <a:moveTo>
                    <a:pt x="0" y="138215"/>
                  </a:moveTo>
                  <a:lnTo>
                    <a:pt x="0" y="0"/>
                  </a:lnTo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4" name="object 14"/>
            <p:cNvSpPr/>
            <p:nvPr/>
          </p:nvSpPr>
          <p:spPr>
            <a:xfrm>
              <a:off x="3742114" y="9616460"/>
              <a:ext cx="0" cy="138430"/>
            </a:xfrm>
            <a:custGeom>
              <a:avLst/>
              <a:gdLst/>
              <a:ahLst/>
              <a:cxnLst/>
              <a:rect l="l" t="t" r="r" b="b"/>
              <a:pathLst>
                <a:path h="138429">
                  <a:moveTo>
                    <a:pt x="0" y="0"/>
                  </a:moveTo>
                  <a:lnTo>
                    <a:pt x="0" y="138215"/>
                  </a:lnTo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5" name="object 15"/>
            <p:cNvSpPr/>
            <p:nvPr/>
          </p:nvSpPr>
          <p:spPr>
            <a:xfrm>
              <a:off x="7716100" y="9685568"/>
              <a:ext cx="3736340" cy="0"/>
            </a:xfrm>
            <a:custGeom>
              <a:avLst/>
              <a:gdLst/>
              <a:ahLst/>
              <a:cxnLst/>
              <a:rect l="l" t="t" r="r" b="b"/>
              <a:pathLst>
                <a:path w="3736340">
                  <a:moveTo>
                    <a:pt x="0" y="0"/>
                  </a:moveTo>
                  <a:lnTo>
                    <a:pt x="15706" y="0"/>
                  </a:lnTo>
                  <a:lnTo>
                    <a:pt x="3720104" y="0"/>
                  </a:lnTo>
                  <a:lnTo>
                    <a:pt x="3735810" y="0"/>
                  </a:lnTo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454636" y="9616460"/>
              <a:ext cx="0" cy="138430"/>
            </a:xfrm>
            <a:custGeom>
              <a:avLst/>
              <a:gdLst/>
              <a:ahLst/>
              <a:cxnLst/>
              <a:rect l="l" t="t" r="r" b="b"/>
              <a:pathLst>
                <a:path h="138429">
                  <a:moveTo>
                    <a:pt x="0" y="138215"/>
                  </a:moveTo>
                  <a:lnTo>
                    <a:pt x="0" y="0"/>
                  </a:lnTo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7" name="object 17"/>
            <p:cNvSpPr/>
            <p:nvPr/>
          </p:nvSpPr>
          <p:spPr>
            <a:xfrm>
              <a:off x="7713378" y="9616460"/>
              <a:ext cx="0" cy="138430"/>
            </a:xfrm>
            <a:custGeom>
              <a:avLst/>
              <a:gdLst/>
              <a:ahLst/>
              <a:cxnLst/>
              <a:rect l="l" t="t" r="r" b="b"/>
              <a:pathLst>
                <a:path h="138429">
                  <a:moveTo>
                    <a:pt x="0" y="0"/>
                  </a:moveTo>
                  <a:lnTo>
                    <a:pt x="0" y="138215"/>
                  </a:lnTo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8505418" y="2763173"/>
            <a:ext cx="2362371" cy="2362371"/>
            <a:chOff x="13120019" y="4774723"/>
            <a:chExt cx="3895725" cy="3895725"/>
          </a:xfrm>
        </p:grpSpPr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120019" y="4774723"/>
              <a:ext cx="3895169" cy="3895169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3130490" y="4795665"/>
              <a:ext cx="3853815" cy="3853815"/>
            </a:xfrm>
            <a:custGeom>
              <a:avLst/>
              <a:gdLst/>
              <a:ahLst/>
              <a:cxnLst/>
              <a:rect l="l" t="t" r="r" b="b"/>
              <a:pathLst>
                <a:path w="3853815" h="3853815">
                  <a:moveTo>
                    <a:pt x="0" y="0"/>
                  </a:moveTo>
                  <a:lnTo>
                    <a:pt x="3853285" y="0"/>
                  </a:lnTo>
                  <a:lnTo>
                    <a:pt x="3853285" y="3853285"/>
                  </a:lnTo>
                  <a:lnTo>
                    <a:pt x="0" y="3853285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1" name="object 21"/>
            <p:cNvSpPr/>
            <p:nvPr/>
          </p:nvSpPr>
          <p:spPr>
            <a:xfrm>
              <a:off x="13350378" y="4785194"/>
              <a:ext cx="0" cy="3874770"/>
            </a:xfrm>
            <a:custGeom>
              <a:avLst/>
              <a:gdLst/>
              <a:ahLst/>
              <a:cxnLst/>
              <a:rect l="l" t="t" r="r" b="b"/>
              <a:pathLst>
                <a:path h="3874770">
                  <a:moveTo>
                    <a:pt x="0" y="0"/>
                  </a:moveTo>
                  <a:lnTo>
                    <a:pt x="0" y="3874279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2" name="object 22"/>
            <p:cNvSpPr/>
            <p:nvPr/>
          </p:nvSpPr>
          <p:spPr>
            <a:xfrm>
              <a:off x="13612150" y="4785194"/>
              <a:ext cx="0" cy="3874770"/>
            </a:xfrm>
            <a:custGeom>
              <a:avLst/>
              <a:gdLst/>
              <a:ahLst/>
              <a:cxnLst/>
              <a:rect l="l" t="t" r="r" b="b"/>
              <a:pathLst>
                <a:path h="3874770">
                  <a:moveTo>
                    <a:pt x="0" y="0"/>
                  </a:moveTo>
                  <a:lnTo>
                    <a:pt x="0" y="3874279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3" name="object 23"/>
            <p:cNvSpPr/>
            <p:nvPr/>
          </p:nvSpPr>
          <p:spPr>
            <a:xfrm>
              <a:off x="13873923" y="4785194"/>
              <a:ext cx="0" cy="3874770"/>
            </a:xfrm>
            <a:custGeom>
              <a:avLst/>
              <a:gdLst/>
              <a:ahLst/>
              <a:cxnLst/>
              <a:rect l="l" t="t" r="r" b="b"/>
              <a:pathLst>
                <a:path h="3874770">
                  <a:moveTo>
                    <a:pt x="0" y="0"/>
                  </a:moveTo>
                  <a:lnTo>
                    <a:pt x="0" y="3874279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4" name="object 24"/>
            <p:cNvSpPr/>
            <p:nvPr/>
          </p:nvSpPr>
          <p:spPr>
            <a:xfrm>
              <a:off x="14135695" y="4785194"/>
              <a:ext cx="0" cy="3874770"/>
            </a:xfrm>
            <a:custGeom>
              <a:avLst/>
              <a:gdLst/>
              <a:ahLst/>
              <a:cxnLst/>
              <a:rect l="l" t="t" r="r" b="b"/>
              <a:pathLst>
                <a:path h="3874770">
                  <a:moveTo>
                    <a:pt x="0" y="0"/>
                  </a:moveTo>
                  <a:lnTo>
                    <a:pt x="0" y="3874279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5" name="object 25"/>
            <p:cNvSpPr/>
            <p:nvPr/>
          </p:nvSpPr>
          <p:spPr>
            <a:xfrm>
              <a:off x="14397467" y="4785194"/>
              <a:ext cx="0" cy="3874770"/>
            </a:xfrm>
            <a:custGeom>
              <a:avLst/>
              <a:gdLst/>
              <a:ahLst/>
              <a:cxnLst/>
              <a:rect l="l" t="t" r="r" b="b"/>
              <a:pathLst>
                <a:path h="3874770">
                  <a:moveTo>
                    <a:pt x="0" y="0"/>
                  </a:moveTo>
                  <a:lnTo>
                    <a:pt x="0" y="3874279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6" name="object 26"/>
            <p:cNvSpPr/>
            <p:nvPr/>
          </p:nvSpPr>
          <p:spPr>
            <a:xfrm>
              <a:off x="14659239" y="4785194"/>
              <a:ext cx="0" cy="3874770"/>
            </a:xfrm>
            <a:custGeom>
              <a:avLst/>
              <a:gdLst/>
              <a:ahLst/>
              <a:cxnLst/>
              <a:rect l="l" t="t" r="r" b="b"/>
              <a:pathLst>
                <a:path h="3874770">
                  <a:moveTo>
                    <a:pt x="0" y="0"/>
                  </a:moveTo>
                  <a:lnTo>
                    <a:pt x="0" y="3874279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7" name="object 27"/>
            <p:cNvSpPr/>
            <p:nvPr/>
          </p:nvSpPr>
          <p:spPr>
            <a:xfrm>
              <a:off x="14921011" y="4785194"/>
              <a:ext cx="0" cy="3874770"/>
            </a:xfrm>
            <a:custGeom>
              <a:avLst/>
              <a:gdLst/>
              <a:ahLst/>
              <a:cxnLst/>
              <a:rect l="l" t="t" r="r" b="b"/>
              <a:pathLst>
                <a:path h="3874770">
                  <a:moveTo>
                    <a:pt x="0" y="0"/>
                  </a:moveTo>
                  <a:lnTo>
                    <a:pt x="0" y="3874279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8" name="object 28"/>
            <p:cNvSpPr/>
            <p:nvPr/>
          </p:nvSpPr>
          <p:spPr>
            <a:xfrm>
              <a:off x="15182783" y="4785194"/>
              <a:ext cx="0" cy="3874770"/>
            </a:xfrm>
            <a:custGeom>
              <a:avLst/>
              <a:gdLst/>
              <a:ahLst/>
              <a:cxnLst/>
              <a:rect l="l" t="t" r="r" b="b"/>
              <a:pathLst>
                <a:path h="3874770">
                  <a:moveTo>
                    <a:pt x="0" y="0"/>
                  </a:moveTo>
                  <a:lnTo>
                    <a:pt x="0" y="3874279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9" name="object 29"/>
            <p:cNvSpPr/>
            <p:nvPr/>
          </p:nvSpPr>
          <p:spPr>
            <a:xfrm>
              <a:off x="15444555" y="4785194"/>
              <a:ext cx="0" cy="3874770"/>
            </a:xfrm>
            <a:custGeom>
              <a:avLst/>
              <a:gdLst/>
              <a:ahLst/>
              <a:cxnLst/>
              <a:rect l="l" t="t" r="r" b="b"/>
              <a:pathLst>
                <a:path h="3874770">
                  <a:moveTo>
                    <a:pt x="0" y="0"/>
                  </a:moveTo>
                  <a:lnTo>
                    <a:pt x="0" y="3874279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30" name="object 30"/>
            <p:cNvSpPr/>
            <p:nvPr/>
          </p:nvSpPr>
          <p:spPr>
            <a:xfrm>
              <a:off x="15706327" y="4785194"/>
              <a:ext cx="0" cy="3874770"/>
            </a:xfrm>
            <a:custGeom>
              <a:avLst/>
              <a:gdLst/>
              <a:ahLst/>
              <a:cxnLst/>
              <a:rect l="l" t="t" r="r" b="b"/>
              <a:pathLst>
                <a:path h="3874770">
                  <a:moveTo>
                    <a:pt x="0" y="0"/>
                  </a:moveTo>
                  <a:lnTo>
                    <a:pt x="0" y="3874279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31" name="object 31"/>
            <p:cNvSpPr/>
            <p:nvPr/>
          </p:nvSpPr>
          <p:spPr>
            <a:xfrm>
              <a:off x="15968100" y="4785194"/>
              <a:ext cx="0" cy="3874770"/>
            </a:xfrm>
            <a:custGeom>
              <a:avLst/>
              <a:gdLst/>
              <a:ahLst/>
              <a:cxnLst/>
              <a:rect l="l" t="t" r="r" b="b"/>
              <a:pathLst>
                <a:path h="3874770">
                  <a:moveTo>
                    <a:pt x="0" y="0"/>
                  </a:moveTo>
                  <a:lnTo>
                    <a:pt x="0" y="3874279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32" name="object 32"/>
            <p:cNvSpPr/>
            <p:nvPr/>
          </p:nvSpPr>
          <p:spPr>
            <a:xfrm>
              <a:off x="16229872" y="4785194"/>
              <a:ext cx="0" cy="3874770"/>
            </a:xfrm>
            <a:custGeom>
              <a:avLst/>
              <a:gdLst/>
              <a:ahLst/>
              <a:cxnLst/>
              <a:rect l="l" t="t" r="r" b="b"/>
              <a:pathLst>
                <a:path h="3874770">
                  <a:moveTo>
                    <a:pt x="0" y="0"/>
                  </a:moveTo>
                  <a:lnTo>
                    <a:pt x="0" y="3874279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33" name="object 33"/>
            <p:cNvSpPr/>
            <p:nvPr/>
          </p:nvSpPr>
          <p:spPr>
            <a:xfrm>
              <a:off x="16491644" y="4785194"/>
              <a:ext cx="0" cy="3874770"/>
            </a:xfrm>
            <a:custGeom>
              <a:avLst/>
              <a:gdLst/>
              <a:ahLst/>
              <a:cxnLst/>
              <a:rect l="l" t="t" r="r" b="b"/>
              <a:pathLst>
                <a:path h="3874770">
                  <a:moveTo>
                    <a:pt x="0" y="0"/>
                  </a:moveTo>
                  <a:lnTo>
                    <a:pt x="0" y="3874279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34" name="object 34"/>
            <p:cNvSpPr/>
            <p:nvPr/>
          </p:nvSpPr>
          <p:spPr>
            <a:xfrm>
              <a:off x="16753416" y="4785194"/>
              <a:ext cx="0" cy="3874770"/>
            </a:xfrm>
            <a:custGeom>
              <a:avLst/>
              <a:gdLst/>
              <a:ahLst/>
              <a:cxnLst/>
              <a:rect l="l" t="t" r="r" b="b"/>
              <a:pathLst>
                <a:path h="3874770">
                  <a:moveTo>
                    <a:pt x="0" y="0"/>
                  </a:moveTo>
                  <a:lnTo>
                    <a:pt x="0" y="3874279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35" name="object 35"/>
            <p:cNvSpPr/>
            <p:nvPr/>
          </p:nvSpPr>
          <p:spPr>
            <a:xfrm>
              <a:off x="13125286" y="8413382"/>
              <a:ext cx="3863975" cy="0"/>
            </a:xfrm>
            <a:custGeom>
              <a:avLst/>
              <a:gdLst/>
              <a:ahLst/>
              <a:cxnLst/>
              <a:rect l="l" t="t" r="r" b="b"/>
              <a:pathLst>
                <a:path w="3863975">
                  <a:moveTo>
                    <a:pt x="0" y="0"/>
                  </a:moveTo>
                  <a:lnTo>
                    <a:pt x="3863756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36" name="object 36"/>
            <p:cNvSpPr/>
            <p:nvPr/>
          </p:nvSpPr>
          <p:spPr>
            <a:xfrm>
              <a:off x="13125286" y="8151610"/>
              <a:ext cx="3863975" cy="0"/>
            </a:xfrm>
            <a:custGeom>
              <a:avLst/>
              <a:gdLst/>
              <a:ahLst/>
              <a:cxnLst/>
              <a:rect l="l" t="t" r="r" b="b"/>
              <a:pathLst>
                <a:path w="3863975">
                  <a:moveTo>
                    <a:pt x="0" y="0"/>
                  </a:moveTo>
                  <a:lnTo>
                    <a:pt x="3863756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37" name="object 37"/>
            <p:cNvSpPr/>
            <p:nvPr/>
          </p:nvSpPr>
          <p:spPr>
            <a:xfrm>
              <a:off x="13125286" y="7889838"/>
              <a:ext cx="3863975" cy="0"/>
            </a:xfrm>
            <a:custGeom>
              <a:avLst/>
              <a:gdLst/>
              <a:ahLst/>
              <a:cxnLst/>
              <a:rect l="l" t="t" r="r" b="b"/>
              <a:pathLst>
                <a:path w="3863975">
                  <a:moveTo>
                    <a:pt x="0" y="0"/>
                  </a:moveTo>
                  <a:lnTo>
                    <a:pt x="3863756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38" name="object 38"/>
            <p:cNvSpPr/>
            <p:nvPr/>
          </p:nvSpPr>
          <p:spPr>
            <a:xfrm>
              <a:off x="13125286" y="7628066"/>
              <a:ext cx="3863975" cy="0"/>
            </a:xfrm>
            <a:custGeom>
              <a:avLst/>
              <a:gdLst/>
              <a:ahLst/>
              <a:cxnLst/>
              <a:rect l="l" t="t" r="r" b="b"/>
              <a:pathLst>
                <a:path w="3863975">
                  <a:moveTo>
                    <a:pt x="0" y="0"/>
                  </a:moveTo>
                  <a:lnTo>
                    <a:pt x="3863756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39" name="object 39"/>
            <p:cNvSpPr/>
            <p:nvPr/>
          </p:nvSpPr>
          <p:spPr>
            <a:xfrm>
              <a:off x="13125286" y="7366293"/>
              <a:ext cx="3863975" cy="0"/>
            </a:xfrm>
            <a:custGeom>
              <a:avLst/>
              <a:gdLst/>
              <a:ahLst/>
              <a:cxnLst/>
              <a:rect l="l" t="t" r="r" b="b"/>
              <a:pathLst>
                <a:path w="3863975">
                  <a:moveTo>
                    <a:pt x="0" y="0"/>
                  </a:moveTo>
                  <a:lnTo>
                    <a:pt x="3863756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40" name="object 40"/>
            <p:cNvSpPr/>
            <p:nvPr/>
          </p:nvSpPr>
          <p:spPr>
            <a:xfrm>
              <a:off x="13125286" y="7104521"/>
              <a:ext cx="3863975" cy="0"/>
            </a:xfrm>
            <a:custGeom>
              <a:avLst/>
              <a:gdLst/>
              <a:ahLst/>
              <a:cxnLst/>
              <a:rect l="l" t="t" r="r" b="b"/>
              <a:pathLst>
                <a:path w="3863975">
                  <a:moveTo>
                    <a:pt x="0" y="0"/>
                  </a:moveTo>
                  <a:lnTo>
                    <a:pt x="3863756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41" name="object 41"/>
            <p:cNvSpPr/>
            <p:nvPr/>
          </p:nvSpPr>
          <p:spPr>
            <a:xfrm>
              <a:off x="13125286" y="6842749"/>
              <a:ext cx="3863975" cy="0"/>
            </a:xfrm>
            <a:custGeom>
              <a:avLst/>
              <a:gdLst/>
              <a:ahLst/>
              <a:cxnLst/>
              <a:rect l="l" t="t" r="r" b="b"/>
              <a:pathLst>
                <a:path w="3863975">
                  <a:moveTo>
                    <a:pt x="0" y="0"/>
                  </a:moveTo>
                  <a:lnTo>
                    <a:pt x="3863756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42" name="object 42"/>
            <p:cNvSpPr/>
            <p:nvPr/>
          </p:nvSpPr>
          <p:spPr>
            <a:xfrm>
              <a:off x="13125286" y="6580977"/>
              <a:ext cx="3863975" cy="0"/>
            </a:xfrm>
            <a:custGeom>
              <a:avLst/>
              <a:gdLst/>
              <a:ahLst/>
              <a:cxnLst/>
              <a:rect l="l" t="t" r="r" b="b"/>
              <a:pathLst>
                <a:path w="3863975">
                  <a:moveTo>
                    <a:pt x="0" y="0"/>
                  </a:moveTo>
                  <a:lnTo>
                    <a:pt x="3863756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43" name="object 43"/>
            <p:cNvSpPr/>
            <p:nvPr/>
          </p:nvSpPr>
          <p:spPr>
            <a:xfrm>
              <a:off x="13125286" y="6319205"/>
              <a:ext cx="3863975" cy="0"/>
            </a:xfrm>
            <a:custGeom>
              <a:avLst/>
              <a:gdLst/>
              <a:ahLst/>
              <a:cxnLst/>
              <a:rect l="l" t="t" r="r" b="b"/>
              <a:pathLst>
                <a:path w="3863975">
                  <a:moveTo>
                    <a:pt x="0" y="0"/>
                  </a:moveTo>
                  <a:lnTo>
                    <a:pt x="3863756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44" name="object 44"/>
            <p:cNvSpPr/>
            <p:nvPr/>
          </p:nvSpPr>
          <p:spPr>
            <a:xfrm>
              <a:off x="13125286" y="6057433"/>
              <a:ext cx="3863975" cy="0"/>
            </a:xfrm>
            <a:custGeom>
              <a:avLst/>
              <a:gdLst/>
              <a:ahLst/>
              <a:cxnLst/>
              <a:rect l="l" t="t" r="r" b="b"/>
              <a:pathLst>
                <a:path w="3863975">
                  <a:moveTo>
                    <a:pt x="0" y="0"/>
                  </a:moveTo>
                  <a:lnTo>
                    <a:pt x="3863756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45" name="object 45"/>
            <p:cNvSpPr/>
            <p:nvPr/>
          </p:nvSpPr>
          <p:spPr>
            <a:xfrm>
              <a:off x="13125286" y="5795661"/>
              <a:ext cx="3863975" cy="0"/>
            </a:xfrm>
            <a:custGeom>
              <a:avLst/>
              <a:gdLst/>
              <a:ahLst/>
              <a:cxnLst/>
              <a:rect l="l" t="t" r="r" b="b"/>
              <a:pathLst>
                <a:path w="3863975">
                  <a:moveTo>
                    <a:pt x="0" y="0"/>
                  </a:moveTo>
                  <a:lnTo>
                    <a:pt x="3863756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46" name="object 46"/>
            <p:cNvSpPr/>
            <p:nvPr/>
          </p:nvSpPr>
          <p:spPr>
            <a:xfrm>
              <a:off x="13125286" y="5533889"/>
              <a:ext cx="3863975" cy="0"/>
            </a:xfrm>
            <a:custGeom>
              <a:avLst/>
              <a:gdLst/>
              <a:ahLst/>
              <a:cxnLst/>
              <a:rect l="l" t="t" r="r" b="b"/>
              <a:pathLst>
                <a:path w="3863975">
                  <a:moveTo>
                    <a:pt x="0" y="0"/>
                  </a:moveTo>
                  <a:lnTo>
                    <a:pt x="3863756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47" name="object 47"/>
            <p:cNvSpPr/>
            <p:nvPr/>
          </p:nvSpPr>
          <p:spPr>
            <a:xfrm>
              <a:off x="13125286" y="5272116"/>
              <a:ext cx="3863975" cy="0"/>
            </a:xfrm>
            <a:custGeom>
              <a:avLst/>
              <a:gdLst/>
              <a:ahLst/>
              <a:cxnLst/>
              <a:rect l="l" t="t" r="r" b="b"/>
              <a:pathLst>
                <a:path w="3863975">
                  <a:moveTo>
                    <a:pt x="0" y="0"/>
                  </a:moveTo>
                  <a:lnTo>
                    <a:pt x="3863756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48" name="object 48"/>
            <p:cNvSpPr/>
            <p:nvPr/>
          </p:nvSpPr>
          <p:spPr>
            <a:xfrm>
              <a:off x="13125286" y="5010344"/>
              <a:ext cx="3863975" cy="0"/>
            </a:xfrm>
            <a:custGeom>
              <a:avLst/>
              <a:gdLst/>
              <a:ahLst/>
              <a:cxnLst/>
              <a:rect l="l" t="t" r="r" b="b"/>
              <a:pathLst>
                <a:path w="3863975">
                  <a:moveTo>
                    <a:pt x="0" y="0"/>
                  </a:moveTo>
                  <a:lnTo>
                    <a:pt x="3863756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49" name="object 49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Example</a:t>
            </a:r>
            <a:endParaRPr lang="en-US" dirty="0"/>
          </a:p>
        </p:txBody>
      </p:sp>
      <p:sp>
        <p:nvSpPr>
          <p:cNvPr id="58" name="object 58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Introduction to Parallelism</a:t>
            </a:r>
            <a:endParaRPr lang="en-US" dirty="0"/>
          </a:p>
        </p:txBody>
      </p:sp>
      <p:sp>
        <p:nvSpPr>
          <p:cNvPr id="51" name="object 51"/>
          <p:cNvSpPr txBox="1"/>
          <p:nvPr/>
        </p:nvSpPr>
        <p:spPr>
          <a:xfrm>
            <a:off x="9134459" y="5282072"/>
            <a:ext cx="120525" cy="25319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577" b="1" spc="-30" dirty="0">
                <a:latin typeface="Myriad Pro Cond"/>
                <a:cs typeface="Myriad Pro Cond"/>
              </a:rPr>
              <a:t>N</a:t>
            </a:r>
            <a:endParaRPr sz="1577">
              <a:latin typeface="Myriad Pro Cond"/>
              <a:cs typeface="Myriad Pro Cond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762955" y="3920133"/>
            <a:ext cx="120525" cy="25319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577" b="1" spc="-30" dirty="0">
                <a:latin typeface="Myriad Pro Cond"/>
                <a:cs typeface="Myriad Pro Cond"/>
              </a:rPr>
              <a:t>N</a:t>
            </a:r>
            <a:endParaRPr sz="1577">
              <a:latin typeface="Myriad Pro Cond"/>
              <a:cs typeface="Myriad Pro Cond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762014" y="6071406"/>
            <a:ext cx="1070865" cy="25319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577" b="1" dirty="0">
                <a:latin typeface="Myriad Pro Cond"/>
                <a:cs typeface="Myriad Pro Cond"/>
              </a:rPr>
              <a:t>Execution</a:t>
            </a:r>
            <a:r>
              <a:rPr sz="1577" b="1" spc="42" dirty="0">
                <a:latin typeface="Myriad Pro Cond"/>
                <a:cs typeface="Myriad Pro Cond"/>
              </a:rPr>
              <a:t> </a:t>
            </a:r>
            <a:r>
              <a:rPr sz="1577" b="1" spc="-12" dirty="0">
                <a:latin typeface="Myriad Pro Cond"/>
                <a:cs typeface="Myriad Pro Cond"/>
              </a:rPr>
              <a:t>time</a:t>
            </a:r>
            <a:endParaRPr sz="1577" dirty="0">
              <a:latin typeface="Myriad Pro Cond"/>
              <a:cs typeface="Myriad Pro Cond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524000" y="4556936"/>
            <a:ext cx="242695" cy="808251"/>
          </a:xfrm>
          <a:prstGeom prst="rect">
            <a:avLst/>
          </a:prstGeom>
        </p:spPr>
        <p:txBody>
          <a:bodyPr vert="vert270" wrap="square" lIns="0" tIns="1925" rIns="0" bIns="0" rtlCol="0">
            <a:spAutoFit/>
          </a:bodyPr>
          <a:lstStyle/>
          <a:p>
            <a:pPr marL="7701">
              <a:spcBef>
                <a:spcPts val="15"/>
              </a:spcBef>
            </a:pPr>
            <a:r>
              <a:rPr sz="1577" b="1" spc="-6" dirty="0">
                <a:latin typeface="Myriad Pro Cond"/>
                <a:cs typeface="Myriad Pro Cond"/>
              </a:rPr>
              <a:t>Parallelism</a:t>
            </a:r>
            <a:endParaRPr sz="1577">
              <a:latin typeface="Myriad Pro Cond"/>
              <a:cs typeface="Myriad Pro Cond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931888" y="5259375"/>
            <a:ext cx="229113" cy="284146"/>
          </a:xfrm>
          <a:prstGeom prst="rect">
            <a:avLst/>
          </a:prstGeom>
        </p:spPr>
        <p:txBody>
          <a:bodyPr vert="horz" wrap="square" lIns="0" tIns="8856" rIns="0" bIns="0" rtlCol="0">
            <a:spAutoFit/>
          </a:bodyPr>
          <a:lstStyle/>
          <a:p>
            <a:pPr marL="23104">
              <a:spcBef>
                <a:spcPts val="69"/>
              </a:spcBef>
            </a:pPr>
            <a:r>
              <a:rPr sz="2683" b="1" spc="-22" baseline="-12241" dirty="0">
                <a:latin typeface="Myriad Pro Cond"/>
                <a:cs typeface="Myriad Pro Cond"/>
              </a:rPr>
              <a:t>N</a:t>
            </a:r>
            <a:r>
              <a:rPr sz="1182" b="1" spc="-15" dirty="0">
                <a:latin typeface="Myriad Pro Cond"/>
                <a:cs typeface="Myriad Pro Cond"/>
              </a:rPr>
              <a:t>2</a:t>
            </a:r>
            <a:endParaRPr sz="1182">
              <a:latin typeface="Myriad Pro Cond"/>
              <a:cs typeface="Myriad Pro Cond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287572" y="5246676"/>
            <a:ext cx="229113" cy="284146"/>
          </a:xfrm>
          <a:prstGeom prst="rect">
            <a:avLst/>
          </a:prstGeom>
        </p:spPr>
        <p:txBody>
          <a:bodyPr vert="horz" wrap="square" lIns="0" tIns="8856" rIns="0" bIns="0" rtlCol="0">
            <a:spAutoFit/>
          </a:bodyPr>
          <a:lstStyle/>
          <a:p>
            <a:pPr marL="23104">
              <a:spcBef>
                <a:spcPts val="69"/>
              </a:spcBef>
            </a:pPr>
            <a:r>
              <a:rPr sz="2683" b="1" spc="-22" baseline="-12241" dirty="0">
                <a:latin typeface="Myriad Pro Cond"/>
                <a:cs typeface="Myriad Pro Cond"/>
              </a:rPr>
              <a:t>N</a:t>
            </a:r>
            <a:r>
              <a:rPr sz="1182" b="1" spc="-15" dirty="0">
                <a:latin typeface="Myriad Pro Cond"/>
                <a:cs typeface="Myriad Pro Cond"/>
              </a:rPr>
              <a:t>2</a:t>
            </a:r>
            <a:endParaRPr sz="1182">
              <a:latin typeface="Myriad Pro Cond"/>
              <a:cs typeface="Myriad Pro Cond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655689" y="5595190"/>
            <a:ext cx="102042" cy="25319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577" b="1" spc="-30" dirty="0">
                <a:latin typeface="Myriad Pro Cond"/>
                <a:cs typeface="Myriad Pro Cond"/>
              </a:rPr>
              <a:t>1</a:t>
            </a:r>
            <a:endParaRPr sz="1577">
              <a:latin typeface="Myriad Pro Cond"/>
              <a:cs typeface="Myriad Pro Cond"/>
            </a:endParaRPr>
          </a:p>
        </p:txBody>
      </p:sp>
      <p:sp>
        <p:nvSpPr>
          <p:cNvPr id="65" name="Date Placeholder 6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2/27/2025, Lecture 10</a:t>
            </a:r>
            <a:endParaRPr lang="en-US"/>
          </a:p>
        </p:txBody>
      </p:sp>
      <p:sp>
        <p:nvSpPr>
          <p:cNvPr id="66" name="Slide Number Placeholder 6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EC5AD73E-ED04-4483-87A9-ED19382BA990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0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attempt at </a:t>
            </a:r>
            <a:r>
              <a:rPr lang="en-US" dirty="0"/>
              <a:t>P</a:t>
            </a:r>
            <a:r>
              <a:rPr lang="en-US" dirty="0" smtClean="0"/>
              <a:t>arallelism (P Processors)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7" name="Content Placeholder 56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Strategy:</a:t>
                </a:r>
              </a:p>
              <a:p>
                <a:pPr lvl="1"/>
                <a:r>
                  <a:rPr lang="en-US" dirty="0"/>
                  <a:t>Step 1: execute in parallel</a:t>
                </a:r>
              </a:p>
              <a:p>
                <a:pPr lvl="2"/>
                <a:r>
                  <a:rPr lang="en-US" dirty="0"/>
                  <a:t>time for phase 1: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Step 2: execute </a:t>
                </a:r>
                <a:r>
                  <a:rPr lang="en-US" dirty="0" smtClean="0"/>
                  <a:t>sequentially</a:t>
                </a:r>
                <a:endParaRPr lang="en-US" dirty="0"/>
              </a:p>
              <a:p>
                <a:pPr lvl="2"/>
                <a:r>
                  <a:rPr lang="en-US" dirty="0"/>
                  <a:t>time for phase 2: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aseline="30000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baseline="30000" dirty="0"/>
              </a:p>
              <a:p>
                <a:endParaRPr lang="en-US" dirty="0" smtClean="0"/>
              </a:p>
              <a:p>
                <a:r>
                  <a:rPr lang="en-US" dirty="0" smtClean="0"/>
                  <a:t>Overall </a:t>
                </a:r>
                <a:r>
                  <a:rPr lang="en-US" dirty="0"/>
                  <a:t>performance:</a:t>
                </a:r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/>
                  <a:t>Speedup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/>
                  <a:t>Speedup ≤ 2</a:t>
                </a:r>
              </a:p>
              <a:p>
                <a:pPr lvl="1"/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57" name="Content Placeholder 5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4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Date Placeholder 5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2/27/2025, Lecture 10</a:t>
            </a:r>
            <a:endParaRPr lang="en-US"/>
          </a:p>
        </p:txBody>
      </p:sp>
      <p:sp>
        <p:nvSpPr>
          <p:cNvPr id="54" name="object 54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Introduction to Parallelism</a:t>
            </a:r>
            <a:endParaRPr lang="en-US" dirty="0"/>
          </a:p>
        </p:txBody>
      </p:sp>
      <p:sp>
        <p:nvSpPr>
          <p:cNvPr id="59" name="Slide Number Placeholder 5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EC5AD73E-ED04-4483-87A9-ED19382BA990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79213" y="4458427"/>
            <a:ext cx="1168317" cy="1219114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5718836" y="4171657"/>
            <a:ext cx="5057053" cy="2045847"/>
            <a:chOff x="9430078" y="6879371"/>
            <a:chExt cx="8339455" cy="3373754"/>
          </a:xfrm>
        </p:grpSpPr>
        <p:sp>
          <p:nvSpPr>
            <p:cNvPr id="8" name="object 8"/>
            <p:cNvSpPr/>
            <p:nvPr/>
          </p:nvSpPr>
          <p:spPr>
            <a:xfrm>
              <a:off x="10177700" y="9737923"/>
              <a:ext cx="3926840" cy="419100"/>
            </a:xfrm>
            <a:custGeom>
              <a:avLst/>
              <a:gdLst/>
              <a:ahLst/>
              <a:cxnLst/>
              <a:rect l="l" t="t" r="r" b="b"/>
              <a:pathLst>
                <a:path w="3926840" h="419100">
                  <a:moveTo>
                    <a:pt x="3926582" y="0"/>
                  </a:moveTo>
                  <a:lnTo>
                    <a:pt x="0" y="0"/>
                  </a:lnTo>
                  <a:lnTo>
                    <a:pt x="0" y="418835"/>
                  </a:lnTo>
                  <a:lnTo>
                    <a:pt x="3926582" y="418835"/>
                  </a:lnTo>
                  <a:lnTo>
                    <a:pt x="3926582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9" name="object 9"/>
            <p:cNvSpPr/>
            <p:nvPr/>
          </p:nvSpPr>
          <p:spPr>
            <a:xfrm>
              <a:off x="10177700" y="9737923"/>
              <a:ext cx="3926840" cy="419100"/>
            </a:xfrm>
            <a:custGeom>
              <a:avLst/>
              <a:gdLst/>
              <a:ahLst/>
              <a:cxnLst/>
              <a:rect l="l" t="t" r="r" b="b"/>
              <a:pathLst>
                <a:path w="3926840" h="419100">
                  <a:moveTo>
                    <a:pt x="0" y="0"/>
                  </a:moveTo>
                  <a:lnTo>
                    <a:pt x="3926582" y="0"/>
                  </a:lnTo>
                  <a:lnTo>
                    <a:pt x="3926582" y="418835"/>
                  </a:lnTo>
                  <a:lnTo>
                    <a:pt x="0" y="418835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0" name="object 10"/>
            <p:cNvSpPr/>
            <p:nvPr/>
          </p:nvSpPr>
          <p:spPr>
            <a:xfrm>
              <a:off x="9518035" y="7706571"/>
              <a:ext cx="659765" cy="2461260"/>
            </a:xfrm>
            <a:custGeom>
              <a:avLst/>
              <a:gdLst/>
              <a:ahLst/>
              <a:cxnLst/>
              <a:rect l="l" t="t" r="r" b="b"/>
              <a:pathLst>
                <a:path w="659765" h="2461259">
                  <a:moveTo>
                    <a:pt x="659665" y="0"/>
                  </a:moveTo>
                  <a:lnTo>
                    <a:pt x="0" y="0"/>
                  </a:lnTo>
                  <a:lnTo>
                    <a:pt x="0" y="2460658"/>
                  </a:lnTo>
                  <a:lnTo>
                    <a:pt x="659665" y="2460658"/>
                  </a:lnTo>
                  <a:lnTo>
                    <a:pt x="659665" y="0"/>
                  </a:lnTo>
                  <a:close/>
                </a:path>
              </a:pathLst>
            </a:custGeom>
            <a:solidFill>
              <a:srgbClr val="60606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1" name="object 11"/>
            <p:cNvSpPr/>
            <p:nvPr/>
          </p:nvSpPr>
          <p:spPr>
            <a:xfrm>
              <a:off x="9518035" y="7706571"/>
              <a:ext cx="659765" cy="2461260"/>
            </a:xfrm>
            <a:custGeom>
              <a:avLst/>
              <a:gdLst/>
              <a:ahLst/>
              <a:cxnLst/>
              <a:rect l="l" t="t" r="r" b="b"/>
              <a:pathLst>
                <a:path w="659765" h="2461259">
                  <a:moveTo>
                    <a:pt x="0" y="0"/>
                  </a:moveTo>
                  <a:lnTo>
                    <a:pt x="659665" y="0"/>
                  </a:lnTo>
                  <a:lnTo>
                    <a:pt x="659665" y="2460658"/>
                  </a:lnTo>
                  <a:lnTo>
                    <a:pt x="0" y="2460658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2" name="object 12"/>
            <p:cNvSpPr/>
            <p:nvPr/>
          </p:nvSpPr>
          <p:spPr>
            <a:xfrm>
              <a:off x="9518034" y="7034340"/>
              <a:ext cx="0" cy="3133090"/>
            </a:xfrm>
            <a:custGeom>
              <a:avLst/>
              <a:gdLst/>
              <a:ahLst/>
              <a:cxnLst/>
              <a:rect l="l" t="t" r="r" b="b"/>
              <a:pathLst>
                <a:path h="3133090">
                  <a:moveTo>
                    <a:pt x="0" y="0"/>
                  </a:moveTo>
                  <a:lnTo>
                    <a:pt x="0" y="20941"/>
                  </a:lnTo>
                  <a:lnTo>
                    <a:pt x="0" y="3132888"/>
                  </a:lnTo>
                </a:path>
              </a:pathLst>
            </a:custGeom>
            <a:ln w="418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3" name="object 13"/>
            <p:cNvSpPr/>
            <p:nvPr/>
          </p:nvSpPr>
          <p:spPr>
            <a:xfrm>
              <a:off x="9430078" y="6879371"/>
              <a:ext cx="176530" cy="176530"/>
            </a:xfrm>
            <a:custGeom>
              <a:avLst/>
              <a:gdLst/>
              <a:ahLst/>
              <a:cxnLst/>
              <a:rect l="l" t="t" r="r" b="b"/>
              <a:pathLst>
                <a:path w="176529" h="176529">
                  <a:moveTo>
                    <a:pt x="87955" y="0"/>
                  </a:moveTo>
                  <a:lnTo>
                    <a:pt x="0" y="175910"/>
                  </a:lnTo>
                  <a:lnTo>
                    <a:pt x="175910" y="175910"/>
                  </a:lnTo>
                  <a:lnTo>
                    <a:pt x="8795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4" name="object 14"/>
            <p:cNvSpPr/>
            <p:nvPr/>
          </p:nvSpPr>
          <p:spPr>
            <a:xfrm>
              <a:off x="9518035" y="10165058"/>
              <a:ext cx="8096884" cy="0"/>
            </a:xfrm>
            <a:custGeom>
              <a:avLst/>
              <a:gdLst/>
              <a:ahLst/>
              <a:cxnLst/>
              <a:rect l="l" t="t" r="r" b="b"/>
              <a:pathLst>
                <a:path w="8096884">
                  <a:moveTo>
                    <a:pt x="8096521" y="0"/>
                  </a:moveTo>
                  <a:lnTo>
                    <a:pt x="8075579" y="0"/>
                  </a:lnTo>
                  <a:lnTo>
                    <a:pt x="0" y="1"/>
                  </a:lnTo>
                </a:path>
              </a:pathLst>
            </a:custGeom>
            <a:ln w="418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5" name="object 15"/>
            <p:cNvSpPr/>
            <p:nvPr/>
          </p:nvSpPr>
          <p:spPr>
            <a:xfrm>
              <a:off x="17593611" y="10077103"/>
              <a:ext cx="176530" cy="176530"/>
            </a:xfrm>
            <a:custGeom>
              <a:avLst/>
              <a:gdLst/>
              <a:ahLst/>
              <a:cxnLst/>
              <a:rect l="l" t="t" r="r" b="b"/>
              <a:pathLst>
                <a:path w="176530" h="176529">
                  <a:moveTo>
                    <a:pt x="0" y="0"/>
                  </a:moveTo>
                  <a:lnTo>
                    <a:pt x="0" y="175910"/>
                  </a:lnTo>
                  <a:lnTo>
                    <a:pt x="175910" y="879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6" name="object 16"/>
            <p:cNvSpPr/>
            <p:nvPr/>
          </p:nvSpPr>
          <p:spPr>
            <a:xfrm>
              <a:off x="9460445" y="9737923"/>
              <a:ext cx="120650" cy="0"/>
            </a:xfrm>
            <a:custGeom>
              <a:avLst/>
              <a:gdLst/>
              <a:ahLst/>
              <a:cxnLst/>
              <a:rect l="l" t="t" r="r" b="b"/>
              <a:pathLst>
                <a:path w="120650">
                  <a:moveTo>
                    <a:pt x="0" y="0"/>
                  </a:moveTo>
                  <a:lnTo>
                    <a:pt x="120414" y="0"/>
                  </a:lnTo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7" name="object 17"/>
            <p:cNvSpPr/>
            <p:nvPr/>
          </p:nvSpPr>
          <p:spPr>
            <a:xfrm>
              <a:off x="9604030" y="7570449"/>
              <a:ext cx="561975" cy="0"/>
            </a:xfrm>
            <a:custGeom>
              <a:avLst/>
              <a:gdLst/>
              <a:ahLst/>
              <a:cxnLst/>
              <a:rect l="l" t="t" r="r" b="b"/>
              <a:pathLst>
                <a:path w="561975">
                  <a:moveTo>
                    <a:pt x="0" y="0"/>
                  </a:moveTo>
                  <a:lnTo>
                    <a:pt x="10470" y="0"/>
                  </a:lnTo>
                  <a:lnTo>
                    <a:pt x="551165" y="0"/>
                  </a:lnTo>
                  <a:lnTo>
                    <a:pt x="561636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8" name="object 18"/>
            <p:cNvSpPr/>
            <p:nvPr/>
          </p:nvSpPr>
          <p:spPr>
            <a:xfrm>
              <a:off x="10168598" y="7520189"/>
              <a:ext cx="0" cy="100965"/>
            </a:xfrm>
            <a:custGeom>
              <a:avLst/>
              <a:gdLst/>
              <a:ahLst/>
              <a:cxnLst/>
              <a:rect l="l" t="t" r="r" b="b"/>
              <a:pathLst>
                <a:path h="100965">
                  <a:moveTo>
                    <a:pt x="0" y="100520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9" name="object 19"/>
            <p:cNvSpPr/>
            <p:nvPr/>
          </p:nvSpPr>
          <p:spPr>
            <a:xfrm>
              <a:off x="9601098" y="7520189"/>
              <a:ext cx="0" cy="100965"/>
            </a:xfrm>
            <a:custGeom>
              <a:avLst/>
              <a:gdLst/>
              <a:ahLst/>
              <a:cxnLst/>
              <a:rect l="l" t="t" r="r" b="b"/>
              <a:pathLst>
                <a:path h="100965">
                  <a:moveTo>
                    <a:pt x="0" y="0"/>
                  </a:moveTo>
                  <a:lnTo>
                    <a:pt x="0" y="10052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0" name="object 20"/>
            <p:cNvSpPr/>
            <p:nvPr/>
          </p:nvSpPr>
          <p:spPr>
            <a:xfrm>
              <a:off x="10291938" y="9612272"/>
              <a:ext cx="3736340" cy="0"/>
            </a:xfrm>
            <a:custGeom>
              <a:avLst/>
              <a:gdLst/>
              <a:ahLst/>
              <a:cxnLst/>
              <a:rect l="l" t="t" r="r" b="b"/>
              <a:pathLst>
                <a:path w="3736340">
                  <a:moveTo>
                    <a:pt x="0" y="0"/>
                  </a:moveTo>
                  <a:lnTo>
                    <a:pt x="15706" y="0"/>
                  </a:lnTo>
                  <a:lnTo>
                    <a:pt x="3720104" y="0"/>
                  </a:lnTo>
                  <a:lnTo>
                    <a:pt x="3735810" y="0"/>
                  </a:lnTo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1" name="object 21"/>
            <p:cNvSpPr/>
            <p:nvPr/>
          </p:nvSpPr>
          <p:spPr>
            <a:xfrm>
              <a:off x="14030473" y="9543164"/>
              <a:ext cx="0" cy="138430"/>
            </a:xfrm>
            <a:custGeom>
              <a:avLst/>
              <a:gdLst/>
              <a:ahLst/>
              <a:cxnLst/>
              <a:rect l="l" t="t" r="r" b="b"/>
              <a:pathLst>
                <a:path h="138429">
                  <a:moveTo>
                    <a:pt x="0" y="138215"/>
                  </a:moveTo>
                  <a:lnTo>
                    <a:pt x="0" y="0"/>
                  </a:lnTo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2" name="object 22"/>
            <p:cNvSpPr/>
            <p:nvPr/>
          </p:nvSpPr>
          <p:spPr>
            <a:xfrm>
              <a:off x="10289215" y="9543164"/>
              <a:ext cx="0" cy="138430"/>
            </a:xfrm>
            <a:custGeom>
              <a:avLst/>
              <a:gdLst/>
              <a:ahLst/>
              <a:cxnLst/>
              <a:rect l="l" t="t" r="r" b="b"/>
              <a:pathLst>
                <a:path h="138429">
                  <a:moveTo>
                    <a:pt x="0" y="0"/>
                  </a:moveTo>
                  <a:lnTo>
                    <a:pt x="0" y="138215"/>
                  </a:lnTo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827517" y="6218672"/>
            <a:ext cx="1070865" cy="25319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577" b="1" dirty="0">
                <a:latin typeface="Myriad Pro Cond"/>
                <a:cs typeface="Myriad Pro Cond"/>
              </a:rPr>
              <a:t>Execution</a:t>
            </a:r>
            <a:r>
              <a:rPr sz="1577" b="1" spc="42" dirty="0">
                <a:latin typeface="Myriad Pro Cond"/>
                <a:cs typeface="Myriad Pro Cond"/>
              </a:rPr>
              <a:t> </a:t>
            </a:r>
            <a:r>
              <a:rPr sz="1577" b="1" spc="-12" dirty="0">
                <a:latin typeface="Myriad Pro Cond"/>
                <a:cs typeface="Myriad Pro Cond"/>
              </a:rPr>
              <a:t>time</a:t>
            </a:r>
            <a:endParaRPr sz="1577">
              <a:latin typeface="Myriad Pro Cond"/>
              <a:cs typeface="Myriad Pro Cond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373619" y="4869290"/>
            <a:ext cx="242695" cy="808251"/>
          </a:xfrm>
          <a:prstGeom prst="rect">
            <a:avLst/>
          </a:prstGeom>
        </p:spPr>
        <p:txBody>
          <a:bodyPr vert="vert270" wrap="square" lIns="0" tIns="1925" rIns="0" bIns="0" rtlCol="0">
            <a:spAutoFit/>
          </a:bodyPr>
          <a:lstStyle/>
          <a:p>
            <a:pPr marL="7701">
              <a:spcBef>
                <a:spcPts val="15"/>
              </a:spcBef>
            </a:pPr>
            <a:r>
              <a:rPr sz="1577" b="1" spc="-6" dirty="0">
                <a:latin typeface="Myriad Pro Cond"/>
                <a:cs typeface="Myriad Pro Cond"/>
              </a:rPr>
              <a:t>Parallelism</a:t>
            </a:r>
            <a:endParaRPr sz="1577">
              <a:latin typeface="Myriad Pro Cond"/>
              <a:cs typeface="Myriad Pro Cond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232325" y="5482834"/>
            <a:ext cx="229113" cy="284146"/>
          </a:xfrm>
          <a:prstGeom prst="rect">
            <a:avLst/>
          </a:prstGeom>
        </p:spPr>
        <p:txBody>
          <a:bodyPr vert="horz" wrap="square" lIns="0" tIns="8856" rIns="0" bIns="0" rtlCol="0">
            <a:spAutoFit/>
          </a:bodyPr>
          <a:lstStyle/>
          <a:p>
            <a:pPr marL="23104">
              <a:spcBef>
                <a:spcPts val="69"/>
              </a:spcBef>
            </a:pPr>
            <a:r>
              <a:rPr sz="2683" b="1" spc="-22" baseline="-12241" dirty="0">
                <a:latin typeface="Myriad Pro Cond"/>
                <a:cs typeface="Myriad Pro Cond"/>
              </a:rPr>
              <a:t>N</a:t>
            </a:r>
            <a:r>
              <a:rPr sz="1182" b="1" spc="-15" dirty="0">
                <a:latin typeface="Myriad Pro Cond"/>
                <a:cs typeface="Myriad Pro Cond"/>
              </a:rPr>
              <a:t>2</a:t>
            </a:r>
            <a:endParaRPr sz="1182">
              <a:latin typeface="Myriad Pro Cond"/>
              <a:cs typeface="Myriad Pro Cond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589700" y="4296026"/>
            <a:ext cx="643058" cy="496255"/>
          </a:xfrm>
          <a:prstGeom prst="rect">
            <a:avLst/>
          </a:prstGeom>
        </p:spPr>
        <p:txBody>
          <a:bodyPr vert="horz" wrap="square" lIns="0" tIns="8856" rIns="0" bIns="0" rtlCol="0">
            <a:spAutoFit/>
          </a:bodyPr>
          <a:lstStyle/>
          <a:p>
            <a:pPr marL="260688">
              <a:lnSpc>
                <a:spcPts val="2025"/>
              </a:lnSpc>
              <a:spcBef>
                <a:spcPts val="69"/>
              </a:spcBef>
            </a:pPr>
            <a:r>
              <a:rPr sz="1789" b="1" spc="-12" dirty="0">
                <a:latin typeface="Myriad Pro Cond"/>
                <a:cs typeface="Myriad Pro Cond"/>
              </a:rPr>
              <a:t>N</a:t>
            </a:r>
            <a:r>
              <a:rPr sz="1774" b="1" spc="-18" baseline="18518" dirty="0">
                <a:latin typeface="Myriad Pro Cond"/>
                <a:cs typeface="Myriad Pro Cond"/>
              </a:rPr>
              <a:t>2</a:t>
            </a:r>
            <a:r>
              <a:rPr sz="1789" b="1" spc="-12" dirty="0">
                <a:latin typeface="Myriad Pro Cond"/>
                <a:cs typeface="Myriad Pro Cond"/>
              </a:rPr>
              <a:t>/P</a:t>
            </a:r>
            <a:endParaRPr sz="1789">
              <a:latin typeface="Myriad Pro Cond"/>
              <a:cs typeface="Myriad Pro Cond"/>
            </a:endParaRPr>
          </a:p>
          <a:p>
            <a:pPr marL="15403">
              <a:lnSpc>
                <a:spcPts val="1771"/>
              </a:lnSpc>
            </a:pPr>
            <a:r>
              <a:rPr sz="1577" b="1" spc="-30" dirty="0">
                <a:latin typeface="Myriad Pro Cond"/>
                <a:cs typeface="Myriad Pro Cond"/>
              </a:rPr>
              <a:t>P</a:t>
            </a:r>
            <a:endParaRPr sz="1577">
              <a:latin typeface="Myriad Pro Cond"/>
              <a:cs typeface="Myriad Pro Cond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606901" y="5755154"/>
            <a:ext cx="102042" cy="25319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577" b="1" spc="-30" dirty="0">
                <a:latin typeface="Myriad Pro Cond"/>
                <a:cs typeface="Myriad Pro Cond"/>
              </a:rPr>
              <a:t>1</a:t>
            </a:r>
            <a:endParaRPr sz="1577">
              <a:latin typeface="Myriad Pro Cond"/>
              <a:cs typeface="Myriad Pro Cond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740425" y="4679621"/>
            <a:ext cx="73162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414" y="0"/>
                </a:lnTo>
              </a:path>
            </a:pathLst>
          </a:custGeom>
          <a:ln w="314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grpSp>
        <p:nvGrpSpPr>
          <p:cNvPr id="29" name="object 29"/>
          <p:cNvGrpSpPr/>
          <p:nvPr/>
        </p:nvGrpSpPr>
        <p:grpSpPr>
          <a:xfrm>
            <a:off x="5731535" y="1600200"/>
            <a:ext cx="5057053" cy="2045078"/>
            <a:chOff x="9451020" y="2013831"/>
            <a:chExt cx="8339455" cy="3372485"/>
          </a:xfrm>
        </p:grpSpPr>
        <p:sp>
          <p:nvSpPr>
            <p:cNvPr id="30" name="object 30"/>
            <p:cNvSpPr/>
            <p:nvPr/>
          </p:nvSpPr>
          <p:spPr>
            <a:xfrm>
              <a:off x="13465558" y="4879432"/>
              <a:ext cx="3926840" cy="419100"/>
            </a:xfrm>
            <a:custGeom>
              <a:avLst/>
              <a:gdLst/>
              <a:ahLst/>
              <a:cxnLst/>
              <a:rect l="l" t="t" r="r" b="b"/>
              <a:pathLst>
                <a:path w="3926840" h="419100">
                  <a:moveTo>
                    <a:pt x="3926582" y="0"/>
                  </a:moveTo>
                  <a:lnTo>
                    <a:pt x="0" y="0"/>
                  </a:lnTo>
                  <a:lnTo>
                    <a:pt x="0" y="418835"/>
                  </a:lnTo>
                  <a:lnTo>
                    <a:pt x="3926582" y="418835"/>
                  </a:lnTo>
                  <a:lnTo>
                    <a:pt x="3926582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31" name="object 31"/>
            <p:cNvSpPr/>
            <p:nvPr/>
          </p:nvSpPr>
          <p:spPr>
            <a:xfrm>
              <a:off x="13465558" y="4879432"/>
              <a:ext cx="3926840" cy="419100"/>
            </a:xfrm>
            <a:custGeom>
              <a:avLst/>
              <a:gdLst/>
              <a:ahLst/>
              <a:cxnLst/>
              <a:rect l="l" t="t" r="r" b="b"/>
              <a:pathLst>
                <a:path w="3926840" h="419100">
                  <a:moveTo>
                    <a:pt x="0" y="0"/>
                  </a:moveTo>
                  <a:lnTo>
                    <a:pt x="3926582" y="0"/>
                  </a:lnTo>
                  <a:lnTo>
                    <a:pt x="3926582" y="418835"/>
                  </a:lnTo>
                  <a:lnTo>
                    <a:pt x="0" y="418835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32" name="object 32"/>
            <p:cNvSpPr/>
            <p:nvPr/>
          </p:nvSpPr>
          <p:spPr>
            <a:xfrm>
              <a:off x="9538976" y="4879432"/>
              <a:ext cx="3926840" cy="419100"/>
            </a:xfrm>
            <a:custGeom>
              <a:avLst/>
              <a:gdLst/>
              <a:ahLst/>
              <a:cxnLst/>
              <a:rect l="l" t="t" r="r" b="b"/>
              <a:pathLst>
                <a:path w="3926840" h="419100">
                  <a:moveTo>
                    <a:pt x="3926582" y="0"/>
                  </a:moveTo>
                  <a:lnTo>
                    <a:pt x="0" y="0"/>
                  </a:lnTo>
                  <a:lnTo>
                    <a:pt x="0" y="418835"/>
                  </a:lnTo>
                  <a:lnTo>
                    <a:pt x="3926582" y="418835"/>
                  </a:lnTo>
                  <a:lnTo>
                    <a:pt x="3926582" y="0"/>
                  </a:lnTo>
                  <a:close/>
                </a:path>
              </a:pathLst>
            </a:custGeom>
            <a:solidFill>
              <a:srgbClr val="60606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33" name="object 33"/>
            <p:cNvSpPr/>
            <p:nvPr/>
          </p:nvSpPr>
          <p:spPr>
            <a:xfrm>
              <a:off x="9538976" y="4879432"/>
              <a:ext cx="3926840" cy="419100"/>
            </a:xfrm>
            <a:custGeom>
              <a:avLst/>
              <a:gdLst/>
              <a:ahLst/>
              <a:cxnLst/>
              <a:rect l="l" t="t" r="r" b="b"/>
              <a:pathLst>
                <a:path w="3926840" h="419100">
                  <a:moveTo>
                    <a:pt x="0" y="0"/>
                  </a:moveTo>
                  <a:lnTo>
                    <a:pt x="3926582" y="0"/>
                  </a:lnTo>
                  <a:lnTo>
                    <a:pt x="3926582" y="418835"/>
                  </a:lnTo>
                  <a:lnTo>
                    <a:pt x="0" y="418835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34" name="object 34"/>
            <p:cNvSpPr/>
            <p:nvPr/>
          </p:nvSpPr>
          <p:spPr>
            <a:xfrm>
              <a:off x="9538976" y="2168800"/>
              <a:ext cx="0" cy="3133090"/>
            </a:xfrm>
            <a:custGeom>
              <a:avLst/>
              <a:gdLst/>
              <a:ahLst/>
              <a:cxnLst/>
              <a:rect l="l" t="t" r="r" b="b"/>
              <a:pathLst>
                <a:path h="3133090">
                  <a:moveTo>
                    <a:pt x="0" y="0"/>
                  </a:moveTo>
                  <a:lnTo>
                    <a:pt x="0" y="20941"/>
                  </a:lnTo>
                  <a:lnTo>
                    <a:pt x="0" y="3132888"/>
                  </a:lnTo>
                </a:path>
              </a:pathLst>
            </a:custGeom>
            <a:ln w="418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35" name="object 35"/>
            <p:cNvSpPr/>
            <p:nvPr/>
          </p:nvSpPr>
          <p:spPr>
            <a:xfrm>
              <a:off x="9451020" y="2013831"/>
              <a:ext cx="176530" cy="176530"/>
            </a:xfrm>
            <a:custGeom>
              <a:avLst/>
              <a:gdLst/>
              <a:ahLst/>
              <a:cxnLst/>
              <a:rect l="l" t="t" r="r" b="b"/>
              <a:pathLst>
                <a:path w="176529" h="176530">
                  <a:moveTo>
                    <a:pt x="87955" y="0"/>
                  </a:moveTo>
                  <a:lnTo>
                    <a:pt x="0" y="175910"/>
                  </a:lnTo>
                  <a:lnTo>
                    <a:pt x="175910" y="175910"/>
                  </a:lnTo>
                  <a:lnTo>
                    <a:pt x="8795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36" name="object 36"/>
            <p:cNvSpPr/>
            <p:nvPr/>
          </p:nvSpPr>
          <p:spPr>
            <a:xfrm>
              <a:off x="9538976" y="5298267"/>
              <a:ext cx="8096884" cy="0"/>
            </a:xfrm>
            <a:custGeom>
              <a:avLst/>
              <a:gdLst/>
              <a:ahLst/>
              <a:cxnLst/>
              <a:rect l="l" t="t" r="r" b="b"/>
              <a:pathLst>
                <a:path w="8096884">
                  <a:moveTo>
                    <a:pt x="8096521" y="0"/>
                  </a:moveTo>
                  <a:lnTo>
                    <a:pt x="8075579" y="0"/>
                  </a:lnTo>
                  <a:lnTo>
                    <a:pt x="0" y="1"/>
                  </a:lnTo>
                </a:path>
              </a:pathLst>
            </a:custGeom>
            <a:ln w="4188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37" name="object 37"/>
            <p:cNvSpPr/>
            <p:nvPr/>
          </p:nvSpPr>
          <p:spPr>
            <a:xfrm>
              <a:off x="17614551" y="5210312"/>
              <a:ext cx="176530" cy="176530"/>
            </a:xfrm>
            <a:custGeom>
              <a:avLst/>
              <a:gdLst/>
              <a:ahLst/>
              <a:cxnLst/>
              <a:rect l="l" t="t" r="r" b="b"/>
              <a:pathLst>
                <a:path w="176530" h="176529">
                  <a:moveTo>
                    <a:pt x="0" y="0"/>
                  </a:moveTo>
                  <a:lnTo>
                    <a:pt x="0" y="175910"/>
                  </a:lnTo>
                  <a:lnTo>
                    <a:pt x="175910" y="879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38" name="object 38"/>
            <p:cNvSpPr/>
            <p:nvPr/>
          </p:nvSpPr>
          <p:spPr>
            <a:xfrm>
              <a:off x="9486621" y="4868961"/>
              <a:ext cx="120650" cy="0"/>
            </a:xfrm>
            <a:custGeom>
              <a:avLst/>
              <a:gdLst/>
              <a:ahLst/>
              <a:cxnLst/>
              <a:rect l="l" t="t" r="r" b="b"/>
              <a:pathLst>
                <a:path w="120650">
                  <a:moveTo>
                    <a:pt x="0" y="0"/>
                  </a:moveTo>
                  <a:lnTo>
                    <a:pt x="120414" y="0"/>
                  </a:lnTo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39" name="object 39"/>
            <p:cNvSpPr/>
            <p:nvPr/>
          </p:nvSpPr>
          <p:spPr>
            <a:xfrm>
              <a:off x="9632271" y="4774723"/>
              <a:ext cx="3736340" cy="0"/>
            </a:xfrm>
            <a:custGeom>
              <a:avLst/>
              <a:gdLst/>
              <a:ahLst/>
              <a:cxnLst/>
              <a:rect l="l" t="t" r="r" b="b"/>
              <a:pathLst>
                <a:path w="3736340">
                  <a:moveTo>
                    <a:pt x="0" y="0"/>
                  </a:moveTo>
                  <a:lnTo>
                    <a:pt x="15706" y="0"/>
                  </a:lnTo>
                  <a:lnTo>
                    <a:pt x="3720104" y="0"/>
                  </a:lnTo>
                  <a:lnTo>
                    <a:pt x="3735810" y="0"/>
                  </a:lnTo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40" name="object 40"/>
            <p:cNvSpPr/>
            <p:nvPr/>
          </p:nvSpPr>
          <p:spPr>
            <a:xfrm>
              <a:off x="13370807" y="4705615"/>
              <a:ext cx="0" cy="138430"/>
            </a:xfrm>
            <a:custGeom>
              <a:avLst/>
              <a:gdLst/>
              <a:ahLst/>
              <a:cxnLst/>
              <a:rect l="l" t="t" r="r" b="b"/>
              <a:pathLst>
                <a:path h="138429">
                  <a:moveTo>
                    <a:pt x="0" y="138215"/>
                  </a:moveTo>
                  <a:lnTo>
                    <a:pt x="0" y="0"/>
                  </a:lnTo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41" name="object 41"/>
            <p:cNvSpPr/>
            <p:nvPr/>
          </p:nvSpPr>
          <p:spPr>
            <a:xfrm>
              <a:off x="9629549" y="4705615"/>
              <a:ext cx="0" cy="138430"/>
            </a:xfrm>
            <a:custGeom>
              <a:avLst/>
              <a:gdLst/>
              <a:ahLst/>
              <a:cxnLst/>
              <a:rect l="l" t="t" r="r" b="b"/>
              <a:pathLst>
                <a:path h="138429">
                  <a:moveTo>
                    <a:pt x="0" y="0"/>
                  </a:moveTo>
                  <a:lnTo>
                    <a:pt x="0" y="138215"/>
                  </a:lnTo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42" name="object 42"/>
            <p:cNvSpPr/>
            <p:nvPr/>
          </p:nvSpPr>
          <p:spPr>
            <a:xfrm>
              <a:off x="13600737" y="4774723"/>
              <a:ext cx="3736340" cy="0"/>
            </a:xfrm>
            <a:custGeom>
              <a:avLst/>
              <a:gdLst/>
              <a:ahLst/>
              <a:cxnLst/>
              <a:rect l="l" t="t" r="r" b="b"/>
              <a:pathLst>
                <a:path w="3736340">
                  <a:moveTo>
                    <a:pt x="0" y="0"/>
                  </a:moveTo>
                  <a:lnTo>
                    <a:pt x="15706" y="0"/>
                  </a:lnTo>
                  <a:lnTo>
                    <a:pt x="3720104" y="0"/>
                  </a:lnTo>
                  <a:lnTo>
                    <a:pt x="3735810" y="0"/>
                  </a:lnTo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43" name="object 43"/>
            <p:cNvSpPr/>
            <p:nvPr/>
          </p:nvSpPr>
          <p:spPr>
            <a:xfrm>
              <a:off x="17339272" y="4705615"/>
              <a:ext cx="0" cy="138430"/>
            </a:xfrm>
            <a:custGeom>
              <a:avLst/>
              <a:gdLst/>
              <a:ahLst/>
              <a:cxnLst/>
              <a:rect l="l" t="t" r="r" b="b"/>
              <a:pathLst>
                <a:path h="138429">
                  <a:moveTo>
                    <a:pt x="0" y="138215"/>
                  </a:moveTo>
                  <a:lnTo>
                    <a:pt x="0" y="0"/>
                  </a:lnTo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44" name="object 44"/>
            <p:cNvSpPr/>
            <p:nvPr/>
          </p:nvSpPr>
          <p:spPr>
            <a:xfrm>
              <a:off x="13598014" y="4705615"/>
              <a:ext cx="0" cy="138430"/>
            </a:xfrm>
            <a:custGeom>
              <a:avLst/>
              <a:gdLst/>
              <a:ahLst/>
              <a:cxnLst/>
              <a:rect l="l" t="t" r="r" b="b"/>
              <a:pathLst>
                <a:path h="138429">
                  <a:moveTo>
                    <a:pt x="0" y="0"/>
                  </a:moveTo>
                  <a:lnTo>
                    <a:pt x="0" y="138215"/>
                  </a:lnTo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45" name="object 45"/>
            <p:cNvSpPr/>
            <p:nvPr/>
          </p:nvSpPr>
          <p:spPr>
            <a:xfrm>
              <a:off x="9486621" y="2848080"/>
              <a:ext cx="120650" cy="0"/>
            </a:xfrm>
            <a:custGeom>
              <a:avLst/>
              <a:gdLst/>
              <a:ahLst/>
              <a:cxnLst/>
              <a:rect l="l" t="t" r="r" b="b"/>
              <a:pathLst>
                <a:path w="120650">
                  <a:moveTo>
                    <a:pt x="0" y="0"/>
                  </a:moveTo>
                  <a:lnTo>
                    <a:pt x="120414" y="0"/>
                  </a:lnTo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7840217" y="3645140"/>
            <a:ext cx="1070865" cy="25319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577" b="1" dirty="0">
                <a:latin typeface="Myriad Pro Cond"/>
                <a:cs typeface="Myriad Pro Cond"/>
              </a:rPr>
              <a:t>Execution</a:t>
            </a:r>
            <a:r>
              <a:rPr sz="1577" b="1" spc="42" dirty="0">
                <a:latin typeface="Myriad Pro Cond"/>
                <a:cs typeface="Myriad Pro Cond"/>
              </a:rPr>
              <a:t> </a:t>
            </a:r>
            <a:r>
              <a:rPr sz="1577" b="1" spc="-12" dirty="0">
                <a:latin typeface="Myriad Pro Cond"/>
                <a:cs typeface="Myriad Pro Cond"/>
              </a:rPr>
              <a:t>time</a:t>
            </a:r>
            <a:endParaRPr sz="1577">
              <a:latin typeface="Myriad Pro Cond"/>
              <a:cs typeface="Myriad Pro Cond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389493" y="2298933"/>
            <a:ext cx="242695" cy="808251"/>
          </a:xfrm>
          <a:prstGeom prst="rect">
            <a:avLst/>
          </a:prstGeom>
        </p:spPr>
        <p:txBody>
          <a:bodyPr vert="vert270" wrap="square" lIns="0" tIns="1925" rIns="0" bIns="0" rtlCol="0">
            <a:spAutoFit/>
          </a:bodyPr>
          <a:lstStyle/>
          <a:p>
            <a:pPr marL="7701">
              <a:spcBef>
                <a:spcPts val="15"/>
              </a:spcBef>
            </a:pPr>
            <a:r>
              <a:rPr sz="1577" b="1" spc="-6" dirty="0">
                <a:latin typeface="Myriad Pro Cond"/>
                <a:cs typeface="Myriad Pro Cond"/>
              </a:rPr>
              <a:t>Parallelism</a:t>
            </a:r>
            <a:endParaRPr sz="1577">
              <a:latin typeface="Myriad Pro Cond"/>
              <a:cs typeface="Myriad Pro Cond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883100" y="2941050"/>
            <a:ext cx="229113" cy="284146"/>
          </a:xfrm>
          <a:prstGeom prst="rect">
            <a:avLst/>
          </a:prstGeom>
        </p:spPr>
        <p:txBody>
          <a:bodyPr vert="horz" wrap="square" lIns="0" tIns="8856" rIns="0" bIns="0" rtlCol="0">
            <a:spAutoFit/>
          </a:bodyPr>
          <a:lstStyle/>
          <a:p>
            <a:pPr marL="23104">
              <a:spcBef>
                <a:spcPts val="69"/>
              </a:spcBef>
            </a:pPr>
            <a:r>
              <a:rPr sz="2683" b="1" spc="-22" baseline="-12241" dirty="0">
                <a:latin typeface="Myriad Pro Cond"/>
                <a:cs typeface="Myriad Pro Cond"/>
              </a:rPr>
              <a:t>N</a:t>
            </a:r>
            <a:r>
              <a:rPr sz="1182" b="1" spc="-15" dirty="0">
                <a:latin typeface="Myriad Pro Cond"/>
                <a:cs typeface="Myriad Pro Cond"/>
              </a:rPr>
              <a:t>2</a:t>
            </a:r>
            <a:endParaRPr sz="1182">
              <a:latin typeface="Myriad Pro Cond"/>
              <a:cs typeface="Myriad Pro Cond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9238784" y="2928351"/>
            <a:ext cx="229113" cy="284146"/>
          </a:xfrm>
          <a:prstGeom prst="rect">
            <a:avLst/>
          </a:prstGeom>
        </p:spPr>
        <p:txBody>
          <a:bodyPr vert="horz" wrap="square" lIns="0" tIns="8856" rIns="0" bIns="0" rtlCol="0">
            <a:spAutoFit/>
          </a:bodyPr>
          <a:lstStyle/>
          <a:p>
            <a:pPr marL="23104">
              <a:spcBef>
                <a:spcPts val="69"/>
              </a:spcBef>
            </a:pPr>
            <a:r>
              <a:rPr sz="2683" b="1" spc="-22" baseline="-12241" dirty="0">
                <a:latin typeface="Myriad Pro Cond"/>
                <a:cs typeface="Myriad Pro Cond"/>
              </a:rPr>
              <a:t>N</a:t>
            </a:r>
            <a:r>
              <a:rPr sz="1182" b="1" spc="-15" dirty="0">
                <a:latin typeface="Myriad Pro Cond"/>
                <a:cs typeface="Myriad Pro Cond"/>
              </a:rPr>
              <a:t>2</a:t>
            </a:r>
            <a:endParaRPr sz="1182">
              <a:latin typeface="Myriad Pro Cond"/>
              <a:cs typeface="Myriad Pro Cond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619600" y="3181623"/>
            <a:ext cx="102042" cy="25319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577" b="1" spc="-30" dirty="0">
                <a:latin typeface="Myriad Pro Cond"/>
                <a:cs typeface="Myriad Pro Cond"/>
              </a:rPr>
              <a:t>1</a:t>
            </a:r>
            <a:endParaRPr sz="1577">
              <a:latin typeface="Myriad Pro Cond"/>
              <a:cs typeface="Myriad Pro Cond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610101" y="1962508"/>
            <a:ext cx="108588" cy="25319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577" b="1" spc="-30" dirty="0">
                <a:latin typeface="Myriad Pro Cond"/>
                <a:cs typeface="Myriad Pro Cond"/>
              </a:rPr>
              <a:t>P</a:t>
            </a:r>
            <a:endParaRPr sz="1577">
              <a:latin typeface="Myriad Pro Cond"/>
              <a:cs typeface="Myriad Pro Cond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264389" y="2177123"/>
            <a:ext cx="2133643" cy="376727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spcBef>
                <a:spcPts val="64"/>
              </a:spcBef>
            </a:pPr>
            <a:r>
              <a:rPr sz="2395" b="1" dirty="0">
                <a:latin typeface="Myriad Pro Cond"/>
                <a:cs typeface="Myriad Pro Cond"/>
              </a:rPr>
              <a:t>Sequential</a:t>
            </a:r>
            <a:r>
              <a:rPr sz="2395" b="1" spc="6" dirty="0">
                <a:latin typeface="Myriad Pro Cond"/>
                <a:cs typeface="Myriad Pro Cond"/>
              </a:rPr>
              <a:t> </a:t>
            </a:r>
            <a:r>
              <a:rPr sz="2395" b="1" spc="-6" dirty="0">
                <a:latin typeface="Myriad Pro Cond"/>
                <a:cs typeface="Myriad Pro Cond"/>
              </a:rPr>
              <a:t>program</a:t>
            </a:r>
            <a:endParaRPr sz="2395">
              <a:latin typeface="Myriad Pro Cond"/>
              <a:cs typeface="Myriad Pro Cond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432778" y="4788752"/>
            <a:ext cx="1796711" cy="376727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spcBef>
                <a:spcPts val="64"/>
              </a:spcBef>
            </a:pPr>
            <a:r>
              <a:rPr sz="2395" b="1" dirty="0">
                <a:latin typeface="Myriad Pro Cond"/>
                <a:cs typeface="Myriad Pro Cond"/>
              </a:rPr>
              <a:t>Parallel</a:t>
            </a:r>
            <a:r>
              <a:rPr sz="2395" b="1" spc="-36" dirty="0">
                <a:latin typeface="Myriad Pro Cond"/>
                <a:cs typeface="Myriad Pro Cond"/>
              </a:rPr>
              <a:t> </a:t>
            </a:r>
            <a:r>
              <a:rPr sz="2395" b="1" spc="-6" dirty="0">
                <a:latin typeface="Myriad Pro Cond"/>
                <a:cs typeface="Myriad Pro Cond"/>
              </a:rPr>
              <a:t>program</a:t>
            </a:r>
            <a:endParaRPr sz="2395">
              <a:latin typeface="Myriad Pro Cond"/>
              <a:cs typeface="Myriad Pro Cond"/>
            </a:endParaRPr>
          </a:p>
        </p:txBody>
      </p:sp>
    </p:spTree>
    <p:extLst>
      <p:ext uri="{BB962C8B-B14F-4D97-AF65-F5344CB8AC3E}">
        <p14:creationId xmlns:p14="http://schemas.microsoft.com/office/powerpoint/2010/main" val="336683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Parallelizing </a:t>
            </a:r>
            <a:r>
              <a:rPr lang="en-US" dirty="0"/>
              <a:t>S</a:t>
            </a:r>
            <a:r>
              <a:rPr lang="en-US" dirty="0" smtClean="0"/>
              <a:t>tep 2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Content Placeholder 40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Strategy:</a:t>
                </a:r>
              </a:p>
              <a:p>
                <a:pPr lvl="1"/>
                <a:r>
                  <a:rPr lang="en-US" dirty="0"/>
                  <a:t>Step 1: execute in parallel</a:t>
                </a:r>
              </a:p>
              <a:p>
                <a:pPr lvl="2"/>
                <a:r>
                  <a:rPr lang="en-US" dirty="0"/>
                  <a:t>time for phase 1: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Step 2: compute partial sums in parallel, combine results </a:t>
                </a:r>
                <a:r>
                  <a:rPr lang="en-US" dirty="0" smtClean="0"/>
                  <a:t>sequentially</a:t>
                </a:r>
                <a:endParaRPr lang="en-US" dirty="0"/>
              </a:p>
              <a:p>
                <a:pPr lvl="2"/>
                <a:r>
                  <a:rPr lang="en-US" dirty="0"/>
                  <a:t>time for phase 2: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aseline="30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Overall performance:</a:t>
                </a:r>
              </a:p>
              <a:p>
                <a:r>
                  <a:rPr lang="en-US" dirty="0"/>
                  <a:t>Speedup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41" name="Content Placeholder 4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4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Date Placeholder 4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2/27/2025, Lecture 10</a:t>
            </a:r>
            <a:endParaRPr lang="en-US"/>
          </a:p>
        </p:txBody>
      </p:sp>
      <p:sp>
        <p:nvSpPr>
          <p:cNvPr id="38" name="object 38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Introduction to Parallelism</a:t>
            </a:r>
            <a:endParaRPr lang="en-US" dirty="0"/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EC5AD73E-ED04-4483-87A9-ED19382BA990}" type="slidenum">
              <a:rPr lang="en-US" smtClean="0"/>
              <a:pPr/>
              <a:t>43</a:t>
            </a:fld>
            <a:endParaRPr lang="en-US"/>
          </a:p>
        </p:txBody>
      </p:sp>
      <p:grpSp>
        <p:nvGrpSpPr>
          <p:cNvPr id="4" name="object 4"/>
          <p:cNvGrpSpPr/>
          <p:nvPr/>
        </p:nvGrpSpPr>
        <p:grpSpPr>
          <a:xfrm>
            <a:off x="5422845" y="4024736"/>
            <a:ext cx="5048581" cy="1983853"/>
            <a:chOff x="8941967" y="7130673"/>
            <a:chExt cx="8325484" cy="3271520"/>
          </a:xfrm>
        </p:grpSpPr>
        <p:sp>
          <p:nvSpPr>
            <p:cNvPr id="5" name="object 5"/>
            <p:cNvSpPr/>
            <p:nvPr/>
          </p:nvSpPr>
          <p:spPr>
            <a:xfrm>
              <a:off x="9025903" y="7874106"/>
              <a:ext cx="659765" cy="2461260"/>
            </a:xfrm>
            <a:custGeom>
              <a:avLst/>
              <a:gdLst/>
              <a:ahLst/>
              <a:cxnLst/>
              <a:rect l="l" t="t" r="r" b="b"/>
              <a:pathLst>
                <a:path w="659765" h="2461259">
                  <a:moveTo>
                    <a:pt x="659665" y="0"/>
                  </a:moveTo>
                  <a:lnTo>
                    <a:pt x="0" y="0"/>
                  </a:lnTo>
                  <a:lnTo>
                    <a:pt x="0" y="2460658"/>
                  </a:lnTo>
                  <a:lnTo>
                    <a:pt x="659665" y="2460658"/>
                  </a:lnTo>
                  <a:lnTo>
                    <a:pt x="659665" y="0"/>
                  </a:lnTo>
                  <a:close/>
                </a:path>
              </a:pathLst>
            </a:custGeom>
            <a:solidFill>
              <a:srgbClr val="60606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6" name="object 6"/>
            <p:cNvSpPr/>
            <p:nvPr/>
          </p:nvSpPr>
          <p:spPr>
            <a:xfrm>
              <a:off x="9025903" y="7874106"/>
              <a:ext cx="659765" cy="2461260"/>
            </a:xfrm>
            <a:custGeom>
              <a:avLst/>
              <a:gdLst/>
              <a:ahLst/>
              <a:cxnLst/>
              <a:rect l="l" t="t" r="r" b="b"/>
              <a:pathLst>
                <a:path w="659765" h="2461259">
                  <a:moveTo>
                    <a:pt x="0" y="0"/>
                  </a:moveTo>
                  <a:lnTo>
                    <a:pt x="659665" y="0"/>
                  </a:lnTo>
                  <a:lnTo>
                    <a:pt x="659665" y="2460658"/>
                  </a:lnTo>
                  <a:lnTo>
                    <a:pt x="0" y="2460658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7" name="object 7"/>
            <p:cNvSpPr/>
            <p:nvPr/>
          </p:nvSpPr>
          <p:spPr>
            <a:xfrm>
              <a:off x="9015431" y="7253182"/>
              <a:ext cx="0" cy="3081655"/>
            </a:xfrm>
            <a:custGeom>
              <a:avLst/>
              <a:gdLst/>
              <a:ahLst/>
              <a:cxnLst/>
              <a:rect l="l" t="t" r="r" b="b"/>
              <a:pathLst>
                <a:path h="3081654">
                  <a:moveTo>
                    <a:pt x="0" y="0"/>
                  </a:moveTo>
                  <a:lnTo>
                    <a:pt x="0" y="15706"/>
                  </a:lnTo>
                  <a:lnTo>
                    <a:pt x="0" y="3081581"/>
                  </a:lnTo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8" name="object 8"/>
            <p:cNvSpPr/>
            <p:nvPr/>
          </p:nvSpPr>
          <p:spPr>
            <a:xfrm>
              <a:off x="8946323" y="7130673"/>
              <a:ext cx="138430" cy="138430"/>
            </a:xfrm>
            <a:custGeom>
              <a:avLst/>
              <a:gdLst/>
              <a:ahLst/>
              <a:cxnLst/>
              <a:rect l="l" t="t" r="r" b="b"/>
              <a:pathLst>
                <a:path w="138429" h="138429">
                  <a:moveTo>
                    <a:pt x="69107" y="0"/>
                  </a:moveTo>
                  <a:lnTo>
                    <a:pt x="0" y="138215"/>
                  </a:lnTo>
                  <a:lnTo>
                    <a:pt x="138215" y="138215"/>
                  </a:lnTo>
                  <a:lnTo>
                    <a:pt x="6910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9" name="object 9"/>
            <p:cNvSpPr/>
            <p:nvPr/>
          </p:nvSpPr>
          <p:spPr>
            <a:xfrm>
              <a:off x="9015432" y="10332593"/>
              <a:ext cx="8129270" cy="0"/>
            </a:xfrm>
            <a:custGeom>
              <a:avLst/>
              <a:gdLst/>
              <a:ahLst/>
              <a:cxnLst/>
              <a:rect l="l" t="t" r="r" b="b"/>
              <a:pathLst>
                <a:path w="8129269">
                  <a:moveTo>
                    <a:pt x="8128980" y="0"/>
                  </a:moveTo>
                  <a:lnTo>
                    <a:pt x="8113274" y="0"/>
                  </a:lnTo>
                  <a:lnTo>
                    <a:pt x="0" y="1"/>
                  </a:lnTo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0" name="object 10"/>
            <p:cNvSpPr/>
            <p:nvPr/>
          </p:nvSpPr>
          <p:spPr>
            <a:xfrm>
              <a:off x="17128703" y="10263486"/>
              <a:ext cx="138430" cy="138430"/>
            </a:xfrm>
            <a:custGeom>
              <a:avLst/>
              <a:gdLst/>
              <a:ahLst/>
              <a:cxnLst/>
              <a:rect l="l" t="t" r="r" b="b"/>
              <a:pathLst>
                <a:path w="138430" h="138429">
                  <a:moveTo>
                    <a:pt x="0" y="0"/>
                  </a:moveTo>
                  <a:lnTo>
                    <a:pt x="0" y="138215"/>
                  </a:lnTo>
                  <a:lnTo>
                    <a:pt x="138215" y="691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1" name="object 11"/>
            <p:cNvSpPr/>
            <p:nvPr/>
          </p:nvSpPr>
          <p:spPr>
            <a:xfrm>
              <a:off x="8957842" y="9905457"/>
              <a:ext cx="120650" cy="0"/>
            </a:xfrm>
            <a:custGeom>
              <a:avLst/>
              <a:gdLst/>
              <a:ahLst/>
              <a:cxnLst/>
              <a:rect l="l" t="t" r="r" b="b"/>
              <a:pathLst>
                <a:path w="120650">
                  <a:moveTo>
                    <a:pt x="0" y="0"/>
                  </a:moveTo>
                  <a:lnTo>
                    <a:pt x="120414" y="0"/>
                  </a:lnTo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522740" y="6020954"/>
            <a:ext cx="1070865" cy="25319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577" b="1" dirty="0">
                <a:latin typeface="Myriad Pro Cond"/>
                <a:cs typeface="Myriad Pro Cond"/>
              </a:rPr>
              <a:t>Execution</a:t>
            </a:r>
            <a:r>
              <a:rPr sz="1577" b="1" spc="42" dirty="0">
                <a:latin typeface="Myriad Pro Cond"/>
                <a:cs typeface="Myriad Pro Cond"/>
              </a:rPr>
              <a:t> </a:t>
            </a:r>
            <a:r>
              <a:rPr sz="1577" b="1" spc="-12" dirty="0">
                <a:latin typeface="Myriad Pro Cond"/>
                <a:cs typeface="Myriad Pro Cond"/>
              </a:rPr>
              <a:t>time</a:t>
            </a:r>
            <a:endParaRPr sz="1577">
              <a:latin typeface="Myriad Pro Cond"/>
              <a:cs typeface="Myriad Pro Cond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068840" y="4671572"/>
            <a:ext cx="242695" cy="808251"/>
          </a:xfrm>
          <a:prstGeom prst="rect">
            <a:avLst/>
          </a:prstGeom>
        </p:spPr>
        <p:txBody>
          <a:bodyPr vert="vert270" wrap="square" lIns="0" tIns="1925" rIns="0" bIns="0" rtlCol="0">
            <a:spAutoFit/>
          </a:bodyPr>
          <a:lstStyle/>
          <a:p>
            <a:pPr marL="7701">
              <a:spcBef>
                <a:spcPts val="15"/>
              </a:spcBef>
            </a:pPr>
            <a:r>
              <a:rPr sz="1577" b="1" spc="-6" dirty="0">
                <a:latin typeface="Myriad Pro Cond"/>
                <a:cs typeface="Myriad Pro Cond"/>
              </a:rPr>
              <a:t>Parallelism</a:t>
            </a:r>
            <a:endParaRPr sz="1577">
              <a:latin typeface="Myriad Pro Cond"/>
              <a:cs typeface="Myriad Pro Cond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536244" y="4133867"/>
            <a:ext cx="319604" cy="222839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23104">
              <a:spcBef>
                <a:spcPts val="64"/>
              </a:spcBef>
            </a:pPr>
            <a:r>
              <a:rPr sz="1395" b="1" spc="-12" dirty="0">
                <a:latin typeface="Myriad Pro Cond"/>
                <a:cs typeface="Myriad Pro Cond"/>
              </a:rPr>
              <a:t>N</a:t>
            </a:r>
            <a:r>
              <a:rPr sz="1364" b="1" spc="-18" baseline="18518" dirty="0">
                <a:latin typeface="Myriad Pro Cond"/>
                <a:cs typeface="Myriad Pro Cond"/>
              </a:rPr>
              <a:t>2</a:t>
            </a:r>
            <a:r>
              <a:rPr sz="1395" b="1" spc="-12" dirty="0">
                <a:latin typeface="Myriad Pro Cond"/>
                <a:cs typeface="Myriad Pro Cond"/>
              </a:rPr>
              <a:t>/P</a:t>
            </a:r>
            <a:endParaRPr sz="1395">
              <a:latin typeface="Myriad Pro Cond"/>
              <a:cs typeface="Myriad Pro Cond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435646" y="3943979"/>
            <a:ext cx="2475194" cy="2125556"/>
            <a:chOff x="8963077" y="6997498"/>
            <a:chExt cx="4081779" cy="3505200"/>
          </a:xfrm>
        </p:grpSpPr>
        <p:sp>
          <p:nvSpPr>
            <p:cNvPr id="16" name="object 16"/>
            <p:cNvSpPr/>
            <p:nvPr/>
          </p:nvSpPr>
          <p:spPr>
            <a:xfrm>
              <a:off x="9090956" y="7737984"/>
              <a:ext cx="561975" cy="0"/>
            </a:xfrm>
            <a:custGeom>
              <a:avLst/>
              <a:gdLst/>
              <a:ahLst/>
              <a:cxnLst/>
              <a:rect l="l" t="t" r="r" b="b"/>
              <a:pathLst>
                <a:path w="561975">
                  <a:moveTo>
                    <a:pt x="0" y="0"/>
                  </a:moveTo>
                  <a:lnTo>
                    <a:pt x="10470" y="0"/>
                  </a:lnTo>
                  <a:lnTo>
                    <a:pt x="551165" y="0"/>
                  </a:lnTo>
                  <a:lnTo>
                    <a:pt x="561636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7" name="object 17"/>
            <p:cNvSpPr/>
            <p:nvPr/>
          </p:nvSpPr>
          <p:spPr>
            <a:xfrm>
              <a:off x="9655524" y="7687724"/>
              <a:ext cx="0" cy="100965"/>
            </a:xfrm>
            <a:custGeom>
              <a:avLst/>
              <a:gdLst/>
              <a:ahLst/>
              <a:cxnLst/>
              <a:rect l="l" t="t" r="r" b="b"/>
              <a:pathLst>
                <a:path h="100965">
                  <a:moveTo>
                    <a:pt x="0" y="100520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8" name="object 18"/>
            <p:cNvSpPr/>
            <p:nvPr/>
          </p:nvSpPr>
          <p:spPr>
            <a:xfrm>
              <a:off x="9088024" y="7687724"/>
              <a:ext cx="0" cy="100965"/>
            </a:xfrm>
            <a:custGeom>
              <a:avLst/>
              <a:gdLst/>
              <a:ahLst/>
              <a:cxnLst/>
              <a:rect l="l" t="t" r="r" b="b"/>
              <a:pathLst>
                <a:path h="100965">
                  <a:moveTo>
                    <a:pt x="0" y="0"/>
                  </a:moveTo>
                  <a:lnTo>
                    <a:pt x="0" y="10052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9" name="object 19"/>
            <p:cNvSpPr/>
            <p:nvPr/>
          </p:nvSpPr>
          <p:spPr>
            <a:xfrm>
              <a:off x="8963077" y="7884577"/>
              <a:ext cx="120650" cy="0"/>
            </a:xfrm>
            <a:custGeom>
              <a:avLst/>
              <a:gdLst/>
              <a:ahLst/>
              <a:cxnLst/>
              <a:rect l="l" t="t" r="r" b="b"/>
              <a:pathLst>
                <a:path w="120650">
                  <a:moveTo>
                    <a:pt x="0" y="0"/>
                  </a:moveTo>
                  <a:lnTo>
                    <a:pt x="120414" y="0"/>
                  </a:lnTo>
                </a:path>
              </a:pathLst>
            </a:custGeom>
            <a:ln w="314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0" name="object 20"/>
            <p:cNvSpPr/>
            <p:nvPr/>
          </p:nvSpPr>
          <p:spPr>
            <a:xfrm>
              <a:off x="9685568" y="7874106"/>
              <a:ext cx="670560" cy="2461260"/>
            </a:xfrm>
            <a:custGeom>
              <a:avLst/>
              <a:gdLst/>
              <a:ahLst/>
              <a:cxnLst/>
              <a:rect l="l" t="t" r="r" b="b"/>
              <a:pathLst>
                <a:path w="670559" h="2461259">
                  <a:moveTo>
                    <a:pt x="670136" y="0"/>
                  </a:moveTo>
                  <a:lnTo>
                    <a:pt x="0" y="0"/>
                  </a:lnTo>
                  <a:lnTo>
                    <a:pt x="0" y="2460658"/>
                  </a:lnTo>
                  <a:lnTo>
                    <a:pt x="670136" y="2460658"/>
                  </a:lnTo>
                  <a:lnTo>
                    <a:pt x="670136" y="0"/>
                  </a:lnTo>
                  <a:close/>
                </a:path>
              </a:pathLst>
            </a:custGeom>
            <a:solidFill>
              <a:srgbClr val="AAAAAA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1" name="object 21"/>
            <p:cNvSpPr/>
            <p:nvPr/>
          </p:nvSpPr>
          <p:spPr>
            <a:xfrm>
              <a:off x="9685568" y="7874106"/>
              <a:ext cx="670560" cy="2461260"/>
            </a:xfrm>
            <a:custGeom>
              <a:avLst/>
              <a:gdLst/>
              <a:ahLst/>
              <a:cxnLst/>
              <a:rect l="l" t="t" r="r" b="b"/>
              <a:pathLst>
                <a:path w="670559" h="2461259">
                  <a:moveTo>
                    <a:pt x="0" y="0"/>
                  </a:moveTo>
                  <a:lnTo>
                    <a:pt x="670136" y="0"/>
                  </a:lnTo>
                  <a:lnTo>
                    <a:pt x="670136" y="2460658"/>
                  </a:lnTo>
                  <a:lnTo>
                    <a:pt x="0" y="2460658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2" name="object 22"/>
            <p:cNvSpPr/>
            <p:nvPr/>
          </p:nvSpPr>
          <p:spPr>
            <a:xfrm>
              <a:off x="9774361" y="7737984"/>
              <a:ext cx="555625" cy="0"/>
            </a:xfrm>
            <a:custGeom>
              <a:avLst/>
              <a:gdLst/>
              <a:ahLst/>
              <a:cxnLst/>
              <a:rect l="l" t="t" r="r" b="b"/>
              <a:pathLst>
                <a:path w="555625">
                  <a:moveTo>
                    <a:pt x="0" y="0"/>
                  </a:moveTo>
                  <a:lnTo>
                    <a:pt x="10470" y="0"/>
                  </a:lnTo>
                  <a:lnTo>
                    <a:pt x="544904" y="0"/>
                  </a:lnTo>
                  <a:lnTo>
                    <a:pt x="555375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3" name="object 23"/>
            <p:cNvSpPr/>
            <p:nvPr/>
          </p:nvSpPr>
          <p:spPr>
            <a:xfrm>
              <a:off x="10332669" y="7687724"/>
              <a:ext cx="0" cy="100965"/>
            </a:xfrm>
            <a:custGeom>
              <a:avLst/>
              <a:gdLst/>
              <a:ahLst/>
              <a:cxnLst/>
              <a:rect l="l" t="t" r="r" b="b"/>
              <a:pathLst>
                <a:path h="100965">
                  <a:moveTo>
                    <a:pt x="0" y="100520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4" name="object 24"/>
            <p:cNvSpPr/>
            <p:nvPr/>
          </p:nvSpPr>
          <p:spPr>
            <a:xfrm>
              <a:off x="9771430" y="7687724"/>
              <a:ext cx="0" cy="100965"/>
            </a:xfrm>
            <a:custGeom>
              <a:avLst/>
              <a:gdLst/>
              <a:ahLst/>
              <a:cxnLst/>
              <a:rect l="l" t="t" r="r" b="b"/>
              <a:pathLst>
                <a:path h="100965">
                  <a:moveTo>
                    <a:pt x="0" y="0"/>
                  </a:moveTo>
                  <a:lnTo>
                    <a:pt x="0" y="10052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5" name="object 25"/>
            <p:cNvSpPr/>
            <p:nvPr/>
          </p:nvSpPr>
          <p:spPr>
            <a:xfrm>
              <a:off x="10199212" y="9715346"/>
              <a:ext cx="470534" cy="745490"/>
            </a:xfrm>
            <a:custGeom>
              <a:avLst/>
              <a:gdLst/>
              <a:ahLst/>
              <a:cxnLst/>
              <a:rect l="l" t="t" r="r" b="b"/>
              <a:pathLst>
                <a:path w="470534" h="745490">
                  <a:moveTo>
                    <a:pt x="401615" y="109112"/>
                  </a:moveTo>
                  <a:lnTo>
                    <a:pt x="424426" y="150895"/>
                  </a:lnTo>
                  <a:lnTo>
                    <a:pt x="442675" y="196345"/>
                  </a:lnTo>
                  <a:lnTo>
                    <a:pt x="456362" y="244647"/>
                  </a:lnTo>
                  <a:lnTo>
                    <a:pt x="465487" y="294987"/>
                  </a:lnTo>
                  <a:lnTo>
                    <a:pt x="470049" y="346549"/>
                  </a:lnTo>
                  <a:lnTo>
                    <a:pt x="470049" y="398519"/>
                  </a:lnTo>
                  <a:lnTo>
                    <a:pt x="465487" y="450081"/>
                  </a:lnTo>
                  <a:lnTo>
                    <a:pt x="456362" y="500421"/>
                  </a:lnTo>
                  <a:lnTo>
                    <a:pt x="442675" y="548723"/>
                  </a:lnTo>
                  <a:lnTo>
                    <a:pt x="424426" y="594173"/>
                  </a:lnTo>
                  <a:lnTo>
                    <a:pt x="401615" y="635956"/>
                  </a:lnTo>
                  <a:lnTo>
                    <a:pt x="372412" y="675236"/>
                  </a:lnTo>
                  <a:lnTo>
                    <a:pt x="340466" y="705788"/>
                  </a:lnTo>
                  <a:lnTo>
                    <a:pt x="306462" y="727610"/>
                  </a:lnTo>
                  <a:lnTo>
                    <a:pt x="235024" y="745068"/>
                  </a:lnTo>
                  <a:lnTo>
                    <a:pt x="198962" y="740704"/>
                  </a:lnTo>
                  <a:lnTo>
                    <a:pt x="129582" y="705788"/>
                  </a:lnTo>
                  <a:lnTo>
                    <a:pt x="97636" y="675236"/>
                  </a:lnTo>
                  <a:lnTo>
                    <a:pt x="68433" y="635956"/>
                  </a:lnTo>
                  <a:lnTo>
                    <a:pt x="45622" y="594173"/>
                  </a:lnTo>
                  <a:lnTo>
                    <a:pt x="27373" y="548723"/>
                  </a:lnTo>
                  <a:lnTo>
                    <a:pt x="13686" y="500421"/>
                  </a:lnTo>
                  <a:lnTo>
                    <a:pt x="4562" y="450081"/>
                  </a:lnTo>
                  <a:lnTo>
                    <a:pt x="0" y="398519"/>
                  </a:lnTo>
                  <a:lnTo>
                    <a:pt x="0" y="346549"/>
                  </a:lnTo>
                  <a:lnTo>
                    <a:pt x="4562" y="294987"/>
                  </a:lnTo>
                  <a:lnTo>
                    <a:pt x="13686" y="244647"/>
                  </a:lnTo>
                  <a:lnTo>
                    <a:pt x="27373" y="196345"/>
                  </a:lnTo>
                  <a:lnTo>
                    <a:pt x="45622" y="150895"/>
                  </a:lnTo>
                  <a:lnTo>
                    <a:pt x="68433" y="109112"/>
                  </a:lnTo>
                  <a:lnTo>
                    <a:pt x="97636" y="69832"/>
                  </a:lnTo>
                  <a:lnTo>
                    <a:pt x="129582" y="39280"/>
                  </a:lnTo>
                  <a:lnTo>
                    <a:pt x="163586" y="17458"/>
                  </a:lnTo>
                  <a:lnTo>
                    <a:pt x="235024" y="0"/>
                  </a:lnTo>
                  <a:lnTo>
                    <a:pt x="271086" y="4364"/>
                  </a:lnTo>
                  <a:lnTo>
                    <a:pt x="306462" y="17458"/>
                  </a:lnTo>
                  <a:lnTo>
                    <a:pt x="340466" y="39280"/>
                  </a:lnTo>
                  <a:lnTo>
                    <a:pt x="372412" y="69832"/>
                  </a:lnTo>
                  <a:lnTo>
                    <a:pt x="401615" y="109112"/>
                  </a:lnTo>
                </a:path>
              </a:pathLst>
            </a:custGeom>
            <a:ln w="83767">
              <a:solidFill>
                <a:srgbClr val="C82506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6" name="object 26"/>
            <p:cNvSpPr/>
            <p:nvPr/>
          </p:nvSpPr>
          <p:spPr>
            <a:xfrm>
              <a:off x="10547481" y="7039382"/>
              <a:ext cx="2454910" cy="2734310"/>
            </a:xfrm>
            <a:custGeom>
              <a:avLst/>
              <a:gdLst/>
              <a:ahLst/>
              <a:cxnLst/>
              <a:rect l="l" t="t" r="r" b="b"/>
              <a:pathLst>
                <a:path w="2454909" h="2734309">
                  <a:moveTo>
                    <a:pt x="0" y="2733990"/>
                  </a:moveTo>
                  <a:lnTo>
                    <a:pt x="2454901" y="0"/>
                  </a:lnTo>
                </a:path>
              </a:pathLst>
            </a:custGeom>
            <a:ln w="83767">
              <a:solidFill>
                <a:srgbClr val="C82506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7" name="object 27"/>
            <p:cNvSpPr/>
            <p:nvPr/>
          </p:nvSpPr>
          <p:spPr>
            <a:xfrm>
              <a:off x="10359195" y="9851467"/>
              <a:ext cx="150495" cy="473075"/>
            </a:xfrm>
            <a:custGeom>
              <a:avLst/>
              <a:gdLst/>
              <a:ahLst/>
              <a:cxnLst/>
              <a:rect l="l" t="t" r="r" b="b"/>
              <a:pathLst>
                <a:path w="150495" h="473075">
                  <a:moveTo>
                    <a:pt x="150082" y="0"/>
                  </a:moveTo>
                  <a:lnTo>
                    <a:pt x="0" y="0"/>
                  </a:lnTo>
                  <a:lnTo>
                    <a:pt x="0" y="472825"/>
                  </a:lnTo>
                  <a:lnTo>
                    <a:pt x="150082" y="472825"/>
                  </a:lnTo>
                  <a:lnTo>
                    <a:pt x="150082" y="0"/>
                  </a:lnTo>
                  <a:close/>
                </a:path>
              </a:pathLst>
            </a:custGeom>
            <a:solidFill>
              <a:srgbClr val="AAAAAA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8" name="object 28"/>
            <p:cNvSpPr/>
            <p:nvPr/>
          </p:nvSpPr>
          <p:spPr>
            <a:xfrm>
              <a:off x="10359195" y="9851468"/>
              <a:ext cx="150495" cy="473075"/>
            </a:xfrm>
            <a:custGeom>
              <a:avLst/>
              <a:gdLst/>
              <a:ahLst/>
              <a:cxnLst/>
              <a:rect l="l" t="t" r="r" b="b"/>
              <a:pathLst>
                <a:path w="150495" h="473075">
                  <a:moveTo>
                    <a:pt x="0" y="0"/>
                  </a:moveTo>
                  <a:lnTo>
                    <a:pt x="150082" y="0"/>
                  </a:lnTo>
                  <a:lnTo>
                    <a:pt x="150082" y="472825"/>
                  </a:lnTo>
                  <a:lnTo>
                    <a:pt x="0" y="472825"/>
                  </a:lnTo>
                  <a:lnTo>
                    <a:pt x="0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29" name="object 29"/>
            <p:cNvSpPr/>
            <p:nvPr/>
          </p:nvSpPr>
          <p:spPr>
            <a:xfrm>
              <a:off x="10447639" y="7737984"/>
              <a:ext cx="144780" cy="0"/>
            </a:xfrm>
            <a:custGeom>
              <a:avLst/>
              <a:gdLst/>
              <a:ahLst/>
              <a:cxnLst/>
              <a:rect l="l" t="t" r="r" b="b"/>
              <a:pathLst>
                <a:path w="144779">
                  <a:moveTo>
                    <a:pt x="0" y="0"/>
                  </a:moveTo>
                  <a:lnTo>
                    <a:pt x="10470" y="0"/>
                  </a:lnTo>
                  <a:lnTo>
                    <a:pt x="133748" y="0"/>
                  </a:lnTo>
                  <a:lnTo>
                    <a:pt x="144219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30" name="object 30"/>
            <p:cNvSpPr/>
            <p:nvPr/>
          </p:nvSpPr>
          <p:spPr>
            <a:xfrm>
              <a:off x="10594787" y="7687724"/>
              <a:ext cx="0" cy="100965"/>
            </a:xfrm>
            <a:custGeom>
              <a:avLst/>
              <a:gdLst/>
              <a:ahLst/>
              <a:cxnLst/>
              <a:rect l="l" t="t" r="r" b="b"/>
              <a:pathLst>
                <a:path h="100965">
                  <a:moveTo>
                    <a:pt x="0" y="100520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31" name="object 31"/>
            <p:cNvSpPr/>
            <p:nvPr/>
          </p:nvSpPr>
          <p:spPr>
            <a:xfrm>
              <a:off x="10444708" y="7687724"/>
              <a:ext cx="0" cy="100965"/>
            </a:xfrm>
            <a:custGeom>
              <a:avLst/>
              <a:gdLst/>
              <a:ahLst/>
              <a:cxnLst/>
              <a:rect l="l" t="t" r="r" b="b"/>
              <a:pathLst>
                <a:path h="100965">
                  <a:moveTo>
                    <a:pt x="0" y="0"/>
                  </a:moveTo>
                  <a:lnTo>
                    <a:pt x="0" y="10052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1394059" y="5926775"/>
            <a:ext cx="4029316" cy="500163"/>
          </a:xfrm>
          <a:prstGeom prst="rect">
            <a:avLst/>
          </a:prstGeom>
        </p:spPr>
        <p:txBody>
          <a:bodyPr vert="horz" wrap="square" lIns="0" tIns="8471" rIns="0" bIns="0" rtlCol="0">
            <a:spAutoFit/>
          </a:bodyPr>
          <a:lstStyle/>
          <a:p>
            <a:pPr marL="7701">
              <a:lnSpc>
                <a:spcPts val="2326"/>
              </a:lnSpc>
              <a:spcBef>
                <a:spcPts val="67"/>
              </a:spcBef>
            </a:pPr>
            <a:r>
              <a:rPr b="1" dirty="0">
                <a:solidFill>
                  <a:srgbClr val="C82506"/>
                </a:solidFill>
                <a:cs typeface="Myriad Pro Cond"/>
              </a:rPr>
              <a:t>Note:</a:t>
            </a:r>
            <a:r>
              <a:rPr b="1" spc="-9" dirty="0">
                <a:solidFill>
                  <a:srgbClr val="C82506"/>
                </a:solidFill>
                <a:cs typeface="Myriad Pro Cond"/>
              </a:rPr>
              <a:t> </a:t>
            </a:r>
            <a:r>
              <a:rPr b="1" dirty="0">
                <a:solidFill>
                  <a:srgbClr val="C82506"/>
                </a:solidFill>
                <a:cs typeface="Myriad Pro Cond"/>
              </a:rPr>
              <a:t>speedup</a:t>
            </a:r>
            <a:r>
              <a:rPr b="1" spc="-3" dirty="0">
                <a:solidFill>
                  <a:srgbClr val="C82506"/>
                </a:solidFill>
                <a:cs typeface="Myriad Pro Cond"/>
              </a:rPr>
              <a:t> </a:t>
            </a:r>
            <a:r>
              <a:rPr b="1" dirty="0">
                <a:solidFill>
                  <a:srgbClr val="C82506"/>
                </a:solidFill>
                <a:cs typeface="Arial Narrow"/>
              </a:rPr>
              <a:t>→</a:t>
            </a:r>
            <a:r>
              <a:rPr b="1" spc="-146" dirty="0">
                <a:solidFill>
                  <a:srgbClr val="C82506"/>
                </a:solidFill>
                <a:cs typeface="Arial Narrow"/>
              </a:rPr>
              <a:t> </a:t>
            </a:r>
            <a:r>
              <a:rPr b="1" dirty="0">
                <a:solidFill>
                  <a:srgbClr val="C82506"/>
                </a:solidFill>
                <a:cs typeface="Myriad Pro Cond"/>
              </a:rPr>
              <a:t>P</a:t>
            </a:r>
            <a:r>
              <a:rPr b="1" spc="-6" dirty="0">
                <a:solidFill>
                  <a:srgbClr val="C82506"/>
                </a:solidFill>
                <a:cs typeface="Myriad Pro Cond"/>
              </a:rPr>
              <a:t> </a:t>
            </a:r>
            <a:r>
              <a:rPr b="1" dirty="0">
                <a:solidFill>
                  <a:srgbClr val="C82506"/>
                </a:solidFill>
                <a:cs typeface="Myriad Pro Cond"/>
              </a:rPr>
              <a:t>when</a:t>
            </a:r>
            <a:r>
              <a:rPr b="1" spc="-3" dirty="0">
                <a:solidFill>
                  <a:srgbClr val="C82506"/>
                </a:solidFill>
                <a:cs typeface="Myriad Pro Cond"/>
              </a:rPr>
              <a:t> </a:t>
            </a:r>
            <a:r>
              <a:rPr b="1" dirty="0">
                <a:solidFill>
                  <a:srgbClr val="C82506"/>
                </a:solidFill>
                <a:cs typeface="Myriad Pro Cond"/>
              </a:rPr>
              <a:t>N</a:t>
            </a:r>
            <a:r>
              <a:rPr b="1" spc="-3" dirty="0">
                <a:solidFill>
                  <a:srgbClr val="C82506"/>
                </a:solidFill>
                <a:cs typeface="Myriad Pro Cond"/>
              </a:rPr>
              <a:t> </a:t>
            </a:r>
            <a:r>
              <a:rPr b="1" dirty="0">
                <a:solidFill>
                  <a:srgbClr val="C82506"/>
                </a:solidFill>
                <a:cs typeface="Myriad Pro Cond"/>
              </a:rPr>
              <a:t>&gt;&gt;</a:t>
            </a:r>
            <a:r>
              <a:rPr b="1" spc="-3" dirty="0">
                <a:solidFill>
                  <a:srgbClr val="C82506"/>
                </a:solidFill>
                <a:cs typeface="Myriad Pro Cond"/>
              </a:rPr>
              <a:t> </a:t>
            </a:r>
            <a:r>
              <a:rPr b="1" spc="-30" dirty="0">
                <a:solidFill>
                  <a:srgbClr val="C82506"/>
                </a:solidFill>
                <a:cs typeface="Myriad Pro Cond"/>
              </a:rPr>
              <a:t>P</a:t>
            </a:r>
            <a:endParaRPr dirty="0">
              <a:cs typeface="Myriad Pro Cond"/>
            </a:endParaRPr>
          </a:p>
          <a:p>
            <a:pPr marR="3081" algn="r">
              <a:lnSpc>
                <a:spcPts val="1707"/>
              </a:lnSpc>
            </a:pPr>
            <a:r>
              <a:rPr sz="1200" b="1" spc="-30" dirty="0">
                <a:cs typeface="Myriad Pro Cond"/>
              </a:rPr>
              <a:t>1</a:t>
            </a:r>
            <a:endParaRPr sz="1200" dirty="0">
              <a:cs typeface="Myriad Pro Cond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292623" y="4338322"/>
            <a:ext cx="108588" cy="253194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spcBef>
                <a:spcPts val="82"/>
              </a:spcBef>
            </a:pPr>
            <a:r>
              <a:rPr sz="1577" b="1" spc="-30" dirty="0">
                <a:latin typeface="Myriad Pro Cond"/>
                <a:cs typeface="Myriad Pro Cond"/>
              </a:rPr>
              <a:t>P</a:t>
            </a:r>
            <a:endParaRPr sz="1577">
              <a:latin typeface="Myriad Pro Cond"/>
              <a:cs typeface="Myriad Pro Cond"/>
            </a:endParaRPr>
          </a:p>
        </p:txBody>
      </p:sp>
      <p:pic>
        <p:nvPicPr>
          <p:cNvPr id="34" name="object 3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17483" y="4429854"/>
            <a:ext cx="1346105" cy="1358804"/>
          </a:xfrm>
          <a:prstGeom prst="rect">
            <a:avLst/>
          </a:prstGeom>
        </p:spPr>
      </p:pic>
      <p:sp>
        <p:nvSpPr>
          <p:cNvPr id="35" name="object 35"/>
          <p:cNvSpPr txBox="1"/>
          <p:nvPr/>
        </p:nvSpPr>
        <p:spPr>
          <a:xfrm>
            <a:off x="7979240" y="3733800"/>
            <a:ext cx="2929956" cy="660218"/>
          </a:xfrm>
          <a:prstGeom prst="rect">
            <a:avLst/>
          </a:prstGeom>
        </p:spPr>
        <p:txBody>
          <a:bodyPr vert="horz" wrap="square" lIns="0" tIns="3466" rIns="0" bIns="0" rtlCol="0">
            <a:spAutoFit/>
          </a:bodyPr>
          <a:lstStyle/>
          <a:p>
            <a:pPr marL="7701" marR="3081">
              <a:lnSpc>
                <a:spcPct val="101600"/>
              </a:lnSpc>
              <a:spcBef>
                <a:spcPts val="27"/>
              </a:spcBef>
            </a:pPr>
            <a:r>
              <a:rPr sz="2092" b="1" dirty="0">
                <a:solidFill>
                  <a:srgbClr val="C82506"/>
                </a:solidFill>
                <a:latin typeface="Myriad Pro Cond"/>
                <a:cs typeface="Myriad Pro Cond"/>
              </a:rPr>
              <a:t>Overhead</a:t>
            </a:r>
            <a:r>
              <a:rPr sz="2092" b="1" spc="-6" dirty="0">
                <a:solidFill>
                  <a:srgbClr val="C82506"/>
                </a:solidFill>
                <a:latin typeface="Myriad Pro Cond"/>
                <a:cs typeface="Myriad Pro Cond"/>
              </a:rPr>
              <a:t> </a:t>
            </a:r>
            <a:r>
              <a:rPr sz="2092" b="1" dirty="0">
                <a:solidFill>
                  <a:srgbClr val="C82506"/>
                </a:solidFill>
                <a:latin typeface="Myriad Pro Cond"/>
                <a:cs typeface="Myriad Pro Cond"/>
              </a:rPr>
              <a:t>of</a:t>
            </a:r>
            <a:r>
              <a:rPr sz="2092" b="1" spc="-3" dirty="0">
                <a:solidFill>
                  <a:srgbClr val="C82506"/>
                </a:solidFill>
                <a:latin typeface="Myriad Pro Cond"/>
                <a:cs typeface="Myriad Pro Cond"/>
              </a:rPr>
              <a:t> </a:t>
            </a:r>
            <a:r>
              <a:rPr sz="2092" b="1" dirty="0">
                <a:solidFill>
                  <a:srgbClr val="C82506"/>
                </a:solidFill>
                <a:latin typeface="Myriad Pro Cond"/>
                <a:cs typeface="Myriad Pro Cond"/>
              </a:rPr>
              <a:t>parallel</a:t>
            </a:r>
            <a:r>
              <a:rPr sz="2092" b="1" spc="-3" dirty="0">
                <a:solidFill>
                  <a:srgbClr val="C82506"/>
                </a:solidFill>
                <a:latin typeface="Myriad Pro Cond"/>
                <a:cs typeface="Myriad Pro Cond"/>
              </a:rPr>
              <a:t> </a:t>
            </a:r>
            <a:r>
              <a:rPr sz="2092" b="1" spc="-6" dirty="0">
                <a:solidFill>
                  <a:srgbClr val="C82506"/>
                </a:solidFill>
                <a:latin typeface="Myriad Pro Cond"/>
                <a:cs typeface="Myriad Pro Cond"/>
              </a:rPr>
              <a:t>algorithm: </a:t>
            </a:r>
            <a:r>
              <a:rPr sz="2092" b="1" dirty="0">
                <a:solidFill>
                  <a:srgbClr val="C82506"/>
                </a:solidFill>
                <a:latin typeface="Myriad Pro Cond"/>
                <a:cs typeface="Myriad Pro Cond"/>
              </a:rPr>
              <a:t>combining</a:t>
            </a:r>
            <a:r>
              <a:rPr sz="2092" b="1" spc="12" dirty="0">
                <a:solidFill>
                  <a:srgbClr val="C82506"/>
                </a:solidFill>
                <a:latin typeface="Myriad Pro Cond"/>
                <a:cs typeface="Myriad Pro Cond"/>
              </a:rPr>
              <a:t> </a:t>
            </a:r>
            <a:r>
              <a:rPr sz="2092" b="1" dirty="0">
                <a:solidFill>
                  <a:srgbClr val="C82506"/>
                </a:solidFill>
                <a:latin typeface="Myriad Pro Cond"/>
                <a:cs typeface="Myriad Pro Cond"/>
              </a:rPr>
              <a:t>the</a:t>
            </a:r>
            <a:r>
              <a:rPr sz="2092" b="1" spc="12" dirty="0">
                <a:solidFill>
                  <a:srgbClr val="C82506"/>
                </a:solidFill>
                <a:latin typeface="Myriad Pro Cond"/>
                <a:cs typeface="Myriad Pro Cond"/>
              </a:rPr>
              <a:t> </a:t>
            </a:r>
            <a:r>
              <a:rPr sz="2092" b="1" dirty="0">
                <a:solidFill>
                  <a:srgbClr val="C82506"/>
                </a:solidFill>
                <a:latin typeface="Myriad Pro Cond"/>
                <a:cs typeface="Myriad Pro Cond"/>
              </a:rPr>
              <a:t>partial</a:t>
            </a:r>
            <a:r>
              <a:rPr sz="2092" b="1" spc="12" dirty="0">
                <a:solidFill>
                  <a:srgbClr val="C82506"/>
                </a:solidFill>
                <a:latin typeface="Myriad Pro Cond"/>
                <a:cs typeface="Myriad Pro Cond"/>
              </a:rPr>
              <a:t> </a:t>
            </a:r>
            <a:r>
              <a:rPr sz="2092" b="1" spc="-12" dirty="0">
                <a:solidFill>
                  <a:srgbClr val="C82506"/>
                </a:solidFill>
                <a:latin typeface="Myriad Pro Cond"/>
                <a:cs typeface="Myriad Pro Cond"/>
              </a:rPr>
              <a:t>sums</a:t>
            </a:r>
            <a:endParaRPr sz="2092">
              <a:latin typeface="Myriad Pro Cond"/>
              <a:cs typeface="Myriad Pro Cond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978840" y="4743424"/>
            <a:ext cx="1796711" cy="376727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spcBef>
                <a:spcPts val="64"/>
              </a:spcBef>
            </a:pPr>
            <a:r>
              <a:rPr sz="2395" b="1" dirty="0">
                <a:latin typeface="Myriad Pro Cond"/>
                <a:cs typeface="Myriad Pro Cond"/>
              </a:rPr>
              <a:t>Parallel</a:t>
            </a:r>
            <a:r>
              <a:rPr sz="2395" b="1" spc="-36" dirty="0">
                <a:latin typeface="Myriad Pro Cond"/>
                <a:cs typeface="Myriad Pro Cond"/>
              </a:rPr>
              <a:t> </a:t>
            </a:r>
            <a:r>
              <a:rPr sz="2395" b="1" spc="-6" dirty="0">
                <a:latin typeface="Myriad Pro Cond"/>
                <a:cs typeface="Myriad Pro Cond"/>
              </a:rPr>
              <a:t>program</a:t>
            </a:r>
            <a:endParaRPr sz="2395">
              <a:latin typeface="Myriad Pro Cond"/>
              <a:cs typeface="Myriad Pro Cond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942616" y="4133867"/>
            <a:ext cx="500969" cy="222839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23104">
              <a:spcBef>
                <a:spcPts val="64"/>
              </a:spcBef>
              <a:tabLst>
                <a:tab pos="396231" algn="l"/>
              </a:tabLst>
            </a:pPr>
            <a:r>
              <a:rPr sz="1395" b="1" spc="-12" dirty="0">
                <a:latin typeface="Myriad Pro Cond"/>
                <a:cs typeface="Myriad Pro Cond"/>
              </a:rPr>
              <a:t>N</a:t>
            </a:r>
            <a:r>
              <a:rPr sz="1364" b="1" spc="-18" baseline="18518" dirty="0">
                <a:latin typeface="Myriad Pro Cond"/>
                <a:cs typeface="Myriad Pro Cond"/>
              </a:rPr>
              <a:t>2</a:t>
            </a:r>
            <a:r>
              <a:rPr sz="1395" b="1" spc="-12" dirty="0">
                <a:latin typeface="Myriad Pro Cond"/>
                <a:cs typeface="Myriad Pro Cond"/>
              </a:rPr>
              <a:t>/P</a:t>
            </a:r>
            <a:r>
              <a:rPr sz="1395" b="1" dirty="0">
                <a:latin typeface="Myriad Pro Cond"/>
                <a:cs typeface="Myriad Pro Cond"/>
              </a:rPr>
              <a:t>	</a:t>
            </a:r>
            <a:r>
              <a:rPr sz="1395" b="1" spc="-30" dirty="0">
                <a:latin typeface="Myriad Pro Cond"/>
                <a:cs typeface="Myriad Pro Cond"/>
              </a:rPr>
              <a:t>P</a:t>
            </a:r>
            <a:endParaRPr sz="1395">
              <a:latin typeface="Myriad Pro Cond"/>
              <a:cs typeface="Myriad Pro Cond"/>
            </a:endParaRPr>
          </a:p>
        </p:txBody>
      </p:sp>
    </p:spTree>
    <p:extLst>
      <p:ext uri="{BB962C8B-B14F-4D97-AF65-F5344CB8AC3E}">
        <p14:creationId xmlns:p14="http://schemas.microsoft.com/office/powerpoint/2010/main" val="123863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Amdahl’s Law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 small serial region can limit speedup on a large parallel machine</a:t>
            </a:r>
          </a:p>
          <a:p>
            <a:pPr lvl="1"/>
            <a:r>
              <a:rPr lang="en-US" smtClean="0"/>
              <a:t>Summit supercomputer:</a:t>
            </a:r>
          </a:p>
          <a:p>
            <a:pPr lvl="2"/>
            <a:r>
              <a:rPr lang="en-US" smtClean="0"/>
              <a:t>27,648 GPUs x (5,376 ALUs/GPU) = 148,635,648 ALUs </a:t>
            </a:r>
          </a:p>
          <a:p>
            <a:pPr lvl="2"/>
            <a:r>
              <a:rPr lang="en-US" smtClean="0"/>
              <a:t>Machine can perform 148 million single precision operations in parallel</a:t>
            </a:r>
          </a:p>
          <a:p>
            <a:pPr lvl="1"/>
            <a:r>
              <a:rPr lang="en-US" smtClean="0"/>
              <a:t>What is max speedup if 0.1% of application is serial?</a:t>
            </a:r>
          </a:p>
          <a:p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Introduction to Parallelism</a:t>
            </a:r>
            <a:endParaRPr lang="en-US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00" y="3638683"/>
            <a:ext cx="5105400" cy="2533517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2/27/2025, Lecture 10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EC5AD73E-ED04-4483-87A9-ED19382BA990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83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1793748"/>
          </a:xfrm>
        </p:spPr>
        <p:txBody>
          <a:bodyPr/>
          <a:lstStyle/>
          <a:p>
            <a:r>
              <a:rPr lang="en-US" dirty="0" smtClean="0"/>
              <a:t>Rule 1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type="body" idx="1"/>
          </p:nvPr>
        </p:nvSpPr>
        <p:spPr>
          <a:xfrm>
            <a:off x="1261872" y="3009900"/>
            <a:ext cx="9418320" cy="1691640"/>
          </a:xfrm>
        </p:spPr>
        <p:txBody>
          <a:bodyPr anchor="ctr">
            <a:normAutofit/>
          </a:bodyPr>
          <a:lstStyle/>
          <a:p>
            <a:pPr algn="ctr"/>
            <a:r>
              <a:rPr lang="en-US" sz="4800" dirty="0" smtClean="0"/>
              <a:t>Parallelize Applications as Much as Humanly </a:t>
            </a:r>
            <a:r>
              <a:rPr lang="en-US" sz="4800" dirty="0"/>
              <a:t>P</a:t>
            </a:r>
            <a:r>
              <a:rPr lang="en-US" sz="4800" dirty="0" smtClean="0"/>
              <a:t>ossible</a:t>
            </a:r>
            <a:endParaRPr lang="en-US" sz="4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2/27/2025, Lecture 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Introduction to Parallelism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F4CF2E7-4E44-4941-8106-201A9F09793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22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2/27/2025, Lecture 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Introduction to Parallelism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CCB97A6-97EC-4631-853E-C083F88D20EC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14" name="Title 3"/>
          <p:cNvSpPr txBox="1">
            <a:spLocks/>
          </p:cNvSpPr>
          <p:nvPr/>
        </p:nvSpPr>
        <p:spPr>
          <a:xfrm>
            <a:off x="1257300" y="237600"/>
            <a:ext cx="10569465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chemeClr val="accent1"/>
                </a:solidFill>
              </a:rPr>
              <a:t>The 4 Horsemen of the </a:t>
            </a:r>
            <a:r>
              <a:rPr lang="en-US" sz="4400" b="1" dirty="0" smtClean="0">
                <a:solidFill>
                  <a:schemeClr val="accent1"/>
                </a:solidFill>
              </a:rPr>
              <a:t>Apocalypse</a:t>
            </a:r>
            <a:endParaRPr lang="en-US" dirty="0"/>
          </a:p>
        </p:txBody>
      </p:sp>
      <p:pic>
        <p:nvPicPr>
          <p:cNvPr id="10" name="Picture 4" descr="The Four Horsemen Of The Apocalypse - Albrecht Durer - www.albrecht-durer.o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825" y="1876932"/>
            <a:ext cx="2958860" cy="430028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37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6 -0.00232 L 0.30235 -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7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257300" y="1828800"/>
            <a:ext cx="6453588" cy="467364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5"/>
                </a:solidFill>
              </a:rPr>
              <a:t>S</a:t>
            </a:r>
            <a:r>
              <a:rPr lang="en-US" sz="3200" dirty="0" smtClean="0"/>
              <a:t>tarvation</a:t>
            </a:r>
            <a:endParaRPr lang="en-US" sz="1800" dirty="0" smtClean="0"/>
          </a:p>
          <a:p>
            <a:pPr lvl="1"/>
            <a:r>
              <a:rPr lang="en-US" sz="1600" dirty="0" smtClean="0"/>
              <a:t>Insufficient concurrent work to maintain high utilization of resources</a:t>
            </a:r>
          </a:p>
          <a:p>
            <a:r>
              <a:rPr lang="en-US" sz="3200" b="1" dirty="0" smtClean="0">
                <a:solidFill>
                  <a:schemeClr val="accent5"/>
                </a:solidFill>
              </a:rPr>
              <a:t>L</a:t>
            </a:r>
            <a:r>
              <a:rPr lang="en-US" sz="3200" dirty="0" smtClean="0"/>
              <a:t>atencies</a:t>
            </a:r>
            <a:endParaRPr lang="en-US" sz="1800" dirty="0" smtClean="0"/>
          </a:p>
          <a:p>
            <a:pPr lvl="1"/>
            <a:r>
              <a:rPr lang="en-US" sz="1600" dirty="0" smtClean="0"/>
              <a:t>Time-distance delay of remote resource access and services</a:t>
            </a:r>
          </a:p>
          <a:p>
            <a:r>
              <a:rPr lang="en-US" sz="3200" b="1" dirty="0" smtClean="0">
                <a:solidFill>
                  <a:schemeClr val="accent5"/>
                </a:solidFill>
              </a:rPr>
              <a:t>O</a:t>
            </a:r>
            <a:r>
              <a:rPr lang="en-US" sz="3200" dirty="0" smtClean="0"/>
              <a:t>verheads</a:t>
            </a:r>
            <a:endParaRPr lang="en-US" sz="1800" dirty="0" smtClean="0"/>
          </a:p>
          <a:p>
            <a:pPr lvl="1"/>
            <a:r>
              <a:rPr lang="en-US" sz="1600" dirty="0" smtClean="0"/>
              <a:t>Work for management of parallel actions and resources on critical path which are not necessary in sequential variant</a:t>
            </a:r>
          </a:p>
          <a:p>
            <a:r>
              <a:rPr lang="en-US" sz="3200" b="1" dirty="0" smtClean="0">
                <a:solidFill>
                  <a:schemeClr val="accent5"/>
                </a:solidFill>
              </a:rPr>
              <a:t>W</a:t>
            </a:r>
            <a:r>
              <a:rPr lang="en-US" sz="3200" dirty="0" smtClean="0"/>
              <a:t>aiting </a:t>
            </a:r>
            <a:r>
              <a:rPr lang="en-US" sz="1800" dirty="0" smtClean="0"/>
              <a:t>for Contention resolution</a:t>
            </a:r>
          </a:p>
          <a:p>
            <a:pPr lvl="1"/>
            <a:r>
              <a:rPr lang="en-US" sz="1600" dirty="0" smtClean="0"/>
              <a:t>Delays due to lack of availability of oversubscribed shared resources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2/27/2025, Lecture 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Introduction to Parallelism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CCB97A6-97EC-4631-853E-C083F88D20EC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2052" name="Picture 4" descr="The Four Horsemen Of The Apocalypse - Albrecht Durer - www.albrecht-durer.o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895" y="1876932"/>
            <a:ext cx="2958860" cy="430028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3"/>
          <p:cNvSpPr txBox="1">
            <a:spLocks/>
          </p:cNvSpPr>
          <p:nvPr/>
        </p:nvSpPr>
        <p:spPr>
          <a:xfrm>
            <a:off x="1257300" y="237600"/>
            <a:ext cx="10035539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 smtClean="0">
                <a:solidFill>
                  <a:schemeClr val="accent1"/>
                </a:solidFill>
              </a:rPr>
              <a:t>Additional Factors that limit Scalability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06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Universal Scalability Law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r>
              <a:rPr lang="el-GR" dirty="0" smtClean="0"/>
              <a:t>λ</a:t>
            </a:r>
            <a:r>
              <a:rPr lang="en-US" dirty="0" smtClean="0"/>
              <a:t>: Scaling efficiency</a:t>
            </a:r>
          </a:p>
          <a:p>
            <a:r>
              <a:rPr lang="el-GR" dirty="0" smtClean="0"/>
              <a:t>δ</a:t>
            </a:r>
            <a:r>
              <a:rPr lang="de-DE" dirty="0" smtClean="0"/>
              <a:t>: Contention</a:t>
            </a:r>
          </a:p>
          <a:p>
            <a:r>
              <a:rPr lang="el-GR" dirty="0" smtClean="0"/>
              <a:t>κ</a:t>
            </a:r>
            <a:r>
              <a:rPr lang="en-US" dirty="0" smtClean="0"/>
              <a:t>: Latencies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/>
              <a:t>‘Crosstalk</a:t>
            </a:r>
            <a:r>
              <a:rPr lang="en-US" dirty="0" smtClean="0"/>
              <a:t>’)</a:t>
            </a:r>
          </a:p>
          <a:p>
            <a:r>
              <a:rPr lang="en-US" dirty="0" smtClean="0"/>
              <a:t>N: Number of processors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2/27/2025, Lecture 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Introduction to Parallelism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CCB97A6-97EC-4631-853E-C083F88D20EC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9304" y="3090671"/>
            <a:ext cx="5969491" cy="3132029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4503" y="1871363"/>
            <a:ext cx="4437929" cy="1124177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2085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Real-world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Even standard algorithms added to C++17 enforce </a:t>
            </a:r>
            <a:br>
              <a:rPr lang="en-US" sz="2400" dirty="0" smtClean="0"/>
            </a:br>
            <a:r>
              <a:rPr lang="en-US" sz="2400" dirty="0" smtClean="0"/>
              <a:t>fork-join semantics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2/27/2025, Lecture 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Introduction to Parallelism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F4CF2E7-4E44-4941-8106-201A9F097937}" type="slidenum">
              <a:rPr lang="en-US" smtClean="0"/>
              <a:t>49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076" y="310686"/>
            <a:ext cx="1934224" cy="27612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69"/>
          <a:stretch/>
        </p:blipFill>
        <p:spPr>
          <a:xfrm>
            <a:off x="1751370" y="2746487"/>
            <a:ext cx="8102018" cy="12491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85"/>
          <a:stretch/>
        </p:blipFill>
        <p:spPr>
          <a:xfrm>
            <a:off x="1751370" y="4129003"/>
            <a:ext cx="8102018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59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Parallelism?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Natural processes are inherently parallel, whether they be molecular and nuclear behavior, weather and geological phenomena, or biological and genetic </a:t>
            </a:r>
            <a:r>
              <a:rPr lang="en-US" dirty="0" smtClean="0"/>
              <a:t>manifestation</a:t>
            </a:r>
            <a:endParaRPr lang="en-US" dirty="0"/>
          </a:p>
          <a:p>
            <a:r>
              <a:rPr lang="en-US" dirty="0"/>
              <a:t>Modelling such processes </a:t>
            </a:r>
            <a:r>
              <a:rPr lang="en-US" dirty="0" smtClean="0"/>
              <a:t>require highly </a:t>
            </a:r>
            <a:r>
              <a:rPr lang="en-US" dirty="0" smtClean="0"/>
              <a:t>complex </a:t>
            </a:r>
            <a:r>
              <a:rPr lang="en-US" dirty="0"/>
              <a:t>computations 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example, </a:t>
            </a:r>
            <a:r>
              <a:rPr lang="en-US" dirty="0" smtClean="0"/>
              <a:t>a nanosecond-long </a:t>
            </a:r>
            <a:r>
              <a:rPr lang="en-US" dirty="0"/>
              <a:t>molecular dynamics simulation of barely a million atoms can take more than 10</a:t>
            </a:r>
            <a:r>
              <a:rPr lang="en-US" baseline="30000" dirty="0"/>
              <a:t>17</a:t>
            </a:r>
            <a:r>
              <a:rPr lang="en-US" dirty="0"/>
              <a:t> </a:t>
            </a:r>
            <a:r>
              <a:rPr lang="en-US" dirty="0" smtClean="0"/>
              <a:t>steps (a billion </a:t>
            </a:r>
            <a:r>
              <a:rPr lang="en-US" dirty="0" err="1" smtClean="0"/>
              <a:t>billion</a:t>
            </a:r>
            <a:r>
              <a:rPr lang="en-US" dirty="0" smtClean="0"/>
              <a:t> steps)</a:t>
            </a:r>
            <a:endParaRPr lang="en-US" dirty="0" smtClean="0"/>
          </a:p>
          <a:p>
            <a:pPr lvl="1"/>
            <a:r>
              <a:rPr lang="en-US" dirty="0"/>
              <a:t>Highly detailed week-long weather modeling requires even </a:t>
            </a:r>
            <a:r>
              <a:rPr lang="en-US" dirty="0" smtClean="0"/>
              <a:t>higher orders </a:t>
            </a:r>
            <a:r>
              <a:rPr lang="en-US" dirty="0"/>
              <a:t>of </a:t>
            </a:r>
            <a:r>
              <a:rPr lang="en-US" dirty="0" smtClean="0"/>
              <a:t>magnitude</a:t>
            </a:r>
          </a:p>
          <a:p>
            <a:r>
              <a:rPr lang="en-US" dirty="0"/>
              <a:t>Modern CPUs are </a:t>
            </a:r>
            <a:r>
              <a:rPr lang="en-US" dirty="0" smtClean="0"/>
              <a:t>able </a:t>
            </a:r>
            <a:r>
              <a:rPr lang="en-US" dirty="0"/>
              <a:t>to complete </a:t>
            </a:r>
            <a:r>
              <a:rPr lang="en-US" dirty="0" smtClean="0"/>
              <a:t>‘only’ a </a:t>
            </a:r>
            <a:r>
              <a:rPr lang="en-US" dirty="0"/>
              <a:t>few billion sequential steps in a </a:t>
            </a:r>
            <a:r>
              <a:rPr lang="en-US" dirty="0" smtClean="0"/>
              <a:t>second</a:t>
            </a:r>
          </a:p>
          <a:p>
            <a:r>
              <a:rPr lang="en-US" dirty="0" smtClean="0"/>
              <a:t>Without parallelism, </a:t>
            </a:r>
            <a:r>
              <a:rPr lang="en-US" dirty="0" smtClean="0"/>
              <a:t>many </a:t>
            </a:r>
            <a:r>
              <a:rPr lang="en-US" dirty="0"/>
              <a:t>useful computations </a:t>
            </a:r>
            <a:r>
              <a:rPr lang="en-US" dirty="0" smtClean="0"/>
              <a:t>would </a:t>
            </a:r>
            <a:r>
              <a:rPr lang="en-US" dirty="0"/>
              <a:t>literally take a </a:t>
            </a:r>
            <a:r>
              <a:rPr lang="en-US" dirty="0" smtClean="0"/>
              <a:t>lifetime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2/27/2025, Lecture 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CSC4700, Spring 2025, Introduction to Parallelism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EC5AD73E-ED04-4483-87A9-ED19382BA99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74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Fork/Join Parallelism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1939" y="1953085"/>
            <a:ext cx="6854972" cy="4102768"/>
          </a:xfrm>
          <a:prstGeom prst="rect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2/27/2025, Lecture 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Introduction to Parallelism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9EEE0530-240E-47C1-8F1B-091A91639CED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10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1793748"/>
          </a:xfrm>
        </p:spPr>
        <p:txBody>
          <a:bodyPr/>
          <a:lstStyle/>
          <a:p>
            <a:r>
              <a:rPr lang="en-US" dirty="0" smtClean="0"/>
              <a:t>Rule 2	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261872" y="3011214"/>
            <a:ext cx="9418320" cy="1691640"/>
          </a:xfrm>
        </p:spPr>
        <p:txBody>
          <a:bodyPr anchor="ctr">
            <a:normAutofit fontScale="92500"/>
          </a:bodyPr>
          <a:lstStyle/>
          <a:p>
            <a:pPr algn="ctr"/>
            <a:r>
              <a:rPr lang="en-US" sz="4800" dirty="0" smtClean="0"/>
              <a:t>Use a Programming </a:t>
            </a:r>
            <a:r>
              <a:rPr lang="en-US" sz="4800" dirty="0"/>
              <a:t>E</a:t>
            </a:r>
            <a:r>
              <a:rPr lang="en-US" sz="4800" dirty="0" smtClean="0"/>
              <a:t>nvironment that Embraces SLOW</a:t>
            </a:r>
            <a:endParaRPr lang="en-US" sz="4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2/27/2025, Lecture 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Introduction to Parallelism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F4CF2E7-4E44-4941-8106-201A9F09793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51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 This Famous Person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 "Reevaluating Amdahl's Law". </a:t>
            </a:r>
            <a:r>
              <a:rPr lang="en-US" i="1" dirty="0"/>
              <a:t>Communications of the ACM</a:t>
            </a:r>
            <a:r>
              <a:rPr lang="en-US" dirty="0"/>
              <a:t>. </a:t>
            </a:r>
            <a:r>
              <a:rPr lang="en-US" b="1" dirty="0"/>
              <a:t>31</a:t>
            </a:r>
            <a:r>
              <a:rPr lang="en-US" dirty="0"/>
              <a:t> (5): </a:t>
            </a:r>
            <a:r>
              <a:rPr lang="en-US" dirty="0" smtClean="0"/>
              <a:t>532–3, May 1988</a:t>
            </a:r>
          </a:p>
          <a:p>
            <a:r>
              <a:rPr lang="en-US" dirty="0" smtClean="0"/>
              <a:t>Recipient </a:t>
            </a:r>
            <a:r>
              <a:rPr lang="en-US" dirty="0"/>
              <a:t>of the inaugural Gordon Bell </a:t>
            </a:r>
            <a:r>
              <a:rPr lang="en-US" dirty="0" smtClean="0"/>
              <a:t>Prize in 1998</a:t>
            </a:r>
          </a:p>
          <a:p>
            <a:r>
              <a:rPr lang="en-US" dirty="0" smtClean="0"/>
              <a:t>John Gustafson</a:t>
            </a:r>
          </a:p>
          <a:p>
            <a:r>
              <a:rPr lang="en-US" dirty="0" smtClean="0"/>
              <a:t>Gustafson’s Law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2/27/2025, Lecture 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CSC4700, Spring 2025, Introduction to Parallelism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BC6F4A78-CFA0-4D3C-ADB9-4C0A36DEDCBB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42796" y="1828800"/>
            <a:ext cx="311845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39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Oversimplified Example, </a:t>
            </a:r>
            <a:r>
              <a:rPr lang="en-US" dirty="0" smtClean="0"/>
              <a:t>again:</a:t>
            </a:r>
            <a:endParaRPr lang="en-US" dirty="0"/>
          </a:p>
        </p:txBody>
      </p:sp>
      <p:sp>
        <p:nvSpPr>
          <p:cNvPr id="38" name="object 38"/>
          <p:cNvSpPr txBox="1">
            <a:spLocks noGrp="1"/>
          </p:cNvSpPr>
          <p:nvPr>
            <p:ph type="sldNum" sz="quarter" idx="12"/>
          </p:nvPr>
        </p:nvSpPr>
        <p:spPr>
          <a:xfrm>
            <a:off x="11293475" y="6172200"/>
            <a:ext cx="914400" cy="593725"/>
          </a:xfrm>
        </p:spPr>
        <p:txBody>
          <a:bodyPr>
            <a:normAutofit lnSpcReduction="10000"/>
          </a:bodyPr>
          <a:lstStyle/>
          <a:p>
            <a:r>
              <a:rPr lang="en-US" smtClean="0"/>
              <a:t>28</a:t>
            </a:r>
            <a:endParaRPr lang="en-US" dirty="0"/>
          </a:p>
        </p:txBody>
      </p:sp>
      <p:grpSp>
        <p:nvGrpSpPr>
          <p:cNvPr id="54" name="Group 53"/>
          <p:cNvGrpSpPr/>
          <p:nvPr/>
        </p:nvGrpSpPr>
        <p:grpSpPr>
          <a:xfrm>
            <a:off x="6752869" y="2262408"/>
            <a:ext cx="2558674" cy="1280435"/>
            <a:chOff x="7619999" y="5190189"/>
            <a:chExt cx="2286255" cy="1280435"/>
          </a:xfrm>
        </p:grpSpPr>
        <p:sp>
          <p:nvSpPr>
            <p:cNvPr id="17" name="object 17"/>
            <p:cNvSpPr/>
            <p:nvPr/>
          </p:nvSpPr>
          <p:spPr>
            <a:xfrm>
              <a:off x="7620000" y="5190189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38100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381000" y="381000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FF9933"/>
            </a:solidFill>
            <a:ln w="2857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 txBox="1"/>
            <p:nvPr/>
          </p:nvSpPr>
          <p:spPr>
            <a:xfrm>
              <a:off x="8309228" y="5217747"/>
              <a:ext cx="1177290" cy="56682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100"/>
                </a:spcBef>
              </a:pPr>
              <a:r>
                <a:rPr spc="-10" dirty="0">
                  <a:cs typeface="Arial"/>
                </a:rPr>
                <a:t>parallelized</a:t>
              </a:r>
              <a:endParaRPr dirty="0">
                <a:cs typeface="Arial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7619999" y="5875989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38100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381000" y="381000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 txBox="1"/>
            <p:nvPr/>
          </p:nvSpPr>
          <p:spPr>
            <a:xfrm>
              <a:off x="8309229" y="5903802"/>
              <a:ext cx="1597025" cy="56682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100"/>
                </a:spcBef>
              </a:pPr>
              <a:r>
                <a:rPr dirty="0">
                  <a:cs typeface="Arial"/>
                </a:rPr>
                <a:t>Not</a:t>
              </a:r>
              <a:r>
                <a:rPr spc="-10" dirty="0">
                  <a:cs typeface="Arial"/>
                </a:rPr>
                <a:t> parallelized</a:t>
              </a:r>
              <a:endParaRPr dirty="0">
                <a:cs typeface="Arial"/>
              </a:endParaRPr>
            </a:p>
          </p:txBody>
        </p:sp>
      </p:grpSp>
      <p:sp>
        <p:nvSpPr>
          <p:cNvPr id="39" name="Date Placeholder 3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2/27/2025, Lecture 10</a:t>
            </a:r>
            <a:endParaRPr lang="en-US"/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CSC4700, Spring 2025, Introduction to Parallelism</a:t>
            </a:r>
            <a:endParaRPr lang="en-US"/>
          </a:p>
        </p:txBody>
      </p:sp>
      <p:sp>
        <p:nvSpPr>
          <p:cNvPr id="60" name="object 10"/>
          <p:cNvSpPr/>
          <p:nvPr/>
        </p:nvSpPr>
        <p:spPr>
          <a:xfrm>
            <a:off x="3055459" y="4995423"/>
            <a:ext cx="45719" cy="478336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800"/>
                </a:lnTo>
              </a:path>
            </a:pathLst>
          </a:custGeom>
          <a:ln w="1905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Group 5"/>
          <p:cNvGrpSpPr/>
          <p:nvPr/>
        </p:nvGrpSpPr>
        <p:grpSpPr>
          <a:xfrm>
            <a:off x="1870835" y="5532187"/>
            <a:ext cx="2976428" cy="511957"/>
            <a:chOff x="2307309" y="2426712"/>
            <a:chExt cx="2976428" cy="511957"/>
          </a:xfrm>
        </p:grpSpPr>
        <p:sp>
          <p:nvSpPr>
            <p:cNvPr id="68" name="TextBox 67"/>
            <p:cNvSpPr txBox="1"/>
            <p:nvPr/>
          </p:nvSpPr>
          <p:spPr>
            <a:xfrm>
              <a:off x="2307309" y="2521535"/>
              <a:ext cx="8210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Serial</a:t>
              </a:r>
              <a:endParaRPr lang="en-US" dirty="0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3472911" y="2426712"/>
              <a:ext cx="1810826" cy="511957"/>
              <a:chOff x="6235140" y="3381708"/>
              <a:chExt cx="1810826" cy="511957"/>
            </a:xfrm>
          </p:grpSpPr>
          <p:sp>
            <p:nvSpPr>
              <p:cNvPr id="55" name="object 13"/>
              <p:cNvSpPr/>
              <p:nvPr/>
            </p:nvSpPr>
            <p:spPr>
              <a:xfrm>
                <a:off x="6235140" y="3381708"/>
                <a:ext cx="468763" cy="505380"/>
              </a:xfrm>
              <a:custGeom>
                <a:avLst/>
                <a:gdLst/>
                <a:ahLst/>
                <a:cxnLst/>
                <a:rect l="l" t="t" r="r" b="b"/>
                <a:pathLst>
                  <a:path w="1219200" h="685800">
                    <a:moveTo>
                      <a:pt x="0" y="685800"/>
                    </a:moveTo>
                    <a:lnTo>
                      <a:pt x="1219200" y="685800"/>
                    </a:lnTo>
                    <a:lnTo>
                      <a:pt x="1219200" y="0"/>
                    </a:lnTo>
                    <a:lnTo>
                      <a:pt x="0" y="0"/>
                    </a:lnTo>
                    <a:lnTo>
                      <a:pt x="0" y="685800"/>
                    </a:lnTo>
                    <a:close/>
                  </a:path>
                </a:pathLst>
              </a:custGeom>
              <a:solidFill>
                <a:schemeClr val="accent3"/>
              </a:solidFill>
              <a:ln w="285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6" name="object 15"/>
              <p:cNvSpPr/>
              <p:nvPr/>
            </p:nvSpPr>
            <p:spPr>
              <a:xfrm>
                <a:off x="6703903" y="3381708"/>
                <a:ext cx="1342063" cy="511957"/>
              </a:xfrm>
              <a:custGeom>
                <a:avLst/>
                <a:gdLst/>
                <a:ahLst/>
                <a:cxnLst/>
                <a:rect l="l" t="t" r="r" b="b"/>
                <a:pathLst>
                  <a:path w="1219200" h="685800">
                    <a:moveTo>
                      <a:pt x="0" y="685800"/>
                    </a:moveTo>
                    <a:lnTo>
                      <a:pt x="1219200" y="685800"/>
                    </a:lnTo>
                    <a:lnTo>
                      <a:pt x="1219200" y="0"/>
                    </a:lnTo>
                    <a:lnTo>
                      <a:pt x="0" y="0"/>
                    </a:lnTo>
                    <a:lnTo>
                      <a:pt x="0" y="685800"/>
                    </a:lnTo>
                    <a:close/>
                  </a:path>
                </a:pathLst>
              </a:custGeom>
              <a:solidFill>
                <a:srgbClr val="FF9933"/>
              </a:solidFill>
              <a:ln w="285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1676980" y="1757774"/>
            <a:ext cx="3190097" cy="3154673"/>
            <a:chOff x="2122847" y="3144028"/>
            <a:chExt cx="3190097" cy="3154673"/>
          </a:xfrm>
        </p:grpSpPr>
        <p:grpSp>
          <p:nvGrpSpPr>
            <p:cNvPr id="41" name="Group 40"/>
            <p:cNvGrpSpPr/>
            <p:nvPr/>
          </p:nvGrpSpPr>
          <p:grpSpPr>
            <a:xfrm>
              <a:off x="3471009" y="3648663"/>
              <a:ext cx="1828799" cy="514350"/>
              <a:chOff x="3505201" y="3219450"/>
              <a:chExt cx="1828799" cy="514350"/>
            </a:xfrm>
          </p:grpSpPr>
          <p:sp>
            <p:nvSpPr>
              <p:cNvPr id="13" name="object 13"/>
              <p:cNvSpPr/>
              <p:nvPr/>
            </p:nvSpPr>
            <p:spPr>
              <a:xfrm>
                <a:off x="3505201" y="3219450"/>
                <a:ext cx="480058" cy="514350"/>
              </a:xfrm>
              <a:custGeom>
                <a:avLst/>
                <a:gdLst/>
                <a:ahLst/>
                <a:cxnLst/>
                <a:rect l="l" t="t" r="r" b="b"/>
                <a:pathLst>
                  <a:path w="1219200" h="685800">
                    <a:moveTo>
                      <a:pt x="0" y="685800"/>
                    </a:moveTo>
                    <a:lnTo>
                      <a:pt x="1219200" y="685800"/>
                    </a:lnTo>
                    <a:lnTo>
                      <a:pt x="1219200" y="0"/>
                    </a:lnTo>
                    <a:lnTo>
                      <a:pt x="0" y="0"/>
                    </a:lnTo>
                    <a:lnTo>
                      <a:pt x="0" y="685800"/>
                    </a:lnTo>
                    <a:close/>
                  </a:path>
                </a:pathLst>
              </a:custGeom>
              <a:solidFill>
                <a:schemeClr val="accent3"/>
              </a:solidFill>
              <a:ln w="285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" name="object 15"/>
              <p:cNvSpPr/>
              <p:nvPr/>
            </p:nvSpPr>
            <p:spPr>
              <a:xfrm>
                <a:off x="3985259" y="3219450"/>
                <a:ext cx="1348741" cy="514349"/>
              </a:xfrm>
              <a:custGeom>
                <a:avLst/>
                <a:gdLst/>
                <a:ahLst/>
                <a:cxnLst/>
                <a:rect l="l" t="t" r="r" b="b"/>
                <a:pathLst>
                  <a:path w="1219200" h="685800">
                    <a:moveTo>
                      <a:pt x="0" y="685800"/>
                    </a:moveTo>
                    <a:lnTo>
                      <a:pt x="1219200" y="685800"/>
                    </a:lnTo>
                    <a:lnTo>
                      <a:pt x="1219200" y="0"/>
                    </a:lnTo>
                    <a:lnTo>
                      <a:pt x="0" y="0"/>
                    </a:lnTo>
                    <a:lnTo>
                      <a:pt x="0" y="685800"/>
                    </a:lnTo>
                    <a:close/>
                  </a:path>
                </a:pathLst>
              </a:custGeom>
              <a:solidFill>
                <a:srgbClr val="FF9933"/>
              </a:solidFill>
              <a:ln w="285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1" name="object 31"/>
            <p:cNvSpPr txBox="1"/>
            <p:nvPr/>
          </p:nvSpPr>
          <p:spPr>
            <a:xfrm>
              <a:off x="2122847" y="3202066"/>
              <a:ext cx="1105535" cy="893193"/>
            </a:xfrm>
            <a:prstGeom prst="rect">
              <a:avLst/>
            </a:prstGeom>
          </p:spPr>
          <p:txBody>
            <a:bodyPr vert="horz" wrap="square" lIns="0" tIns="183515" rIns="0" bIns="0" rtlCol="0">
              <a:spAutoFit/>
            </a:bodyPr>
            <a:lstStyle/>
            <a:p>
              <a:pPr marR="27940" algn="ctr">
                <a:spcBef>
                  <a:spcPts val="1445"/>
                </a:spcBef>
              </a:pPr>
              <a:r>
                <a:rPr spc="-1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/>
                </a:rPr>
                <a:t>Parallel</a:t>
              </a:r>
              <a:endParaRPr dirty="0">
                <a:solidFill>
                  <a:schemeClr val="tx1">
                    <a:lumMod val="85000"/>
                    <a:lumOff val="15000"/>
                  </a:schemeClr>
                </a:solidFill>
                <a:cs typeface="Arial"/>
              </a:endParaRPr>
            </a:p>
            <a:p>
              <a:pPr marR="5080" algn="ctr">
                <a:spcBef>
                  <a:spcPts val="1210"/>
                </a:spcBef>
              </a:pPr>
              <a:r>
                <a:rPr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/>
                </a:rPr>
                <a:t>Process</a:t>
              </a:r>
              <a:r>
                <a:rPr sz="1600" spc="-15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/>
                </a:rPr>
                <a:t> </a:t>
              </a:r>
              <a:r>
                <a:rPr sz="1600" spc="-5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/>
                </a:rPr>
                <a:t>1</a:t>
              </a:r>
              <a:endParaRPr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/>
              </a:endParaRPr>
            </a:p>
          </p:txBody>
        </p:sp>
        <p:sp>
          <p:nvSpPr>
            <p:cNvPr id="32" name="object 32"/>
            <p:cNvSpPr txBox="1"/>
            <p:nvPr/>
          </p:nvSpPr>
          <p:spPr>
            <a:xfrm>
              <a:off x="2165072" y="4467204"/>
              <a:ext cx="1105535" cy="25904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100"/>
                </a:spcBef>
              </a:pPr>
              <a:r>
                <a:rPr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/>
                </a:rPr>
                <a:t>Process</a:t>
              </a:r>
              <a:r>
                <a:rPr sz="1600" spc="-15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/>
                </a:rPr>
                <a:t> </a:t>
              </a:r>
              <a:r>
                <a:rPr sz="1600" spc="-5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/>
                </a:rPr>
                <a:t>2</a:t>
              </a:r>
              <a:endParaRPr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/>
              </a:endParaRPr>
            </a:p>
          </p:txBody>
        </p:sp>
        <p:sp>
          <p:nvSpPr>
            <p:cNvPr id="33" name="object 33"/>
            <p:cNvSpPr txBox="1"/>
            <p:nvPr/>
          </p:nvSpPr>
          <p:spPr>
            <a:xfrm>
              <a:off x="2165072" y="5190189"/>
              <a:ext cx="1105535" cy="25904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spcBef>
                  <a:spcPts val="100"/>
                </a:spcBef>
              </a:pPr>
              <a:r>
                <a:rPr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/>
                </a:rPr>
                <a:t>Process</a:t>
              </a:r>
              <a:r>
                <a:rPr sz="1600" spc="-15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/>
                </a:rPr>
                <a:t> </a:t>
              </a:r>
              <a:r>
                <a:rPr sz="1600" spc="-5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/>
                </a:rPr>
                <a:t>3</a:t>
              </a:r>
              <a:endParaRPr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/>
              </a:endParaRPr>
            </a:p>
          </p:txBody>
        </p:sp>
        <p:sp>
          <p:nvSpPr>
            <p:cNvPr id="37" name="object 37"/>
            <p:cNvSpPr txBox="1"/>
            <p:nvPr/>
          </p:nvSpPr>
          <p:spPr>
            <a:xfrm>
              <a:off x="2165072" y="5895471"/>
              <a:ext cx="1105535" cy="246221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ts val="2090"/>
                </a:lnSpc>
              </a:pPr>
              <a:r>
                <a:rPr sz="1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/>
                </a:rPr>
                <a:t>Process</a:t>
              </a:r>
              <a:r>
                <a:rPr sz="1600" spc="-15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/>
                </a:rPr>
                <a:t> </a:t>
              </a:r>
              <a:r>
                <a:rPr sz="1600" spc="-5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/>
                </a:rPr>
                <a:t>4</a:t>
              </a:r>
              <a:endParaRPr sz="1600" dirty="0">
                <a:solidFill>
                  <a:schemeClr val="tx1">
                    <a:lumMod val="85000"/>
                    <a:lumOff val="15000"/>
                  </a:schemeClr>
                </a:solidFill>
                <a:cs typeface="Arial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3475721" y="5062538"/>
              <a:ext cx="1828799" cy="514350"/>
              <a:chOff x="3505201" y="3219450"/>
              <a:chExt cx="1828799" cy="514350"/>
            </a:xfrm>
          </p:grpSpPr>
          <p:sp>
            <p:nvSpPr>
              <p:cNvPr id="46" name="object 13"/>
              <p:cNvSpPr/>
              <p:nvPr/>
            </p:nvSpPr>
            <p:spPr>
              <a:xfrm>
                <a:off x="3505201" y="3219450"/>
                <a:ext cx="475346" cy="514350"/>
              </a:xfrm>
              <a:custGeom>
                <a:avLst/>
                <a:gdLst/>
                <a:ahLst/>
                <a:cxnLst/>
                <a:rect l="l" t="t" r="r" b="b"/>
                <a:pathLst>
                  <a:path w="1219200" h="685800">
                    <a:moveTo>
                      <a:pt x="0" y="685800"/>
                    </a:moveTo>
                    <a:lnTo>
                      <a:pt x="1219200" y="685800"/>
                    </a:lnTo>
                    <a:lnTo>
                      <a:pt x="1219200" y="0"/>
                    </a:lnTo>
                    <a:lnTo>
                      <a:pt x="0" y="0"/>
                    </a:lnTo>
                    <a:lnTo>
                      <a:pt x="0" y="685800"/>
                    </a:lnTo>
                    <a:close/>
                  </a:path>
                </a:pathLst>
              </a:custGeom>
              <a:solidFill>
                <a:schemeClr val="accent3"/>
              </a:solidFill>
              <a:ln w="285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" name="object 15"/>
              <p:cNvSpPr/>
              <p:nvPr/>
            </p:nvSpPr>
            <p:spPr>
              <a:xfrm>
                <a:off x="3980547" y="3219450"/>
                <a:ext cx="1353453" cy="514349"/>
              </a:xfrm>
              <a:custGeom>
                <a:avLst/>
                <a:gdLst/>
                <a:ahLst/>
                <a:cxnLst/>
                <a:rect l="l" t="t" r="r" b="b"/>
                <a:pathLst>
                  <a:path w="1219200" h="685800">
                    <a:moveTo>
                      <a:pt x="0" y="685800"/>
                    </a:moveTo>
                    <a:lnTo>
                      <a:pt x="1219200" y="685800"/>
                    </a:lnTo>
                    <a:lnTo>
                      <a:pt x="1219200" y="0"/>
                    </a:lnTo>
                    <a:lnTo>
                      <a:pt x="0" y="0"/>
                    </a:lnTo>
                    <a:lnTo>
                      <a:pt x="0" y="685800"/>
                    </a:lnTo>
                    <a:close/>
                  </a:path>
                </a:pathLst>
              </a:custGeom>
              <a:solidFill>
                <a:srgbClr val="FF9933"/>
              </a:solidFill>
              <a:ln w="285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3474437" y="5784351"/>
              <a:ext cx="1828799" cy="514350"/>
              <a:chOff x="3505201" y="3219450"/>
              <a:chExt cx="1828799" cy="514350"/>
            </a:xfrm>
          </p:grpSpPr>
          <p:sp>
            <p:nvSpPr>
              <p:cNvPr id="49" name="object 13"/>
              <p:cNvSpPr/>
              <p:nvPr/>
            </p:nvSpPr>
            <p:spPr>
              <a:xfrm>
                <a:off x="3505201" y="3219450"/>
                <a:ext cx="476630" cy="514350"/>
              </a:xfrm>
              <a:custGeom>
                <a:avLst/>
                <a:gdLst/>
                <a:ahLst/>
                <a:cxnLst/>
                <a:rect l="l" t="t" r="r" b="b"/>
                <a:pathLst>
                  <a:path w="1219200" h="685800">
                    <a:moveTo>
                      <a:pt x="0" y="685800"/>
                    </a:moveTo>
                    <a:lnTo>
                      <a:pt x="1219200" y="685800"/>
                    </a:lnTo>
                    <a:lnTo>
                      <a:pt x="1219200" y="0"/>
                    </a:lnTo>
                    <a:lnTo>
                      <a:pt x="0" y="0"/>
                    </a:lnTo>
                    <a:lnTo>
                      <a:pt x="0" y="685800"/>
                    </a:lnTo>
                    <a:close/>
                  </a:path>
                </a:pathLst>
              </a:custGeom>
              <a:solidFill>
                <a:schemeClr val="accent3"/>
              </a:solidFill>
              <a:ln w="285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" name="object 15"/>
              <p:cNvSpPr/>
              <p:nvPr/>
            </p:nvSpPr>
            <p:spPr>
              <a:xfrm>
                <a:off x="3981831" y="3219450"/>
                <a:ext cx="1352169" cy="514349"/>
              </a:xfrm>
              <a:custGeom>
                <a:avLst/>
                <a:gdLst/>
                <a:ahLst/>
                <a:cxnLst/>
                <a:rect l="l" t="t" r="r" b="b"/>
                <a:pathLst>
                  <a:path w="1219200" h="685800">
                    <a:moveTo>
                      <a:pt x="0" y="685800"/>
                    </a:moveTo>
                    <a:lnTo>
                      <a:pt x="1219200" y="685800"/>
                    </a:lnTo>
                    <a:lnTo>
                      <a:pt x="1219200" y="0"/>
                    </a:lnTo>
                    <a:lnTo>
                      <a:pt x="0" y="0"/>
                    </a:lnTo>
                    <a:lnTo>
                      <a:pt x="0" y="685800"/>
                    </a:lnTo>
                    <a:close/>
                  </a:path>
                </a:pathLst>
              </a:custGeom>
              <a:solidFill>
                <a:srgbClr val="FF9933"/>
              </a:solidFill>
              <a:ln w="285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3484144" y="4355601"/>
              <a:ext cx="1828800" cy="514350"/>
              <a:chOff x="3505201" y="3219450"/>
              <a:chExt cx="1828800" cy="514350"/>
            </a:xfrm>
          </p:grpSpPr>
          <p:sp>
            <p:nvSpPr>
              <p:cNvPr id="52" name="object 13"/>
              <p:cNvSpPr/>
              <p:nvPr/>
            </p:nvSpPr>
            <p:spPr>
              <a:xfrm>
                <a:off x="3505201" y="3219450"/>
                <a:ext cx="466923" cy="514350"/>
              </a:xfrm>
              <a:custGeom>
                <a:avLst/>
                <a:gdLst/>
                <a:ahLst/>
                <a:cxnLst/>
                <a:rect l="l" t="t" r="r" b="b"/>
                <a:pathLst>
                  <a:path w="1219200" h="685800">
                    <a:moveTo>
                      <a:pt x="0" y="685800"/>
                    </a:moveTo>
                    <a:lnTo>
                      <a:pt x="1219200" y="685800"/>
                    </a:lnTo>
                    <a:lnTo>
                      <a:pt x="1219200" y="0"/>
                    </a:lnTo>
                    <a:lnTo>
                      <a:pt x="0" y="0"/>
                    </a:lnTo>
                    <a:lnTo>
                      <a:pt x="0" y="685800"/>
                    </a:lnTo>
                    <a:close/>
                  </a:path>
                </a:pathLst>
              </a:custGeom>
              <a:solidFill>
                <a:schemeClr val="accent3"/>
              </a:solidFill>
              <a:ln w="285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3" name="object 15"/>
              <p:cNvSpPr/>
              <p:nvPr/>
            </p:nvSpPr>
            <p:spPr>
              <a:xfrm>
                <a:off x="3972125" y="3219450"/>
                <a:ext cx="1361876" cy="514349"/>
              </a:xfrm>
              <a:custGeom>
                <a:avLst/>
                <a:gdLst/>
                <a:ahLst/>
                <a:cxnLst/>
                <a:rect l="l" t="t" r="r" b="b"/>
                <a:pathLst>
                  <a:path w="1219200" h="685800">
                    <a:moveTo>
                      <a:pt x="0" y="685800"/>
                    </a:moveTo>
                    <a:lnTo>
                      <a:pt x="1219200" y="685800"/>
                    </a:lnTo>
                    <a:lnTo>
                      <a:pt x="1219200" y="0"/>
                    </a:lnTo>
                    <a:lnTo>
                      <a:pt x="0" y="0"/>
                    </a:lnTo>
                    <a:lnTo>
                      <a:pt x="0" y="685800"/>
                    </a:lnTo>
                    <a:close/>
                  </a:path>
                </a:pathLst>
              </a:custGeom>
              <a:solidFill>
                <a:srgbClr val="FF9933"/>
              </a:solidFill>
              <a:ln w="28575">
                <a:solidFill>
                  <a:srgbClr val="00000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" name="TextBox 1"/>
                <p:cNvSpPr txBox="1"/>
                <p:nvPr/>
              </p:nvSpPr>
              <p:spPr>
                <a:xfrm>
                  <a:off x="3279376" y="3144028"/>
                  <a:ext cx="876457" cy="3907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9376" y="3144028"/>
                  <a:ext cx="876457" cy="390748"/>
                </a:xfrm>
                <a:prstGeom prst="rect">
                  <a:avLst/>
                </a:prstGeom>
                <a:blipFill>
                  <a:blip r:embed="rId2"/>
                  <a:stretch>
                    <a:fillRect b="-46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4395755" y="3144028"/>
                  <a:ext cx="472502" cy="3907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5755" y="3144028"/>
                  <a:ext cx="472502" cy="390748"/>
                </a:xfrm>
                <a:prstGeom prst="rect">
                  <a:avLst/>
                </a:prstGeom>
                <a:blipFill>
                  <a:blip r:embed="rId3"/>
                  <a:stretch>
                    <a:fillRect b="-46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5540794" y="3810000"/>
                <a:ext cx="4073487" cy="39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: Time spent running parallel </a:t>
                </a:r>
                <a:r>
                  <a:rPr lang="en-US" dirty="0"/>
                  <a:t>code</a:t>
                </a: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0794" y="3810000"/>
                <a:ext cx="4073487" cy="390748"/>
              </a:xfrm>
              <a:prstGeom prst="rect">
                <a:avLst/>
              </a:prstGeom>
              <a:blipFill>
                <a:blip r:embed="rId4"/>
                <a:stretch>
                  <a:fillRect t="-9375" r="-449" b="-17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5394300" y="4613907"/>
                <a:ext cx="3069302" cy="9939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400" i="1" dirty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4300" y="4613907"/>
                <a:ext cx="3069302" cy="9939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object 10"/>
          <p:cNvSpPr/>
          <p:nvPr/>
        </p:nvSpPr>
        <p:spPr>
          <a:xfrm>
            <a:off x="3505200" y="4993056"/>
            <a:ext cx="45719" cy="478336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800"/>
                </a:lnTo>
              </a:path>
            </a:pathLst>
          </a:custGeom>
          <a:ln w="1905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10"/>
          <p:cNvSpPr/>
          <p:nvPr/>
        </p:nvSpPr>
        <p:spPr>
          <a:xfrm>
            <a:off x="4831081" y="4982184"/>
            <a:ext cx="45719" cy="478336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800"/>
                </a:lnTo>
              </a:path>
            </a:pathLst>
          </a:custGeom>
          <a:ln w="19050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8" name="TextBox 87"/>
              <p:cNvSpPr txBox="1"/>
              <p:nvPr/>
            </p:nvSpPr>
            <p:spPr>
              <a:xfrm>
                <a:off x="8305800" y="4618889"/>
                <a:ext cx="2814296" cy="8594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800" y="4618889"/>
                <a:ext cx="2814296" cy="8594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606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4" grpId="0"/>
      <p:bldP spid="86" grpId="0" animBg="1"/>
      <p:bldP spid="87" grpId="0" animBg="1"/>
      <p:bldP spid="8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Gustafson’s Law (Weak Scaling)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Doing the same problem faster and faster is not how we use parallel computers</a:t>
                </a:r>
              </a:p>
              <a:p>
                <a:pPr lvl="1"/>
                <a:r>
                  <a:rPr lang="en-US" dirty="0"/>
                  <a:t>Rather, we solve bigger and more difficult problems</a:t>
                </a:r>
              </a:p>
              <a:p>
                <a:pPr lvl="1"/>
                <a:r>
                  <a:rPr lang="en-US" dirty="0"/>
                  <a:t>I.e., the amount of parallelizable work </a:t>
                </a:r>
                <a:r>
                  <a:rPr lang="en-US" dirty="0" smtClean="0"/>
                  <a:t>grows</a:t>
                </a:r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2800" dirty="0" smtClean="0"/>
              </a:p>
              <a:p>
                <a:endParaRPr lang="de-DE" dirty="0" smtClean="0"/>
              </a:p>
              <a:p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de-DE" dirty="0"/>
                  <a:t>: Speedup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 smtClean="0"/>
                  <a:t>: Portion of parallelized </a:t>
                </a:r>
                <a:r>
                  <a:rPr lang="en-US" dirty="0"/>
                  <a:t>code</a:t>
                </a:r>
              </a:p>
              <a:p>
                <a:r>
                  <a:rPr lang="en-US" dirty="0"/>
                  <a:t>N: Number of processors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408" t="-2381" r="-1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2/27/2025, Lecture 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CSC4700, Spring 2025, Introduction to Parallelism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BC6F4A78-CFA0-4D3C-ADB9-4C0A36DEDCBB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pic>
        <p:nvPicPr>
          <p:cNvPr id="1026" name="Picture 2" descr="undefine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846634"/>
            <a:ext cx="5564870" cy="390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09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Scaling &amp; Efficiency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Two kinds of </a:t>
                </a:r>
                <a:r>
                  <a:rPr lang="en-US" dirty="0"/>
                  <a:t>s</a:t>
                </a:r>
                <a:r>
                  <a:rPr lang="en-US" dirty="0" smtClean="0"/>
                  <a:t>caling used:</a:t>
                </a:r>
              </a:p>
              <a:p>
                <a:r>
                  <a:rPr lang="en-US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Strong scaling</a:t>
                </a:r>
                <a:r>
                  <a:rPr lang="en-US" dirty="0" smtClean="0"/>
                  <a:t>: </a:t>
                </a:r>
                <a:r>
                  <a:rPr lang="en-US" dirty="0"/>
                  <a:t>fixed problem size </a:t>
                </a:r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, sometimes calculated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(1)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Ideally scales linearly, sometimes super-linearly</a:t>
                </a:r>
              </a:p>
              <a:p>
                <a:pPr lvl="1"/>
                <a:r>
                  <a:rPr lang="en-US" dirty="0" smtClean="0"/>
                  <a:t>Parallel efficiency: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den>
                    </m:f>
                  </m:oMath>
                </a14:m>
                <a:r>
                  <a:rPr lang="en-US" dirty="0" smtClean="0"/>
                  <a:t> (in %)</a:t>
                </a:r>
              </a:p>
              <a:p>
                <a:r>
                  <a:rPr lang="en-US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Weak scaling</a:t>
                </a:r>
                <a:r>
                  <a:rPr lang="en-US" dirty="0" smtClean="0"/>
                  <a:t>: problem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 smtClean="0"/>
                  <a:t> proportional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Keeps effective problem size per processor constant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𝑃𝑊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Ideally a flat line close to 1</a:t>
                </a:r>
              </a:p>
              <a:p>
                <a:pPr lvl="1"/>
                <a:r>
                  <a:rPr lang="en-US" dirty="0" smtClean="0"/>
                  <a:t>Parallel efficiency: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4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2/27/2025, Lecture 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CSC4700, Spring 2025, Introduction to Parallelism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EC5AD73E-ED04-4483-87A9-ED19382BA990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64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Overheads: Thought-Experiment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2/27/2025, Lecture 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Introduction to Parallelism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D59BBAD0-7158-41E2-BB8D-15D14837C8C5}" type="slidenum">
              <a:rPr lang="en-US" smtClean="0"/>
              <a:t>56</a:t>
            </a:fld>
            <a:endParaRPr lang="en-US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/>
          </p:nvPr>
        </p:nvGraphicFramePr>
        <p:xfrm>
          <a:off x="3103806" y="1866901"/>
          <a:ext cx="5849694" cy="4235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9951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Chart bld="series"/>
        </p:bldSub>
      </p:bldGraphic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Overheads: The Worst of All?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261872" y="1828800"/>
            <a:ext cx="9101328" cy="4351337"/>
          </a:xfrm>
        </p:spPr>
        <p:txBody>
          <a:bodyPr>
            <a:noAutofit/>
          </a:bodyPr>
          <a:lstStyle/>
          <a:p>
            <a:r>
              <a:rPr lang="en-US" sz="2400" dirty="0" smtClean="0"/>
              <a:t>Even relatively small amounts of work can benefit from being split into smaller tasks</a:t>
            </a:r>
          </a:p>
          <a:p>
            <a:pPr lvl="1"/>
            <a:r>
              <a:rPr lang="en-US" sz="2000" dirty="0" smtClean="0"/>
              <a:t>Possibly huge amount of ‘threads’ </a:t>
            </a:r>
          </a:p>
          <a:p>
            <a:pPr lvl="2"/>
            <a:r>
              <a:rPr lang="en-US" sz="1800" dirty="0"/>
              <a:t>I</a:t>
            </a:r>
            <a:r>
              <a:rPr lang="en-US" sz="1800" dirty="0" smtClean="0"/>
              <a:t>n the previous thought-experiment we ended up considering up to 10 million threads</a:t>
            </a:r>
          </a:p>
          <a:p>
            <a:pPr lvl="2"/>
            <a:r>
              <a:rPr lang="en-US" sz="1800" dirty="0" smtClean="0"/>
              <a:t>Best possible scaling is predicted to be reached when using 10000 threads (for </a:t>
            </a:r>
            <a:r>
              <a:rPr lang="en-US" dirty="0" smtClean="0"/>
              <a:t>1 second</a:t>
            </a:r>
            <a:r>
              <a:rPr lang="en-US" sz="1800" dirty="0" smtClean="0"/>
              <a:t> worth of work)</a:t>
            </a:r>
          </a:p>
          <a:p>
            <a:r>
              <a:rPr lang="en-US" sz="2400" dirty="0" smtClean="0"/>
              <a:t>Several problems</a:t>
            </a:r>
          </a:p>
          <a:p>
            <a:pPr lvl="1"/>
            <a:r>
              <a:rPr lang="en-US" sz="2000" dirty="0" smtClean="0"/>
              <a:t>Impossible to work with that many kernel threads (p-threads)</a:t>
            </a:r>
          </a:p>
          <a:p>
            <a:pPr lvl="1"/>
            <a:r>
              <a:rPr lang="en-US" sz="2000" dirty="0" smtClean="0"/>
              <a:t>Impossible to reason about this amount of tasks</a:t>
            </a:r>
          </a:p>
          <a:p>
            <a:pPr lvl="1"/>
            <a:r>
              <a:rPr lang="en-US" sz="2000" dirty="0" smtClean="0"/>
              <a:t>Requires abstraction mechanism</a:t>
            </a:r>
            <a:endParaRPr lang="en-US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2/27/2025, Lecture 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Introduction to Parallelism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D59BBAD0-7158-41E2-BB8D-15D14837C8C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10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2/27/2025, Lecture 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Introduction to Parallelism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E211715C-AAB8-40E5-BA0F-EC7851CB4986}" type="slidenum">
              <a:rPr lang="en-US" smtClean="0"/>
              <a:t>58</a:t>
            </a:fld>
            <a:endParaRPr lang="en-US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2747962" y="852487"/>
          <a:ext cx="6696075" cy="5153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80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Chart bld="series"/>
        </p:bldSub>
      </p:bldGraphic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2/27/2025, Lecture 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Introduction to Parallelism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E211715C-AAB8-40E5-BA0F-EC7851CB4986}" type="slidenum">
              <a:rPr lang="en-US" smtClean="0"/>
              <a:t>59</a:t>
            </a:fld>
            <a:endParaRPr lang="en-US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2747962" y="852487"/>
          <a:ext cx="6696075" cy="5153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7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CSC4700, Spring 2025, Introduction to Parallelism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Traditionally software has been written for </a:t>
            </a:r>
            <a:r>
              <a:rPr lang="en-US" dirty="0" smtClean="0"/>
              <a:t>sequential computations</a:t>
            </a:r>
            <a:endParaRPr lang="en-US" dirty="0"/>
          </a:p>
          <a:p>
            <a:pPr lvl="1"/>
            <a:r>
              <a:rPr lang="en-US" dirty="0"/>
              <a:t>To be run on a single computer having a single Central Processing Unit (CPU)</a:t>
            </a:r>
          </a:p>
          <a:p>
            <a:r>
              <a:rPr lang="en-US" dirty="0"/>
              <a:t>A problem is broken into a discrete set of instructions</a:t>
            </a:r>
          </a:p>
          <a:p>
            <a:r>
              <a:rPr lang="en-US" dirty="0"/>
              <a:t>Instructions are executed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one </a:t>
            </a:r>
            <a:r>
              <a:rPr lang="en-US" dirty="0"/>
              <a:t>after another</a:t>
            </a:r>
          </a:p>
          <a:p>
            <a:r>
              <a:rPr lang="en-US" dirty="0"/>
              <a:t>Only one instruction can </a:t>
            </a:r>
            <a:r>
              <a:rPr lang="en-US" dirty="0" smtClean="0"/>
              <a:t>be </a:t>
            </a:r>
            <a:br>
              <a:rPr lang="en-US" dirty="0" smtClean="0"/>
            </a:br>
            <a:r>
              <a:rPr lang="en-US" dirty="0" smtClean="0"/>
              <a:t>executed </a:t>
            </a:r>
            <a:r>
              <a:rPr lang="en-US" dirty="0"/>
              <a:t>at any moment in time</a:t>
            </a:r>
          </a:p>
          <a:p>
            <a:endParaRPr lang="en-US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82979" y="3787397"/>
            <a:ext cx="6285501" cy="2392740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Sequential Computation</a:t>
            </a:r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6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2/27/2025, Lecture 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91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1793748"/>
          </a:xfrm>
        </p:spPr>
        <p:txBody>
          <a:bodyPr/>
          <a:lstStyle/>
          <a:p>
            <a:r>
              <a:rPr lang="en-US" dirty="0" smtClean="0"/>
              <a:t>Rule 3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261872" y="3009900"/>
            <a:ext cx="9418320" cy="1691640"/>
          </a:xfrm>
        </p:spPr>
        <p:txBody>
          <a:bodyPr anchor="ctr">
            <a:normAutofit/>
          </a:bodyPr>
          <a:lstStyle/>
          <a:p>
            <a:pPr algn="ctr"/>
            <a:r>
              <a:rPr lang="en-US" sz="4800" dirty="0" smtClean="0"/>
              <a:t>Allow for your </a:t>
            </a:r>
            <a:br>
              <a:rPr lang="en-US" sz="4800" dirty="0" smtClean="0"/>
            </a:br>
            <a:r>
              <a:rPr lang="en-US" sz="4800" dirty="0" smtClean="0"/>
              <a:t>Grainsize to be Variable</a:t>
            </a:r>
            <a:endParaRPr lang="en-US" sz="4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2/27/2025, Lecture 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Introduction to Parallelism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F4CF2E7-4E44-4941-8106-201A9F097937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19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37" y="561634"/>
            <a:ext cx="3810000" cy="285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735" y="3419134"/>
            <a:ext cx="3813602" cy="28602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536" y="2182075"/>
            <a:ext cx="3813600" cy="286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19" y="3805215"/>
            <a:ext cx="2795905" cy="1866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147" y="1181098"/>
            <a:ext cx="2796189" cy="18392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759" y="859264"/>
            <a:ext cx="2958566" cy="643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578" y="5547935"/>
            <a:ext cx="2570102" cy="34696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2/27/2025, Lecture 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CSC4700, Spring 2025, Introduction to Parallelism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5339F38-439B-42BE-A6DB-D203DE66964E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38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 Metrics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295400" y="1828800"/>
                <a:ext cx="8595360" cy="4351337"/>
              </a:xfrm>
            </p:spPr>
            <p:txBody>
              <a:bodyPr/>
              <a:lstStyle/>
              <a:p>
                <a:r>
                  <a:rPr lang="en-US" dirty="0" smtClean="0"/>
                  <a:t>Efficiency(N) </a:t>
                </a:r>
                <a:r>
                  <a:rPr lang="en-US" dirty="0" smtClean="0"/>
                  <a:t>= </a:t>
                </a:r>
                <a:r>
                  <a:rPr lang="en-US" dirty="0" smtClean="0"/>
                  <a:t>Speedup(N)/ </a:t>
                </a:r>
                <a:r>
                  <a:rPr lang="en-US" dirty="0"/>
                  <a:t>N</a:t>
                </a:r>
                <a:r>
                  <a:rPr lang="en-US" dirty="0" smtClean="0"/>
                  <a:t> </a:t>
                </a:r>
                <a:r>
                  <a:rPr lang="en-US" dirty="0" smtClean="0"/>
                  <a:t>= T</a:t>
                </a:r>
                <a:r>
                  <a:rPr lang="en-US" baseline="-25000" dirty="0" smtClean="0"/>
                  <a:t>S</a:t>
                </a:r>
                <a:r>
                  <a:rPr lang="en-US" dirty="0" smtClean="0"/>
                  <a:t>/(N </a:t>
                </a:r>
                <a:r>
                  <a:rPr lang="en-US" dirty="0" smtClean="0"/>
                  <a:t>* T</a:t>
                </a:r>
                <a:r>
                  <a:rPr lang="en-US" baseline="-25000" dirty="0" smtClean="0"/>
                  <a:t>P</a:t>
                </a:r>
                <a:r>
                  <a:rPr lang="en-US" dirty="0" smtClean="0"/>
                  <a:t>) </a:t>
                </a:r>
              </a:p>
              <a:p>
                <a:pPr lvl="1"/>
                <a:r>
                  <a:rPr lang="en-US" dirty="0" smtClean="0"/>
                  <a:t>Processor efficiency: </a:t>
                </a:r>
                <a:r>
                  <a:rPr lang="en-US" dirty="0"/>
                  <a:t>figure of merit that indicates how well a parallel program uses available processors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For </a:t>
                </a:r>
                <a:r>
                  <a:rPr lang="en-US" dirty="0"/>
                  <a:t>ideal executions without overhead, </a:t>
                </a:r>
                <a:r>
                  <a:rPr lang="en-US" dirty="0" smtClean="0"/>
                  <a:t>1/N </a:t>
                </a:r>
                <a:r>
                  <a:rPr lang="en-US" dirty="0"/>
                  <a:t>&lt;= </a:t>
                </a:r>
                <a:r>
                  <a:rPr lang="en-US" dirty="0" smtClean="0"/>
                  <a:t>Efficiency(N) </a:t>
                </a:r>
                <a:r>
                  <a:rPr lang="en-US" dirty="0"/>
                  <a:t>&lt;= 1 </a:t>
                </a:r>
                <a:endParaRPr lang="en-US" dirty="0" smtClean="0"/>
              </a:p>
              <a:p>
                <a:r>
                  <a:rPr lang="en-US" dirty="0" smtClean="0"/>
                  <a:t>Half-performance metric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1/2</m:t>
                        </m:r>
                      </m:sub>
                    </m:sSub>
                  </m:oMath>
                </a14:m>
                <a:r>
                  <a:rPr lang="en-US" dirty="0" smtClean="0"/>
                  <a:t>: input </a:t>
                </a:r>
                <a:r>
                  <a:rPr lang="en-US" dirty="0"/>
                  <a:t>size that achieves </a:t>
                </a:r>
                <a:r>
                  <a:rPr lang="en-US" dirty="0" smtClean="0"/>
                  <a:t>Efficiency(N) </a:t>
                </a:r>
                <a:r>
                  <a:rPr lang="en-US" dirty="0"/>
                  <a:t>= 0.5 for a given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Figure </a:t>
                </a:r>
                <a:r>
                  <a:rPr lang="en-US" dirty="0"/>
                  <a:t>of merit that indicates how large an input size is needed to obtain efficient parallelism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A </a:t>
                </a:r>
                <a:r>
                  <a:rPr lang="en-US" dirty="0"/>
                  <a:t>larger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1/2</m:t>
                        </m:r>
                      </m:sub>
                    </m:sSub>
                  </m:oMath>
                </a14:m>
                <a:r>
                  <a:rPr lang="en-US" dirty="0"/>
                  <a:t> indicates that the problem is harder to parallelize efficiently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95400" y="1828800"/>
                <a:ext cx="8595360" cy="4351337"/>
              </a:xfrm>
              <a:blipFill>
                <a:blip r:embed="rId2"/>
                <a:stretch>
                  <a:fillRect l="-284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2/27/2025, Lecture 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CSC4700, Spring 2025, Introduction to Parallelism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EC5AD73E-ED04-4483-87A9-ED19382BA990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365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 Measures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We'll say that a cost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𝐶𝑜𝑠𝑡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“order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”, or simply “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dirty="0"/>
                  <a:t>”</a:t>
                </a:r>
                <a:r>
                  <a:rPr lang="en-US" dirty="0" smtClean="0"/>
                  <a:t>, read as “Big-O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”</a:t>
                </a:r>
              </a:p>
              <a:p>
                <a:pPr lvl="1"/>
                <a:r>
                  <a:rPr lang="en-US" dirty="0"/>
                  <a:t>Cost-X(n) &lt;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𝑓𝑎𝑐𝑡𝑜𝑟</m:t>
                    </m:r>
                  </m:oMath>
                </a14:m>
                <a:r>
                  <a:rPr lang="en-US" dirty="0"/>
                  <a:t> * f (n), for sufficiently large n, for some constant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𝑓𝑎𝑐𝑡𝑜𝑟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Examples: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𝐶𝑜𝑠𝑡𝐴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)=2∗</m:t>
                    </m:r>
                    <m:sSup>
                      <m:sSup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pt-BR" i="1" dirty="0" smtClean="0">
                        <a:latin typeface="Cambria Math" panose="02040503050406030204" pitchFamily="18" charset="0"/>
                      </a:rPr>
                      <m:t> +</m:t>
                    </m:r>
                    <m:sSup>
                      <m:sSup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i="1" dirty="0" smtClean="0">
                        <a:latin typeface="Cambria Math" panose="02040503050406030204" pitchFamily="18" charset="0"/>
                      </a:rPr>
                      <m:t>+ 1 </m:t>
                    </m:r>
                  </m:oMath>
                </a14:m>
                <a:r>
                  <a:rPr lang="pt-BR" dirty="0" smtClean="0"/>
                  <a:t>		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𝐶𝑜𝑠𝑡𝐴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pt-BR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𝐶𝑜𝑠𝑡𝐵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)=3∗</m:t>
                    </m:r>
                    <m:sSup>
                      <m:sSup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i="1" dirty="0">
                        <a:latin typeface="Cambria Math" panose="02040503050406030204" pitchFamily="18" charset="0"/>
                      </a:rPr>
                      <m:t>+ 10</m:t>
                    </m:r>
                  </m:oMath>
                </a14:m>
                <a:r>
                  <a:rPr lang="pt-BR" dirty="0"/>
                  <a:t> </a:t>
                </a:r>
                <a:r>
                  <a:rPr lang="pt-BR" dirty="0" smtClean="0"/>
                  <a:t>		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𝐶𝑜𝑠𝑡𝐵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pt-BR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𝐶𝑜𝑠𝑡𝐶</m:t>
                    </m:r>
                    <m:d>
                      <m:dPr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pt-BR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pt-BR" dirty="0" smtClean="0"/>
                  <a:t>			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 panose="02040503050406030204" pitchFamily="18" charset="0"/>
                      </a:rPr>
                      <m:t>𝐶𝑜𝑠𝑡𝐶</m:t>
                    </m:r>
                    <m:r>
                      <a:rPr lang="pt-BR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pt-BR" i="1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pt-BR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61872" y="1828800"/>
                <a:ext cx="8595360" cy="4351337"/>
              </a:xfrm>
              <a:blipFill>
                <a:blip r:embed="rId2"/>
                <a:stretch>
                  <a:fillRect l="-284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2/27/2025, Lecture 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CSC4700, Spring 2025, Introduction to Parallelism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EC5AD73E-ED04-4483-87A9-ED19382BA990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72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Famous Complexity Classes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 smtClean="0"/>
                  <a:t>			constant-time </a:t>
                </a:r>
                <a:r>
                  <a:rPr lang="en-US" dirty="0"/>
                  <a:t>(head, tail)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i="1" dirty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		logarithmic </a:t>
                </a:r>
                <a:r>
                  <a:rPr lang="en-US" dirty="0"/>
                  <a:t>(binary search) 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			linear </a:t>
                </a:r>
                <a:r>
                  <a:rPr lang="en-US" dirty="0"/>
                  <a:t>(vector multiplication) 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∗</m:t>
                    </m:r>
                    <m:r>
                      <m:rPr>
                        <m:sty m:val="p"/>
                      </m:rPr>
                      <a:rPr lang="en-US" i="1" dirty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		"</a:t>
                </a:r>
                <a:r>
                  <a:rPr lang="en-US" dirty="0"/>
                  <a:t>n </a:t>
                </a:r>
                <a:r>
                  <a:rPr lang="en-US" dirty="0" err="1"/>
                  <a:t>logn</a:t>
                </a:r>
                <a:r>
                  <a:rPr lang="en-US" dirty="0"/>
                  <a:t>" (sorting) 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			quadratic </a:t>
                </a:r>
                <a:r>
                  <a:rPr lang="en-US" dirty="0"/>
                  <a:t>(matrix addition) 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			cubic </a:t>
                </a:r>
                <a:r>
                  <a:rPr lang="en-US" dirty="0"/>
                  <a:t>(matrix multiplication) 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p>
                  </m:oMath>
                </a14:m>
                <a:r>
                  <a:rPr lang="en-US" dirty="0" smtClean="0"/>
                  <a:t>			polynomial </a:t>
                </a:r>
                <a:r>
                  <a:rPr lang="en-US" dirty="0"/>
                  <a:t>(…many! …)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 	</a:t>
                </a:r>
                <a:r>
                  <a:rPr lang="en-US" dirty="0" smtClean="0"/>
                  <a:t>		exponential </a:t>
                </a:r>
                <a:r>
                  <a:rPr lang="en-US" dirty="0"/>
                  <a:t>(guess password)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61872" y="1828800"/>
                <a:ext cx="8595360" cy="4351337"/>
              </a:xfrm>
              <a:blipFill>
                <a:blip r:embed="rId2"/>
                <a:stretch>
                  <a:fillRect l="-284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2/27/2025, Lecture 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CSC4700, Spring 2025, Introduction to Parallelism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EC5AD73E-ED04-4483-87A9-ED19382BA990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73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</a:t>
            </a:r>
            <a:r>
              <a:rPr lang="en-US" dirty="0" smtClean="0"/>
              <a:t>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Focus </a:t>
            </a:r>
            <a:r>
              <a:rPr lang="en-US" dirty="0" smtClean="0"/>
              <a:t>on </a:t>
            </a:r>
            <a:r>
              <a:rPr lang="en-US" dirty="0"/>
              <a:t>key metric of interest in your </a:t>
            </a:r>
            <a:r>
              <a:rPr lang="en-US" dirty="0" smtClean="0"/>
              <a:t>algorithm</a:t>
            </a:r>
          </a:p>
          <a:p>
            <a:r>
              <a:rPr lang="en-US" dirty="0"/>
              <a:t>Don’t count operations that are incidental to your </a:t>
            </a:r>
            <a:r>
              <a:rPr lang="en-US" dirty="0" smtClean="0"/>
              <a:t>algorithm</a:t>
            </a:r>
          </a:p>
          <a:p>
            <a:pPr lvl="1"/>
            <a:r>
              <a:rPr lang="en-US" dirty="0"/>
              <a:t>They can be important implementation considerations, but may not contribute to understanding your </a:t>
            </a:r>
            <a:r>
              <a:rPr lang="en-US" dirty="0" smtClean="0"/>
              <a:t>algorithm</a:t>
            </a:r>
          </a:p>
          <a:p>
            <a:r>
              <a:rPr lang="en-US" dirty="0"/>
              <a:t>Since big-O analysis does not care about differences within a constant factor, you can just use a unit cost as a stand-in for a constant number of </a:t>
            </a:r>
            <a:r>
              <a:rPr lang="en-US" dirty="0" smtClean="0"/>
              <a:t>operations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2/27/2025, Lecture 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CSC4700, Spring 2025, Introduction to Parallelism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fld id="{EC5AD73E-ED04-4483-87A9-ED19382BA990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619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CSC4700, Spring 2025, Introduction to Parallelism</a:t>
            </a:r>
            <a:endParaRPr lang="en-US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Computing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simplest sense, parallel computing is the simultaneous use of multiple compute resources to solve a computational </a:t>
            </a:r>
            <a:r>
              <a:rPr lang="en-US" dirty="0" smtClean="0"/>
              <a:t>problem</a:t>
            </a:r>
            <a:endParaRPr lang="en-US" dirty="0"/>
          </a:p>
          <a:p>
            <a:pPr lvl="1"/>
            <a:r>
              <a:rPr lang="en-US" dirty="0"/>
              <a:t>To be run using multiple </a:t>
            </a:r>
            <a:r>
              <a:rPr lang="en-US" dirty="0" smtClean="0"/>
              <a:t>CPUs concurrently</a:t>
            </a:r>
            <a:endParaRPr lang="en-US" dirty="0"/>
          </a:p>
          <a:p>
            <a:r>
              <a:rPr lang="en-US" dirty="0"/>
              <a:t>A problem is broken into discrete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parts </a:t>
            </a:r>
            <a:r>
              <a:rPr lang="en-US" dirty="0"/>
              <a:t>that can be solved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concurrently</a:t>
            </a:r>
            <a:endParaRPr lang="en-US" dirty="0"/>
          </a:p>
          <a:p>
            <a:r>
              <a:rPr lang="en-US" dirty="0"/>
              <a:t>Each part is further broken down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dirty="0"/>
              <a:t>a series of instructions</a:t>
            </a:r>
          </a:p>
          <a:p>
            <a:r>
              <a:rPr lang="en-US" dirty="0"/>
              <a:t>Instructions from each part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execute </a:t>
            </a:r>
            <a:r>
              <a:rPr lang="en-US" dirty="0"/>
              <a:t>simultaneously 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different </a:t>
            </a:r>
            <a:r>
              <a:rPr lang="en-US" dirty="0"/>
              <a:t>CPUs</a:t>
            </a:r>
          </a:p>
          <a:p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7</a:t>
            </a:r>
            <a:endParaRPr lang="en-US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02523" y="3027182"/>
            <a:ext cx="5960877" cy="3145018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2/27/2025, Lecture 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9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Computers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Virtually all stand-alone computers today are parallel from a hardware </a:t>
            </a:r>
            <a:r>
              <a:rPr lang="en-US" dirty="0" smtClean="0"/>
              <a:t>perspective</a:t>
            </a:r>
            <a:endParaRPr lang="en-US" dirty="0"/>
          </a:p>
          <a:p>
            <a:pPr lvl="1"/>
            <a:r>
              <a:rPr lang="en-US" dirty="0"/>
              <a:t>Multiple functional units (floating point, integer, GPU, etc.)</a:t>
            </a:r>
          </a:p>
          <a:p>
            <a:pPr lvl="1"/>
            <a:r>
              <a:rPr lang="en-US" dirty="0"/>
              <a:t>Multiple execution units / cores</a:t>
            </a:r>
          </a:p>
          <a:p>
            <a:pPr lvl="1"/>
            <a:r>
              <a:rPr lang="en-US" dirty="0"/>
              <a:t>Multiple hardware threads</a:t>
            </a:r>
          </a:p>
          <a:p>
            <a:endParaRPr lang="en-US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8</a:t>
            </a:r>
            <a:endParaRPr lang="en-US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78702" y="3396024"/>
            <a:ext cx="3978529" cy="249323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875004" y="5877758"/>
            <a:ext cx="4066032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dirty="0">
                <a:latin typeface="Carlito"/>
                <a:cs typeface="Carlito"/>
              </a:rPr>
              <a:t>Intel</a:t>
            </a:r>
            <a:r>
              <a:rPr sz="1600" spc="-4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Core</a:t>
            </a:r>
            <a:r>
              <a:rPr sz="1600" spc="-25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i7</a:t>
            </a:r>
            <a:r>
              <a:rPr sz="1600" spc="-30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CPU</a:t>
            </a:r>
            <a:r>
              <a:rPr sz="1600" spc="-35" dirty="0">
                <a:latin typeface="Carlito"/>
                <a:cs typeface="Carlito"/>
              </a:rPr>
              <a:t> </a:t>
            </a:r>
            <a:r>
              <a:rPr sz="1600" dirty="0">
                <a:latin typeface="Carlito"/>
                <a:cs typeface="Carlito"/>
              </a:rPr>
              <a:t>and</a:t>
            </a:r>
            <a:r>
              <a:rPr sz="1600" spc="-35" dirty="0">
                <a:latin typeface="Carlito"/>
                <a:cs typeface="Carlito"/>
              </a:rPr>
              <a:t> </a:t>
            </a:r>
            <a:r>
              <a:rPr sz="1600" spc="-25" dirty="0" smtClean="0">
                <a:latin typeface="Carlito"/>
                <a:cs typeface="Carlito"/>
              </a:rPr>
              <a:t>its</a:t>
            </a:r>
            <a:r>
              <a:rPr lang="en-US" sz="1600" spc="-25" dirty="0" smtClean="0">
                <a:latin typeface="Carlito"/>
                <a:cs typeface="Carlito"/>
              </a:rPr>
              <a:t> </a:t>
            </a:r>
            <a:r>
              <a:rPr sz="1600" dirty="0" smtClean="0">
                <a:latin typeface="Carlito"/>
                <a:cs typeface="Carlito"/>
              </a:rPr>
              <a:t>major </a:t>
            </a:r>
            <a:r>
              <a:rPr sz="1600" spc="-10" dirty="0">
                <a:latin typeface="Carlito"/>
                <a:cs typeface="Carlito"/>
              </a:rPr>
              <a:t>components</a:t>
            </a:r>
            <a:endParaRPr sz="1600" dirty="0">
              <a:latin typeface="Carlito"/>
              <a:cs typeface="Carlito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2/27/2025, Lecture 10</a:t>
            </a: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CSC4700, Spring 2025, Introduction to Parallelism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21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CSC4700, Spring 2025, Introduction to Parallelism</a:t>
            </a:r>
            <a:endParaRPr lang="en-US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</a:t>
            </a:r>
            <a:r>
              <a:rPr lang="en-US" dirty="0" smtClean="0"/>
              <a:t>Computers (HPC)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Networks connect multiple stand-alone computers (nodes) to create larger parallel computer clusters</a:t>
            </a:r>
          </a:p>
          <a:p>
            <a:r>
              <a:rPr lang="en-US" dirty="0"/>
              <a:t>Each compute node is a multi-processor parallel computer in itself</a:t>
            </a:r>
          </a:p>
          <a:p>
            <a:r>
              <a:rPr lang="en-US" dirty="0"/>
              <a:t>Multiple compute nodes are networked together with </a:t>
            </a:r>
            <a:r>
              <a:rPr lang="en-US" dirty="0" smtClean="0"/>
              <a:t>a high-bandwidth, low-latency network </a:t>
            </a:r>
            <a:r>
              <a:rPr lang="en-US" dirty="0"/>
              <a:t>(e.g., </a:t>
            </a:r>
            <a:r>
              <a:rPr lang="en-US" dirty="0" err="1"/>
              <a:t>InfiniBand</a:t>
            </a:r>
            <a:r>
              <a:rPr lang="en-US" dirty="0"/>
              <a:t> 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Special purpose nodes,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also </a:t>
            </a:r>
            <a:r>
              <a:rPr lang="en-US" dirty="0"/>
              <a:t>multi-processor, are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used </a:t>
            </a:r>
            <a:r>
              <a:rPr lang="en-US" dirty="0"/>
              <a:t>for other purposes</a:t>
            </a:r>
          </a:p>
          <a:p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9</a:t>
            </a:r>
            <a:endParaRPr lang="en-US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7806" y="3880692"/>
            <a:ext cx="7240834" cy="2443908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2/27/2025, Lecture 10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66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Lecture 1 - Welcome and Getting Started</Template>
  <TotalTime>7277</TotalTime>
  <Words>5151</Words>
  <Application>Microsoft Office PowerPoint</Application>
  <PresentationFormat>Widescreen</PresentationFormat>
  <Paragraphs>715</Paragraphs>
  <Slides>65</Slides>
  <Notes>9</Notes>
  <HiddenSlides>4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6" baseType="lpstr">
      <vt:lpstr>Arial</vt:lpstr>
      <vt:lpstr>Arial Narrow</vt:lpstr>
      <vt:lpstr>Calibri</vt:lpstr>
      <vt:lpstr>Cambria Math</vt:lpstr>
      <vt:lpstr>Carlito</vt:lpstr>
      <vt:lpstr>Century Schoolbook</vt:lpstr>
      <vt:lpstr>Myriad Pro Cond</vt:lpstr>
      <vt:lpstr>Symbol</vt:lpstr>
      <vt:lpstr>Times New Roman</vt:lpstr>
      <vt:lpstr>Wingdings 2</vt:lpstr>
      <vt:lpstr>View</vt:lpstr>
      <vt:lpstr>Introduction to Parallelism</vt:lpstr>
      <vt:lpstr>Multicore for HPC</vt:lpstr>
      <vt:lpstr>Multicore Architecture</vt:lpstr>
      <vt:lpstr>Parallelism and Concurrency</vt:lpstr>
      <vt:lpstr>Why Parallelism?</vt:lpstr>
      <vt:lpstr>Sequential Computation</vt:lpstr>
      <vt:lpstr>Parallel Computing</vt:lpstr>
      <vt:lpstr>Parallel Computers</vt:lpstr>
      <vt:lpstr>Parallel Computers (HPC)</vt:lpstr>
      <vt:lpstr>Why Use HPC?</vt:lpstr>
      <vt:lpstr>Future Trends</vt:lpstr>
      <vt:lpstr>HPC Terminology</vt:lpstr>
      <vt:lpstr>Parallel Computer Memory Architectures</vt:lpstr>
      <vt:lpstr>Parallel Computer Memory Architectures</vt:lpstr>
      <vt:lpstr>Parallel Computer Memory Architectures</vt:lpstr>
      <vt:lpstr>Parallel Programming Models</vt:lpstr>
      <vt:lpstr>Parallel Programming Models</vt:lpstr>
      <vt:lpstr>Shared Threads Models</vt:lpstr>
      <vt:lpstr>Shared Threads Models</vt:lpstr>
      <vt:lpstr>Distributed Memory / Message Passing Models</vt:lpstr>
      <vt:lpstr>Data Parallel Model</vt:lpstr>
      <vt:lpstr>Hybrid Parallel Programming Models</vt:lpstr>
      <vt:lpstr>Hybrid Parallel Programming Models:</vt:lpstr>
      <vt:lpstr>Can my Code be parallelized?</vt:lpstr>
      <vt:lpstr>Basic Guidance for efficient Parallelization</vt:lpstr>
      <vt:lpstr>Basic Guidance for efficient Parallelization</vt:lpstr>
      <vt:lpstr>Considerations about Parallelization</vt:lpstr>
      <vt:lpstr>Oversimplified Example</vt:lpstr>
      <vt:lpstr>Oversimplified Example, continued</vt:lpstr>
      <vt:lpstr>More realistic Example</vt:lpstr>
      <vt:lpstr>Designing parallel Programs - Partitioning</vt:lpstr>
      <vt:lpstr>Designing parallel Programs - Partitioning</vt:lpstr>
      <vt:lpstr>Designing parallel Programs - Communication</vt:lpstr>
      <vt:lpstr>Designing parallel Programs - Communication</vt:lpstr>
      <vt:lpstr>Designing parallel Programs - Communication</vt:lpstr>
      <vt:lpstr>Designing parallel Programs -  Load Balancing</vt:lpstr>
      <vt:lpstr>Scalability</vt:lpstr>
      <vt:lpstr>Name This Famous Person</vt:lpstr>
      <vt:lpstr>Amdahl’s Law</vt:lpstr>
      <vt:lpstr>Amdahl’s Law (Strong Scaling)</vt:lpstr>
      <vt:lpstr>A simple Example</vt:lpstr>
      <vt:lpstr>First attempt at Parallelism (P Processors)</vt:lpstr>
      <vt:lpstr>Parallelizing Step 2</vt:lpstr>
      <vt:lpstr>Amdahl’s Law</vt:lpstr>
      <vt:lpstr>Rule 1</vt:lpstr>
      <vt:lpstr>PowerPoint Presentation</vt:lpstr>
      <vt:lpstr>PowerPoint Presentation</vt:lpstr>
      <vt:lpstr>Universal Scalability Law</vt:lpstr>
      <vt:lpstr>Real-world Problems</vt:lpstr>
      <vt:lpstr>Fork/Join Parallelism</vt:lpstr>
      <vt:lpstr>Rule 2 </vt:lpstr>
      <vt:lpstr>Name This Famous Person</vt:lpstr>
      <vt:lpstr>Oversimplified Example, again:</vt:lpstr>
      <vt:lpstr>Gustafson’s Law (Weak Scaling)</vt:lpstr>
      <vt:lpstr>Parallel Scaling &amp; Efficiency</vt:lpstr>
      <vt:lpstr>Overheads: Thought-Experiment</vt:lpstr>
      <vt:lpstr>Overheads: The Worst of All?</vt:lpstr>
      <vt:lpstr>PowerPoint Presentation</vt:lpstr>
      <vt:lpstr>PowerPoint Presentation</vt:lpstr>
      <vt:lpstr>Rule 3</vt:lpstr>
      <vt:lpstr>PowerPoint Presentation</vt:lpstr>
      <vt:lpstr>Efficiency Metrics</vt:lpstr>
      <vt:lpstr>Complexity Measures</vt:lpstr>
      <vt:lpstr>Famous Complexity Classes</vt:lpstr>
      <vt:lpstr>Complexity Measures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</dc:title>
  <dc:creator>Ronnie Ward</dc:creator>
  <cp:lastModifiedBy>Hartmut Kaiser</cp:lastModifiedBy>
  <cp:revision>415</cp:revision>
  <dcterms:created xsi:type="dcterms:W3CDTF">1601-01-01T00:00:00Z</dcterms:created>
  <dcterms:modified xsi:type="dcterms:W3CDTF">2025-02-27T15:52:48Z</dcterms:modified>
</cp:coreProperties>
</file>