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35.jpg" ContentType="image/jpeg"/>
  <Override PartName="/ppt/media/image36.jpg" ContentType="image/jpeg"/>
  <Override PartName="/ppt/media/image37.jpg" ContentType="image/jpeg"/>
  <Override PartName="/ppt/media/image3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75"/>
  </p:notesMasterIdLst>
  <p:sldIdLst>
    <p:sldId id="256" r:id="rId2"/>
    <p:sldId id="486" r:id="rId3"/>
    <p:sldId id="511" r:id="rId4"/>
    <p:sldId id="526" r:id="rId5"/>
    <p:sldId id="512" r:id="rId6"/>
    <p:sldId id="513" r:id="rId7"/>
    <p:sldId id="514" r:id="rId8"/>
    <p:sldId id="515" r:id="rId9"/>
    <p:sldId id="516" r:id="rId10"/>
    <p:sldId id="517" r:id="rId11"/>
    <p:sldId id="446" r:id="rId12"/>
    <p:sldId id="447" r:id="rId13"/>
    <p:sldId id="448" r:id="rId14"/>
    <p:sldId id="449" r:id="rId15"/>
    <p:sldId id="488" r:id="rId16"/>
    <p:sldId id="489" r:id="rId17"/>
    <p:sldId id="450" r:id="rId18"/>
    <p:sldId id="451" r:id="rId19"/>
    <p:sldId id="452" r:id="rId20"/>
    <p:sldId id="453" r:id="rId21"/>
    <p:sldId id="454" r:id="rId22"/>
    <p:sldId id="455" r:id="rId23"/>
    <p:sldId id="518" r:id="rId24"/>
    <p:sldId id="519" r:id="rId25"/>
    <p:sldId id="520" r:id="rId26"/>
    <p:sldId id="521" r:id="rId27"/>
    <p:sldId id="522" r:id="rId28"/>
    <p:sldId id="523" r:id="rId29"/>
    <p:sldId id="491" r:id="rId30"/>
    <p:sldId id="495" r:id="rId31"/>
    <p:sldId id="492" r:id="rId32"/>
    <p:sldId id="493" r:id="rId33"/>
    <p:sldId id="494" r:id="rId34"/>
    <p:sldId id="456" r:id="rId35"/>
    <p:sldId id="457" r:id="rId36"/>
    <p:sldId id="458" r:id="rId37"/>
    <p:sldId id="459" r:id="rId38"/>
    <p:sldId id="460" r:id="rId39"/>
    <p:sldId id="461" r:id="rId40"/>
    <p:sldId id="462" r:id="rId41"/>
    <p:sldId id="463" r:id="rId42"/>
    <p:sldId id="464" r:id="rId43"/>
    <p:sldId id="465" r:id="rId44"/>
    <p:sldId id="466" r:id="rId45"/>
    <p:sldId id="467" r:id="rId46"/>
    <p:sldId id="468" r:id="rId47"/>
    <p:sldId id="469" r:id="rId48"/>
    <p:sldId id="470" r:id="rId49"/>
    <p:sldId id="471" r:id="rId50"/>
    <p:sldId id="472" r:id="rId51"/>
    <p:sldId id="473" r:id="rId52"/>
    <p:sldId id="399" r:id="rId53"/>
    <p:sldId id="500" r:id="rId54"/>
    <p:sldId id="496" r:id="rId55"/>
    <p:sldId id="497" r:id="rId56"/>
    <p:sldId id="498" r:id="rId57"/>
    <p:sldId id="499" r:id="rId58"/>
    <p:sldId id="487" r:id="rId59"/>
    <p:sldId id="393" r:id="rId60"/>
    <p:sldId id="524" r:id="rId61"/>
    <p:sldId id="394" r:id="rId62"/>
    <p:sldId id="395" r:id="rId63"/>
    <p:sldId id="396" r:id="rId64"/>
    <p:sldId id="501" r:id="rId65"/>
    <p:sldId id="502" r:id="rId66"/>
    <p:sldId id="525" r:id="rId67"/>
    <p:sldId id="503" r:id="rId68"/>
    <p:sldId id="504" r:id="rId69"/>
    <p:sldId id="505" r:id="rId70"/>
    <p:sldId id="506" r:id="rId71"/>
    <p:sldId id="507" r:id="rId72"/>
    <p:sldId id="385" r:id="rId73"/>
    <p:sldId id="317" r:id="rId7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pos="3624" userDrawn="1">
          <p15:clr>
            <a:srgbClr val="A4A3A4"/>
          </p15:clr>
        </p15:guide>
        <p15:guide id="4" orient="horz" pos="41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6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38" y="336"/>
      </p:cViewPr>
      <p:guideLst>
        <p:guide orient="horz" pos="1728"/>
        <p:guide pos="696"/>
        <p:guide pos="3624"/>
        <p:guide orient="horz" pos="41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0A7DC-B7AA-DF46-8D57-32FBE2B459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6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5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02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0A7DC-B7AA-DF46-8D57-32FBE2B459B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6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198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19" cy="1691641"/>
          </a:xfrm>
        </p:spPr>
        <p:txBody>
          <a:bodyPr>
            <a:normAutofit/>
          </a:bodyPr>
          <a:lstStyle>
            <a:lvl1pPr marL="0" indent="0" algn="l">
              <a:buNone/>
              <a:defRPr sz="2199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115" indent="0" algn="ctr">
              <a:buNone/>
              <a:defRPr sz="2199"/>
            </a:lvl2pPr>
            <a:lvl3pPr marL="914230" indent="0" algn="ctr">
              <a:buNone/>
              <a:defRPr sz="2199"/>
            </a:lvl3pPr>
            <a:lvl4pPr marL="1371345" indent="0" algn="ctr">
              <a:buNone/>
              <a:defRPr sz="1999"/>
            </a:lvl4pPr>
            <a:lvl5pPr marL="1828460" indent="0" algn="ctr">
              <a:buNone/>
              <a:defRPr sz="1999"/>
            </a:lvl5pPr>
            <a:lvl6pPr marL="2285577" indent="0" algn="ctr">
              <a:buNone/>
              <a:defRPr sz="1999"/>
            </a:lvl6pPr>
            <a:lvl7pPr marL="2742692" indent="0" algn="ctr">
              <a:buNone/>
              <a:defRPr sz="1999"/>
            </a:lvl7pPr>
            <a:lvl8pPr marL="3199806" indent="0" algn="ctr">
              <a:buNone/>
              <a:defRPr sz="1999"/>
            </a:lvl8pPr>
            <a:lvl9pPr marL="3656921" indent="0" algn="ctr">
              <a:buNone/>
              <a:defRPr sz="1999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36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797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1" y="381001"/>
            <a:ext cx="2476501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1"/>
            <a:ext cx="7734301" cy="589756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1053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40" y="2698852"/>
            <a:ext cx="7277733" cy="553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98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40" y="3446781"/>
            <a:ext cx="3890009" cy="70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99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6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418319" cy="40416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198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19" cy="1691641"/>
          </a:xfrm>
        </p:spPr>
        <p:txBody>
          <a:bodyPr anchor="t">
            <a:normAutofit/>
          </a:bodyPr>
          <a:lstStyle>
            <a:lvl1pPr marL="0" indent="0">
              <a:buNone/>
              <a:defRPr sz="2199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1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23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345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846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557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269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980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6921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7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1" y="1828801"/>
            <a:ext cx="4480561" cy="4351338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99" b="0">
                <a:solidFill>
                  <a:schemeClr val="tx2"/>
                </a:solidFill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3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1" y="1713656"/>
            <a:ext cx="4480561" cy="731521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1999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15" indent="0">
              <a:buNone/>
              <a:defRPr sz="1999" b="1"/>
            </a:lvl2pPr>
            <a:lvl3pPr marL="914230" indent="0">
              <a:buNone/>
              <a:defRPr sz="1799" b="1"/>
            </a:lvl3pPr>
            <a:lvl4pPr marL="1371345" indent="0">
              <a:buNone/>
              <a:defRPr sz="1599" b="1"/>
            </a:lvl4pPr>
            <a:lvl5pPr marL="1828460" indent="0">
              <a:buNone/>
              <a:defRPr sz="1599" b="1"/>
            </a:lvl5pPr>
            <a:lvl6pPr marL="2285577" indent="0">
              <a:buNone/>
              <a:defRPr sz="1599" b="1"/>
            </a:lvl6pPr>
            <a:lvl7pPr marL="2742692" indent="0">
              <a:buNone/>
              <a:defRPr sz="1599" b="1"/>
            </a:lvl7pPr>
            <a:lvl8pPr marL="3199806" indent="0">
              <a:buNone/>
              <a:defRPr sz="1599" b="1"/>
            </a:lvl8pPr>
            <a:lvl9pPr marL="3656921" indent="0">
              <a:buNone/>
              <a:defRPr sz="1599" b="1"/>
            </a:lvl9pPr>
          </a:lstStyle>
          <a:p>
            <a:pPr marL="0" lvl="0" indent="0" algn="l" defTabSz="914230" rtl="0" eaLnBrk="1" latinLnBrk="0" hangingPunct="1">
              <a:lnSpc>
                <a:spcPct val="90000"/>
              </a:lnSpc>
              <a:spcBef>
                <a:spcPts val="1999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1" y="2507551"/>
            <a:ext cx="4480561" cy="3664650"/>
          </a:xfr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809" y="5694029"/>
            <a:ext cx="1170031" cy="116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660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7" y="457202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7" cy="548640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599"/>
            </a:lvl3pPr>
            <a:lvl4pPr>
              <a:defRPr sz="1399"/>
            </a:lvl4pPr>
            <a:lvl5pPr>
              <a:defRPr sz="1399"/>
            </a:lvl5pPr>
            <a:lvl6pPr>
              <a:defRPr sz="1399"/>
            </a:lvl6pPr>
            <a:lvl7pPr>
              <a:defRPr sz="1399"/>
            </a:lvl7pPr>
            <a:lvl8pPr>
              <a:defRPr sz="1399"/>
            </a:lvl8pPr>
            <a:lvl9pPr>
              <a:defRPr sz="13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7" y="2099735"/>
            <a:ext cx="3200400" cy="38100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99"/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7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5257802"/>
            <a:ext cx="9982201" cy="914399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11292840" cy="51289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15" indent="0">
              <a:buNone/>
              <a:defRPr sz="2800"/>
            </a:lvl2pPr>
            <a:lvl3pPr marL="914230" indent="0">
              <a:buNone/>
              <a:defRPr sz="2399"/>
            </a:lvl3pPr>
            <a:lvl4pPr marL="1371345" indent="0">
              <a:buNone/>
              <a:defRPr sz="1999"/>
            </a:lvl4pPr>
            <a:lvl5pPr marL="1828460" indent="0">
              <a:buNone/>
              <a:defRPr sz="1999"/>
            </a:lvl5pPr>
            <a:lvl6pPr marL="2285577" indent="0">
              <a:buNone/>
              <a:defRPr sz="1999"/>
            </a:lvl6pPr>
            <a:lvl7pPr marL="2742692" indent="0">
              <a:buNone/>
              <a:defRPr sz="1999"/>
            </a:lvl7pPr>
            <a:lvl8pPr marL="3199806" indent="0">
              <a:buNone/>
              <a:defRPr sz="1999"/>
            </a:lvl8pPr>
            <a:lvl9pPr marL="3656921" indent="0">
              <a:buNone/>
              <a:defRPr sz="19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9" y="6108590"/>
            <a:ext cx="9982201" cy="5970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99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15" indent="0">
              <a:buNone/>
              <a:defRPr sz="1201"/>
            </a:lvl2pPr>
            <a:lvl3pPr marL="914230" indent="0">
              <a:buNone/>
              <a:defRPr sz="1001"/>
            </a:lvl3pPr>
            <a:lvl4pPr marL="1371345" indent="0">
              <a:buNone/>
              <a:defRPr sz="900"/>
            </a:lvl4pPr>
            <a:lvl5pPr marL="1828460" indent="0">
              <a:buNone/>
              <a:defRPr sz="900"/>
            </a:lvl5pPr>
            <a:lvl6pPr marL="2285577" indent="0">
              <a:buNone/>
              <a:defRPr sz="900"/>
            </a:lvl6pPr>
            <a:lvl7pPr marL="2742692" indent="0">
              <a:buNone/>
              <a:defRPr sz="900"/>
            </a:lvl7pPr>
            <a:lvl8pPr marL="3199806" indent="0">
              <a:buNone/>
              <a:defRPr sz="900"/>
            </a:lvl8pPr>
            <a:lvl9pPr marL="3656921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8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3" y="1828801"/>
            <a:ext cx="85953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4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39" y="6172201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l" defTabSz="914230" rtl="0" eaLnBrk="1" latinLnBrk="0" hangingPunct="1">
        <a:lnSpc>
          <a:spcPct val="90000"/>
        </a:lnSpc>
        <a:spcBef>
          <a:spcPct val="0"/>
        </a:spcBef>
        <a:buNone/>
        <a:defRPr sz="4399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46" indent="-182846" algn="l" defTabSz="914230" rtl="0" eaLnBrk="1" latinLnBrk="0" hangingPunct="1">
        <a:lnSpc>
          <a:spcPct val="95000"/>
        </a:lnSpc>
        <a:spcBef>
          <a:spcPts val="1399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999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115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7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38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5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654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79923" indent="-182846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599703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899647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199592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499536" indent="-228558" algn="l" defTabSz="914230" rtl="0" eaLnBrk="1" latinLnBrk="0" hangingPunct="1">
        <a:lnSpc>
          <a:spcPct val="90000"/>
        </a:lnSpc>
        <a:spcBef>
          <a:spcPts val="299"/>
        </a:spcBef>
        <a:spcAft>
          <a:spcPts val="299"/>
        </a:spcAft>
        <a:buClr>
          <a:schemeClr val="accent1"/>
        </a:buClr>
        <a:buFont typeface="Wingdings 2" pitchFamily="18" charset="2"/>
        <a:buChar char=""/>
        <a:defRPr sz="1399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1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23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5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460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577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692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806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921" algn="l" defTabSz="91423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el.is/c++draft/thread.threads.general" TargetMode="External"/><Relationship Id="rId2" Type="http://schemas.openxmlformats.org/officeDocument/2006/relationships/hyperlink" Target="https://eel.is/c++draft/intro.multithread.gener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el.is/c++draft/thread.req.lockable.genera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g21.link/n5001" TargetMode="External"/><Relationship Id="rId2" Type="http://schemas.openxmlformats.org/officeDocument/2006/relationships/hyperlink" Target="https://wg21.link/p0350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Threads &amp; Synchronization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Lecture </a:t>
            </a:r>
            <a:r>
              <a:rPr lang="en-US" smtClean="0"/>
              <a:t>11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teaching.hkaiser.org/spring2025/csc4400/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the </a:t>
                </a:r>
                <a:r>
                  <a:rPr lang="en-US" dirty="0" smtClean="0"/>
                  <a:t>approximation of the integral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/>
                  <a:t>, on the intervals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using the Simpson rule for </a:t>
                </a:r>
                <a:r>
                  <a:rPr lang="en-US" dirty="0"/>
                  <a:t>increasing numbers of </a:t>
                </a:r>
                <a:r>
                  <a:rPr lang="en-US" dirty="0" smtClean="0"/>
                  <a:t>sub-intervals</a:t>
                </a:r>
              </a:p>
              <a:p>
                <a:r>
                  <a:rPr lang="en-US" dirty="0"/>
                  <a:t>Compare the results with the </a:t>
                </a:r>
                <a:r>
                  <a:rPr lang="en-US" smtClean="0"/>
                  <a:t>correct results </a:t>
                </a:r>
                <a:r>
                  <a:rPr lang="en-US" dirty="0"/>
                  <a:t>themselves</a:t>
                </a:r>
              </a:p>
              <a:p>
                <a:pPr lvl="1"/>
                <a:r>
                  <a:rPr lang="en-US" dirty="0"/>
                  <a:t>What do you observe?</a:t>
                </a:r>
              </a:p>
              <a:p>
                <a:pPr lvl="1"/>
                <a:r>
                  <a:rPr lang="en-US" dirty="0" smtClean="0"/>
                  <a:t>How </a:t>
                </a:r>
                <a:r>
                  <a:rPr lang="en-US" dirty="0"/>
                  <a:t>many sub-intervals do you need to achieve an accuracy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𝑒𝑝𝑠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the approximation?</a:t>
                </a:r>
                <a:endParaRPr lang="en-US" dirty="0"/>
              </a:p>
              <a:p>
                <a:r>
                  <a:rPr lang="en-US" dirty="0"/>
                  <a:t>Does it make sense to parallelize the computation of the </a:t>
                </a:r>
                <a:r>
                  <a:rPr lang="en-US" dirty="0" smtClean="0"/>
                  <a:t>Simpson rule in </a:t>
                </a:r>
                <a:r>
                  <a:rPr lang="en-US" dirty="0"/>
                  <a:t>terms of gaining a speedup?</a:t>
                </a:r>
              </a:p>
              <a:p>
                <a:pPr lvl="1"/>
                <a:r>
                  <a:rPr lang="en-US" dirty="0"/>
                  <a:t>How many sub-intervals do you need to gain speedup over the sequential case?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6253" r="8205"/>
          <a:stretch/>
        </p:blipFill>
        <p:spPr>
          <a:xfrm>
            <a:off x="5166923" y="2607593"/>
            <a:ext cx="5787589" cy="2793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the value of </a:t>
                </a:r>
              </a:p>
              <a:p>
                <a:pPr marL="222885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Using formula </a:t>
                </a:r>
              </a:p>
              <a:p>
                <a:pPr marL="1025525" indent="0">
                  <a:buNone/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CACD5-4CE3-C8BA-A00B-B7E5B5C84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5D07A-8945-8947-A9B1-EAA5CC61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5" y="2742821"/>
            <a:ext cx="8711953" cy="3869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90BE92-D313-6552-C99C-1A74F6FC6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580D16-5C8C-C145-B55D-00B8FCA90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400800" y="2832565"/>
            <a:ext cx="843604" cy="2095035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5770818" y="1866046"/>
                <a:ext cx="2735814" cy="976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18" y="1866046"/>
                <a:ext cx="2735814" cy="9766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567065" y="1860967"/>
            <a:ext cx="4986055" cy="3447548"/>
            <a:chOff x="3567065" y="1860967"/>
            <a:chExt cx="4986055" cy="344754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567065" y="2832565"/>
              <a:ext cx="3571660" cy="247595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748788" y="1860967"/>
              <a:ext cx="1804332" cy="106642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65582" y="2104858"/>
            <a:ext cx="4326421" cy="3112727"/>
            <a:chOff x="2665582" y="2104858"/>
            <a:chExt cx="4326421" cy="3112727"/>
          </a:xfrm>
        </p:grpSpPr>
        <p:sp>
          <p:nvSpPr>
            <p:cNvPr id="15" name="Oval 14"/>
            <p:cNvSpPr/>
            <p:nvPr/>
          </p:nvSpPr>
          <p:spPr>
            <a:xfrm>
              <a:off x="6400800" y="2104858"/>
              <a:ext cx="591203" cy="55329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endCxn id="15" idx="3"/>
            </p:cNvCxnSpPr>
            <p:nvPr/>
          </p:nvCxnSpPr>
          <p:spPr>
            <a:xfrm flipV="1">
              <a:off x="2665582" y="2577127"/>
              <a:ext cx="3821798" cy="264045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2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15EB70-4A29-148E-77B2-AF0326D5A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48AD2-EB31-284A-835F-EFDF2FF7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5" y="2742821"/>
            <a:ext cx="8711953" cy="38694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100" y="1917699"/>
            <a:ext cx="30480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Integration </a:t>
            </a:r>
            <a:r>
              <a:rPr lang="en-US" dirty="0" smtClean="0"/>
              <a:t>(Sequential)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65B6E-54AD-6752-C902-A3E785A6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5DED32-EC1A-4440-9C1B-A3469E40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85" y="2742821"/>
            <a:ext cx="8711953" cy="38694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21765" y="2032607"/>
            <a:ext cx="56300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3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2743201"/>
            <a:ext cx="8782050" cy="390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946318" cy="1397124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 smtClean="0"/>
              <a:t>Concurrency (Decomposition)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EFA66A-7D07-3BC9-65E7-BC42078A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2CA6045-A4F3-5448-9559-8F441BF2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ight Brace 4"/>
          <p:cNvSpPr/>
          <p:nvPr/>
        </p:nvSpPr>
        <p:spPr>
          <a:xfrm rot="16200000">
            <a:off x="3099433" y="1589555"/>
            <a:ext cx="501805" cy="219949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5404408" y="1567888"/>
            <a:ext cx="501805" cy="2242820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 rot="16200000">
            <a:off x="7641283" y="1645589"/>
            <a:ext cx="501805" cy="2087416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50590" y="1910256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Partial sums are all </a:t>
            </a:r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1201" y="1928728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 computed </a:t>
            </a:r>
            <a:r>
              <a:rPr lang="en-US" dirty="0" smtClean="0"/>
              <a:t>concurrently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633" y="3385341"/>
            <a:ext cx="3750054" cy="9889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8005347" y="222146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 = M-1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91955" y="2221466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 = 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</p:spPr>
        <p:txBody>
          <a:bodyPr/>
          <a:lstStyle/>
          <a:p>
            <a:r>
              <a:rPr lang="en-US" dirty="0" smtClean="0"/>
              <a:t>Sequentially Finding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(</a:t>
            </a:r>
            <a:r>
              <a:rPr lang="en-US" dirty="0"/>
              <a:t>Two Nested Loops)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1"/>
            <a:ext cx="9168002" cy="4351338"/>
          </a:xfrm>
        </p:spPr>
        <p:txBody>
          <a:bodyPr>
            <a:normAutofit fontScale="92500" lnSpcReduction="10000"/>
          </a:bodyPr>
          <a:lstStyle/>
          <a:p>
            <a:pPr marL="45720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num_intervals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Decomposition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For each set of discretized points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num_intervals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5720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Compute partial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sum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Accumulate final sum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964425" cy="1397124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/>
              <a:t>Concurrency (Decomposition)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F98D18B-86A6-45A0-691D-9F278ED2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8FDD2F-0401-C643-9AEA-1DBFD64B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01" y="1867964"/>
            <a:ext cx="9151994" cy="736725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6253" r="8205"/>
          <a:stretch/>
        </p:blipFill>
        <p:spPr>
          <a:xfrm>
            <a:off x="1790700" y="2992024"/>
            <a:ext cx="7499797" cy="362026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37" y="2701452"/>
            <a:ext cx="2199844" cy="39108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543" y="2701452"/>
            <a:ext cx="2201418" cy="3913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48" y="2701452"/>
            <a:ext cx="2201418" cy="391363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401" y="2726143"/>
            <a:ext cx="2201418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9" y="2662112"/>
            <a:ext cx="9393265" cy="392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882944" cy="1397124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/>
              <a:t>Concurrency (Decomposition)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8073D-54F0-7BC7-2247-B99952C89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72077-466E-3B40-8CC5-6B6324D9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98" y="1841412"/>
            <a:ext cx="9524035" cy="96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964425" cy="1397124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/>
              <a:t>Concurrency (Decomposition)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EF1EACD-083F-FC8C-4118-F80BEA9D2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55F90-3761-354F-9B34-E8D0DD49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44" y="1812053"/>
            <a:ext cx="1860856" cy="837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49" y="1792152"/>
            <a:ext cx="1860856" cy="906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574" y="1812053"/>
            <a:ext cx="1977770" cy="906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5821" y="1845234"/>
            <a:ext cx="1938799" cy="867101"/>
          </a:xfrm>
          <a:prstGeom prst="rect">
            <a:avLst/>
          </a:prstGeom>
        </p:spPr>
      </p:pic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1559" y="2662112"/>
            <a:ext cx="9393265" cy="39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0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2" y="758954"/>
            <a:ext cx="9692821" cy="4041647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l-GR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by </a:t>
            </a:r>
            <a:r>
              <a:rPr lang="en-US" dirty="0" smtClean="0"/>
              <a:t>Numerical Integration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4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59" y="2662112"/>
            <a:ext cx="9393265" cy="3922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10030967" cy="1397124"/>
          </a:xfrm>
        </p:spPr>
        <p:txBody>
          <a:bodyPr/>
          <a:lstStyle/>
          <a:p>
            <a:r>
              <a:rPr lang="en-US" dirty="0" smtClean="0"/>
              <a:t>Finding </a:t>
            </a:r>
            <a:r>
              <a:rPr lang="en-US" dirty="0"/>
              <a:t>Concurrency (Decomposition)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C4BD4-EC82-E511-BA62-6AD42B3D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A8987-241C-7141-8D32-8E2C9BF9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66311" y="1722726"/>
            <a:ext cx="5014433" cy="1123244"/>
            <a:chOff x="0" y="1538868"/>
            <a:chExt cx="5014433" cy="1123244"/>
          </a:xfrm>
        </p:grpSpPr>
        <p:sp>
          <p:nvSpPr>
            <p:cNvPr id="3" name="Rectangle 2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21338" y="2977885"/>
            <a:ext cx="5014433" cy="1123244"/>
            <a:chOff x="0" y="1538868"/>
            <a:chExt cx="5014433" cy="1123244"/>
          </a:xfrm>
        </p:grpSpPr>
        <p:sp>
          <p:nvSpPr>
            <p:cNvPr id="16" name="Rectangle 15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N/2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18171" y="5500770"/>
            <a:ext cx="5014433" cy="1123244"/>
            <a:chOff x="0" y="1538868"/>
            <a:chExt cx="5014433" cy="1123244"/>
          </a:xfrm>
        </p:grpSpPr>
        <p:sp>
          <p:nvSpPr>
            <p:cNvPr id="21" name="Rectangle 20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3*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928554" y="4238347"/>
            <a:ext cx="5014433" cy="1123244"/>
            <a:chOff x="0" y="1538868"/>
            <a:chExt cx="5014433" cy="1123244"/>
          </a:xfrm>
        </p:grpSpPr>
        <p:sp>
          <p:nvSpPr>
            <p:cNvPr id="25" name="Rectangle 24"/>
            <p:cNvSpPr/>
            <p:nvPr/>
          </p:nvSpPr>
          <p:spPr>
            <a:xfrm>
              <a:off x="0" y="1538868"/>
              <a:ext cx="5014433" cy="11232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008" y="1660530"/>
              <a:ext cx="4870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nsolas" panose="020B0609020204030204" pitchFamily="49" charset="0"/>
                </a:rPr>
                <a:t>double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dirty="0" smtClean="0">
                  <a:solidFill>
                    <a:srgbClr val="8F08C4"/>
                  </a:solidFill>
                  <a:latin typeface="Consolas" panose="020B0609020204030204" pitchFamily="49" charset="0"/>
                </a:rPr>
                <a:t>for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 err="1">
                  <a:solidFill>
                    <a:srgbClr val="0000FF"/>
                  </a:solidFill>
                  <a:latin typeface="Consolas" panose="020B0609020204030204" pitchFamily="49" charset="0"/>
                </a:rPr>
                <a:t>int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= 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N/2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!= 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3*</a:t>
              </a:r>
              <a:r>
                <a:rPr lang="en-US" dirty="0" smtClean="0">
                  <a:solidFill>
                    <a:srgbClr val="1F377F"/>
                  </a:solidFill>
                  <a:latin typeface="Consolas" panose="020B0609020204030204" pitchFamily="49" charset="0"/>
                </a:rPr>
                <a:t>N/4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; 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++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)</a:t>
              </a:r>
            </a:p>
            <a:p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   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pi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+=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4.0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/ (</a:t>
              </a:r>
              <a:r>
                <a:rPr lang="en-US" dirty="0">
                  <a:solidFill>
                    <a:srgbClr val="098658"/>
                  </a:solidFill>
                  <a:latin typeface="Consolas" panose="020B0609020204030204" pitchFamily="49" charset="0"/>
                </a:rPr>
                <a:t>1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+ </a:t>
              </a:r>
              <a:r>
                <a:rPr lang="en-US" dirty="0" err="1">
                  <a:solidFill>
                    <a:srgbClr val="74531F"/>
                  </a:solidFill>
                  <a:latin typeface="Consolas" panose="020B0609020204030204" pitchFamily="49" charset="0"/>
                </a:rPr>
                <a:t>sqr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(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i</a:t>
              </a:r>
              <a:r>
                <a:rPr lang="en-US" dirty="0">
                  <a:solidFill>
                    <a:srgbClr val="000000"/>
                  </a:solidFill>
                  <a:latin typeface="Consolas" panose="020B0609020204030204" pitchFamily="49" charset="0"/>
                </a:rPr>
                <a:t> * </a:t>
              </a:r>
              <a:r>
                <a:rPr lang="en-US" dirty="0">
                  <a:solidFill>
                    <a:srgbClr val="1F377F"/>
                  </a:solidFill>
                  <a:latin typeface="Consolas" panose="020B0609020204030204" pitchFamily="49" charset="0"/>
                </a:rPr>
                <a:t>h</a:t>
              </a:r>
              <a:r>
                <a:rPr lang="en-US" dirty="0" smtClean="0">
                  <a:solidFill>
                    <a:srgbClr val="000000"/>
                  </a:solidFill>
                  <a:latin typeface="Consolas" panose="020B0609020204030204" pitchFamily="49" charset="0"/>
                </a:rPr>
                <a:t>));</a:t>
              </a:r>
              <a:endParaRPr lang="en-US" dirty="0">
                <a:solidFill>
                  <a:srgbClr val="000000"/>
                </a:solidFill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1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1" y="294198"/>
            <a:ext cx="9928211" cy="1397124"/>
          </a:xfrm>
        </p:spPr>
        <p:txBody>
          <a:bodyPr>
            <a:normAutofit/>
          </a:bodyPr>
          <a:lstStyle/>
          <a:p>
            <a:r>
              <a:rPr lang="en-US" dirty="0"/>
              <a:t>Finding </a:t>
            </a:r>
            <a:r>
              <a:rPr lang="en-US" dirty="0"/>
              <a:t>Concurrency (Decomposition)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1873" y="1828801"/>
            <a:ext cx="5169749" cy="463364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8B06B-BD33-AF6E-9BAF-1699BE01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A8697F-9DBD-D642-89C4-CC6FA83F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21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869719" y="1578306"/>
            <a:ext cx="2393795" cy="1215483"/>
            <a:chOff x="1196898" y="1025912"/>
            <a:chExt cx="2393795" cy="1215483"/>
          </a:xfrm>
        </p:grpSpPr>
        <p:sp>
          <p:nvSpPr>
            <p:cNvPr id="18" name="Line Callout 1 17"/>
            <p:cNvSpPr/>
            <p:nvPr/>
          </p:nvSpPr>
          <p:spPr>
            <a:xfrm>
              <a:off x="1196898" y="1025912"/>
              <a:ext cx="2393795" cy="1215483"/>
            </a:xfrm>
            <a:prstGeom prst="borderCallout1">
              <a:avLst>
                <a:gd name="adj1" fmla="val 127702"/>
                <a:gd name="adj2" fmla="val -57486"/>
                <a:gd name="adj3" fmla="val 45271"/>
                <a:gd name="adj4" fmla="val 554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305" y="1134426"/>
              <a:ext cx="2057400" cy="92636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869718" y="2880604"/>
            <a:ext cx="2393795" cy="1215483"/>
            <a:chOff x="2064834" y="4667662"/>
            <a:chExt cx="2393795" cy="1215483"/>
          </a:xfrm>
        </p:grpSpPr>
        <p:sp>
          <p:nvSpPr>
            <p:cNvPr id="23" name="Line Callout 1 22"/>
            <p:cNvSpPr/>
            <p:nvPr/>
          </p:nvSpPr>
          <p:spPr>
            <a:xfrm>
              <a:off x="2064834" y="4667662"/>
              <a:ext cx="2393795" cy="1215483"/>
            </a:xfrm>
            <a:prstGeom prst="borderCallout1">
              <a:avLst>
                <a:gd name="adj1" fmla="val 77718"/>
                <a:gd name="adj2" fmla="val -57414"/>
                <a:gd name="adj3" fmla="val 51228"/>
                <a:gd name="adj4" fmla="val 947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4003" y="4819121"/>
              <a:ext cx="2057400" cy="10017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870089" y="4177552"/>
            <a:ext cx="2393795" cy="1215483"/>
            <a:chOff x="1912434" y="4301800"/>
            <a:chExt cx="2393795" cy="1215483"/>
          </a:xfrm>
        </p:grpSpPr>
        <p:sp>
          <p:nvSpPr>
            <p:cNvPr id="22" name="Line Callout 1 21"/>
            <p:cNvSpPr/>
            <p:nvPr/>
          </p:nvSpPr>
          <p:spPr>
            <a:xfrm>
              <a:off x="1912434" y="4301800"/>
              <a:ext cx="2393795" cy="1215483"/>
            </a:xfrm>
            <a:prstGeom prst="borderCallout1">
              <a:avLst>
                <a:gd name="adj1" fmla="val 27949"/>
                <a:gd name="adj2" fmla="val -57560"/>
                <a:gd name="adj3" fmla="val 50383"/>
                <a:gd name="adj4" fmla="val 88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80631" y="4438264"/>
              <a:ext cx="2057400" cy="94255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870089" y="5477658"/>
            <a:ext cx="2393795" cy="1215483"/>
            <a:chOff x="2194777" y="4746485"/>
            <a:chExt cx="2393795" cy="1215483"/>
          </a:xfrm>
        </p:grpSpPr>
        <p:sp>
          <p:nvSpPr>
            <p:cNvPr id="21" name="Line Callout 1 20"/>
            <p:cNvSpPr/>
            <p:nvPr/>
          </p:nvSpPr>
          <p:spPr>
            <a:xfrm>
              <a:off x="2194777" y="4746485"/>
              <a:ext cx="2393795" cy="1215483"/>
            </a:xfrm>
            <a:prstGeom prst="borderCallout1">
              <a:avLst>
                <a:gd name="adj1" fmla="val -20561"/>
                <a:gd name="adj2" fmla="val -57596"/>
                <a:gd name="adj3" fmla="val 51228"/>
                <a:gd name="adj4" fmla="val 518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2974" y="4894154"/>
              <a:ext cx="2057400" cy="920144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3/6/2025, Lecture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3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946318" cy="1397124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/>
              <a:t>Concurrency (Decomposition)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261873" y="1828801"/>
            <a:ext cx="5169749" cy="463364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486400" y="1528837"/>
            <a:ext cx="5203655" cy="1557264"/>
            <a:chOff x="5486400" y="1528837"/>
            <a:chExt cx="5203655" cy="15572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1622" y="1528837"/>
              <a:ext cx="4258433" cy="1330308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5486400" y="2193991"/>
              <a:ext cx="1967696" cy="89211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486400" y="2787959"/>
            <a:ext cx="5203655" cy="1328304"/>
            <a:chOff x="5486400" y="2787959"/>
            <a:chExt cx="5203655" cy="13283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038" y="2787959"/>
              <a:ext cx="4252017" cy="132830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5486400" y="3451291"/>
              <a:ext cx="2014390" cy="36772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5486400" y="4093784"/>
            <a:ext cx="5215119" cy="1329080"/>
            <a:chOff x="5486400" y="4093784"/>
            <a:chExt cx="5215119" cy="1329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8038" y="4093784"/>
              <a:ext cx="4263481" cy="132908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5486400" y="4503171"/>
              <a:ext cx="2014390" cy="2551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5486400" y="5164329"/>
            <a:ext cx="5215119" cy="1581847"/>
            <a:chOff x="5486400" y="5164329"/>
            <a:chExt cx="5215119" cy="158184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8038" y="5417096"/>
              <a:ext cx="4263481" cy="132908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5486400" y="5164329"/>
              <a:ext cx="2014390" cy="98693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516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</a:t>
            </a:r>
            <a:br>
              <a:rPr lang="en-US" dirty="0" smtClean="0"/>
            </a:br>
            <a:r>
              <a:rPr lang="en-US" dirty="0" smtClean="0"/>
              <a:t>Threads in C++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‘Thread’?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 Standard defines it as follows:</a:t>
            </a:r>
          </a:p>
          <a:p>
            <a:endParaRPr lang="en-US" dirty="0" smtClean="0"/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</a:t>
            </a:r>
            <a:r>
              <a:rPr lang="en-US" dirty="0" smtClean="0"/>
              <a:t>: “single flow </a:t>
            </a:r>
            <a:r>
              <a:rPr lang="en-US" dirty="0"/>
              <a:t>of control within a </a:t>
            </a:r>
            <a:r>
              <a:rPr lang="en-US" dirty="0" smtClean="0"/>
              <a:t>program”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[</a:t>
            </a:r>
            <a:r>
              <a:rPr lang="de-DE" dirty="0" smtClean="0">
                <a:hlinkClick r:id="rId2"/>
              </a:rPr>
              <a:t>intro.multithread.general</a:t>
            </a:r>
            <a:r>
              <a:rPr lang="de-DE" dirty="0">
                <a:hlinkClick r:id="rId2"/>
              </a:rPr>
              <a:t>]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::thread</a:t>
            </a:r>
            <a:r>
              <a:rPr lang="en-US" dirty="0" smtClean="0"/>
              <a:t>: is specified as a component “that can be used to create and manage threads" (see </a:t>
            </a:r>
            <a:r>
              <a:rPr lang="de-DE" dirty="0" smtClean="0">
                <a:hlinkClick r:id="rId3"/>
              </a:rPr>
              <a:t>[thread.threads.general]</a:t>
            </a:r>
            <a:r>
              <a:rPr lang="en-US" dirty="0" smtClean="0"/>
              <a:t>), where “thread" explicitly refers to the definition of ”threads of execution” (see </a:t>
            </a:r>
            <a:r>
              <a:rPr lang="de-DE" dirty="0">
                <a:hlinkClick r:id="rId4"/>
              </a:rPr>
              <a:t>[</a:t>
            </a:r>
            <a:r>
              <a:rPr lang="de-DE" dirty="0" smtClean="0">
                <a:hlinkClick r:id="rId4"/>
              </a:rPr>
              <a:t>thread.thread.class.general]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Note: ”</a:t>
            </a:r>
            <a:r>
              <a:rPr lang="en-US" dirty="0" smtClean="0"/>
              <a:t>These </a:t>
            </a:r>
            <a:r>
              <a:rPr lang="en-US" dirty="0"/>
              <a:t>threads are intended to map one-to-one with operating system threads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Execution agent</a:t>
            </a:r>
            <a:r>
              <a:rPr lang="en-US" dirty="0" smtClean="0"/>
              <a:t>: In </a:t>
            </a:r>
            <a:r>
              <a:rPr lang="de-DE" dirty="0"/>
              <a:t>[thread.req.lockable.general]</a:t>
            </a:r>
            <a:r>
              <a:rPr lang="en-US" dirty="0" smtClean="0"/>
              <a:t>, an execution agent is defined as “an entity such as a thread that may perform work in parallel with other execution agents”.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7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‘Thread’?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 entity which exposes 4 properties: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single flow of control (sequence of op-codes)</a:t>
            </a:r>
          </a:p>
          <a:p>
            <a:pPr lvl="1"/>
            <a:r>
              <a:rPr lang="en-US" dirty="0" smtClean="0"/>
              <a:t>A program counter marking what’s currently being executed </a:t>
            </a:r>
          </a:p>
          <a:p>
            <a:pPr lvl="1"/>
            <a:r>
              <a:rPr lang="en-US" dirty="0" smtClean="0"/>
              <a:t>An associated execution context (stack, register set, static and dynamic memory, thread local variables, etc.)</a:t>
            </a:r>
          </a:p>
          <a:p>
            <a:pPr lvl="1"/>
            <a:r>
              <a:rPr lang="en-US" dirty="0" smtClean="0"/>
              <a:t>A state (initialized, pending, suspended, terminated, etc.)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71" y="778854"/>
            <a:ext cx="3736929" cy="209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API for Threads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426256" cy="4351337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00"/>
              </a:spcBef>
              <a:buNone/>
            </a:pPr>
            <a:endParaRPr lang="en-US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dirty="0">
                <a:latin typeface="Consolas" panose="020B0609020204030204" pitchFamily="49" charset="0"/>
              </a:rPr>
              <a:t>template &lt;</a:t>
            </a:r>
            <a:r>
              <a:rPr lang="en-US" dirty="0" err="1"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 F, </a:t>
            </a:r>
            <a:r>
              <a:rPr lang="en-US" dirty="0" err="1">
                <a:latin typeface="Consolas" panose="020B0609020204030204" pitchFamily="49" charset="0"/>
              </a:rPr>
              <a:t>typename</a:t>
            </a:r>
            <a:r>
              <a:rPr lang="en-US" dirty="0">
                <a:latin typeface="Consolas" panose="020B0609020204030204" pitchFamily="49" charset="0"/>
              </a:rPr>
              <a:t>...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err="1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::thread </a:t>
            </a:r>
            <a:r>
              <a:rPr lang="en-US" dirty="0">
                <a:latin typeface="Consolas" panose="020B0609020204030204" pitchFamily="49" charset="0"/>
              </a:rPr>
              <a:t>t(F </a:t>
            </a:r>
            <a:r>
              <a:rPr lang="en-US" dirty="0" err="1">
                <a:latin typeface="Consolas" panose="020B060902020403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... 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t </a:t>
            </a:r>
            <a:r>
              <a:rPr lang="en-US" sz="1800" dirty="0"/>
              <a:t>is a new instance representing a </a:t>
            </a:r>
            <a:r>
              <a:rPr lang="en-US" sz="1800" dirty="0" smtClean="0"/>
              <a:t>thread </a:t>
            </a:r>
            <a:r>
              <a:rPr lang="en-US" dirty="0"/>
              <a:t>executing </a:t>
            </a:r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/>
              <a:t> with </a:t>
            </a:r>
            <a:r>
              <a:rPr lang="en-US" dirty="0" err="1">
                <a:latin typeface="Consolas" panose="020B0609020204030204" pitchFamily="49" charset="0"/>
              </a:rPr>
              <a:t>args</a:t>
            </a:r>
            <a:r>
              <a:rPr lang="en-US" dirty="0"/>
              <a:t> as its arguments</a:t>
            </a:r>
          </a:p>
          <a:p>
            <a:pPr lvl="1"/>
            <a:r>
              <a:rPr lang="en-US" dirty="0"/>
              <a:t>Return of </a:t>
            </a:r>
            <a:r>
              <a:rPr lang="en-US" dirty="0">
                <a:latin typeface="Consolas" panose="020B0609020204030204" pitchFamily="49" charset="0"/>
              </a:rPr>
              <a:t>f</a:t>
            </a:r>
            <a:r>
              <a:rPr lang="en-US" dirty="0"/>
              <a:t> is implicitly exiting </a:t>
            </a:r>
            <a:r>
              <a:rPr lang="en-US" dirty="0" smtClean="0"/>
              <a:t>(terminating) thread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template &lt;</a:t>
            </a:r>
            <a:r>
              <a:rPr lang="en-US" dirty="0" err="1" smtClean="0">
                <a:latin typeface="Consolas" panose="020B0609020204030204" pitchFamily="49" charset="0"/>
              </a:rPr>
              <a:t>typename</a:t>
            </a:r>
            <a:r>
              <a:rPr lang="en-US" dirty="0" smtClean="0">
                <a:latin typeface="Consolas" panose="020B0609020204030204" pitchFamily="49" charset="0"/>
              </a:rPr>
              <a:t> F, </a:t>
            </a:r>
            <a:r>
              <a:rPr lang="en-US" dirty="0" err="1" smtClean="0">
                <a:latin typeface="Consolas" panose="020B0609020204030204" pitchFamily="49" charset="0"/>
              </a:rPr>
              <a:t>typename</a:t>
            </a:r>
            <a:r>
              <a:rPr lang="en-US" dirty="0" smtClean="0">
                <a:latin typeface="Consolas" panose="020B0609020204030204" pitchFamily="49" charset="0"/>
              </a:rPr>
              <a:t>... </a:t>
            </a:r>
            <a:r>
              <a:rPr lang="en-US" dirty="0" err="1" smtClean="0">
                <a:latin typeface="Consolas" panose="020B0609020204030204" pitchFamily="49" charset="0"/>
              </a:rPr>
              <a:t>Args</a:t>
            </a:r>
            <a:r>
              <a:rPr lang="en-US" dirty="0" smtClean="0">
                <a:latin typeface="Consolas" panose="020B0609020204030204" pitchFamily="49" charset="0"/>
              </a:rPr>
              <a:t>&gt;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jthread</a:t>
            </a:r>
            <a:r>
              <a:rPr lang="en-US" dirty="0" smtClean="0">
                <a:latin typeface="Consolas" panose="020B0609020204030204" pitchFamily="49" charset="0"/>
              </a:rPr>
              <a:t> t(F </a:t>
            </a:r>
            <a:r>
              <a:rPr lang="en-US" dirty="0" err="1" smtClean="0">
                <a:latin typeface="Consolas" panose="020B0609020204030204" pitchFamily="49" charset="0"/>
              </a:rPr>
              <a:t>f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Args</a:t>
            </a:r>
            <a:r>
              <a:rPr lang="en-US" dirty="0" smtClean="0">
                <a:latin typeface="Consolas" panose="020B0609020204030204" pitchFamily="49" charset="0"/>
              </a:rPr>
              <a:t>... </a:t>
            </a:r>
            <a:r>
              <a:rPr lang="en-US" dirty="0" err="1" smtClean="0">
                <a:latin typeface="Consolas" panose="020B0609020204030204" pitchFamily="49" charset="0"/>
              </a:rPr>
              <a:t>args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t </a:t>
            </a:r>
            <a:r>
              <a:rPr lang="en-US" sz="1800" dirty="0"/>
              <a:t>is a new instance representing </a:t>
            </a:r>
            <a:r>
              <a:rPr lang="en-US" sz="1800" dirty="0" smtClean="0"/>
              <a:t>a thread </a:t>
            </a:r>
            <a:r>
              <a:rPr lang="en-US" dirty="0" smtClean="0"/>
              <a:t>executing </a:t>
            </a:r>
            <a:r>
              <a:rPr lang="en-US" dirty="0" smtClean="0">
                <a:latin typeface="Consolas" panose="020B0609020204030204" pitchFamily="49" charset="0"/>
              </a:rPr>
              <a:t>f</a:t>
            </a:r>
            <a:r>
              <a:rPr lang="en-US" dirty="0" smtClean="0"/>
              <a:t> with </a:t>
            </a:r>
            <a:r>
              <a:rPr lang="en-US" dirty="0" err="1" smtClean="0">
                <a:latin typeface="Consolas" panose="020B0609020204030204" pitchFamily="49" charset="0"/>
              </a:rPr>
              <a:t>args</a:t>
            </a:r>
            <a:r>
              <a:rPr lang="en-US" dirty="0" smtClean="0"/>
              <a:t> as its arguments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 of </a:t>
            </a:r>
            <a:r>
              <a:rPr lang="en-US" dirty="0" smtClean="0">
                <a:latin typeface="Consolas" panose="020B0609020204030204" pitchFamily="49" charset="0"/>
              </a:rPr>
              <a:t>f</a:t>
            </a:r>
            <a:r>
              <a:rPr lang="en-US" dirty="0" smtClean="0"/>
              <a:t> is implicitly exiting </a:t>
            </a:r>
            <a:r>
              <a:rPr lang="en-US" dirty="0"/>
              <a:t>(terminating) thread</a:t>
            </a:r>
            <a:endParaRPr lang="en-US" dirty="0" smtClean="0"/>
          </a:p>
          <a:p>
            <a:pPr lvl="1"/>
            <a:r>
              <a:rPr lang="en-US" dirty="0"/>
              <a:t>Destructor of thread object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 joins </a:t>
            </a:r>
            <a:r>
              <a:rPr lang="en-US" dirty="0" smtClean="0"/>
              <a:t>implicitly</a:t>
            </a:r>
          </a:p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void (j)thread::join();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uspends execution of the calling thread until the target thread terminates</a:t>
            </a:r>
          </a:p>
          <a:p>
            <a:pPr lvl="1"/>
            <a:r>
              <a:rPr lang="en-US" dirty="0" smtClean="0"/>
              <a:t>Does nothing if </a:t>
            </a:r>
            <a:r>
              <a:rPr lang="en-US" dirty="0"/>
              <a:t>target thread </a:t>
            </a:r>
            <a:r>
              <a:rPr lang="en-US" dirty="0" smtClean="0"/>
              <a:t>has already finished running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2DECF-F5BC-41AE-B92C-E7D8546C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A6B59-B50E-4D19-928A-2FDE69080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B4C7-1EAD-4C70-B0C4-33CACDB9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7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269" lvl="1" indent="0">
              <a:spcBef>
                <a:spcPts val="3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shared_int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4700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thread_func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num_thread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Thread {}, stack {},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shared 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 ({})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num_thread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&amp;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num_thread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&amp;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shared_int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shared_int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argv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thread_func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thread_func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thread_func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 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thread_func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destructors of threads will join implicitly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274269" lvl="1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86388" y="3198792"/>
            <a:ext cx="6048451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Thread 3, stack 0x59c01ffae0, </a:t>
            </a:r>
            <a:r>
              <a:rPr lang="en-US" sz="1400" dirty="0" smtClean="0">
                <a:latin typeface="Consolas" panose="020B0609020204030204" pitchFamily="49" charset="0"/>
              </a:rPr>
              <a:t>shared </a:t>
            </a:r>
            <a:r>
              <a:rPr lang="en-US" sz="1400" dirty="0">
                <a:latin typeface="Consolas" panose="020B0609020204030204" pitchFamily="49" charset="0"/>
              </a:rPr>
              <a:t>0x7ff606ee8000 (</a:t>
            </a:r>
            <a:r>
              <a:rPr lang="en-US" sz="1400" dirty="0" smtClean="0">
                <a:latin typeface="Consolas" panose="020B0609020204030204" pitchFamily="49" charset="0"/>
              </a:rPr>
              <a:t>4701)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Thread 0, stack 0x59bfeff840, </a:t>
            </a:r>
            <a:r>
              <a:rPr lang="en-US" sz="1400" dirty="0" smtClean="0">
                <a:latin typeface="Consolas" panose="020B0609020204030204" pitchFamily="49" charset="0"/>
              </a:rPr>
              <a:t>shared </a:t>
            </a:r>
            <a:r>
              <a:rPr lang="en-US" sz="1400" dirty="0">
                <a:latin typeface="Consolas" panose="020B0609020204030204" pitchFamily="49" charset="0"/>
              </a:rPr>
              <a:t>0x7ff606ee8000 (</a:t>
            </a:r>
            <a:r>
              <a:rPr lang="en-US" sz="1400" dirty="0" smtClean="0">
                <a:latin typeface="Consolas" panose="020B0609020204030204" pitchFamily="49" charset="0"/>
              </a:rPr>
              <a:t>4703)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Thread 2, stack 0x59c00ff700, </a:t>
            </a:r>
            <a:r>
              <a:rPr lang="en-US" sz="1400" dirty="0" smtClean="0">
                <a:latin typeface="Consolas" panose="020B0609020204030204" pitchFamily="49" charset="0"/>
              </a:rPr>
              <a:t>shared </a:t>
            </a:r>
            <a:r>
              <a:rPr lang="en-US" sz="1400" dirty="0">
                <a:latin typeface="Consolas" panose="020B0609020204030204" pitchFamily="49" charset="0"/>
              </a:rPr>
              <a:t>0x7ff606ee8000 (</a:t>
            </a:r>
            <a:r>
              <a:rPr lang="en-US" sz="1400" dirty="0" smtClean="0">
                <a:latin typeface="Consolas" panose="020B0609020204030204" pitchFamily="49" charset="0"/>
              </a:rPr>
              <a:t>4702)</a:t>
            </a:r>
            <a:endParaRPr lang="en-US" sz="1400" dirty="0">
              <a:latin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</a:rPr>
              <a:t>Thread 1, stack 0x59bffffb10, </a:t>
            </a:r>
            <a:r>
              <a:rPr lang="en-US" sz="1400" dirty="0" smtClean="0">
                <a:latin typeface="Consolas" panose="020B0609020204030204" pitchFamily="49" charset="0"/>
              </a:rPr>
              <a:t>shared </a:t>
            </a:r>
            <a:r>
              <a:rPr lang="en-US" sz="1400" dirty="0">
                <a:latin typeface="Consolas" panose="020B0609020204030204" pitchFamily="49" charset="0"/>
              </a:rPr>
              <a:t>0x7ff606ee8000 (</a:t>
            </a:r>
            <a:r>
              <a:rPr lang="en-US" sz="1400" dirty="0" smtClean="0">
                <a:latin typeface="Consolas" panose="020B0609020204030204" pitchFamily="49" charset="0"/>
              </a:rPr>
              <a:t>4704)</a:t>
            </a:r>
            <a:endParaRPr lang="en-US" sz="1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2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Example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1B9D0B-EEBE-456D-BAEC-00C91F3D852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many threads are in this program?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Does the main thread join with the threads in the same order that they were created?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 the threads exit in the same order they were created?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If we run the program again, would the result change?</a:t>
            </a:r>
          </a:p>
        </p:txBody>
      </p:sp>
    </p:spTree>
    <p:extLst>
      <p:ext uri="{BB962C8B-B14F-4D97-AF65-F5344CB8AC3E}">
        <p14:creationId xmlns:p14="http://schemas.microsoft.com/office/powerpoint/2010/main" val="29063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</a:t>
            </a:r>
            <a:r>
              <a:rPr lang="en-US" dirty="0" smtClean="0"/>
              <a:t>vs. </a:t>
            </a:r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Task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say_hello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thread_num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Hello World. I am thread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thread_num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Launch threads ('fork')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say_hello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Wait for tasks to finish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</a:t>
            </a:r>
            <a:r>
              <a:rPr lang="en-US" dirty="0" smtClean="0"/>
              <a:t>Integration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Numerical </a:t>
                </a:r>
                <a:r>
                  <a:rPr lang="en-US" dirty="0"/>
                  <a:t>techniques for computing </a:t>
                </a:r>
                <a:r>
                  <a:rPr lang="en-US" dirty="0" smtClean="0"/>
                  <a:t>integrals</a:t>
                </a:r>
              </a:p>
              <a:p>
                <a:pPr lvl="1"/>
                <a:r>
                  <a:rPr lang="en-US" dirty="0" smtClean="0"/>
                  <a:t>Variations of Riemann sums</a:t>
                </a:r>
              </a:p>
              <a:p>
                <a:pPr lvl="1"/>
                <a:r>
                  <a:rPr lang="en-US" dirty="0" smtClean="0"/>
                  <a:t>We will also look at Simpson’s rule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An </a:t>
                </a:r>
                <a:r>
                  <a:rPr lang="en-US" dirty="0"/>
                  <a:t>definite integral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I</a:t>
                </a:r>
                <a:r>
                  <a:rPr lang="en-US" dirty="0" smtClean="0"/>
                  <a:t>s </a:t>
                </a:r>
                <a:r>
                  <a:rPr lang="en-US" dirty="0" smtClean="0"/>
                  <a:t>defined as the </a:t>
                </a:r>
                <a:r>
                  <a:rPr lang="en-US" dirty="0"/>
                  <a:t>area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under the </a:t>
                </a:r>
                <a:r>
                  <a:rPr lang="en-US" dirty="0"/>
                  <a:t>graph of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the </a:t>
                </a:r>
                <a:r>
                  <a:rPr lang="en-US" dirty="0" smtClean="0"/>
                  <a:t>function</a:t>
                </a:r>
              </a:p>
              <a:p>
                <a:pPr marL="1671400" lvl="6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399"/>
            <a:ext cx="3959225" cy="369630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044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</a:t>
            </a:r>
            <a:r>
              <a:rPr lang="en-US" dirty="0" smtClean="0"/>
              <a:t>vs. </a:t>
            </a:r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Task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say_hello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thread_num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Hello World. I am thread {}</a:t>
            </a:r>
            <a:r>
              <a:rPr lang="en-US" sz="16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thread_num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j</a:t>
            </a:r>
            <a:r>
              <a:rPr lang="en-US" sz="16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Launch threads ('fork')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] =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jthread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say_hello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// implicitly join in destructor of thread objects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>
              <a:spcBef>
                <a:spcPts val="200"/>
              </a:spcBef>
            </a:pP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0"/>
            <a:ext cx="8595360" cy="4636545"/>
          </a:xfrm>
        </p:spPr>
        <p:txBody>
          <a:bodyPr>
            <a:normAutofit fontScale="85000" lnSpcReduction="20000"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// Note: thread functions return void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  // oops!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num_intervals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Decomposition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num_intervals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how do we get the partial sums here?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pi is approximately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0"/>
            <a:ext cx="8595360" cy="4937125"/>
          </a:xfrm>
        </p:spPr>
        <p:txBody>
          <a:bodyPr>
            <a:normAutofit fontScale="85000" lnSpcReduction="20000"/>
          </a:bodyPr>
          <a:lstStyle/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808080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num_intervals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Decomposition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threads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800" spc="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8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threads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thread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calculate_partial_pi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800" spc="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sz="1800" spc="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74531F"/>
                </a:solidFill>
                <a:latin typeface="Consolas" panose="020B0609020204030204" pitchFamily="49" charset="0"/>
              </a:rPr>
              <a:t>ref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800" spc="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threads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Wait for tasks to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finish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A31515"/>
                </a:solidFill>
                <a:latin typeface="Consolas" panose="020B0609020204030204" pitchFamily="49" charset="0"/>
              </a:rPr>
              <a:t>pi is approximately {}</a:t>
            </a:r>
            <a:r>
              <a:rPr lang="en-US" sz="1800" spc="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19440" y="4229099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Needs explicit reference!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 flipH="1">
            <a:off x="9072880" y="4598431"/>
            <a:ext cx="550951" cy="5323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752080" y="5130800"/>
            <a:ext cx="1635760" cy="508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: </a:t>
            </a:r>
            <a:r>
              <a:rPr lang="en-US" sz="2000" dirty="0"/>
              <a:t>local </a:t>
            </a:r>
            <a:r>
              <a:rPr lang="en-US" sz="2000" dirty="0" smtClean="0"/>
              <a:t>variable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pi</a:t>
            </a:r>
            <a:r>
              <a:rPr lang="en-US" sz="2000" dirty="0" smtClean="0"/>
              <a:t>: shared variable</a:t>
            </a: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sz="2000" dirty="0" smtClean="0"/>
              <a:t>: update shared variable!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04900" y="1844904"/>
            <a:ext cx="9549205" cy="2159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>
              <a:spcBef>
                <a:spcPts val="200"/>
              </a:spcBef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calculate_partial_pi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461963" lvl="0"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61963" lvl="0"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61963" lvl="0"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partial_pi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61963" lvl="0">
              <a:spcBef>
                <a:spcPts val="200"/>
              </a:spcBef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875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261873" y="1828801"/>
            <a:ext cx="6903423" cy="463364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h,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&amp; 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   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pi);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197600" y="1511745"/>
            <a:ext cx="5203655" cy="2447262"/>
            <a:chOff x="5486400" y="1528837"/>
            <a:chExt cx="5203655" cy="24472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31622" y="1528837"/>
              <a:ext cx="4258433" cy="1330308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5486400" y="2193991"/>
              <a:ext cx="1967696" cy="178210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924288" cy="1397124"/>
          </a:xfrm>
        </p:spPr>
        <p:txBody>
          <a:bodyPr/>
          <a:lstStyle/>
          <a:p>
            <a:r>
              <a:rPr lang="en-US" dirty="0"/>
              <a:t>Finding </a:t>
            </a:r>
            <a:r>
              <a:rPr lang="en-US" dirty="0" smtClean="0"/>
              <a:t>Concurrency (Decomposition)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34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97600" y="2813597"/>
            <a:ext cx="5203655" cy="1455268"/>
            <a:chOff x="5486400" y="2787959"/>
            <a:chExt cx="5203655" cy="14552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8038" y="2787959"/>
              <a:ext cx="4252017" cy="132830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V="1">
              <a:off x="5486400" y="3451292"/>
              <a:ext cx="2014390" cy="7919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6197600" y="4093784"/>
            <a:ext cx="5215119" cy="1329080"/>
            <a:chOff x="5486400" y="4093784"/>
            <a:chExt cx="5215119" cy="13290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8038" y="4093784"/>
              <a:ext cx="4263481" cy="1329080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5486400" y="4503171"/>
              <a:ext cx="2014390" cy="25515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6197600" y="4758324"/>
            <a:ext cx="5215119" cy="1987852"/>
            <a:chOff x="5486400" y="4758324"/>
            <a:chExt cx="5215119" cy="198785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8038" y="5417096"/>
              <a:ext cx="4263481" cy="1329080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>
            <a:xfrm>
              <a:off x="5486400" y="4758324"/>
              <a:ext cx="2014390" cy="139293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5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/>
          <p:cNvSpPr>
            <a:spLocks noGrp="1"/>
          </p:cNvSpPr>
          <p:nvPr>
            <p:ph idx="1"/>
          </p:nvPr>
        </p:nvSpPr>
        <p:spPr>
          <a:xfrm>
            <a:off x="1261873" y="1828801"/>
            <a:ext cx="6903423" cy="4633644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h, </a:t>
            </a:r>
            <a:r>
              <a:rPr lang="en-US" sz="19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&amp; pi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   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h,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::ref(pi)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t2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pi);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24880" y="1524000"/>
            <a:ext cx="5267959" cy="46482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419" y="1529985"/>
            <a:ext cx="5227575" cy="4642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Threads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3245E-F243-A3A7-87A0-824E9225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EEB567-FB03-9445-8D74-63B0BCBD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35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487641" y="2484636"/>
            <a:ext cx="1153866" cy="563365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210239" y="3029165"/>
            <a:ext cx="1416122" cy="472611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963659" y="3029165"/>
            <a:ext cx="1677847" cy="1448950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758176" y="3029165"/>
            <a:ext cx="1868185" cy="2568539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47051"/>
          <a:stretch/>
        </p:blipFill>
        <p:spPr>
          <a:xfrm>
            <a:off x="1261872" y="1861829"/>
            <a:ext cx="9232537" cy="4341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Race Condition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43A763-C027-0F4C-AC0C-40F4ABCB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58B3B-E695-EB4E-C84D-40E418E0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5137078" y="3080535"/>
            <a:ext cx="893852" cy="453775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609636" y="3080535"/>
            <a:ext cx="2178121" cy="1430246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219273" y="4753016"/>
            <a:ext cx="811657" cy="548449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2609637" y="4633095"/>
            <a:ext cx="2178120" cy="195759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7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Synchronization, Mutual Exclusion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091167" cy="4351338"/>
          </a:xfrm>
        </p:spPr>
        <p:txBody>
          <a:bodyPr/>
          <a:lstStyle/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Lock and unlock</a:t>
            </a:r>
          </a:p>
          <a:p>
            <a:pPr lvl="1"/>
            <a:r>
              <a:rPr lang="en-US" dirty="0" smtClean="0"/>
              <a:t>Prone to deadlock</a:t>
            </a:r>
          </a:p>
          <a:p>
            <a:r>
              <a:rPr lang="en-US" dirty="0" smtClean="0"/>
              <a:t>RAII -&gt;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lock_guard</a:t>
            </a:r>
            <a:r>
              <a:rPr lang="en-US" dirty="0" smtClean="0"/>
              <a:t> </a:t>
            </a:r>
            <a:r>
              <a:rPr lang="en-US" dirty="0" smtClean="0"/>
              <a:t>(Resource Acquisition Is Initialization or RAII)</a:t>
            </a:r>
          </a:p>
          <a:p>
            <a:pPr lvl="1"/>
            <a:r>
              <a:rPr lang="en-US" dirty="0" smtClean="0"/>
              <a:t>When created, attempt to take ownership of the </a:t>
            </a:r>
            <a:r>
              <a:rPr lang="en-US" dirty="0" err="1" smtClean="0"/>
              <a:t>mutex</a:t>
            </a:r>
            <a:r>
              <a:rPr lang="en-US" dirty="0" smtClean="0"/>
              <a:t> it is given</a:t>
            </a:r>
          </a:p>
          <a:p>
            <a:pPr lvl="1"/>
            <a:r>
              <a:rPr lang="en-US" dirty="0" smtClean="0"/>
              <a:t>When control leaves the scope, release the </a:t>
            </a:r>
            <a:r>
              <a:rPr lang="en-US" dirty="0" err="1" smtClean="0"/>
              <a:t>mutex</a:t>
            </a:r>
            <a:endParaRPr lang="en-US" dirty="0" smtClean="0"/>
          </a:p>
          <a:p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::lock</a:t>
            </a:r>
          </a:p>
          <a:p>
            <a:pPr lvl="1"/>
            <a:r>
              <a:rPr lang="en-US" dirty="0" smtClean="0"/>
              <a:t>use a deadlock avoidance algorithm to avoid deadlock</a:t>
            </a:r>
          </a:p>
          <a:p>
            <a:pPr lvl="1"/>
            <a:r>
              <a:rPr lang="en-US" dirty="0" smtClean="0"/>
              <a:t>Can lock multiple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r>
              <a:rPr lang="en-US" dirty="0" smtClean="0"/>
              <a:t> objects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9C432-9A52-E376-7DA2-BB094B62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6BC01-2742-0944-B7F1-8431D8C8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	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52A4D-BE3D-2BED-9123-2328855E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08AE41-DD5E-6E47-9376-62F8E636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269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2640459" y="3767434"/>
            <a:ext cx="155448" cy="914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20775" y="3767434"/>
            <a:ext cx="122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 exclusion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	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261873" y="1828800"/>
            <a:ext cx="8595360" cy="4571999"/>
          </a:xfrm>
        </p:spPr>
        <p:txBody>
          <a:bodyPr>
            <a:normAutofit fontScale="92500" lnSpcReduction="20000"/>
          </a:bodyPr>
          <a:lstStyle/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Locking and unlocking at every trip in inner loop</a:t>
            </a:r>
          </a:p>
          <a:p>
            <a:pPr marL="1376363" lvl="1" indent="0">
              <a:spcBef>
                <a:spcPts val="1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376363" lvl="1" indent="0">
              <a:spcBef>
                <a:spcPts val="300"/>
              </a:spcBef>
              <a:spcAft>
                <a:spcPts val="1300"/>
              </a:spcAft>
              <a:buClr>
                <a:srgbClr val="4F81BD"/>
              </a:buClr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Without </a:t>
            </a:r>
            <a:r>
              <a:rPr lang="en-US" sz="2000" dirty="0" err="1" smtClean="0"/>
              <a:t>mutex</a:t>
            </a:r>
            <a:endParaRPr lang="en-US" sz="2000" dirty="0" smtClean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Fast, </a:t>
            </a:r>
            <a:r>
              <a:rPr lang="en-US" sz="1800" dirty="0"/>
              <a:t>but wrong: </a:t>
            </a:r>
            <a:r>
              <a:rPr lang="en-US" sz="1800" dirty="0">
                <a:latin typeface="Consolas" panose="020B0609020204030204" pitchFamily="49" charset="0"/>
              </a:rPr>
              <a:t>pi: 0.7194140023700201, time: 53 [</a:t>
            </a:r>
            <a:r>
              <a:rPr lang="en-US" sz="1800" dirty="0" err="1">
                <a:latin typeface="Consolas" panose="020B0609020204030204" pitchFamily="49" charset="0"/>
              </a:rPr>
              <a:t>ms</a:t>
            </a:r>
            <a:r>
              <a:rPr lang="en-US" sz="1800" dirty="0">
                <a:latin typeface="Consolas" panose="020B0609020204030204" pitchFamily="49" charset="0"/>
              </a:rPr>
              <a:t>]</a:t>
            </a:r>
            <a:endParaRPr lang="en-US" sz="1800" dirty="0" smtClean="0">
              <a:latin typeface="Consolas" panose="020B0609020204030204" pitchFamily="49" charset="0"/>
            </a:endParaRP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With </a:t>
            </a:r>
            <a:r>
              <a:rPr lang="en-US" sz="2000" dirty="0" err="1" smtClean="0"/>
              <a:t>mutex</a:t>
            </a:r>
            <a:endParaRPr lang="en-US" sz="2000" dirty="0" smtClean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Slow, but correct: </a:t>
            </a:r>
            <a:r>
              <a:rPr lang="en-US" sz="1800" dirty="0" smtClean="0">
                <a:latin typeface="Consolas" panose="020B0609020204030204" pitchFamily="49" charset="0"/>
              </a:rPr>
              <a:t>pi</a:t>
            </a:r>
            <a:r>
              <a:rPr lang="en-US" sz="1800" dirty="0">
                <a:latin typeface="Consolas" panose="020B0609020204030204" pitchFamily="49" charset="0"/>
              </a:rPr>
              <a:t>: 3.141592663590465, time: 3422 [</a:t>
            </a:r>
            <a:r>
              <a:rPr lang="en-US" sz="1800" dirty="0" err="1">
                <a:latin typeface="Consolas" panose="020B0609020204030204" pitchFamily="49" charset="0"/>
              </a:rPr>
              <a:t>ms</a:t>
            </a:r>
            <a:r>
              <a:rPr lang="en-US" sz="1800" dirty="0" smtClean="0">
                <a:latin typeface="Consolas" panose="020B0609020204030204" pitchFamily="49" charset="0"/>
              </a:rPr>
              <a:t>]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endParaRPr lang="en-US" sz="2000" dirty="0" smtClean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5DDCB-9C04-6D52-D1C7-2C3995A2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EC995-7162-E74D-978F-3941305F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3391089" y="505965"/>
            <a:ext cx="4660822" cy="1320386"/>
            <a:chOff x="5591452" y="1507807"/>
            <a:chExt cx="7686040" cy="2177415"/>
          </a:xfrm>
        </p:grpSpPr>
        <p:sp>
          <p:nvSpPr>
            <p:cNvPr id="5" name="object 5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7507624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691078"/>
                  </a:lnTo>
                  <a:lnTo>
                    <a:pt x="8007" y="740722"/>
                  </a:lnTo>
                  <a:lnTo>
                    <a:pt x="30304" y="783838"/>
                  </a:lnTo>
                  <a:lnTo>
                    <a:pt x="64303" y="817837"/>
                  </a:lnTo>
                  <a:lnTo>
                    <a:pt x="107419" y="840134"/>
                  </a:lnTo>
                  <a:lnTo>
                    <a:pt x="157063" y="848141"/>
                  </a:lnTo>
                  <a:lnTo>
                    <a:pt x="7507624" y="848141"/>
                  </a:lnTo>
                  <a:lnTo>
                    <a:pt x="7557267" y="840134"/>
                  </a:lnTo>
                  <a:lnTo>
                    <a:pt x="7600383" y="817837"/>
                  </a:lnTo>
                  <a:lnTo>
                    <a:pt x="7634383" y="783838"/>
                  </a:lnTo>
                  <a:lnTo>
                    <a:pt x="7656680" y="740722"/>
                  </a:lnTo>
                  <a:lnTo>
                    <a:pt x="7664688" y="691078"/>
                  </a:lnTo>
                  <a:lnTo>
                    <a:pt x="7664688" y="157063"/>
                  </a:lnTo>
                  <a:lnTo>
                    <a:pt x="7656680" y="107419"/>
                  </a:lnTo>
                  <a:lnTo>
                    <a:pt x="7634383" y="64303"/>
                  </a:lnTo>
                  <a:lnTo>
                    <a:pt x="7600383" y="30304"/>
                  </a:lnTo>
                  <a:lnTo>
                    <a:pt x="7557267" y="8007"/>
                  </a:lnTo>
                  <a:lnTo>
                    <a:pt x="7507624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5601923" y="1518278"/>
              <a:ext cx="7665084" cy="848360"/>
            </a:xfrm>
            <a:custGeom>
              <a:avLst/>
              <a:gdLst/>
              <a:ahLst/>
              <a:cxnLst/>
              <a:rect l="l" t="t" r="r" b="b"/>
              <a:pathLst>
                <a:path w="7665084" h="848360">
                  <a:moveTo>
                    <a:pt x="157063" y="0"/>
                  </a:moveTo>
                  <a:lnTo>
                    <a:pt x="7507624" y="0"/>
                  </a:lnTo>
                  <a:lnTo>
                    <a:pt x="7557269" y="8007"/>
                  </a:lnTo>
                  <a:lnTo>
                    <a:pt x="7600384" y="30304"/>
                  </a:lnTo>
                  <a:lnTo>
                    <a:pt x="7634384" y="64303"/>
                  </a:lnTo>
                  <a:lnTo>
                    <a:pt x="7656680" y="107419"/>
                  </a:lnTo>
                  <a:lnTo>
                    <a:pt x="7664688" y="157063"/>
                  </a:lnTo>
                  <a:lnTo>
                    <a:pt x="7664688" y="691078"/>
                  </a:lnTo>
                  <a:lnTo>
                    <a:pt x="7656680" y="740722"/>
                  </a:lnTo>
                  <a:lnTo>
                    <a:pt x="7634384" y="783837"/>
                  </a:lnTo>
                  <a:lnTo>
                    <a:pt x="7600384" y="817837"/>
                  </a:lnTo>
                  <a:lnTo>
                    <a:pt x="7557269" y="840134"/>
                  </a:lnTo>
                  <a:lnTo>
                    <a:pt x="7507624" y="848141"/>
                  </a:lnTo>
                  <a:lnTo>
                    <a:pt x="157063" y="848141"/>
                  </a:lnTo>
                  <a:lnTo>
                    <a:pt x="107419" y="840134"/>
                  </a:lnTo>
                  <a:lnTo>
                    <a:pt x="64303" y="817837"/>
                  </a:lnTo>
                  <a:lnTo>
                    <a:pt x="30304" y="783837"/>
                  </a:lnTo>
                  <a:lnTo>
                    <a:pt x="8007" y="740722"/>
                  </a:lnTo>
                  <a:lnTo>
                    <a:pt x="0" y="691078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8614949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2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556622" y="564458"/>
                  </a:lnTo>
                  <a:lnTo>
                    <a:pt x="606267" y="556451"/>
                  </a:lnTo>
                  <a:lnTo>
                    <a:pt x="649382" y="534154"/>
                  </a:lnTo>
                  <a:lnTo>
                    <a:pt x="683382" y="500154"/>
                  </a:lnTo>
                  <a:lnTo>
                    <a:pt x="705678" y="457039"/>
                  </a:lnTo>
                  <a:lnTo>
                    <a:pt x="713686" y="407394"/>
                  </a:lnTo>
                  <a:lnTo>
                    <a:pt x="713686" y="157063"/>
                  </a:lnTo>
                  <a:lnTo>
                    <a:pt x="705678" y="107419"/>
                  </a:lnTo>
                  <a:lnTo>
                    <a:pt x="683382" y="64303"/>
                  </a:lnTo>
                  <a:lnTo>
                    <a:pt x="649382" y="30304"/>
                  </a:lnTo>
                  <a:lnTo>
                    <a:pt x="606267" y="8007"/>
                  </a:lnTo>
                  <a:lnTo>
                    <a:pt x="556622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8614949" y="3109852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51895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1"/>
                  </a:lnTo>
                  <a:lnTo>
                    <a:pt x="1236189" y="534154"/>
                  </a:lnTo>
                  <a:lnTo>
                    <a:pt x="1270189" y="500154"/>
                  </a:lnTo>
                  <a:lnTo>
                    <a:pt x="1292486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8956" y="3109852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8257" y="2366420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410139" y="1471097"/>
            <a:ext cx="801319" cy="355030"/>
            <a:chOff x="5622865" y="3099382"/>
            <a:chExt cx="1321435" cy="585470"/>
          </a:xfrm>
        </p:grpSpPr>
        <p:sp>
          <p:nvSpPr>
            <p:cNvPr id="14" name="object 14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33336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4165" y="1471097"/>
            <a:ext cx="801319" cy="355030"/>
            <a:chOff x="7113672" y="3099382"/>
            <a:chExt cx="1321435" cy="585470"/>
          </a:xfrm>
        </p:grpSpPr>
        <p:sp>
          <p:nvSpPr>
            <p:cNvPr id="17" name="object 17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3" y="534154"/>
                  </a:lnTo>
                  <a:lnTo>
                    <a:pt x="107419" y="556451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1"/>
                  </a:lnTo>
                  <a:lnTo>
                    <a:pt x="1236188" y="534154"/>
                  </a:lnTo>
                  <a:lnTo>
                    <a:pt x="1270188" y="500154"/>
                  </a:lnTo>
                  <a:lnTo>
                    <a:pt x="1292485" y="457039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7124143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18975" y="1909804"/>
            <a:ext cx="445520" cy="355030"/>
            <a:chOff x="7121604" y="3822842"/>
            <a:chExt cx="734695" cy="585470"/>
          </a:xfrm>
        </p:grpSpPr>
        <p:sp>
          <p:nvSpPr>
            <p:cNvPr id="20" name="object 20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6" y="556450"/>
                  </a:lnTo>
                  <a:lnTo>
                    <a:pt x="649381" y="534153"/>
                  </a:lnTo>
                  <a:lnTo>
                    <a:pt x="683381" y="500154"/>
                  </a:lnTo>
                  <a:lnTo>
                    <a:pt x="705677" y="457038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1" y="64303"/>
                  </a:lnTo>
                  <a:lnTo>
                    <a:pt x="649381" y="30304"/>
                  </a:lnTo>
                  <a:lnTo>
                    <a:pt x="606266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7132075" y="383331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867162" y="1909804"/>
            <a:ext cx="801319" cy="355030"/>
            <a:chOff x="8025604" y="3822842"/>
            <a:chExt cx="1321435" cy="585470"/>
          </a:xfrm>
        </p:grpSpPr>
        <p:sp>
          <p:nvSpPr>
            <p:cNvPr id="23" name="object 23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36075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766382" y="1909804"/>
            <a:ext cx="801319" cy="355030"/>
            <a:chOff x="9508485" y="3822842"/>
            <a:chExt cx="1321435" cy="585470"/>
          </a:xfrm>
        </p:grpSpPr>
        <p:sp>
          <p:nvSpPr>
            <p:cNvPr id="26" name="object 26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4" y="556450"/>
                  </a:lnTo>
                  <a:lnTo>
                    <a:pt x="1236189" y="534153"/>
                  </a:lnTo>
                  <a:lnTo>
                    <a:pt x="1270189" y="500154"/>
                  </a:lnTo>
                  <a:lnTo>
                    <a:pt x="1292486" y="457038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6" y="107419"/>
                  </a:lnTo>
                  <a:lnTo>
                    <a:pt x="1270189" y="64303"/>
                  </a:lnTo>
                  <a:lnTo>
                    <a:pt x="1236189" y="30304"/>
                  </a:lnTo>
                  <a:lnTo>
                    <a:pt x="1193074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951895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670406" y="1471097"/>
            <a:ext cx="801319" cy="355030"/>
            <a:chOff x="10999288" y="3099382"/>
            <a:chExt cx="1321435" cy="585470"/>
          </a:xfrm>
        </p:grpSpPr>
        <p:sp>
          <p:nvSpPr>
            <p:cNvPr id="29" name="object 29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3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1143431" y="564458"/>
                  </a:lnTo>
                  <a:lnTo>
                    <a:pt x="1193078" y="556451"/>
                  </a:lnTo>
                  <a:lnTo>
                    <a:pt x="1236193" y="534154"/>
                  </a:lnTo>
                  <a:lnTo>
                    <a:pt x="1270192" y="500154"/>
                  </a:lnTo>
                  <a:lnTo>
                    <a:pt x="1292487" y="457039"/>
                  </a:lnTo>
                  <a:lnTo>
                    <a:pt x="1300494" y="407394"/>
                  </a:lnTo>
                  <a:lnTo>
                    <a:pt x="1300494" y="157063"/>
                  </a:lnTo>
                  <a:lnTo>
                    <a:pt x="1292487" y="107419"/>
                  </a:lnTo>
                  <a:lnTo>
                    <a:pt x="1270192" y="64303"/>
                  </a:lnTo>
                  <a:lnTo>
                    <a:pt x="1236193" y="30304"/>
                  </a:lnTo>
                  <a:lnTo>
                    <a:pt x="1193078" y="8007"/>
                  </a:lnTo>
                  <a:lnTo>
                    <a:pt x="114343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09759" y="310985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3410139" y="1909804"/>
            <a:ext cx="801319" cy="355030"/>
            <a:chOff x="5622865" y="3822842"/>
            <a:chExt cx="1321435" cy="585470"/>
          </a:xfrm>
        </p:grpSpPr>
        <p:sp>
          <p:nvSpPr>
            <p:cNvPr id="32" name="object 32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143429" y="0"/>
                  </a:moveTo>
                  <a:lnTo>
                    <a:pt x="157063" y="0"/>
                  </a:lnTo>
                  <a:lnTo>
                    <a:pt x="107419" y="8007"/>
                  </a:lnTo>
                  <a:lnTo>
                    <a:pt x="64303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3" y="534153"/>
                  </a:lnTo>
                  <a:lnTo>
                    <a:pt x="107419" y="556450"/>
                  </a:lnTo>
                  <a:lnTo>
                    <a:pt x="157063" y="564458"/>
                  </a:lnTo>
                  <a:lnTo>
                    <a:pt x="1143429" y="564458"/>
                  </a:lnTo>
                  <a:lnTo>
                    <a:pt x="1193073" y="556450"/>
                  </a:lnTo>
                  <a:lnTo>
                    <a:pt x="1236188" y="534153"/>
                  </a:lnTo>
                  <a:lnTo>
                    <a:pt x="1270188" y="500154"/>
                  </a:lnTo>
                  <a:lnTo>
                    <a:pt x="1292485" y="457038"/>
                  </a:lnTo>
                  <a:lnTo>
                    <a:pt x="1300492" y="407394"/>
                  </a:lnTo>
                  <a:lnTo>
                    <a:pt x="1300492" y="157063"/>
                  </a:lnTo>
                  <a:lnTo>
                    <a:pt x="1292485" y="107419"/>
                  </a:lnTo>
                  <a:lnTo>
                    <a:pt x="1270188" y="64303"/>
                  </a:lnTo>
                  <a:lnTo>
                    <a:pt x="1236188" y="30304"/>
                  </a:lnTo>
                  <a:lnTo>
                    <a:pt x="1193073" y="8007"/>
                  </a:lnTo>
                  <a:lnTo>
                    <a:pt x="114342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5633336" y="3833313"/>
              <a:ext cx="1301115" cy="564515"/>
            </a:xfrm>
            <a:custGeom>
              <a:avLst/>
              <a:gdLst/>
              <a:ahLst/>
              <a:cxnLst/>
              <a:rect l="l" t="t" r="r" b="b"/>
              <a:pathLst>
                <a:path w="1301115" h="564514">
                  <a:moveTo>
                    <a:pt x="157063" y="0"/>
                  </a:moveTo>
                  <a:lnTo>
                    <a:pt x="1143429" y="0"/>
                  </a:lnTo>
                  <a:lnTo>
                    <a:pt x="1193073" y="8007"/>
                  </a:lnTo>
                  <a:lnTo>
                    <a:pt x="1236188" y="30304"/>
                  </a:lnTo>
                  <a:lnTo>
                    <a:pt x="1270188" y="64303"/>
                  </a:lnTo>
                  <a:lnTo>
                    <a:pt x="1292485" y="107419"/>
                  </a:lnTo>
                  <a:lnTo>
                    <a:pt x="1300492" y="157063"/>
                  </a:lnTo>
                  <a:lnTo>
                    <a:pt x="1300492" y="407395"/>
                  </a:lnTo>
                  <a:lnTo>
                    <a:pt x="1292485" y="457039"/>
                  </a:lnTo>
                  <a:lnTo>
                    <a:pt x="1270188" y="500154"/>
                  </a:lnTo>
                  <a:lnTo>
                    <a:pt x="1236188" y="534154"/>
                  </a:lnTo>
                  <a:lnTo>
                    <a:pt x="1193073" y="556451"/>
                  </a:lnTo>
                  <a:lnTo>
                    <a:pt x="114342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6670406" y="1909804"/>
            <a:ext cx="1345031" cy="355030"/>
            <a:chOff x="10999288" y="3822842"/>
            <a:chExt cx="2218055" cy="585470"/>
          </a:xfrm>
        </p:grpSpPr>
        <p:sp>
          <p:nvSpPr>
            <p:cNvPr id="35" name="object 35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2039508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8"/>
                  </a:lnTo>
                  <a:lnTo>
                    <a:pt x="30304" y="500154"/>
                  </a:lnTo>
                  <a:lnTo>
                    <a:pt x="64304" y="534153"/>
                  </a:lnTo>
                  <a:lnTo>
                    <a:pt x="107420" y="556450"/>
                  </a:lnTo>
                  <a:lnTo>
                    <a:pt x="157063" y="564458"/>
                  </a:lnTo>
                  <a:lnTo>
                    <a:pt x="2039508" y="564458"/>
                  </a:lnTo>
                  <a:lnTo>
                    <a:pt x="2089151" y="556450"/>
                  </a:lnTo>
                  <a:lnTo>
                    <a:pt x="2132266" y="534153"/>
                  </a:lnTo>
                  <a:lnTo>
                    <a:pt x="2166266" y="500154"/>
                  </a:lnTo>
                  <a:lnTo>
                    <a:pt x="2188564" y="457038"/>
                  </a:lnTo>
                  <a:lnTo>
                    <a:pt x="2196571" y="407394"/>
                  </a:lnTo>
                  <a:lnTo>
                    <a:pt x="2196571" y="157063"/>
                  </a:lnTo>
                  <a:lnTo>
                    <a:pt x="2188564" y="107419"/>
                  </a:lnTo>
                  <a:lnTo>
                    <a:pt x="2166266" y="64303"/>
                  </a:lnTo>
                  <a:lnTo>
                    <a:pt x="2132266" y="30304"/>
                  </a:lnTo>
                  <a:lnTo>
                    <a:pt x="2089151" y="8007"/>
                  </a:lnTo>
                  <a:lnTo>
                    <a:pt x="2039508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1009759" y="3833313"/>
              <a:ext cx="2197100" cy="564515"/>
            </a:xfrm>
            <a:custGeom>
              <a:avLst/>
              <a:gdLst/>
              <a:ahLst/>
              <a:cxnLst/>
              <a:rect l="l" t="t" r="r" b="b"/>
              <a:pathLst>
                <a:path w="2197100" h="564514">
                  <a:moveTo>
                    <a:pt x="157063" y="0"/>
                  </a:moveTo>
                  <a:lnTo>
                    <a:pt x="2039499" y="0"/>
                  </a:lnTo>
                  <a:lnTo>
                    <a:pt x="2089143" y="8007"/>
                  </a:lnTo>
                  <a:lnTo>
                    <a:pt x="2132258" y="30304"/>
                  </a:lnTo>
                  <a:lnTo>
                    <a:pt x="2166258" y="64303"/>
                  </a:lnTo>
                  <a:lnTo>
                    <a:pt x="2188555" y="107419"/>
                  </a:lnTo>
                  <a:lnTo>
                    <a:pt x="2196562" y="157063"/>
                  </a:lnTo>
                  <a:lnTo>
                    <a:pt x="2196562" y="407395"/>
                  </a:lnTo>
                  <a:lnTo>
                    <a:pt x="2188555" y="457039"/>
                  </a:lnTo>
                  <a:lnTo>
                    <a:pt x="2166258" y="500154"/>
                  </a:lnTo>
                  <a:lnTo>
                    <a:pt x="2132258" y="534154"/>
                  </a:lnTo>
                  <a:lnTo>
                    <a:pt x="2089143" y="556451"/>
                  </a:lnTo>
                  <a:lnTo>
                    <a:pt x="2039499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574436" y="1471097"/>
            <a:ext cx="445520" cy="355030"/>
            <a:chOff x="12490101" y="3099382"/>
            <a:chExt cx="734695" cy="585470"/>
          </a:xfrm>
        </p:grpSpPr>
        <p:sp>
          <p:nvSpPr>
            <p:cNvPr id="38" name="object 38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556621" y="0"/>
                  </a:moveTo>
                  <a:lnTo>
                    <a:pt x="157063" y="0"/>
                  </a:lnTo>
                  <a:lnTo>
                    <a:pt x="107420" y="8007"/>
                  </a:lnTo>
                  <a:lnTo>
                    <a:pt x="64304" y="30304"/>
                  </a:lnTo>
                  <a:lnTo>
                    <a:pt x="30304" y="64303"/>
                  </a:lnTo>
                  <a:lnTo>
                    <a:pt x="8007" y="107419"/>
                  </a:lnTo>
                  <a:lnTo>
                    <a:pt x="0" y="157063"/>
                  </a:lnTo>
                  <a:lnTo>
                    <a:pt x="0" y="407394"/>
                  </a:lnTo>
                  <a:lnTo>
                    <a:pt x="8007" y="457039"/>
                  </a:lnTo>
                  <a:lnTo>
                    <a:pt x="30304" y="500154"/>
                  </a:lnTo>
                  <a:lnTo>
                    <a:pt x="64304" y="534154"/>
                  </a:lnTo>
                  <a:lnTo>
                    <a:pt x="107420" y="556451"/>
                  </a:lnTo>
                  <a:lnTo>
                    <a:pt x="157063" y="564458"/>
                  </a:lnTo>
                  <a:lnTo>
                    <a:pt x="556621" y="564458"/>
                  </a:lnTo>
                  <a:lnTo>
                    <a:pt x="606264" y="556451"/>
                  </a:lnTo>
                  <a:lnTo>
                    <a:pt x="649380" y="534154"/>
                  </a:lnTo>
                  <a:lnTo>
                    <a:pt x="683380" y="500154"/>
                  </a:lnTo>
                  <a:lnTo>
                    <a:pt x="705677" y="457039"/>
                  </a:lnTo>
                  <a:lnTo>
                    <a:pt x="713685" y="407394"/>
                  </a:lnTo>
                  <a:lnTo>
                    <a:pt x="713685" y="157063"/>
                  </a:lnTo>
                  <a:lnTo>
                    <a:pt x="705677" y="107419"/>
                  </a:lnTo>
                  <a:lnTo>
                    <a:pt x="683380" y="64303"/>
                  </a:lnTo>
                  <a:lnTo>
                    <a:pt x="649380" y="30304"/>
                  </a:lnTo>
                  <a:lnTo>
                    <a:pt x="606264" y="8007"/>
                  </a:lnTo>
                  <a:lnTo>
                    <a:pt x="556621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2500572" y="3109853"/>
              <a:ext cx="713740" cy="564515"/>
            </a:xfrm>
            <a:custGeom>
              <a:avLst/>
              <a:gdLst/>
              <a:ahLst/>
              <a:cxnLst/>
              <a:rect l="l" t="t" r="r" b="b"/>
              <a:pathLst>
                <a:path w="713740" h="564514">
                  <a:moveTo>
                    <a:pt x="157063" y="0"/>
                  </a:moveTo>
                  <a:lnTo>
                    <a:pt x="556622" y="0"/>
                  </a:lnTo>
                  <a:lnTo>
                    <a:pt x="606266" y="8007"/>
                  </a:lnTo>
                  <a:lnTo>
                    <a:pt x="649381" y="30304"/>
                  </a:lnTo>
                  <a:lnTo>
                    <a:pt x="683381" y="64303"/>
                  </a:lnTo>
                  <a:lnTo>
                    <a:pt x="705678" y="107419"/>
                  </a:lnTo>
                  <a:lnTo>
                    <a:pt x="713685" y="157063"/>
                  </a:lnTo>
                  <a:lnTo>
                    <a:pt x="713685" y="407395"/>
                  </a:lnTo>
                  <a:lnTo>
                    <a:pt x="705678" y="457039"/>
                  </a:lnTo>
                  <a:lnTo>
                    <a:pt x="683381" y="500154"/>
                  </a:lnTo>
                  <a:lnTo>
                    <a:pt x="649381" y="534154"/>
                  </a:lnTo>
                  <a:lnTo>
                    <a:pt x="606266" y="556451"/>
                  </a:lnTo>
                  <a:lnTo>
                    <a:pt x="556622" y="564458"/>
                  </a:lnTo>
                  <a:lnTo>
                    <a:pt x="157063" y="564458"/>
                  </a:lnTo>
                  <a:lnTo>
                    <a:pt x="107419" y="556451"/>
                  </a:lnTo>
                  <a:lnTo>
                    <a:pt x="64303" y="534154"/>
                  </a:lnTo>
                  <a:lnTo>
                    <a:pt x="30304" y="500154"/>
                  </a:lnTo>
                  <a:lnTo>
                    <a:pt x="8007" y="457039"/>
                  </a:lnTo>
                  <a:lnTo>
                    <a:pt x="0" y="407395"/>
                  </a:lnTo>
                  <a:lnTo>
                    <a:pt x="0" y="157063"/>
                  </a:lnTo>
                  <a:lnTo>
                    <a:pt x="8007" y="107419"/>
                  </a:lnTo>
                  <a:lnTo>
                    <a:pt x="30304" y="64303"/>
                  </a:lnTo>
                  <a:lnTo>
                    <a:pt x="64303" y="30304"/>
                  </a:lnTo>
                  <a:lnTo>
                    <a:pt x="107419" y="8007"/>
                  </a:lnTo>
                  <a:lnTo>
                    <a:pt x="157063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314495" y="2841844"/>
            <a:ext cx="2738579" cy="18506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1409719" marR="3081" algn="ctr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Threads</a:t>
            </a:r>
            <a:r>
              <a:rPr sz="1577" b="1" spc="27" dirty="0">
                <a:latin typeface="Myriad Pro Cond"/>
                <a:cs typeface="Myriad Pro Cond"/>
              </a:rPr>
              <a:t> </a:t>
            </a:r>
            <a:r>
              <a:rPr sz="1577" b="1" spc="-15" dirty="0">
                <a:latin typeface="Myriad Pro Cond"/>
                <a:cs typeface="Myriad Pro Cond"/>
              </a:rPr>
              <a:t>** </a:t>
            </a:r>
            <a:r>
              <a:rPr sz="1577" b="1" spc="-6" dirty="0">
                <a:latin typeface="Myriad Pro Cond"/>
                <a:cs typeface="Myriad Pro Cond"/>
              </a:rPr>
              <a:t>(“workers”)</a:t>
            </a:r>
            <a:endParaRPr sz="1577" dirty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endParaRPr lang="en-US" sz="1577" b="1" dirty="0" smtClean="0">
              <a:latin typeface="Myriad Pro Cond"/>
              <a:cs typeface="Myriad Pro Cond"/>
            </a:endParaRPr>
          </a:p>
          <a:p>
            <a:pPr marL="1460548" marR="85484" algn="ctr">
              <a:lnSpc>
                <a:spcPct val="100400"/>
              </a:lnSpc>
              <a:spcBef>
                <a:spcPts val="1498"/>
              </a:spcBef>
            </a:pPr>
            <a:r>
              <a:rPr sz="1577" b="1" dirty="0" smtClean="0">
                <a:latin typeface="Myriad Pro Cond"/>
                <a:cs typeface="Myriad Pro Cond"/>
              </a:rPr>
              <a:t>Parallel</a:t>
            </a:r>
            <a:r>
              <a:rPr sz="1577" b="1" spc="21" dirty="0" smtClean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program (communicating threads)</a:t>
            </a:r>
            <a:endParaRPr sz="1577" dirty="0">
              <a:latin typeface="Myriad Pro Cond"/>
              <a:cs typeface="Myriad Pro Cond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06953" y="2805164"/>
            <a:ext cx="444750" cy="444750"/>
            <a:chOff x="5287797" y="5299357"/>
            <a:chExt cx="733425" cy="733425"/>
          </a:xfrm>
        </p:grpSpPr>
        <p:sp>
          <p:nvSpPr>
            <p:cNvPr id="42" name="object 42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5298267" y="530982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3860957" y="2804504"/>
            <a:ext cx="444750" cy="444750"/>
            <a:chOff x="6366298" y="5298268"/>
            <a:chExt cx="733425" cy="733425"/>
          </a:xfrm>
        </p:grpSpPr>
        <p:sp>
          <p:nvSpPr>
            <p:cNvPr id="45" name="object 45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/>
            <p:nvPr/>
          </p:nvSpPr>
          <p:spPr>
            <a:xfrm>
              <a:off x="6376769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514961" y="2804504"/>
            <a:ext cx="444750" cy="444750"/>
            <a:chOff x="7444799" y="5298268"/>
            <a:chExt cx="733425" cy="733425"/>
          </a:xfrm>
        </p:grpSpPr>
        <p:sp>
          <p:nvSpPr>
            <p:cNvPr id="48" name="object 48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9" name="object 49"/>
            <p:cNvSpPr/>
            <p:nvPr/>
          </p:nvSpPr>
          <p:spPr>
            <a:xfrm>
              <a:off x="7455270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5168965" y="2804504"/>
            <a:ext cx="444750" cy="444750"/>
            <a:chOff x="8523300" y="5298268"/>
            <a:chExt cx="733425" cy="733425"/>
          </a:xfrm>
        </p:grpSpPr>
        <p:sp>
          <p:nvSpPr>
            <p:cNvPr id="51" name="object 51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2" name="object 52"/>
            <p:cNvSpPr/>
            <p:nvPr/>
          </p:nvSpPr>
          <p:spPr>
            <a:xfrm>
              <a:off x="8533771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5822969" y="2804504"/>
            <a:ext cx="444750" cy="444750"/>
            <a:chOff x="9601802" y="5298268"/>
            <a:chExt cx="733425" cy="733425"/>
          </a:xfrm>
        </p:grpSpPr>
        <p:sp>
          <p:nvSpPr>
            <p:cNvPr id="54" name="object 54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5" name="object 55"/>
            <p:cNvSpPr/>
            <p:nvPr/>
          </p:nvSpPr>
          <p:spPr>
            <a:xfrm>
              <a:off x="96122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476973" y="2804504"/>
            <a:ext cx="444750" cy="444750"/>
            <a:chOff x="10680303" y="5298268"/>
            <a:chExt cx="733425" cy="733425"/>
          </a:xfrm>
        </p:grpSpPr>
        <p:sp>
          <p:nvSpPr>
            <p:cNvPr id="57" name="object 57"/>
            <p:cNvSpPr/>
            <p:nvPr/>
          </p:nvSpPr>
          <p:spPr>
            <a:xfrm>
              <a:off x="10690773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907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59" name="object 59"/>
          <p:cNvGrpSpPr/>
          <p:nvPr/>
        </p:nvGrpSpPr>
        <p:grpSpPr>
          <a:xfrm>
            <a:off x="7130977" y="2804504"/>
            <a:ext cx="444750" cy="444750"/>
            <a:chOff x="11758803" y="5298268"/>
            <a:chExt cx="733425" cy="733425"/>
          </a:xfrm>
        </p:grpSpPr>
        <p:sp>
          <p:nvSpPr>
            <p:cNvPr id="60" name="object 60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1" name="object 61"/>
            <p:cNvSpPr/>
            <p:nvPr/>
          </p:nvSpPr>
          <p:spPr>
            <a:xfrm>
              <a:off x="11769274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784981" y="2804504"/>
            <a:ext cx="444750" cy="444750"/>
            <a:chOff x="12837305" y="5298268"/>
            <a:chExt cx="733425" cy="733425"/>
          </a:xfrm>
        </p:grpSpPr>
        <p:sp>
          <p:nvSpPr>
            <p:cNvPr id="63" name="object 63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4" name="object 64"/>
            <p:cNvSpPr/>
            <p:nvPr/>
          </p:nvSpPr>
          <p:spPr>
            <a:xfrm>
              <a:off x="12847776" y="5308738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3200599" y="4010914"/>
            <a:ext cx="5022782" cy="445135"/>
            <a:chOff x="5277319" y="7287729"/>
            <a:chExt cx="8282940" cy="734060"/>
          </a:xfrm>
        </p:grpSpPr>
        <p:sp>
          <p:nvSpPr>
            <p:cNvPr id="66" name="object 66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7" name="object 67"/>
            <p:cNvSpPr/>
            <p:nvPr/>
          </p:nvSpPr>
          <p:spPr>
            <a:xfrm>
              <a:off x="5287797" y="7299296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8" name="object 68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9" name="object 69"/>
            <p:cNvSpPr/>
            <p:nvPr/>
          </p:nvSpPr>
          <p:spPr>
            <a:xfrm>
              <a:off x="6366298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0" name="object 70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1" name="object 71"/>
            <p:cNvSpPr/>
            <p:nvPr/>
          </p:nvSpPr>
          <p:spPr>
            <a:xfrm>
              <a:off x="7444799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2" name="object 72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3" name="object 73"/>
            <p:cNvSpPr/>
            <p:nvPr/>
          </p:nvSpPr>
          <p:spPr>
            <a:xfrm>
              <a:off x="8523300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4" name="object 74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5" name="object 75"/>
            <p:cNvSpPr/>
            <p:nvPr/>
          </p:nvSpPr>
          <p:spPr>
            <a:xfrm>
              <a:off x="9601801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6" name="object 76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680303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8" name="object 78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9" name="object 79"/>
            <p:cNvSpPr/>
            <p:nvPr/>
          </p:nvSpPr>
          <p:spPr>
            <a:xfrm>
              <a:off x="11758804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70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0" name="object 80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712020" y="0"/>
                  </a:moveTo>
                  <a:lnTo>
                    <a:pt x="0" y="0"/>
                  </a:lnTo>
                  <a:lnTo>
                    <a:pt x="0" y="712020"/>
                  </a:lnTo>
                  <a:lnTo>
                    <a:pt x="712020" y="712020"/>
                  </a:lnTo>
                  <a:lnTo>
                    <a:pt x="71202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1" name="object 81"/>
            <p:cNvSpPr/>
            <p:nvPr/>
          </p:nvSpPr>
          <p:spPr>
            <a:xfrm>
              <a:off x="12837305" y="7298207"/>
              <a:ext cx="712470" cy="712470"/>
            </a:xfrm>
            <a:custGeom>
              <a:avLst/>
              <a:gdLst/>
              <a:ahLst/>
              <a:cxnLst/>
              <a:rect l="l" t="t" r="r" b="b"/>
              <a:pathLst>
                <a:path w="712469" h="712470">
                  <a:moveTo>
                    <a:pt x="0" y="0"/>
                  </a:moveTo>
                  <a:lnTo>
                    <a:pt x="712020" y="0"/>
                  </a:lnTo>
                  <a:lnTo>
                    <a:pt x="712020" y="712020"/>
                  </a:lnTo>
                  <a:lnTo>
                    <a:pt x="0" y="712020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769738" y="5372182"/>
            <a:ext cx="1198321" cy="49511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3081" indent="139008">
              <a:lnSpc>
                <a:spcPct val="100400"/>
              </a:lnSpc>
              <a:spcBef>
                <a:spcPts val="76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21" dirty="0">
                <a:latin typeface="Myriad Pro Cond"/>
                <a:cs typeface="Myriad Pro Cond"/>
              </a:rPr>
              <a:t>on </a:t>
            </a:r>
            <a:r>
              <a:rPr sz="1577" b="1" dirty="0">
                <a:latin typeface="Myriad Pro Cond"/>
                <a:cs typeface="Myriad Pro Cond"/>
              </a:rPr>
              <a:t>parallel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6" dirty="0">
                <a:latin typeface="Myriad Pro Cond"/>
                <a:cs typeface="Myriad Pro Cond"/>
              </a:rPr>
              <a:t>machine</a:t>
            </a:r>
            <a:endParaRPr sz="1577">
              <a:latin typeface="Myriad Pro Cond"/>
              <a:cs typeface="Myriad Pro Cond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5499142" y="2328287"/>
            <a:ext cx="444750" cy="432042"/>
            <a:chOff x="9067786" y="4512951"/>
            <a:chExt cx="733425" cy="712470"/>
          </a:xfrm>
        </p:grpSpPr>
        <p:sp>
          <p:nvSpPr>
            <p:cNvPr id="84" name="object 84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5" name="object 85"/>
            <p:cNvSpPr/>
            <p:nvPr/>
          </p:nvSpPr>
          <p:spPr>
            <a:xfrm>
              <a:off x="9078257" y="4523422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4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889211" y="415719"/>
            <a:ext cx="7130335" cy="2338961"/>
          </a:xfrm>
          <a:prstGeom prst="rect">
            <a:avLst/>
          </a:prstGeom>
        </p:spPr>
        <p:txBody>
          <a:bodyPr vert="horz" wrap="square" lIns="0" tIns="185216" rIns="0" bIns="0" rtlCol="0">
            <a:spAutoFit/>
          </a:bodyPr>
          <a:lstStyle/>
          <a:p>
            <a:pPr marL="3097070">
              <a:spcBef>
                <a:spcPts val="1458"/>
              </a:spcBef>
            </a:pPr>
            <a:r>
              <a:rPr sz="2001" b="1" dirty="0">
                <a:latin typeface="Myriad Pro Cond"/>
                <a:cs typeface="Myriad Pro Cond"/>
              </a:rPr>
              <a:t>Problem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dirty="0">
                <a:latin typeface="Myriad Pro Cond"/>
                <a:cs typeface="Myriad Pro Cond"/>
              </a:rPr>
              <a:t>to</a:t>
            </a:r>
            <a:r>
              <a:rPr sz="2001" b="1" spc="-49" dirty="0">
                <a:latin typeface="Myriad Pro Cond"/>
                <a:cs typeface="Myriad Pro Cond"/>
              </a:rPr>
              <a:t> </a:t>
            </a:r>
            <a:r>
              <a:rPr sz="2001" b="1" spc="-12" dirty="0">
                <a:latin typeface="Myriad Pro Cond"/>
                <a:cs typeface="Myriad Pro Cond"/>
              </a:rPr>
              <a:t>solve</a:t>
            </a:r>
            <a:endParaRPr sz="2001" dirty="0">
              <a:latin typeface="Myriad Pro Cond"/>
              <a:cs typeface="Myriad Pro Cond"/>
            </a:endParaRPr>
          </a:p>
          <a:p>
            <a:pPr marL="4282682">
              <a:spcBef>
                <a:spcPts val="1398"/>
              </a:spcBef>
            </a:pPr>
            <a:r>
              <a:rPr lang="en-US" sz="2001" b="1" spc="-6" dirty="0" smtClean="0">
                <a:latin typeface="Myriad Pro Cond"/>
                <a:cs typeface="Myriad Pro Cond"/>
              </a:rPr>
              <a:t>Discretization/</a:t>
            </a:r>
            <a:r>
              <a:rPr sz="2001" b="1" spc="-6" dirty="0" smtClean="0">
                <a:latin typeface="Myriad Pro Cond"/>
                <a:cs typeface="Myriad Pro Cond"/>
              </a:rPr>
              <a:t>Decomposition</a:t>
            </a:r>
            <a:endParaRPr sz="2001" dirty="0">
              <a:latin typeface="Myriad Pro Cond"/>
              <a:cs typeface="Myriad Pro Cond"/>
            </a:endParaRPr>
          </a:p>
          <a:p>
            <a:pPr marL="7701" marR="4602285" indent="33116">
              <a:lnSpc>
                <a:spcPct val="100400"/>
              </a:lnSpc>
              <a:spcBef>
                <a:spcPts val="646"/>
              </a:spcBef>
            </a:pPr>
            <a:r>
              <a:rPr sz="1577" b="1" spc="-6" dirty="0" err="1" smtClean="0">
                <a:latin typeface="Myriad Pro Cond"/>
                <a:cs typeface="Myriad Pro Cond"/>
              </a:rPr>
              <a:t>Subproblems</a:t>
            </a:r>
            <a:r>
              <a:rPr lang="en-US" sz="1577" b="1" spc="-6" dirty="0" smtClean="0">
                <a:latin typeface="Myriad Pro Cond"/>
                <a:cs typeface="Myriad Pro Cond"/>
              </a:rPr>
              <a:t> </a:t>
            </a:r>
            <a:r>
              <a:rPr sz="1577" b="1" dirty="0" smtClean="0">
                <a:latin typeface="Myriad Pro Cond"/>
                <a:cs typeface="Myriad Pro Cond"/>
              </a:rPr>
              <a:t>(a.k.a</a:t>
            </a:r>
            <a:r>
              <a:rPr sz="1577" b="1" dirty="0">
                <a:latin typeface="Myriad Pro Cond"/>
                <a:cs typeface="Myriad Pro Cond"/>
              </a:rPr>
              <a:t>.</a:t>
            </a:r>
            <a:r>
              <a:rPr sz="1577" b="1" spc="-18" dirty="0">
                <a:latin typeface="Myriad Pro Cond"/>
                <a:cs typeface="Myriad Pro Cond"/>
              </a:rPr>
              <a:t> </a:t>
            </a:r>
            <a:r>
              <a:rPr lang="en-US" sz="1577" b="1" spc="-18" dirty="0" smtClean="0">
                <a:latin typeface="Myriad Pro Cond"/>
                <a:cs typeface="Myriad Pro Cond"/>
              </a:rPr>
              <a:t/>
            </a:r>
            <a:br>
              <a:rPr lang="en-US" sz="1577" b="1" spc="-18" dirty="0" smtClean="0">
                <a:latin typeface="Myriad Pro Cond"/>
                <a:cs typeface="Myriad Pro Cond"/>
              </a:rPr>
            </a:br>
            <a:r>
              <a:rPr sz="1577" b="1" spc="-24" dirty="0" smtClean="0">
                <a:latin typeface="Myriad Pro Cond"/>
                <a:cs typeface="Myriad Pro Cond"/>
              </a:rPr>
              <a:t>“</a:t>
            </a:r>
            <a:r>
              <a:rPr sz="1577" b="1" spc="-24" dirty="0">
                <a:latin typeface="Myriad Pro Cond"/>
                <a:cs typeface="Myriad Pro Cond"/>
              </a:rPr>
              <a:t>tasks”, </a:t>
            </a:r>
            <a:r>
              <a:rPr sz="1577" b="1" dirty="0">
                <a:latin typeface="Myriad Pro Cond"/>
                <a:cs typeface="Myriad Pro Cond"/>
              </a:rPr>
              <a:t>“work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dirty="0">
                <a:latin typeface="Myriad Pro Cond"/>
                <a:cs typeface="Myriad Pro Cond"/>
              </a:rPr>
              <a:t>to</a:t>
            </a:r>
            <a:r>
              <a:rPr sz="1577" b="1" spc="-3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do</a:t>
            </a:r>
            <a:r>
              <a:rPr sz="1577" b="1" spc="-12" dirty="0" smtClean="0">
                <a:latin typeface="Myriad Pro Cond"/>
                <a:cs typeface="Myriad Pro Cond"/>
              </a:rPr>
              <a:t>”)</a:t>
            </a:r>
            <a:endParaRPr lang="en-US" sz="1577" b="1" spc="-12" dirty="0" smtClean="0">
              <a:latin typeface="Myriad Pro Cond"/>
              <a:cs typeface="Myriad Pro Cond"/>
            </a:endParaRPr>
          </a:p>
          <a:p>
            <a:pPr marL="7701" marR="4602285" indent="33116">
              <a:lnSpc>
                <a:spcPct val="100400"/>
              </a:lnSpc>
              <a:spcBef>
                <a:spcPts val="646"/>
              </a:spcBef>
            </a:pPr>
            <a:endParaRPr sz="1577" dirty="0">
              <a:latin typeface="Myriad Pro Cond"/>
              <a:cs typeface="Myriad Pro Cond"/>
            </a:endParaRPr>
          </a:p>
          <a:p>
            <a:pPr marL="4282682">
              <a:spcBef>
                <a:spcPts val="1304"/>
              </a:spcBef>
            </a:pPr>
            <a:r>
              <a:rPr sz="2001" b="1" spc="-6" dirty="0">
                <a:latin typeface="Myriad Pro Cond"/>
                <a:cs typeface="Myriad Pro Cond"/>
              </a:rPr>
              <a:t>Assignment</a:t>
            </a:r>
            <a:endParaRPr sz="2001" dirty="0">
              <a:latin typeface="Myriad Pro Cond"/>
              <a:cs typeface="Myriad Pro Cond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499142" y="3299768"/>
            <a:ext cx="444750" cy="666932"/>
            <a:chOff x="9067786" y="6114996"/>
            <a:chExt cx="733425" cy="1099820"/>
          </a:xfrm>
        </p:grpSpPr>
        <p:sp>
          <p:nvSpPr>
            <p:cNvPr id="88" name="object 88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564951" y="0"/>
                  </a:moveTo>
                  <a:lnTo>
                    <a:pt x="147068" y="0"/>
                  </a:lnTo>
                  <a:lnTo>
                    <a:pt x="147068" y="815463"/>
                  </a:lnTo>
                  <a:lnTo>
                    <a:pt x="0" y="815463"/>
                  </a:lnTo>
                  <a:lnTo>
                    <a:pt x="356010" y="1078501"/>
                  </a:lnTo>
                  <a:lnTo>
                    <a:pt x="712020" y="815463"/>
                  </a:lnTo>
                  <a:lnTo>
                    <a:pt x="564951" y="815463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9" name="object 89"/>
            <p:cNvSpPr/>
            <p:nvPr/>
          </p:nvSpPr>
          <p:spPr>
            <a:xfrm>
              <a:off x="9078257" y="6125467"/>
              <a:ext cx="712470" cy="1078865"/>
            </a:xfrm>
            <a:custGeom>
              <a:avLst/>
              <a:gdLst/>
              <a:ahLst/>
              <a:cxnLst/>
              <a:rect l="l" t="t" r="r" b="b"/>
              <a:pathLst>
                <a:path w="712470" h="1078865">
                  <a:moveTo>
                    <a:pt x="147069" y="815462"/>
                  </a:moveTo>
                  <a:lnTo>
                    <a:pt x="0" y="815462"/>
                  </a:lnTo>
                  <a:lnTo>
                    <a:pt x="356010" y="1078501"/>
                  </a:lnTo>
                  <a:lnTo>
                    <a:pt x="712020" y="815462"/>
                  </a:lnTo>
                  <a:lnTo>
                    <a:pt x="564951" y="815462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815462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5035624" y="4518883"/>
            <a:ext cx="1335019" cy="1866793"/>
            <a:chOff x="8303411" y="8125407"/>
            <a:chExt cx="2201545" cy="3078480"/>
          </a:xfrm>
        </p:grpSpPr>
        <p:sp>
          <p:nvSpPr>
            <p:cNvPr id="91" name="object 91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564951" y="0"/>
                  </a:moveTo>
                  <a:lnTo>
                    <a:pt x="147068" y="0"/>
                  </a:lnTo>
                  <a:lnTo>
                    <a:pt x="147068" y="428040"/>
                  </a:ln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2" name="object 92"/>
            <p:cNvSpPr/>
            <p:nvPr/>
          </p:nvSpPr>
          <p:spPr>
            <a:xfrm>
              <a:off x="9067786" y="8135878"/>
              <a:ext cx="712470" cy="691515"/>
            </a:xfrm>
            <a:custGeom>
              <a:avLst/>
              <a:gdLst/>
              <a:ahLst/>
              <a:cxnLst/>
              <a:rect l="l" t="t" r="r" b="b"/>
              <a:pathLst>
                <a:path w="712470" h="691515">
                  <a:moveTo>
                    <a:pt x="147069" y="428040"/>
                  </a:moveTo>
                  <a:lnTo>
                    <a:pt x="0" y="428040"/>
                  </a:lnTo>
                  <a:lnTo>
                    <a:pt x="356010" y="691078"/>
                  </a:lnTo>
                  <a:lnTo>
                    <a:pt x="712020" y="428040"/>
                  </a:lnTo>
                  <a:lnTo>
                    <a:pt x="564951" y="428040"/>
                  </a:lnTo>
                  <a:lnTo>
                    <a:pt x="564951" y="0"/>
                  </a:lnTo>
                  <a:lnTo>
                    <a:pt x="147069" y="0"/>
                  </a:lnTo>
                  <a:lnTo>
                    <a:pt x="147069" y="42804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3411" y="8864506"/>
              <a:ext cx="2201178" cy="2338752"/>
            </a:xfrm>
            <a:prstGeom prst="rect">
              <a:avLst/>
            </a:prstGeom>
          </p:spPr>
        </p:pic>
      </p:grpSp>
      <p:sp>
        <p:nvSpPr>
          <p:cNvPr id="94" name="object 94"/>
          <p:cNvSpPr txBox="1"/>
          <p:nvPr/>
        </p:nvSpPr>
        <p:spPr>
          <a:xfrm>
            <a:off x="6164493" y="3361912"/>
            <a:ext cx="1219885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Orchestration</a:t>
            </a:r>
            <a:endParaRPr sz="2001">
              <a:latin typeface="Myriad Pro Cond"/>
              <a:cs typeface="Myriad Pro Cond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164493" y="4536580"/>
            <a:ext cx="799009" cy="31529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z="2001" b="1" spc="-6" dirty="0">
                <a:latin typeface="Myriad Pro Cond"/>
                <a:cs typeface="Myriad Pro Cond"/>
              </a:rPr>
              <a:t>Mapping</a:t>
            </a:r>
            <a:endParaRPr sz="2001">
              <a:latin typeface="Myriad Pro Cond"/>
              <a:cs typeface="Myriad Pro Cond"/>
            </a:endParaRPr>
          </a:p>
        </p:txBody>
      </p:sp>
      <p:grpSp>
        <p:nvGrpSpPr>
          <p:cNvPr id="96" name="object 96"/>
          <p:cNvGrpSpPr/>
          <p:nvPr/>
        </p:nvGrpSpPr>
        <p:grpSpPr>
          <a:xfrm>
            <a:off x="3307827" y="3759013"/>
            <a:ext cx="5057053" cy="977679"/>
            <a:chOff x="5454146" y="6872325"/>
            <a:chExt cx="8339455" cy="1612265"/>
          </a:xfrm>
        </p:grpSpPr>
        <p:sp>
          <p:nvSpPr>
            <p:cNvPr id="97" name="object 97"/>
            <p:cNvSpPr/>
            <p:nvPr/>
          </p:nvSpPr>
          <p:spPr>
            <a:xfrm>
              <a:off x="5652912" y="7045894"/>
              <a:ext cx="1049020" cy="280670"/>
            </a:xfrm>
            <a:custGeom>
              <a:avLst/>
              <a:gdLst/>
              <a:ahLst/>
              <a:cxnLst/>
              <a:rect l="l" t="t" r="r" b="b"/>
              <a:pathLst>
                <a:path w="1049020" h="280670">
                  <a:moveTo>
                    <a:pt x="0" y="280538"/>
                  </a:moveTo>
                  <a:lnTo>
                    <a:pt x="0" y="0"/>
                  </a:lnTo>
                  <a:lnTo>
                    <a:pt x="1049008" y="0"/>
                  </a:lnTo>
                  <a:lnTo>
                    <a:pt x="1049008" y="147239"/>
                  </a:lnTo>
                  <a:lnTo>
                    <a:pt x="1049008" y="15771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8" name="object 98"/>
            <p:cNvSpPr/>
            <p:nvPr/>
          </p:nvSpPr>
          <p:spPr>
            <a:xfrm>
              <a:off x="6651661" y="719313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9" name="object 99"/>
            <p:cNvSpPr/>
            <p:nvPr/>
          </p:nvSpPr>
          <p:spPr>
            <a:xfrm>
              <a:off x="5636522" y="8031168"/>
              <a:ext cx="1082040" cy="230504"/>
            </a:xfrm>
            <a:custGeom>
              <a:avLst/>
              <a:gdLst/>
              <a:ahLst/>
              <a:cxnLst/>
              <a:rect l="l" t="t" r="r" b="b"/>
              <a:pathLst>
                <a:path w="1082040" h="230504">
                  <a:moveTo>
                    <a:pt x="1081688" y="0"/>
                  </a:moveTo>
                  <a:lnTo>
                    <a:pt x="1081688" y="230033"/>
                  </a:lnTo>
                  <a:lnTo>
                    <a:pt x="0" y="230033"/>
                  </a:lnTo>
                  <a:lnTo>
                    <a:pt x="0" y="98196"/>
                  </a:lnTo>
                  <a:lnTo>
                    <a:pt x="0" y="87725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586262" y="802884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062385" y="7654216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322799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0397498" y="7654216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0307448" y="76039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832677" y="7015037"/>
              <a:ext cx="1065530" cy="295275"/>
            </a:xfrm>
            <a:custGeom>
              <a:avLst/>
              <a:gdLst/>
              <a:ahLst/>
              <a:cxnLst/>
              <a:rect l="l" t="t" r="r" b="b"/>
              <a:pathLst>
                <a:path w="1065529" h="295275">
                  <a:moveTo>
                    <a:pt x="1065298" y="295005"/>
                  </a:moveTo>
                  <a:lnTo>
                    <a:pt x="1065298" y="0"/>
                  </a:lnTo>
                  <a:lnTo>
                    <a:pt x="0" y="0"/>
                  </a:lnTo>
                  <a:lnTo>
                    <a:pt x="0" y="162218"/>
                  </a:lnTo>
                  <a:lnTo>
                    <a:pt x="0" y="17268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782417" y="7177256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477703" y="7637827"/>
              <a:ext cx="272415" cy="0"/>
            </a:xfrm>
            <a:custGeom>
              <a:avLst/>
              <a:gdLst/>
              <a:ahLst/>
              <a:cxnLst/>
              <a:rect l="l" t="t" r="r" b="b"/>
              <a:pathLst>
                <a:path w="272415">
                  <a:moveTo>
                    <a:pt x="272000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1387653" y="758756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946885" y="7096354"/>
              <a:ext cx="1033144" cy="213995"/>
            </a:xfrm>
            <a:custGeom>
              <a:avLst/>
              <a:gdLst/>
              <a:ahLst/>
              <a:cxnLst/>
              <a:rect l="l" t="t" r="r" b="b"/>
              <a:pathLst>
                <a:path w="1033145" h="213995">
                  <a:moveTo>
                    <a:pt x="0" y="213689"/>
                  </a:moveTo>
                  <a:lnTo>
                    <a:pt x="0" y="0"/>
                  </a:lnTo>
                  <a:lnTo>
                    <a:pt x="1032640" y="0"/>
                  </a:lnTo>
                  <a:lnTo>
                    <a:pt x="1032640" y="80390"/>
                  </a:lnTo>
                  <a:lnTo>
                    <a:pt x="1032640" y="9086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0929269" y="7176744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1028240" y="8014779"/>
              <a:ext cx="2115185" cy="167640"/>
            </a:xfrm>
            <a:custGeom>
              <a:avLst/>
              <a:gdLst/>
              <a:ahLst/>
              <a:cxnLst/>
              <a:rect l="l" t="t" r="r" b="b"/>
              <a:pathLst>
                <a:path w="2115184" h="167640">
                  <a:moveTo>
                    <a:pt x="0" y="0"/>
                  </a:moveTo>
                  <a:lnTo>
                    <a:pt x="0" y="167533"/>
                  </a:lnTo>
                  <a:lnTo>
                    <a:pt x="2115118" y="167534"/>
                  </a:lnTo>
                  <a:lnTo>
                    <a:pt x="2115118" y="100520"/>
                  </a:lnTo>
                  <a:lnTo>
                    <a:pt x="2115118" y="9004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3093099" y="801477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2110260" y="7079964"/>
              <a:ext cx="1066800" cy="213995"/>
            </a:xfrm>
            <a:custGeom>
              <a:avLst/>
              <a:gdLst/>
              <a:ahLst/>
              <a:cxnLst/>
              <a:rect l="l" t="t" r="r" b="b"/>
              <a:pathLst>
                <a:path w="1066800" h="213995">
                  <a:moveTo>
                    <a:pt x="0" y="213690"/>
                  </a:moveTo>
                  <a:lnTo>
                    <a:pt x="0" y="0"/>
                  </a:lnTo>
                  <a:lnTo>
                    <a:pt x="1066404" y="0"/>
                  </a:lnTo>
                  <a:lnTo>
                    <a:pt x="1066404" y="96783"/>
                  </a:lnTo>
                  <a:lnTo>
                    <a:pt x="1066404" y="107254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3126406" y="717674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504406" y="8031168"/>
              <a:ext cx="3344545" cy="442595"/>
            </a:xfrm>
            <a:custGeom>
              <a:avLst/>
              <a:gdLst/>
              <a:ahLst/>
              <a:cxnLst/>
              <a:rect l="l" t="t" r="r" b="b"/>
              <a:pathLst>
                <a:path w="3344545" h="442595">
                  <a:moveTo>
                    <a:pt x="3344402" y="0"/>
                  </a:moveTo>
                  <a:lnTo>
                    <a:pt x="3344402" y="442508"/>
                  </a:lnTo>
                  <a:lnTo>
                    <a:pt x="0" y="442508"/>
                  </a:lnTo>
                  <a:lnTo>
                    <a:pt x="0" y="83874"/>
                  </a:lnTo>
                  <a:lnTo>
                    <a:pt x="0" y="7340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6" name="object 116"/>
            <p:cNvSpPr/>
            <p:nvPr/>
          </p:nvSpPr>
          <p:spPr>
            <a:xfrm>
              <a:off x="5454146" y="8014522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7" name="object 117"/>
            <p:cNvSpPr/>
            <p:nvPr/>
          </p:nvSpPr>
          <p:spPr>
            <a:xfrm>
              <a:off x="6816546" y="8014324"/>
              <a:ext cx="967105" cy="377825"/>
            </a:xfrm>
            <a:custGeom>
              <a:avLst/>
              <a:gdLst/>
              <a:ahLst/>
              <a:cxnLst/>
              <a:rect l="l" t="t" r="r" b="b"/>
              <a:pathLst>
                <a:path w="967104" h="377825">
                  <a:moveTo>
                    <a:pt x="966963" y="0"/>
                  </a:moveTo>
                  <a:lnTo>
                    <a:pt x="966963" y="377307"/>
                  </a:lnTo>
                  <a:lnTo>
                    <a:pt x="0" y="377307"/>
                  </a:lnTo>
                  <a:lnTo>
                    <a:pt x="0" y="100164"/>
                  </a:lnTo>
                  <a:lnTo>
                    <a:pt x="0" y="89693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766286" y="801396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50260" y="0"/>
                  </a:moveTo>
                  <a:lnTo>
                    <a:pt x="0" y="100520"/>
                  </a:lnTo>
                  <a:lnTo>
                    <a:pt x="100520" y="100520"/>
                  </a:lnTo>
                  <a:lnTo>
                    <a:pt x="502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1176026" y="6882796"/>
              <a:ext cx="2606675" cy="771525"/>
            </a:xfrm>
            <a:custGeom>
              <a:avLst/>
              <a:gdLst/>
              <a:ahLst/>
              <a:cxnLst/>
              <a:rect l="l" t="t" r="r" b="b"/>
              <a:pathLst>
                <a:path w="2606675" h="771525">
                  <a:moveTo>
                    <a:pt x="2376482" y="770965"/>
                  </a:moveTo>
                  <a:lnTo>
                    <a:pt x="2606516" y="770965"/>
                  </a:lnTo>
                  <a:lnTo>
                    <a:pt x="2606516" y="0"/>
                  </a:lnTo>
                  <a:lnTo>
                    <a:pt x="0" y="0"/>
                  </a:lnTo>
                  <a:lnTo>
                    <a:pt x="0" y="310211"/>
                  </a:lnTo>
                  <a:lnTo>
                    <a:pt x="0" y="320682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125766" y="7193007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0"/>
                  </a:lnTo>
                  <a:lnTo>
                    <a:pt x="5026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314900" y="7737983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10470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224850" y="7687723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100520" y="0"/>
                  </a:moveTo>
                  <a:lnTo>
                    <a:pt x="0" y="50260"/>
                  </a:lnTo>
                  <a:lnTo>
                    <a:pt x="100520" y="100520"/>
                  </a:lnTo>
                  <a:lnTo>
                    <a:pt x="1005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245791" y="7559978"/>
              <a:ext cx="254635" cy="0"/>
            </a:xfrm>
            <a:custGeom>
              <a:avLst/>
              <a:gdLst/>
              <a:ahLst/>
              <a:cxnLst/>
              <a:rect l="l" t="t" r="r" b="b"/>
              <a:pathLst>
                <a:path w="254634">
                  <a:moveTo>
                    <a:pt x="254123" y="0"/>
                  </a:moveTo>
                  <a:lnTo>
                    <a:pt x="243652" y="0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489445" y="7509718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167290" y="7685629"/>
              <a:ext cx="271145" cy="0"/>
            </a:xfrm>
            <a:custGeom>
              <a:avLst/>
              <a:gdLst/>
              <a:ahLst/>
              <a:cxnLst/>
              <a:rect l="l" t="t" r="r" b="b"/>
              <a:pathLst>
                <a:path w="271145">
                  <a:moveTo>
                    <a:pt x="0" y="0"/>
                  </a:moveTo>
                  <a:lnTo>
                    <a:pt x="260414" y="0"/>
                  </a:lnTo>
                  <a:lnTo>
                    <a:pt x="27088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427704" y="7635369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5" h="100965">
                  <a:moveTo>
                    <a:pt x="0" y="0"/>
                  </a:moveTo>
                  <a:lnTo>
                    <a:pt x="0" y="100520"/>
                  </a:lnTo>
                  <a:lnTo>
                    <a:pt x="100520" y="502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34" name="Date Placeholder 1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135" name="Footer Placeholder 1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	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dirty="0"/>
              <a:t>Locking and unlocking at every function call</a:t>
            </a:r>
          </a:p>
          <a:p>
            <a:pPr marL="1376363" indent="0">
              <a:spcBef>
                <a:spcPts val="1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1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Without </a:t>
            </a:r>
            <a:r>
              <a:rPr lang="en-US" sz="2200" dirty="0" err="1"/>
              <a:t>mutex</a:t>
            </a:r>
            <a:endParaRPr lang="en-US" sz="2200" dirty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Fast, but wrong: </a:t>
            </a:r>
            <a:r>
              <a:rPr lang="en-US" sz="2000" dirty="0">
                <a:latin typeface="Consolas" panose="020B0609020204030204" pitchFamily="49" charset="0"/>
              </a:rPr>
              <a:t>pi: 0.7194140023700201</a:t>
            </a:r>
            <a:r>
              <a:rPr lang="en-US" sz="2000" dirty="0"/>
              <a:t>, time: </a:t>
            </a:r>
            <a:r>
              <a:rPr lang="en-US" sz="2000" dirty="0">
                <a:latin typeface="Consolas" panose="020B0609020204030204" pitchFamily="49" charset="0"/>
              </a:rPr>
              <a:t>53 [</a:t>
            </a:r>
            <a:r>
              <a:rPr lang="en-US" sz="2000" dirty="0" err="1">
                <a:latin typeface="Consolas" panose="020B0609020204030204" pitchFamily="49" charset="0"/>
              </a:rPr>
              <a:t>ms</a:t>
            </a:r>
            <a:r>
              <a:rPr lang="en-US" sz="2000" dirty="0">
                <a:latin typeface="Consolas" panose="020B0609020204030204" pitchFamily="49" charset="0"/>
              </a:rPr>
              <a:t>]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With </a:t>
            </a:r>
            <a:r>
              <a:rPr lang="en-US" sz="2200" dirty="0" err="1"/>
              <a:t>mutex</a:t>
            </a:r>
            <a:endParaRPr lang="en-US" sz="2200" dirty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Correct, but </a:t>
            </a:r>
            <a:r>
              <a:rPr lang="en-US" sz="2000" dirty="0" smtClean="0"/>
              <a:t>faster: </a:t>
            </a:r>
            <a:r>
              <a:rPr lang="en-US" sz="2000" dirty="0"/>
              <a:t>pi: </a:t>
            </a:r>
            <a:r>
              <a:rPr lang="en-US" sz="2000" dirty="0">
                <a:latin typeface="Consolas" panose="020B0609020204030204" pitchFamily="49" charset="0"/>
              </a:rPr>
              <a:t>3.141592663588645</a:t>
            </a:r>
            <a:r>
              <a:rPr lang="en-US" sz="2000" dirty="0"/>
              <a:t>, time: </a:t>
            </a:r>
            <a:r>
              <a:rPr lang="en-US" sz="2000" dirty="0">
                <a:latin typeface="Consolas" panose="020B0609020204030204" pitchFamily="49" charset="0"/>
              </a:rPr>
              <a:t>143 [</a:t>
            </a:r>
            <a:r>
              <a:rPr lang="en-US" sz="2000" dirty="0" err="1">
                <a:latin typeface="Consolas" panose="020B0609020204030204" pitchFamily="49" charset="0"/>
              </a:rPr>
              <a:t>ms</a:t>
            </a:r>
            <a:r>
              <a:rPr lang="en-US" sz="20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9E303-4D24-99C1-3FE9-07988C5E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8B576-AF61-5C4F-A8A3-AFAB0E86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	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Locking and unlocking at every function call</a:t>
            </a:r>
          </a:p>
          <a:p>
            <a:pPr marL="1376363" indent="0">
              <a:spcBef>
                <a:spcPts val="1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really large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1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With </a:t>
            </a:r>
            <a:r>
              <a:rPr lang="en-US" sz="2000" dirty="0" err="1" smtClean="0"/>
              <a:t>mutex</a:t>
            </a:r>
            <a:r>
              <a:rPr lang="en-US" sz="2000" dirty="0" smtClean="0"/>
              <a:t>:</a:t>
            </a:r>
            <a:endParaRPr lang="en-US" sz="2000" dirty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Not Correct! </a:t>
            </a:r>
            <a:r>
              <a:rPr lang="en-US" sz="1800" dirty="0">
                <a:latin typeface="Consolas" panose="020B0609020204030204" pitchFamily="49" charset="0"/>
              </a:rPr>
              <a:t>pi: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12.221553216452001</a:t>
            </a:r>
            <a:r>
              <a:rPr lang="en-US" sz="1800" dirty="0">
                <a:latin typeface="Consolas" panose="020B0609020204030204" pitchFamily="49" charset="0"/>
              </a:rPr>
              <a:t>, time: 5953 [</a:t>
            </a:r>
            <a:r>
              <a:rPr lang="en-US" sz="1800" dirty="0" err="1">
                <a:latin typeface="Consolas" panose="020B0609020204030204" pitchFamily="49" charset="0"/>
              </a:rPr>
              <a:t>ms</a:t>
            </a:r>
            <a:r>
              <a:rPr lang="en-US" sz="1800" dirty="0">
                <a:latin typeface="Consolas" panose="020B0609020204030204" pitchFamily="49" charset="0"/>
              </a:rPr>
              <a:t>]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9E303-4D24-99C1-3FE9-07988C5E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8B576-AF61-5C4F-A8A3-AFAB0E86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Integers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1752600" y="1997338"/>
          <a:ext cx="8178930" cy="4022462"/>
        </p:xfrm>
        <a:graphic>
          <a:graphicData uri="http://schemas.openxmlformats.org/drawingml/2006/table">
            <a:tbl>
              <a:tblPr/>
              <a:tblGrid>
                <a:gridCol w="2938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30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effectLst/>
                        </a:rPr>
                        <a:t>Equivalent type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900">
                          <a:effectLst/>
                        </a:rPr>
                        <a:t>Width in bits by data model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effectLst/>
                        </a:rPr>
                        <a:t>C++ standard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900">
                          <a:effectLst/>
                        </a:rPr>
                        <a:t>LP32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900">
                          <a:effectLst/>
                        </a:rPr>
                        <a:t>ILP32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900">
                          <a:effectLst/>
                        </a:rPr>
                        <a:t>LLP64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>
                          <a:effectLst/>
                        </a:rPr>
                        <a:t>LP64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53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short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dirty="0">
                          <a:effectLst/>
                        </a:rPr>
                        <a:t>at least</a:t>
                      </a:r>
                      <a:br>
                        <a:rPr lang="en-US" sz="1900" dirty="0">
                          <a:effectLst/>
                        </a:rPr>
                      </a:br>
                      <a:r>
                        <a:rPr lang="en-US" sz="1900" b="1" dirty="0">
                          <a:effectLst/>
                        </a:rPr>
                        <a:t>16</a:t>
                      </a:r>
                      <a:endParaRPr lang="en-U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 dirty="0">
                          <a:effectLst/>
                        </a:rPr>
                        <a:t>16</a:t>
                      </a:r>
                      <a:endParaRPr lang="en-U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 dirty="0">
                          <a:effectLst/>
                        </a:rPr>
                        <a:t>16</a:t>
                      </a:r>
                      <a:endParaRPr lang="en-U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>
                          <a:effectLst/>
                        </a:rPr>
                        <a:t>16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>
                          <a:effectLst/>
                        </a:rPr>
                        <a:t>16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57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unsigned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short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963">
                <a:tc>
                  <a:txBody>
                    <a:bodyPr/>
                    <a:lstStyle/>
                    <a:p>
                      <a:r>
                        <a:rPr lang="en-US" sz="1900" b="0" dirty="0" err="1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endParaRPr lang="en-US" sz="19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dirty="0">
                          <a:effectLst/>
                        </a:rPr>
                        <a:t>at least</a:t>
                      </a:r>
                      <a:br>
                        <a:rPr lang="en-US" sz="1900" dirty="0">
                          <a:effectLst/>
                        </a:rPr>
                      </a:br>
                      <a:r>
                        <a:rPr lang="en-US" sz="1900" b="1" dirty="0">
                          <a:effectLst/>
                        </a:rPr>
                        <a:t>16</a:t>
                      </a:r>
                      <a:endParaRPr lang="en-U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>
                          <a:effectLst/>
                        </a:rPr>
                        <a:t>16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s-IS" sz="1900" b="1" dirty="0">
                          <a:effectLst/>
                        </a:rPr>
                        <a:t>32</a:t>
                      </a:r>
                      <a:endParaRPr lang="is-I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s-IS" sz="1900" b="1" dirty="0">
                          <a:effectLst/>
                        </a:rPr>
                        <a:t>32</a:t>
                      </a:r>
                      <a:endParaRPr lang="is-I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s-IS" sz="1900" b="1" dirty="0">
                          <a:effectLst/>
                        </a:rPr>
                        <a:t>32</a:t>
                      </a:r>
                      <a:endParaRPr lang="is-I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816">
                <a:tc>
                  <a:txBody>
                    <a:bodyPr/>
                    <a:lstStyle/>
                    <a:p>
                      <a:r>
                        <a:rPr lang="en-US" sz="1900" b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unsigned</a:t>
                      </a:r>
                      <a:r>
                        <a:rPr lang="en-US" sz="1900" b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  <a:r>
                        <a:rPr lang="en-US" sz="1900" b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int</a:t>
                      </a:r>
                      <a:endParaRPr lang="en-US" sz="1900" b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2798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long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>
                          <a:effectLst/>
                        </a:rPr>
                        <a:t>at least</a:t>
                      </a:r>
                      <a:br>
                        <a:rPr lang="en-US" sz="1900">
                          <a:effectLst/>
                        </a:rPr>
                      </a:br>
                      <a:r>
                        <a:rPr lang="en-US" sz="1900" b="1">
                          <a:effectLst/>
                        </a:rPr>
                        <a:t>32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s-IS" sz="1900" b="1">
                          <a:effectLst/>
                        </a:rPr>
                        <a:t>32</a:t>
                      </a:r>
                      <a:endParaRPr lang="is-I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s-IS" sz="1900" b="1" dirty="0">
                          <a:effectLst/>
                        </a:rPr>
                        <a:t>32</a:t>
                      </a:r>
                      <a:endParaRPr lang="is-I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is-IS" sz="1900" b="1">
                          <a:effectLst/>
                        </a:rPr>
                        <a:t>32</a:t>
                      </a:r>
                      <a:endParaRPr lang="is-I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 dirty="0">
                          <a:effectLst/>
                        </a:rPr>
                        <a:t>64</a:t>
                      </a:r>
                      <a:endParaRPr lang="en-U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457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unsigned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long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183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long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long</a:t>
                      </a:r>
                      <a:endParaRPr lang="en-US" sz="1900" b="0" dirty="0"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>
                          <a:effectLst/>
                        </a:rPr>
                        <a:t>at least</a:t>
                      </a:r>
                      <a:br>
                        <a:rPr lang="en-US" sz="1900">
                          <a:effectLst/>
                        </a:rPr>
                      </a:br>
                      <a:r>
                        <a:rPr lang="en-US" sz="1900" b="1">
                          <a:effectLst/>
                        </a:rPr>
                        <a:t>64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>
                          <a:effectLst/>
                        </a:rPr>
                        <a:t>64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>
                          <a:effectLst/>
                        </a:rPr>
                        <a:t>64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>
                          <a:effectLst/>
                        </a:rPr>
                        <a:t>64</a:t>
                      </a:r>
                      <a:endParaRPr lang="en-US" sz="190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900" b="1" dirty="0">
                          <a:effectLst/>
                        </a:rPr>
                        <a:t>64</a:t>
                      </a:r>
                      <a:endParaRPr lang="en-US" sz="1900" dirty="0">
                        <a:effectLst/>
                      </a:endParaRP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304">
                <a:tc>
                  <a:txBody>
                    <a:bodyPr/>
                    <a:lstStyle/>
                    <a:p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unsigned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long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  <a:r>
                        <a:rPr lang="en-US" sz="1900" b="0" dirty="0">
                          <a:solidFill>
                            <a:srgbClr val="0000FF"/>
                          </a:solidFill>
                          <a:effectLst/>
                          <a:latin typeface="Consolas" panose="020B0609020204030204" pitchFamily="49" charset="0"/>
                        </a:rPr>
                        <a:t>long</a:t>
                      </a:r>
                      <a:r>
                        <a:rPr lang="en-US" sz="1900" b="0" dirty="0">
                          <a:effectLst/>
                          <a:latin typeface="Consolas" panose="020B0609020204030204" pitchFamily="49" charset="0"/>
                        </a:rPr>
                        <a:t> </a:t>
                      </a:r>
                    </a:p>
                  </a:txBody>
                  <a:tcPr marL="26747" marR="26747" marT="13374" marB="13374" anchor="ctr">
                    <a:lnL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75943" y="581710"/>
            <a:ext cx="222396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x-none" altLang="x-non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x-none" altLang="x-non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75A641-8D30-4041-84FE-2DABEEAC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42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14C7E-195C-FEA6-A737-9E6F561B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Aside: Types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A79ED0-6D78-4149-BCD5-E84133D3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t>43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EEA941-C3AF-311F-2A17-15C221DF1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template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\t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typeid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8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numeric_limits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min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numeric_limits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&gt;::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max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</a:t>
            </a:r>
            <a:r>
              <a:rPr lang="en-US" dirty="0" err="1">
                <a:solidFill>
                  <a:srgbClr val="B776FB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Bytes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</a:t>
            </a:r>
            <a:r>
              <a:rPr lang="en-US" dirty="0" err="1">
                <a:solidFill>
                  <a:srgbClr val="B776FB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Bits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</a:t>
            </a:r>
            <a:r>
              <a:rPr lang="en-US" dirty="0" err="1">
                <a:solidFill>
                  <a:srgbClr val="B776FB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Min</a:t>
            </a:r>
            <a:r>
              <a:rPr lang="en-US" dirty="0">
                <a:solidFill>
                  <a:srgbClr val="B776FB"/>
                </a:solidFill>
                <a:latin typeface="Consolas" panose="020B0609020204030204" pitchFamily="49" charset="0"/>
              </a:rPr>
              <a:t>\</a:t>
            </a:r>
            <a:r>
              <a:rPr lang="en-US" dirty="0" err="1">
                <a:solidFill>
                  <a:srgbClr val="B776FB"/>
                </a:solidFill>
                <a:latin typeface="Consolas" panose="020B0609020204030204" pitchFamily="49" charset="0"/>
              </a:rPr>
              <a:t>t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Max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short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short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output_info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&gt;();</a:t>
            </a:r>
          </a:p>
          <a:p>
            <a:pPr marL="4619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654329" y="2285998"/>
            <a:ext cx="9095710" cy="3103580"/>
            <a:chOff x="2917861" y="1691322"/>
            <a:chExt cx="9095710" cy="3103580"/>
          </a:xfrm>
        </p:grpSpPr>
        <p:sp>
          <p:nvSpPr>
            <p:cNvPr id="12" name="Rectangle 11"/>
            <p:cNvSpPr/>
            <p:nvPr/>
          </p:nvSpPr>
          <p:spPr>
            <a:xfrm>
              <a:off x="2917861" y="1691322"/>
              <a:ext cx="9095710" cy="31035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4299" y="1691322"/>
              <a:ext cx="9049272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nsolas" panose="020B0609020204030204" pitchFamily="49" charset="0"/>
                </a:rPr>
                <a:t>Type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Bytes   </a:t>
              </a:r>
              <a:r>
                <a:rPr lang="en-US" sz="1600" dirty="0">
                  <a:latin typeface="Consolas" panose="020B0609020204030204" pitchFamily="49" charset="0"/>
                </a:rPr>
                <a:t>Bits    Min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Max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bool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1       </a:t>
              </a:r>
              <a:r>
                <a:rPr lang="en-US" sz="1600" dirty="0">
                  <a:latin typeface="Consolas" panose="020B0609020204030204" pitchFamily="49" charset="0"/>
                </a:rPr>
                <a:t>8       false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true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short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2       </a:t>
              </a:r>
              <a:r>
                <a:rPr lang="en-US" sz="1600" dirty="0">
                  <a:latin typeface="Consolas" panose="020B0609020204030204" pitchFamily="49" charset="0"/>
                </a:rPr>
                <a:t>16      -32768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32767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unsigned short  2       16      0  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65535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 err="1">
                  <a:latin typeface="Consolas" panose="020B0609020204030204" pitchFamily="49" charset="0"/>
                </a:rPr>
                <a:t>int</a:t>
              </a:r>
              <a:r>
                <a:rPr lang="en-US" sz="1600" dirty="0">
                  <a:latin typeface="Consolas" panose="020B0609020204030204" pitchFamily="49" charset="0"/>
                </a:rPr>
                <a:t>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4       </a:t>
              </a:r>
              <a:r>
                <a:rPr lang="en-US" sz="1600" dirty="0">
                  <a:latin typeface="Consolas" panose="020B0609020204030204" pitchFamily="49" charset="0"/>
                </a:rPr>
                <a:t>32      -2147483648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2147483647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unsigned </a:t>
              </a:r>
              <a:r>
                <a:rPr lang="en-US" sz="1600" dirty="0" err="1">
                  <a:latin typeface="Consolas" panose="020B0609020204030204" pitchFamily="49" charset="0"/>
                </a:rPr>
                <a:t>int</a:t>
              </a:r>
              <a:r>
                <a:rPr lang="en-US" sz="1600" dirty="0">
                  <a:latin typeface="Consolas" panose="020B0609020204030204" pitchFamily="49" charset="0"/>
                </a:rPr>
                <a:t>    4       32      0  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4294967295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long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4       </a:t>
              </a:r>
              <a:r>
                <a:rPr lang="en-US" sz="1600" dirty="0">
                  <a:latin typeface="Consolas" panose="020B0609020204030204" pitchFamily="49" charset="0"/>
                </a:rPr>
                <a:t>32      -2147483648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2147483647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unsigned long   4       32      0  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4294967295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 smtClean="0">
                  <a:latin typeface="Consolas" panose="020B0609020204030204" pitchFamily="49" charset="0"/>
                </a:rPr>
                <a:t>int64           8       64      </a:t>
              </a:r>
              <a:r>
                <a:rPr lang="en-US" sz="1600" dirty="0">
                  <a:latin typeface="Consolas" panose="020B0609020204030204" pitchFamily="49" charset="0"/>
                </a:rPr>
                <a:t>-9223372036854775808    9223372036854775807</a:t>
              </a:r>
            </a:p>
            <a:p>
              <a:r>
                <a:rPr lang="en-US" sz="1600" dirty="0">
                  <a:latin typeface="Consolas" panose="020B0609020204030204" pitchFamily="49" charset="0"/>
                </a:rPr>
                <a:t>unsigned </a:t>
              </a:r>
              <a:r>
                <a:rPr lang="en-US" sz="1600" dirty="0" smtClean="0">
                  <a:latin typeface="Consolas" panose="020B0609020204030204" pitchFamily="49" charset="0"/>
                </a:rPr>
                <a:t>int64  8       </a:t>
              </a:r>
              <a:r>
                <a:rPr lang="en-US" sz="1600" dirty="0">
                  <a:latin typeface="Consolas" panose="020B0609020204030204" pitchFamily="49" charset="0"/>
                </a:rPr>
                <a:t>64      0    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        18446744073709551615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float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4       </a:t>
              </a:r>
              <a:r>
                <a:rPr lang="en-US" sz="1600" dirty="0">
                  <a:latin typeface="Consolas" panose="020B0609020204030204" pitchFamily="49" charset="0"/>
                </a:rPr>
                <a:t>32      1.1754944e-38 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3.4028235e+38</a:t>
              </a:r>
              <a:endParaRPr lang="en-US" sz="1600" dirty="0">
                <a:latin typeface="Consolas" panose="020B0609020204030204" pitchFamily="49" charset="0"/>
              </a:endParaRPr>
            </a:p>
            <a:p>
              <a:r>
                <a:rPr lang="en-US" sz="1600" dirty="0">
                  <a:latin typeface="Consolas" panose="020B0609020204030204" pitchFamily="49" charset="0"/>
                </a:rPr>
                <a:t>double  </a:t>
              </a:r>
              <a:r>
                <a:rPr lang="en-US" sz="1600" dirty="0" smtClean="0">
                  <a:latin typeface="Consolas" panose="020B0609020204030204" pitchFamily="49" charset="0"/>
                </a:rPr>
                <a:t>        8       </a:t>
              </a:r>
              <a:r>
                <a:rPr lang="en-US" sz="1600" dirty="0">
                  <a:latin typeface="Consolas" panose="020B0609020204030204" pitchFamily="49" charset="0"/>
                </a:rPr>
                <a:t>64      2.2250738585072014e-308 1.7976931348623157e+308</a:t>
              </a: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8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	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261872" y="1828801"/>
            <a:ext cx="9443799" cy="4068565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Locking and unlocking at every function call</a:t>
            </a:r>
          </a:p>
          <a:p>
            <a:pPr marL="1376363" indent="0">
              <a:spcBef>
                <a:spcPts val="1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really large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1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200" dirty="0"/>
              <a:t>With </a:t>
            </a:r>
            <a:r>
              <a:rPr lang="en-US" sz="2200" dirty="0" err="1"/>
              <a:t>mutex</a:t>
            </a:r>
            <a:r>
              <a:rPr lang="en-US" sz="2200" dirty="0"/>
              <a:t>:</a:t>
            </a:r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Correct and </a:t>
            </a:r>
            <a:r>
              <a:rPr lang="en-US" sz="1800" dirty="0" smtClean="0"/>
              <a:t>fast(</a:t>
            </a:r>
            <a:r>
              <a:rPr lang="en-US" sz="1800" dirty="0" err="1" smtClean="0"/>
              <a:t>er</a:t>
            </a:r>
            <a:r>
              <a:rPr lang="en-US" sz="1800" dirty="0" smtClean="0"/>
              <a:t>)! </a:t>
            </a:r>
            <a:r>
              <a:rPr lang="en-US" sz="1800" dirty="0">
                <a:latin typeface="Consolas" panose="020B0609020204030204" pitchFamily="49" charset="0"/>
              </a:rPr>
              <a:t>pi: 3.1415926545899198, time: 1408 [</a:t>
            </a:r>
            <a:r>
              <a:rPr lang="en-US" sz="1800" dirty="0" err="1">
                <a:latin typeface="Consolas" panose="020B0609020204030204" pitchFamily="49" charset="0"/>
              </a:rPr>
              <a:t>ms</a:t>
            </a:r>
            <a:r>
              <a:rPr lang="en-US" sz="1800" dirty="0" smtClean="0">
                <a:latin typeface="Consolas" panose="020B0609020204030204" pitchFamily="49" charset="0"/>
              </a:rPr>
              <a:t>]</a:t>
            </a:r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9E303-4D24-99C1-3FE9-07988C5E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8B576-AF61-5C4F-A8A3-AFAB0E86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Mutex	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261872" y="1828801"/>
            <a:ext cx="9443799" cy="4613096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Locking and unlocking at every function call</a:t>
            </a:r>
          </a:p>
          <a:p>
            <a:pPr marL="1376363" indent="0">
              <a:spcBef>
                <a:spcPts val="1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1'000'000'000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// really large number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int64_t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pi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1376363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indent="0">
              <a:spcBef>
                <a:spcPts val="300"/>
              </a:spcBef>
              <a:spcAft>
                <a:spcPts val="1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With </a:t>
            </a:r>
            <a:r>
              <a:rPr lang="en-US" sz="2000" dirty="0" err="1" smtClean="0"/>
              <a:t>mutex</a:t>
            </a:r>
            <a:r>
              <a:rPr lang="en-US" sz="2000" dirty="0" smtClean="0"/>
              <a:t> (4 threads):</a:t>
            </a:r>
            <a:endParaRPr lang="en-US" sz="2000" dirty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Correct and fast! </a:t>
            </a:r>
            <a:r>
              <a:rPr lang="en-US" sz="1800" dirty="0">
                <a:latin typeface="Consolas" panose="020B0609020204030204" pitchFamily="49" charset="0"/>
              </a:rPr>
              <a:t>pi: 3.1415926545899198, time: 1408 [</a:t>
            </a:r>
            <a:r>
              <a:rPr lang="en-US" sz="1800" dirty="0" err="1">
                <a:latin typeface="Consolas" panose="020B0609020204030204" pitchFamily="49" charset="0"/>
              </a:rPr>
              <a:t>ms</a:t>
            </a:r>
            <a:r>
              <a:rPr lang="en-US" sz="1800" dirty="0" smtClean="0">
                <a:latin typeface="Consolas" panose="020B0609020204030204" pitchFamily="49" charset="0"/>
              </a:rPr>
              <a:t>]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With </a:t>
            </a:r>
            <a:r>
              <a:rPr lang="en-US" sz="2000" dirty="0" err="1"/>
              <a:t>mutex</a:t>
            </a:r>
            <a:r>
              <a:rPr lang="en-US" sz="2000" dirty="0"/>
              <a:t> </a:t>
            </a:r>
            <a:r>
              <a:rPr lang="en-US" sz="2000" dirty="0" smtClean="0"/>
              <a:t>(1 thread):</a:t>
            </a:r>
            <a:endParaRPr lang="en-US" sz="2000" dirty="0"/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Correct and </a:t>
            </a:r>
            <a:r>
              <a:rPr lang="en-US" sz="1800" dirty="0" smtClean="0"/>
              <a:t>fast, but does not scale! </a:t>
            </a:r>
            <a:r>
              <a:rPr lang="en-US" sz="1800" dirty="0">
                <a:latin typeface="Consolas" panose="020B0609020204030204" pitchFamily="49" charset="0"/>
              </a:rPr>
              <a:t>pi: 3.1415926545899198, time: 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1683</a:t>
            </a:r>
            <a:r>
              <a:rPr lang="en-US" sz="1800" dirty="0">
                <a:latin typeface="Consolas" panose="020B0609020204030204" pitchFamily="49" charset="0"/>
              </a:rPr>
              <a:t> [</a:t>
            </a:r>
            <a:r>
              <a:rPr lang="en-US" sz="1800" dirty="0" err="1">
                <a:latin typeface="Consolas" panose="020B0609020204030204" pitchFamily="49" charset="0"/>
              </a:rPr>
              <a:t>ms</a:t>
            </a:r>
            <a:r>
              <a:rPr lang="en-US" sz="1800" dirty="0">
                <a:latin typeface="Consolas" panose="020B0609020204030204" pitchFamily="49" charset="0"/>
              </a:rPr>
              <a:t>]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endParaRPr lang="en-US" sz="2000" dirty="0">
              <a:latin typeface="Consolas" panose="020B0609020204030204" pitchFamily="49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9E303-4D24-99C1-3FE9-07988C5E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8B576-AF61-5C4F-A8A3-AFAB0E86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640459" y="3554858"/>
            <a:ext cx="154112" cy="1126976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6669" y="3633870"/>
            <a:ext cx="122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 exclusion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000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pi: {}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 Where We Started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happened?</a:t>
            </a:r>
          </a:p>
          <a:p>
            <a:r>
              <a:rPr lang="en-US" dirty="0" smtClean="0"/>
              <a:t>We found concurrency (partitioned the integration)</a:t>
            </a:r>
          </a:p>
          <a:p>
            <a:r>
              <a:rPr lang="en-US" dirty="0" smtClean="0"/>
              <a:t>We had a race because shared (global) variable </a:t>
            </a:r>
            <a:r>
              <a:rPr lang="en-US" dirty="0" smtClean="0">
                <a:latin typeface="Consolas" panose="020B0609020204030204" pitchFamily="49" charset="0"/>
              </a:rPr>
              <a:t>pi</a:t>
            </a:r>
          </a:p>
          <a:p>
            <a:r>
              <a:rPr lang="en-US" dirty="0" smtClean="0"/>
              <a:t>Protected each update</a:t>
            </a:r>
          </a:p>
          <a:p>
            <a:r>
              <a:rPr lang="en-US" dirty="0" smtClean="0"/>
              <a:t>Too slow</a:t>
            </a:r>
          </a:p>
          <a:p>
            <a:r>
              <a:rPr lang="en-US" dirty="0" smtClean="0"/>
              <a:t>Protected each helper</a:t>
            </a:r>
          </a:p>
          <a:p>
            <a:r>
              <a:rPr lang="en-US" dirty="0" smtClean="0"/>
              <a:t>No longer concurrent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F52CEA-5986-FEC7-B9D9-B0AC79BC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A9FF6A-FC79-FF42-BBEA-614044DCC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46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2979506"/>
            <a:ext cx="0" cy="6364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477000" y="3686260"/>
            <a:ext cx="0" cy="6364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7000" y="4436724"/>
            <a:ext cx="0" cy="6364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261872" y="1828801"/>
            <a:ext cx="9443799" cy="4839127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Locking and unlocking at every function call</a:t>
            </a:r>
          </a:p>
          <a:p>
            <a:pPr marL="1376363" lvl="1" indent="0">
              <a:spcBef>
                <a:spcPts val="1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pi +=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300"/>
              </a:spcBef>
              <a:spcAft>
                <a:spcPts val="1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174625" indent="-174625">
              <a:spcBef>
                <a:spcPts val="300"/>
              </a:spcBef>
              <a:spcAft>
                <a:spcPts val="300"/>
              </a:spcAft>
            </a:pPr>
            <a:r>
              <a:rPr lang="en-US" sz="2000" dirty="0"/>
              <a:t>Very short mutual exclusion region</a:t>
            </a:r>
          </a:p>
          <a:p>
            <a:pPr marL="448894" lvl="1" indent="-174625">
              <a:spcBef>
                <a:spcPts val="300"/>
              </a:spcBef>
              <a:spcAft>
                <a:spcPts val="300"/>
              </a:spcAft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Mutex</a:t>
            </a:r>
            <a:r>
              <a:rPr lang="en-US" dirty="0" smtClean="0"/>
              <a:t>	- done right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9E303-4D24-99C1-3FE9-07988C5EE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8B576-AF61-5C4F-A8A3-AFAB0E86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600713" y="4941869"/>
            <a:ext cx="89913" cy="619689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8270" y="4790048"/>
            <a:ext cx="122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Mutual exclusion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3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  <p:bldP spid="7" grpId="0" animBg="1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Number of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9539477" cy="4351338"/>
          </a:xfrm>
        </p:spPr>
        <p:txBody>
          <a:bodyPr>
            <a:normAutofit/>
          </a:bodyPr>
          <a:lstStyle/>
          <a:p>
            <a:pPr lvl="0">
              <a:buClr>
                <a:srgbClr val="4F81BD"/>
              </a:buClr>
            </a:pPr>
            <a:r>
              <a:rPr lang="en-US" sz="20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Make number of threads configurable: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threads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int64_t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/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threads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 *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block_size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num_blocks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threads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].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538" lvl="2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3" y="1828801"/>
            <a:ext cx="4645767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err="1" smtClean="0">
                <a:latin typeface="Consolas" panose="020B0609020204030204" pitchFamily="49" charset="0"/>
              </a:rPr>
              <a:t>pi_threads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1000000000 1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latin typeface="Consolas" panose="020B0609020204030204" pitchFamily="49" charset="0"/>
              </a:rPr>
              <a:t>pi: 3.1415926545900716, time: 1147 [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err="1" smtClean="0">
                <a:latin typeface="Consolas" panose="020B0609020204030204" pitchFamily="49" charset="0"/>
              </a:rPr>
              <a:t>pi_threads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1000000000 2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latin typeface="Consolas" panose="020B0609020204030204" pitchFamily="49" charset="0"/>
              </a:rPr>
              <a:t>pi: 3.1415926545897657, time: 642 [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err="1" smtClean="0">
                <a:latin typeface="Consolas" panose="020B0609020204030204" pitchFamily="49" charset="0"/>
              </a:rPr>
              <a:t>pi_threads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1000000000 4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latin typeface="Consolas" panose="020B0609020204030204" pitchFamily="49" charset="0"/>
              </a:rPr>
              <a:t>pi: 3.1415926545898416, time: 416 [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err="1" smtClean="0">
                <a:latin typeface="Consolas" panose="020B0609020204030204" pitchFamily="49" charset="0"/>
              </a:rPr>
              <a:t>pi_threads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1000000000 6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latin typeface="Consolas" panose="020B0609020204030204" pitchFamily="49" charset="0"/>
              </a:rPr>
              <a:t>pi: 3.1415926465898822, time: 340 [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smtClean="0">
                <a:latin typeface="Consolas" panose="020B0609020204030204" pitchFamily="49" charset="0"/>
              </a:rPr>
              <a:t> </a:t>
            </a: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 err="1" smtClean="0">
                <a:latin typeface="Consolas" panose="020B0609020204030204" pitchFamily="49" charset="0"/>
              </a:rPr>
              <a:t>pi_threads</a:t>
            </a:r>
            <a:r>
              <a:rPr lang="en-US" sz="1600" dirty="0" smtClean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1000000000 8 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600" dirty="0">
                <a:latin typeface="Consolas" panose="020B0609020204030204" pitchFamily="49" charset="0"/>
              </a:rPr>
              <a:t>pi: 3.1415926545897808, time: 302 [</a:t>
            </a:r>
            <a:r>
              <a:rPr lang="en-US" sz="1600" dirty="0" err="1">
                <a:latin typeface="Consolas" panose="020B0609020204030204" pitchFamily="49" charset="0"/>
              </a:rPr>
              <a:t>ms</a:t>
            </a:r>
            <a:r>
              <a:rPr lang="en-US" sz="1600" dirty="0" smtClean="0">
                <a:latin typeface="Consolas" panose="020B0609020204030204" pitchFamily="49" charset="0"/>
              </a:rPr>
              <a:t>]</a:t>
            </a: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</a:t>
            </a:r>
          </a:p>
          <a:p>
            <a:endParaRPr lang="en-US" dirty="0"/>
          </a:p>
          <a:p>
            <a:r>
              <a:rPr lang="en-US" dirty="0" smtClean="0"/>
              <a:t>2 threads, speedup of ~2</a:t>
            </a:r>
          </a:p>
          <a:p>
            <a:endParaRPr lang="en-US" dirty="0"/>
          </a:p>
          <a:p>
            <a:r>
              <a:rPr lang="en-US" dirty="0" smtClean="0"/>
              <a:t>4 threads, speedup of ~3</a:t>
            </a:r>
          </a:p>
          <a:p>
            <a:endParaRPr lang="en-US" dirty="0"/>
          </a:p>
          <a:p>
            <a:r>
              <a:rPr lang="en-US" dirty="0" smtClean="0"/>
              <a:t>6 threads, speedup of ~4</a:t>
            </a:r>
          </a:p>
          <a:p>
            <a:endParaRPr lang="en-US" dirty="0"/>
          </a:p>
          <a:p>
            <a:r>
              <a:rPr lang="en-US" dirty="0" smtClean="0"/>
              <a:t>8 threads, speedup of ~4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Riemann </a:t>
            </a:r>
            <a:r>
              <a:rPr lang="en-US" dirty="0" smtClean="0"/>
              <a:t>Sums (Discretization)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Approximation of an integral using a finite sum, named after the German mathematician </a:t>
                </a:r>
                <a:r>
                  <a:rPr lang="en-US" dirty="0"/>
                  <a:t>Bernhard </a:t>
                </a:r>
                <a:r>
                  <a:rPr lang="en-US" dirty="0" smtClean="0"/>
                  <a:t>Riemann (19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century)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sum is calculated by partitioning the region into shapes</a:t>
                </a:r>
                <a:endParaRPr lang="en-US" dirty="0" smtClean="0"/>
              </a:p>
              <a:p>
                <a:r>
                  <a:rPr lang="en-US" dirty="0" smtClean="0"/>
                  <a:t>Riemann </a:t>
                </a:r>
                <a:r>
                  <a:rPr lang="en-US" dirty="0"/>
                  <a:t>sum is obtained by choosing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points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:r>
                  <a:rPr lang="en-US" dirty="0" smtClean="0"/>
                  <a:t>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:r>
                  <a:rPr lang="en-US" dirty="0"/>
                  <a:t>then sum </a:t>
                </a:r>
                <a:r>
                  <a:rPr lang="en-US" dirty="0" smtClean="0"/>
                  <a:t>up</a:t>
                </a:r>
              </a:p>
              <a:p>
                <a:pPr marL="274320" lvl="1" indent="0" algn="ctr">
                  <a:buNone/>
                </a:pP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274320" lvl="1" indent="0">
                  <a:buNone/>
                </a:pPr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r>
                  <a:rPr lang="en-US" dirty="0" smtClean="0"/>
                  <a:t>The integral is then defined as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 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5</a:t>
            </a:fld>
            <a:endParaRPr lang="en-US"/>
          </a:p>
        </p:txBody>
      </p:sp>
      <p:pic>
        <p:nvPicPr>
          <p:cNvPr id="2052" name="Picture 4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11" y="3634740"/>
            <a:ext cx="2663825" cy="266382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026" name="Picture 2" descr="https://upload.wikimedia.org/wikipedia/commons/thumb/8/82/Georg_Friedrich_Bernhard_Riemann.jpeg/220px-Georg_Friedrich_Bernhard_Riemann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762" y="990598"/>
            <a:ext cx="2095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Safe Locking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ended up with: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lock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pi +=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mtx.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unlock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But what if we returned without calling </a:t>
            </a:r>
            <a:r>
              <a:rPr lang="en-US" dirty="0" smtClean="0">
                <a:latin typeface="Consolas" panose="020B0609020204030204" pitchFamily="49" charset="0"/>
              </a:rPr>
              <a:t>unlock()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We wouldn’t be able to acquire the </a:t>
            </a:r>
            <a:r>
              <a:rPr lang="en-US" dirty="0" err="1">
                <a:latin typeface="Consolas" panose="020B0609020204030204" pitchFamily="49" charset="0"/>
              </a:rPr>
              <a:t>m</a:t>
            </a:r>
            <a:r>
              <a:rPr lang="en-US" dirty="0" err="1" smtClean="0">
                <a:latin typeface="Consolas" panose="020B0609020204030204" pitchFamily="49" charset="0"/>
              </a:rPr>
              <a:t>utex</a:t>
            </a:r>
            <a:r>
              <a:rPr lang="en-US" dirty="0" smtClean="0"/>
              <a:t> anymore – causing a deadlock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Safe Locking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C++ allows to guarantee unlocking by introducing types like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lock_guard</a:t>
            </a:r>
            <a:r>
              <a:rPr lang="en-US" dirty="0" smtClean="0"/>
              <a:t>: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endParaRPr lang="en-US" sz="1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pi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pi_helper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double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long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begin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!=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end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4.0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/ 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+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sqr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1097077" lvl="4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800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lock_guard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pi +=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local_pi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1376363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dirty="0" smtClean="0"/>
              <a:t>This type calls </a:t>
            </a:r>
            <a:r>
              <a:rPr lang="en-US" dirty="0" smtClean="0">
                <a:latin typeface="Consolas" panose="020B0609020204030204" pitchFamily="49" charset="0"/>
              </a:rPr>
              <a:t>lock()</a:t>
            </a:r>
            <a:r>
              <a:rPr lang="en-US" dirty="0" smtClean="0"/>
              <a:t> in it’s constructor and calls </a:t>
            </a:r>
            <a:r>
              <a:rPr lang="en-US" dirty="0" smtClean="0">
                <a:latin typeface="Consolas" panose="020B0609020204030204" pitchFamily="49" charset="0"/>
              </a:rPr>
              <a:t>unlock()</a:t>
            </a:r>
            <a:r>
              <a:rPr lang="en-US" dirty="0" smtClean="0"/>
              <a:t> in it’s destructor</a:t>
            </a:r>
          </a:p>
          <a:p>
            <a:pPr lvl="2"/>
            <a:r>
              <a:rPr lang="en-US" dirty="0" smtClean="0"/>
              <a:t>Destructor is always called when the </a:t>
            </a:r>
            <a:r>
              <a:rPr lang="en-US" dirty="0" err="1" smtClean="0">
                <a:latin typeface="Consolas" panose="020B0609020204030204" pitchFamily="49" charset="0"/>
              </a:rPr>
              <a:t>lock_guard</a:t>
            </a:r>
            <a:r>
              <a:rPr lang="en-US" dirty="0" smtClean="0"/>
              <a:t> goes out of scope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2B77B-2937-476D-8891-69E58695C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TW: Our Example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Protect access to shared variable and printing</a:t>
            </a:r>
            <a:endParaRPr lang="en-US" dirty="0"/>
          </a:p>
          <a:p>
            <a:pPr marL="548538" lvl="2" indent="0">
              <a:spcBef>
                <a:spcPts val="3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buNone/>
            </a:pP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thread_func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num_thread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lock_guard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++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shared_int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Thread {}, stack {}, shared: {} ({})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num_thread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num_thread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</a:t>
            </a: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static_cast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shared_int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shared_int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451CC-66B5-45FC-B182-2BC2DB3D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C2578-0235-44F7-BC31-D8B1F65C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58A5B-6A6A-478F-BA04-E873E1D1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0659" y="3775869"/>
            <a:ext cx="1419084" cy="1266647"/>
            <a:chOff x="650659" y="3775869"/>
            <a:chExt cx="1419084" cy="1266647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55357026-5C96-40A1-935F-88D26986099A}"/>
                </a:ext>
              </a:extLst>
            </p:cNvPr>
            <p:cNvSpPr/>
            <p:nvPr/>
          </p:nvSpPr>
          <p:spPr>
            <a:xfrm>
              <a:off x="1829713" y="3775869"/>
              <a:ext cx="240030" cy="1266647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030A0C-86E4-4732-A5B7-15B977882242}"/>
                </a:ext>
              </a:extLst>
            </p:cNvPr>
            <p:cNvSpPr txBox="1"/>
            <p:nvPr/>
          </p:nvSpPr>
          <p:spPr>
            <a:xfrm>
              <a:off x="650659" y="4086026"/>
              <a:ext cx="10550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Critical </a:t>
              </a:r>
              <a:endPara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section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504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Loops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Loops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54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3427" y="1825363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 of elements: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61872" y="3048000"/>
            <a:ext cx="8595360" cy="3132137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sz="1400" dirty="0" err="1">
                <a:latin typeface="Consolas" panose="020B0609020204030204" pitchFamily="49" charset="0"/>
              </a:rPr>
              <a:t>std</a:t>
            </a:r>
            <a:r>
              <a:rPr lang="en-US" sz="1400" dirty="0">
                <a:latin typeface="Consolas" panose="020B0609020204030204" pitchFamily="49" charset="0"/>
              </a:rPr>
              <a:t>::vector&lt;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&gt; d</a:t>
            </a:r>
            <a:r>
              <a:rPr lang="en-US" sz="1400" dirty="0" smtClean="0">
                <a:latin typeface="Consolas" panose="020B0609020204030204" pitchFamily="49" charset="0"/>
              </a:rPr>
              <a:t> </a:t>
            </a:r>
            <a:r>
              <a:rPr lang="en-US" sz="1400" dirty="0">
                <a:latin typeface="Consolas" panose="020B0609020204030204" pitchFamily="49" charset="0"/>
              </a:rPr>
              <a:t>= {...};</a:t>
            </a:r>
          </a:p>
          <a:p>
            <a:pPr marL="274320" lvl="1" indent="0">
              <a:buNone/>
            </a:pPr>
            <a:r>
              <a:rPr lang="en-US" sz="1400" dirty="0" err="1" smtClean="0">
                <a:latin typeface="Consolas" panose="020B0609020204030204" pitchFamily="49" charset="0"/>
              </a:rPr>
              <a:t>std</a:t>
            </a:r>
            <a:r>
              <a:rPr lang="en-US" sz="1400" dirty="0" smtClean="0">
                <a:latin typeface="Consolas" panose="020B0609020204030204" pitchFamily="49" charset="0"/>
              </a:rPr>
              <a:t>::</a:t>
            </a:r>
            <a:r>
              <a:rPr lang="en-US" sz="1400" dirty="0" err="1" smtClean="0">
                <a:latin typeface="Consolas" panose="020B0609020204030204" pitchFamily="49" charset="0"/>
              </a:rPr>
              <a:t>for_each</a:t>
            </a:r>
            <a:r>
              <a:rPr lang="en-US" sz="1400" dirty="0" smtClean="0">
                <a:latin typeface="Consolas" panose="020B0609020204030204" pitchFamily="49" charset="0"/>
              </a:rPr>
              <a:t>(</a:t>
            </a:r>
            <a:r>
              <a:rPr lang="en-US" sz="1400" dirty="0" err="1" smtClean="0">
                <a:latin typeface="Consolas" panose="020B0609020204030204" pitchFamily="49" charset="0"/>
              </a:rPr>
              <a:t>d.begin</a:t>
            </a:r>
            <a:r>
              <a:rPr lang="en-US" sz="1400" dirty="0">
                <a:latin typeface="Consolas" panose="020B0609020204030204" pitchFamily="49" charset="0"/>
              </a:rPr>
              <a:t>(), </a:t>
            </a:r>
            <a:r>
              <a:rPr lang="en-US" sz="1400" dirty="0" err="1" smtClean="0">
                <a:latin typeface="Consolas" panose="020B0609020204030204" pitchFamily="49" charset="0"/>
              </a:rPr>
              <a:t>d.end</a:t>
            </a:r>
            <a:r>
              <a:rPr lang="en-US" sz="1400" dirty="0">
                <a:latin typeface="Consolas" panose="020B0609020204030204" pitchFamily="49" charset="0"/>
              </a:rPr>
              <a:t>(), [](</a:t>
            </a:r>
            <a:r>
              <a:rPr lang="en-US" sz="1400" dirty="0" err="1">
                <a:latin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</a:rPr>
              <a:t>val</a:t>
            </a:r>
            <a:r>
              <a:rPr lang="en-US" sz="1400" dirty="0" smtClean="0">
                <a:latin typeface="Consolas" panose="020B0609020204030204" pitchFamily="49" charset="0"/>
              </a:rPr>
              <a:t>) {...});</a:t>
            </a:r>
          </a:p>
          <a:p>
            <a:pPr marL="27432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template &lt;</a:t>
            </a:r>
            <a:r>
              <a:rPr lang="en-US" sz="1400" dirty="0" err="1">
                <a:latin typeface="Consolas" panose="020B0609020204030204" pitchFamily="49" charset="0"/>
              </a:rPr>
              <a:t>typename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Iterator, </a:t>
            </a:r>
            <a:r>
              <a:rPr lang="en-US" sz="1400" dirty="0" err="1" smtClean="0">
                <a:latin typeface="Consolas" panose="020B0609020204030204" pitchFamily="49" charset="0"/>
              </a:rPr>
              <a:t>typename</a:t>
            </a:r>
            <a:r>
              <a:rPr lang="en-US" sz="1400" dirty="0" smtClean="0">
                <a:latin typeface="Consolas" panose="020B0609020204030204" pitchFamily="49" charset="0"/>
              </a:rPr>
              <a:t> F&gt;</a:t>
            </a:r>
            <a:endParaRPr lang="en-US" sz="14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</a:t>
            </a:r>
            <a:r>
              <a:rPr lang="en-US" sz="1400" dirty="0" err="1">
                <a:latin typeface="Consolas" panose="020B0609020204030204" pitchFamily="49" charset="0"/>
              </a:rPr>
              <a:t>for_each</a:t>
            </a:r>
            <a:r>
              <a:rPr lang="en-US" sz="1400" dirty="0">
                <a:latin typeface="Consolas" panose="020B0609020204030204" pitchFamily="49" charset="0"/>
              </a:rPr>
              <a:t>(Iterator b, Iterator e, F f)</a:t>
            </a:r>
          </a:p>
          <a:p>
            <a:pPr marL="27432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27432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while (b != e) </a:t>
            </a:r>
          </a:p>
          <a:p>
            <a:pPr marL="27432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f(*b++);</a:t>
            </a:r>
          </a:p>
          <a:p>
            <a:pPr marL="27432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573427" y="2207738"/>
            <a:ext cx="5993926" cy="378940"/>
            <a:chOff x="1573427" y="2207738"/>
            <a:chExt cx="5993926" cy="378940"/>
          </a:xfrm>
        </p:grpSpPr>
        <p:grpSp>
          <p:nvGrpSpPr>
            <p:cNvPr id="26" name="Group 25"/>
            <p:cNvGrpSpPr/>
            <p:nvPr/>
          </p:nvGrpSpPr>
          <p:grpSpPr>
            <a:xfrm>
              <a:off x="1573427" y="2207738"/>
              <a:ext cx="5140416" cy="378940"/>
              <a:chOff x="1573427" y="2339546"/>
              <a:chExt cx="5140416" cy="378940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57342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430163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286899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143635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85710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N-1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000371" y="2339546"/>
                <a:ext cx="856736" cy="378940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710617" y="2209800"/>
              <a:ext cx="856736" cy="376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1261872" y="3712106"/>
            <a:ext cx="8516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9348463" cy="4600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Standard introduces: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::execution::</a:t>
            </a:r>
            <a:r>
              <a:rPr lang="en-US" dirty="0" err="1" smtClean="0">
                <a:latin typeface="Consolas" panose="020B0609020204030204" pitchFamily="49" charset="0"/>
              </a:rPr>
              <a:t>seq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 execution</a:t>
            </a:r>
            <a:r>
              <a:rPr lang="en-US" dirty="0" smtClean="0">
                <a:latin typeface="Consolas" panose="020B0609020204030204" pitchFamily="49" charset="0"/>
              </a:rPr>
              <a:t>::par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 execution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unseq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smtClean="0"/>
              <a:t>(C++20),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>
                <a:latin typeface="Consolas" panose="020B0609020204030204" pitchFamily="49" charset="0"/>
              </a:rPr>
              <a:t>:: execution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par_unseq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Passed as additional first argument to algorithm</a:t>
            </a:r>
          </a:p>
          <a:p>
            <a:r>
              <a:rPr lang="en-US" dirty="0" smtClean="0"/>
              <a:t>Convey guarantees/requirements imposed by loop body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seq</a:t>
            </a:r>
            <a:r>
              <a:rPr lang="en-US" dirty="0" smtClean="0"/>
              <a:t>: execute in-order (sequenced) on current thread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unseq</a:t>
            </a:r>
            <a:r>
              <a:rPr lang="en-US" dirty="0" smtClean="0"/>
              <a:t>: allow out-of-order </a:t>
            </a:r>
            <a:r>
              <a:rPr lang="en-US" dirty="0"/>
              <a:t>(</a:t>
            </a:r>
            <a:r>
              <a:rPr lang="en-US" dirty="0" err="1"/>
              <a:t>unsequenced</a:t>
            </a:r>
            <a:r>
              <a:rPr lang="en-US" dirty="0"/>
              <a:t>) execution on </a:t>
            </a:r>
            <a:r>
              <a:rPr lang="en-US" dirty="0" smtClean="0"/>
              <a:t>current thread - vectorization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par</a:t>
            </a:r>
            <a:r>
              <a:rPr lang="en-US" dirty="0" smtClean="0"/>
              <a:t>: allow parallel execution on different threads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par_unseq</a:t>
            </a:r>
            <a:r>
              <a:rPr lang="en-US" dirty="0" smtClean="0"/>
              <a:t>: allow parallel out-of-order (</a:t>
            </a:r>
            <a:r>
              <a:rPr lang="en-US" dirty="0" err="1" smtClean="0"/>
              <a:t>vectorized</a:t>
            </a:r>
            <a:r>
              <a:rPr lang="en-US" dirty="0"/>
              <a:t>) execution on different threads</a:t>
            </a:r>
            <a:endParaRPr lang="en-US" dirty="0" smtClean="0"/>
          </a:p>
          <a:p>
            <a:r>
              <a:rPr lang="en-US" dirty="0" smtClean="0"/>
              <a:t>Proposed for standardization (P0350: Integrating </a:t>
            </a:r>
            <a:r>
              <a:rPr lang="en-US" dirty="0" err="1" smtClean="0"/>
              <a:t>simd</a:t>
            </a:r>
            <a:r>
              <a:rPr lang="en-US" dirty="0" smtClean="0"/>
              <a:t> with parallel algorithms):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::execution::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Enable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explicit</a:t>
            </a:r>
            <a:r>
              <a:rPr lang="en-US" dirty="0" smtClean="0"/>
              <a:t> vectorization that relies on special C++ types representing vector registers (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::experimental::</a:t>
            </a:r>
            <a:r>
              <a:rPr lang="en-US" dirty="0" err="1" smtClean="0">
                <a:latin typeface="Consolas" panose="020B0609020204030204" pitchFamily="49" charset="0"/>
              </a:rPr>
              <a:t>simd</a:t>
            </a:r>
            <a:r>
              <a:rPr lang="en-US" dirty="0" smtClean="0"/>
              <a:t>, see: Parallelism TS V2, latest draft: </a:t>
            </a:r>
            <a:r>
              <a:rPr lang="en-US" dirty="0" smtClean="0"/>
              <a:t>N5001)</a:t>
            </a:r>
            <a:endParaRPr lang="en-US" dirty="0" smtClean="0"/>
          </a:p>
          <a:p>
            <a:r>
              <a:rPr lang="en-US" dirty="0" smtClean="0"/>
              <a:t>HPX introduces:</a:t>
            </a:r>
          </a:p>
          <a:p>
            <a:pPr lvl="1"/>
            <a:r>
              <a:rPr lang="en-US" dirty="0" smtClean="0"/>
              <a:t>Asynchronous policies, e.g. </a:t>
            </a:r>
            <a:r>
              <a:rPr lang="en-US" spc="10" dirty="0" smtClean="0">
                <a:latin typeface="Consolas" panose="020B0609020204030204" pitchFamily="49" charset="0"/>
              </a:rPr>
              <a:t>par(task)</a:t>
            </a:r>
            <a:r>
              <a:rPr lang="en-US" dirty="0"/>
              <a:t>: </a:t>
            </a:r>
            <a:r>
              <a:rPr lang="en-US" dirty="0" smtClean="0"/>
              <a:t>allow asynchronous operation</a:t>
            </a:r>
            <a:endParaRPr lang="en-US" dirty="0"/>
          </a:p>
          <a:p>
            <a:pPr lvl="1"/>
            <a:r>
              <a:rPr lang="en-US" dirty="0" smtClean="0"/>
              <a:t>Explicit </a:t>
            </a:r>
            <a:r>
              <a:rPr lang="en-US" dirty="0"/>
              <a:t>parallelized </a:t>
            </a:r>
            <a:r>
              <a:rPr lang="en-US" dirty="0" smtClean="0"/>
              <a:t>vectorization: </a:t>
            </a:r>
            <a:r>
              <a:rPr lang="en-US" spc="10" dirty="0" err="1" smtClean="0">
                <a:latin typeface="Consolas" panose="020B0609020204030204" pitchFamily="49" charset="0"/>
              </a:rPr>
              <a:t>par_simd</a:t>
            </a:r>
            <a:endParaRPr lang="en-US" spc="10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/>
              <a:t>Executors: attached to execution policies using </a:t>
            </a:r>
            <a:r>
              <a:rPr lang="en-US" spc="10" dirty="0">
                <a:latin typeface="Consolas" panose="020B0609020204030204" pitchFamily="49" charset="0"/>
              </a:rPr>
              <a:t>.on()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55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51896" y="6284397"/>
            <a:ext cx="436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See: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wg21.link/p0350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wg21.link/n5001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0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73427" y="2207738"/>
            <a:ext cx="5993926" cy="710516"/>
            <a:chOff x="1573427" y="2207738"/>
            <a:chExt cx="5993926" cy="710516"/>
          </a:xfrm>
        </p:grpSpPr>
        <p:sp>
          <p:nvSpPr>
            <p:cNvPr id="19" name="Rectangle 18"/>
            <p:cNvSpPr/>
            <p:nvPr/>
          </p:nvSpPr>
          <p:spPr>
            <a:xfrm>
              <a:off x="5853881" y="2209800"/>
              <a:ext cx="1713472" cy="708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86899" y="2207738"/>
              <a:ext cx="1713472" cy="7084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1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73427" y="2208768"/>
              <a:ext cx="1713472" cy="708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0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Loops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56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3427" y="181712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 of elements: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61870" y="3048000"/>
            <a:ext cx="10030969" cy="3295135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::vector&lt;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&gt; </a:t>
            </a:r>
            <a:r>
              <a:rPr lang="en-US" sz="1200" dirty="0" smtClean="0">
                <a:latin typeface="Consolas" panose="020B0609020204030204" pitchFamily="49" charset="0"/>
              </a:rPr>
              <a:t>d </a:t>
            </a:r>
            <a:r>
              <a:rPr lang="en-US" sz="1200" dirty="0">
                <a:latin typeface="Consolas" panose="020B0609020204030204" pitchFamily="49" charset="0"/>
              </a:rPr>
              <a:t>= {...};</a:t>
            </a:r>
          </a:p>
          <a:p>
            <a:pPr marL="274320" lvl="1" indent="0">
              <a:buNone/>
            </a:pP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latin typeface="Consolas" panose="020B0609020204030204" pitchFamily="49" charset="0"/>
              </a:rPr>
              <a:t>for_each</a:t>
            </a:r>
            <a:r>
              <a:rPr lang="en-US" sz="1200" dirty="0" smtClean="0">
                <a:latin typeface="Consolas" panose="020B0609020204030204" pitchFamily="49" charset="0"/>
              </a:rPr>
              <a:t>(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::execution::</a:t>
            </a:r>
            <a:r>
              <a:rPr lang="en-US" sz="12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par, </a:t>
            </a:r>
            <a:r>
              <a:rPr lang="en-US" sz="1200" dirty="0" err="1">
                <a:latin typeface="Consolas" panose="020B0609020204030204" pitchFamily="49" charset="0"/>
              </a:rPr>
              <a:t>d</a:t>
            </a:r>
            <a:r>
              <a:rPr lang="en-US" sz="1200" dirty="0" err="1" smtClean="0">
                <a:latin typeface="Consolas" panose="020B0609020204030204" pitchFamily="49" charset="0"/>
              </a:rPr>
              <a:t>.begin</a:t>
            </a:r>
            <a:r>
              <a:rPr lang="en-US" sz="1200" dirty="0">
                <a:latin typeface="Consolas" panose="020B0609020204030204" pitchFamily="49" charset="0"/>
              </a:rPr>
              <a:t>(), </a:t>
            </a:r>
            <a:r>
              <a:rPr lang="en-US" sz="1200" dirty="0" err="1" smtClean="0">
                <a:latin typeface="Consolas" panose="020B0609020204030204" pitchFamily="49" charset="0"/>
              </a:rPr>
              <a:t>d.end</a:t>
            </a:r>
            <a:r>
              <a:rPr lang="en-US" sz="1200" dirty="0">
                <a:latin typeface="Consolas" panose="020B0609020204030204" pitchFamily="49" charset="0"/>
              </a:rPr>
              <a:t>(), [](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</a:rPr>
              <a:t>val</a:t>
            </a:r>
            <a:r>
              <a:rPr lang="en-US" sz="1200" dirty="0" smtClean="0">
                <a:latin typeface="Consolas" panose="020B0609020204030204" pitchFamily="49" charset="0"/>
              </a:rPr>
              <a:t>) {...});</a:t>
            </a:r>
          </a:p>
          <a:p>
            <a:pPr marL="274320" lvl="1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template </a:t>
            </a:r>
            <a:r>
              <a:rPr lang="en-US" sz="1200" dirty="0" smtClean="0">
                <a:latin typeface="Consolas" panose="020B0609020204030204" pitchFamily="49" charset="0"/>
              </a:rPr>
              <a:t>&lt;</a:t>
            </a:r>
            <a:r>
              <a:rPr lang="en-US" sz="1200" dirty="0" err="1" smtClean="0">
                <a:latin typeface="Consolas" panose="020B0609020204030204" pitchFamily="49" charset="0"/>
              </a:rPr>
              <a:t>typename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Iterator, </a:t>
            </a:r>
            <a:r>
              <a:rPr lang="en-US" sz="1200" dirty="0" err="1">
                <a:latin typeface="Consolas" panose="020B0609020204030204" pitchFamily="49" charset="0"/>
              </a:rPr>
              <a:t>typename</a:t>
            </a:r>
            <a:r>
              <a:rPr lang="en-US" sz="1200" dirty="0">
                <a:latin typeface="Consolas" panose="020B0609020204030204" pitchFamily="49" charset="0"/>
              </a:rPr>
              <a:t> F&gt;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 smtClean="0">
                <a:latin typeface="Consolas" panose="020B0609020204030204" pitchFamily="49" charset="0"/>
              </a:rPr>
              <a:t>for_each</a:t>
            </a:r>
            <a:r>
              <a:rPr lang="en-US" sz="1200" dirty="0" smtClean="0">
                <a:latin typeface="Consolas" panose="020B0609020204030204" pitchFamily="49" charset="0"/>
              </a:rPr>
              <a:t>(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::execution::</a:t>
            </a:r>
            <a:r>
              <a:rPr lang="en-US" sz="12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parallel_policy</a:t>
            </a:r>
            <a:r>
              <a:rPr lang="en-US" sz="1200" dirty="0">
                <a:latin typeface="Consolas" panose="020B0609020204030204" pitchFamily="49" charset="0"/>
              </a:rPr>
              <a:t>, Iterator b, Iterator e, F f</a:t>
            </a:r>
            <a:r>
              <a:rPr lang="en-US" sz="1200" dirty="0" smtClean="0">
                <a:latin typeface="Consolas" panose="020B0609020204030204" pitchFamily="49" charset="0"/>
              </a:rPr>
              <a:t>) {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smtClean="0">
                <a:latin typeface="Consolas" panose="020B0609020204030204" pitchFamily="49" charset="0"/>
              </a:rPr>
              <a:t>auto </a:t>
            </a:r>
            <a:r>
              <a:rPr lang="en-US" sz="1200" dirty="0">
                <a:latin typeface="Consolas" panose="020B0609020204030204" pitchFamily="49" charset="0"/>
              </a:rPr>
              <a:t>size =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::distance(b, e</a:t>
            </a:r>
            <a:r>
              <a:rPr lang="en-US" sz="1200" dirty="0" smtClean="0">
                <a:latin typeface="Consolas" panose="020B0609020204030204" pitchFamily="49" charset="0"/>
              </a:rPr>
              <a:t>);                       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Iterator should be random access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</a:t>
            </a:r>
            <a:r>
              <a:rPr lang="en-US" sz="1200" dirty="0" smtClean="0">
                <a:latin typeface="Consolas" panose="020B0609020204030204" pitchFamily="49" charset="0"/>
              </a:rPr>
              <a:t>vector&lt;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latin typeface="Consolas" panose="020B0609020204030204" pitchFamily="49" charset="0"/>
              </a:rPr>
              <a:t>jthread</a:t>
            </a:r>
            <a:r>
              <a:rPr lang="en-US" sz="1200" dirty="0" smtClean="0">
                <a:latin typeface="Consolas" panose="020B0609020204030204" pitchFamily="49" charset="0"/>
              </a:rPr>
              <a:t>&gt; </a:t>
            </a:r>
            <a:r>
              <a:rPr lang="en-US" sz="1200" dirty="0">
                <a:latin typeface="Consolas" panose="020B0609020204030204" pitchFamily="49" charset="0"/>
              </a:rPr>
              <a:t>v;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for (</a:t>
            </a:r>
            <a:r>
              <a:rPr lang="en-US" sz="1200" dirty="0" err="1">
                <a:latin typeface="Consolas" panose="020B0609020204030204" pitchFamily="49" charset="0"/>
              </a:rPr>
              <a:t>size_t</a:t>
            </a:r>
            <a:r>
              <a:rPr lang="en-US" sz="1200" dirty="0">
                <a:latin typeface="Consolas" panose="020B0609020204030204" pitchFamily="49" charset="0"/>
              </a:rPr>
              <a:t> chunk = 0; chunk != NUM_CHUNKS; ++chunk) </a:t>
            </a:r>
            <a:r>
              <a:rPr lang="en-US" sz="1200" dirty="0" smtClean="0">
                <a:latin typeface="Consolas" panose="020B0609020204030204" pitchFamily="49" charset="0"/>
              </a:rPr>
              <a:t>{ 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assume: cleanly divisible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  <a:r>
              <a:rPr lang="en-US" sz="1200" dirty="0" err="1" smtClean="0">
                <a:latin typeface="Consolas" panose="020B0609020204030204" pitchFamily="49" charset="0"/>
              </a:rPr>
              <a:t>v.push_back</a:t>
            </a:r>
            <a:r>
              <a:rPr lang="en-US" sz="1200" dirty="0" smtClean="0">
                <a:latin typeface="Consolas" panose="020B0609020204030204" pitchFamily="49" charset="0"/>
              </a:rPr>
              <a:t>(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latin typeface="Consolas" panose="020B0609020204030204" pitchFamily="49" charset="0"/>
              </a:rPr>
              <a:t>jthread</a:t>
            </a:r>
            <a:r>
              <a:rPr lang="en-US" sz="1200" dirty="0" smtClean="0">
                <a:latin typeface="Consolas" panose="020B0609020204030204" pitchFamily="49" charset="0"/>
              </a:rPr>
              <a:t>([&amp;]() {                   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launch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new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thread</a:t>
            </a:r>
            <a:endParaRPr lang="en-US" sz="12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auto begin =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::next(b, (chunk * size) / NUM_CHUNKS);</a:t>
            </a: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            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latin typeface="Consolas" panose="020B0609020204030204" pitchFamily="49" charset="0"/>
              </a:rPr>
              <a:t>for_each</a:t>
            </a:r>
            <a:r>
              <a:rPr lang="en-US" sz="1200" dirty="0" smtClean="0">
                <a:latin typeface="Consolas" panose="020B0609020204030204" pitchFamily="49" charset="0"/>
              </a:rPr>
              <a:t>(begin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::next(begin, size / NUM_CHUNKS)</a:t>
            </a:r>
            <a:r>
              <a:rPr lang="en-US" sz="1200" dirty="0" smtClean="0">
                <a:latin typeface="Consolas" panose="020B0609020204030204" pitchFamily="49" charset="0"/>
              </a:rPr>
              <a:t>, </a:t>
            </a:r>
            <a:r>
              <a:rPr lang="en-US" sz="1200" dirty="0">
                <a:latin typeface="Consolas" panose="020B0609020204030204" pitchFamily="49" charset="0"/>
              </a:rPr>
              <a:t>f</a:t>
            </a:r>
            <a:r>
              <a:rPr lang="en-US" sz="1200" dirty="0" smtClean="0">
                <a:latin typeface="Consolas" panose="020B0609020204030204" pitchFamily="49" charset="0"/>
              </a:rPr>
              <a:t>);  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sequential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for_each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}));</a:t>
            </a: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    }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}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join threads implicitly</a:t>
            </a:r>
            <a:endParaRPr lang="en-US" sz="1200" dirty="0">
              <a:latin typeface="Consolas" panose="020B0609020204030204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3427" y="2207738"/>
            <a:ext cx="5993926" cy="378940"/>
            <a:chOff x="1573427" y="2207738"/>
            <a:chExt cx="5993926" cy="378940"/>
          </a:xfrm>
        </p:grpSpPr>
        <p:grpSp>
          <p:nvGrpSpPr>
            <p:cNvPr id="14" name="Group 13"/>
            <p:cNvGrpSpPr/>
            <p:nvPr/>
          </p:nvGrpSpPr>
          <p:grpSpPr>
            <a:xfrm>
              <a:off x="1573427" y="2207738"/>
              <a:ext cx="5140416" cy="378940"/>
              <a:chOff x="1573427" y="2339546"/>
              <a:chExt cx="5140416" cy="3789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7342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0163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86899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43635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5710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N-1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00371" y="2339546"/>
                <a:ext cx="856736" cy="378940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10617" y="2209800"/>
              <a:ext cx="856736" cy="376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261872" y="3551847"/>
            <a:ext cx="8516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89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Loops: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488506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Parallelization concurrently runs sequential operations on parts of the input</a:t>
            </a:r>
          </a:p>
          <a:p>
            <a:pPr lvl="1"/>
            <a:r>
              <a:rPr lang="en-US" dirty="0" smtClean="0"/>
              <a:t>At least for CPU based implementations</a:t>
            </a:r>
          </a:p>
          <a:p>
            <a:pPr lvl="1"/>
            <a:r>
              <a:rPr lang="en-US" dirty="0" smtClean="0"/>
              <a:t>GPU based algorithms are usually different</a:t>
            </a:r>
          </a:p>
          <a:p>
            <a:r>
              <a:rPr lang="en-US" dirty="0" smtClean="0"/>
              <a:t>Iterators should be random access</a:t>
            </a:r>
          </a:p>
          <a:p>
            <a:pPr lvl="1"/>
            <a:r>
              <a:rPr lang="en-US" dirty="0" smtClean="0"/>
              <a:t>Otherwise performance might be bad</a:t>
            </a:r>
          </a:p>
          <a:p>
            <a:r>
              <a:rPr lang="en-US" dirty="0" smtClean="0"/>
              <a:t>NUM_CHUNKS is a magic number!</a:t>
            </a:r>
          </a:p>
          <a:p>
            <a:pPr lvl="1"/>
            <a:r>
              <a:rPr lang="en-US" dirty="0" smtClean="0"/>
              <a:t>How should we select it? </a:t>
            </a:r>
          </a:p>
          <a:p>
            <a:pPr lvl="1"/>
            <a:r>
              <a:rPr lang="en-US" dirty="0" smtClean="0"/>
              <a:t>What are the criteria for best performance?</a:t>
            </a:r>
          </a:p>
          <a:p>
            <a:r>
              <a:rPr lang="en-US" dirty="0" smtClean="0"/>
              <a:t>NUM_CORES is another magic number</a:t>
            </a:r>
          </a:p>
          <a:p>
            <a:r>
              <a:rPr lang="en-US" dirty="0" smtClean="0"/>
              <a:t>AFFINITIES are important too (NUMA awareness!), control task placement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1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Inter-thread Communication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ynchronization </a:t>
            </a:r>
            <a:r>
              <a:rPr lang="en-US" dirty="0"/>
              <a:t>primitive that is used to notify the other threads in a multithreading environment that the shared resource is free to </a:t>
            </a:r>
            <a:r>
              <a:rPr lang="en-US" dirty="0" smtClean="0"/>
              <a:t>access</a:t>
            </a:r>
          </a:p>
          <a:p>
            <a:pPr lvl="1"/>
            <a:r>
              <a:rPr lang="en-US" dirty="0" smtClean="0"/>
              <a:t>Defined in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#include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A31515"/>
                </a:solidFill>
                <a:latin typeface="Consolas" panose="020B0609020204030204" pitchFamily="49" charset="0"/>
              </a:rPr>
              <a:t>condition_variable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dirty="0" smtClean="0"/>
              <a:t>Used in </a:t>
            </a:r>
            <a:r>
              <a:rPr lang="en-US" dirty="0"/>
              <a:t>cases where one thread has to wait for another thread execution to continue the </a:t>
            </a:r>
            <a:r>
              <a:rPr lang="en-US" dirty="0" smtClean="0"/>
              <a:t>work</a:t>
            </a:r>
          </a:p>
          <a:p>
            <a:pPr lvl="1"/>
            <a:r>
              <a:rPr lang="en-US" dirty="0"/>
              <a:t>For example, the producer-consumer relationship, sender-receiver </a:t>
            </a:r>
            <a:r>
              <a:rPr lang="en-US" dirty="0" smtClean="0"/>
              <a:t>relationship</a:t>
            </a:r>
            <a:r>
              <a:rPr lang="en-US" dirty="0"/>
              <a:t>, etc</a:t>
            </a:r>
            <a:r>
              <a:rPr lang="en-US" dirty="0" smtClean="0"/>
              <a:t>.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condition variable makes the </a:t>
            </a:r>
            <a:r>
              <a:rPr lang="en-US" dirty="0" smtClean="0"/>
              <a:t>calling thread </a:t>
            </a:r>
            <a:r>
              <a:rPr lang="en-US" dirty="0"/>
              <a:t>wait </a:t>
            </a:r>
            <a:r>
              <a:rPr lang="en-US" dirty="0" smtClean="0"/>
              <a:t>until </a:t>
            </a:r>
            <a:r>
              <a:rPr lang="en-US" dirty="0"/>
              <a:t>it is notified by the other </a:t>
            </a:r>
            <a:r>
              <a:rPr lang="en-US" dirty="0" smtClean="0"/>
              <a:t>thread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is used </a:t>
            </a:r>
            <a:r>
              <a:rPr lang="en-US" dirty="0" smtClean="0"/>
              <a:t>with a </a:t>
            </a:r>
            <a:r>
              <a:rPr lang="en-US" dirty="0" err="1">
                <a:latin typeface="Consolas" panose="020B0609020204030204" pitchFamily="49" charset="0"/>
              </a:rPr>
              <a:t>mutex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block access to the shared resource when one thread is working on </a:t>
            </a:r>
            <a:r>
              <a:rPr lang="en-US" dirty="0" smtClean="0"/>
              <a:t>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Riemann </a:t>
            </a:r>
            <a:r>
              <a:rPr lang="en-US" dirty="0" smtClean="0"/>
              <a:t>Sums (</a:t>
            </a:r>
            <a:r>
              <a:rPr lang="en-US" dirty="0"/>
              <a:t>Discretization)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Different variations</a:t>
                </a:r>
              </a:p>
              <a:p>
                <a:pPr lvl="1"/>
                <a:r>
                  <a:rPr lang="en-US" dirty="0"/>
                  <a:t>Divide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into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equal </a:t>
                </a:r>
                <a:r>
                  <a:rPr lang="en-US" dirty="0" smtClean="0"/>
                  <a:t>sub-intervals </a:t>
                </a:r>
                <a:r>
                  <a:rPr lang="en-US" dirty="0"/>
                  <a:t>of </a:t>
                </a:r>
                <a:r>
                  <a:rPr lang="en-US" dirty="0" smtClean="0"/>
                  <a:t>width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 the partition points are: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Left rule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Right rule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Midpoint rule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+3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Trapezoidal rule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2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2686105"/>
            <a:ext cx="1049065" cy="8392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6" name="Picture 4" descr="undefin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3613477"/>
            <a:ext cx="1049065" cy="8392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78" name="Picture 6" descr="undefine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5" y="4525788"/>
            <a:ext cx="1049065" cy="8392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3080" name="Picture 8" descr="undefine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34" y="5419605"/>
            <a:ext cx="1049065" cy="8392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92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nsolas" panose="020B0609020204030204" pitchFamily="49" charset="0"/>
              </a:rPr>
              <a:t>wait(lock, </a:t>
            </a:r>
            <a:r>
              <a:rPr lang="en-US" dirty="0" err="1" smtClean="0">
                <a:latin typeface="Consolas" panose="020B0609020204030204" pitchFamily="49" charset="0"/>
              </a:rPr>
              <a:t>pred</a:t>
            </a:r>
            <a:r>
              <a:rPr lang="en-US" dirty="0" smtClean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auses </a:t>
            </a:r>
            <a:r>
              <a:rPr lang="en-US" dirty="0"/>
              <a:t>the current thread to block until the condition variable is </a:t>
            </a:r>
            <a:r>
              <a:rPr lang="en-US" dirty="0" smtClean="0"/>
              <a:t>notified and as long as the given predicate function returns false </a:t>
            </a:r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n</a:t>
            </a:r>
            <a:r>
              <a:rPr lang="en-US" dirty="0" err="1" smtClean="0">
                <a:latin typeface="Consolas" panose="020B0609020204030204" pitchFamily="49" charset="0"/>
              </a:rPr>
              <a:t>otify_one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</a:p>
          <a:p>
            <a:pPr lvl="1"/>
            <a:r>
              <a:rPr lang="en-US" dirty="0"/>
              <a:t>If any threads are waiting </a:t>
            </a:r>
            <a:r>
              <a:rPr lang="en-US" dirty="0" smtClean="0"/>
              <a:t>on this </a:t>
            </a:r>
            <a:r>
              <a:rPr lang="en-US" dirty="0" err="1">
                <a:latin typeface="Consolas" panose="020B0609020204030204" pitchFamily="49" charset="0"/>
              </a:rPr>
              <a:t>condition_variable</a:t>
            </a:r>
            <a:r>
              <a:rPr lang="en-US" dirty="0" smtClean="0"/>
              <a:t>, </a:t>
            </a:r>
            <a:r>
              <a:rPr lang="en-US" dirty="0"/>
              <a:t>calling </a:t>
            </a:r>
            <a:r>
              <a:rPr lang="en-US" dirty="0" err="1">
                <a:latin typeface="Consolas" panose="020B0609020204030204" pitchFamily="49" charset="0"/>
              </a:rPr>
              <a:t>notify_one</a:t>
            </a:r>
            <a:r>
              <a:rPr lang="en-US" dirty="0"/>
              <a:t> unblocks one of the waiting </a:t>
            </a:r>
            <a:r>
              <a:rPr lang="en-US" dirty="0" smtClean="0"/>
              <a:t>threads</a:t>
            </a:r>
          </a:p>
          <a:p>
            <a:pPr marL="0" indent="0">
              <a:buNone/>
            </a:pPr>
            <a:r>
              <a:rPr lang="en-US" dirty="0" err="1" smtClean="0">
                <a:latin typeface="Consolas" panose="020B0609020204030204" pitchFamily="49" charset="0"/>
              </a:rPr>
              <a:t>notify_all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Unblocks all threads currently waiting </a:t>
            </a:r>
            <a:r>
              <a:rPr lang="en-US" dirty="0" smtClean="0"/>
              <a:t>for this </a:t>
            </a:r>
            <a:r>
              <a:rPr lang="en-US" dirty="0" err="1" smtClean="0">
                <a:latin typeface="Consolas" panose="020B0609020204030204" pitchFamily="49" charset="0"/>
              </a:rPr>
              <a:t>condition_variable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to block threads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condition_variable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cv;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data_ready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buClr>
                <a:srgbClr val="4F81BD"/>
              </a:buClr>
              <a:buNone/>
            </a:pPr>
            <a:r>
              <a:rPr lang="en-US" sz="16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data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6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producer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consumer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3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consumer_thread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consumer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producer_thread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producer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consumer_thread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producer_thread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join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548538" lvl="2" indent="0">
              <a:spcBef>
                <a:spcPts val="3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b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dirty="0" smtClean="0"/>
              <a:t>Consumer waits for producer to call </a:t>
            </a:r>
            <a:r>
              <a:rPr lang="en-US" dirty="0" err="1" smtClean="0">
                <a:latin typeface="Consolas" panose="020B0609020204030204" pitchFamily="49" charset="0"/>
              </a:rPr>
              <a:t>notify_one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 smtClean="0"/>
              <a:t>after having provided the data:</a:t>
            </a:r>
            <a:endParaRPr lang="en-US" dirty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3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consumer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locking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unique_lock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waiting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cv.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wait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[]()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data_ready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});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Data received: {}!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data);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 </a:t>
            </a:r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Producer sets data and then calls </a:t>
            </a:r>
            <a:r>
              <a:rPr lang="en-US" dirty="0" err="1" smtClean="0">
                <a:latin typeface="Consolas" panose="020B0609020204030204" pitchFamily="49" charset="0"/>
              </a:rPr>
              <a:t>notify_all</a:t>
            </a:r>
            <a:r>
              <a:rPr lang="en-US" dirty="0" smtClean="0">
                <a:latin typeface="Consolas" panose="020B0609020204030204" pitchFamily="49" charset="0"/>
              </a:rPr>
              <a:t>()/</a:t>
            </a:r>
            <a:r>
              <a:rPr lang="en-US" dirty="0" err="1" smtClean="0">
                <a:latin typeface="Consolas" panose="020B0609020204030204" pitchFamily="49" charset="0"/>
              </a:rPr>
              <a:t>notify_one</a:t>
            </a:r>
            <a:r>
              <a:rPr lang="en-US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:</a:t>
            </a:r>
          </a:p>
          <a:p>
            <a:pPr marL="548538" lvl="2" indent="0">
              <a:spcBef>
                <a:spcPts val="300"/>
              </a:spcBef>
              <a:buNone/>
            </a:pPr>
            <a:endParaRPr lang="en-US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producer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lock release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lock_guard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mtx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data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// set data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data_ready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variable to avoid spurious wakeup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logging notification to console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println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Data </a:t>
            </a:r>
            <a:r>
              <a:rPr lang="en-US" dirty="0" smtClean="0">
                <a:solidFill>
                  <a:srgbClr val="A31515"/>
                </a:solidFill>
                <a:latin typeface="Consolas" panose="020B0609020204030204" pitchFamily="49" charset="0"/>
              </a:rPr>
              <a:t>sent: {}!</a:t>
            </a:r>
            <a:r>
              <a:rPr lang="en-US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data);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notify consumer when done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cv.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notify_one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548538" lvl="2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</a:t>
            </a:r>
            <a:r>
              <a:rPr lang="en-US" dirty="0" err="1" smtClean="0"/>
              <a:t>Threadpool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Threadpool</a:t>
            </a:r>
            <a:r>
              <a:rPr lang="en-US" dirty="0" smtClean="0"/>
              <a:t> Declaration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61872" y="1828801"/>
            <a:ext cx="9284207" cy="4702628"/>
          </a:xfrm>
        </p:spPr>
        <p:txBody>
          <a:bodyPr>
            <a:noAutofit/>
          </a:bodyPr>
          <a:lstStyle/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thread_pool</a:t>
            </a:r>
            <a:r>
              <a:rPr lang="en-US" sz="1400" spc="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                          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Class that represents a simple thread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pool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public: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Constructor to create a thread pool with given number of threads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thread_pool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num_threads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thread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hardware_concurrency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~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thread_pool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            //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Destructor to stop the thread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pool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enqueue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function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()&gt; </a:t>
            </a:r>
            <a:r>
              <a:rPr lang="en-US" sz="1400" spc="0" dirty="0">
                <a:solidFill>
                  <a:srgbClr val="808080"/>
                </a:solidFill>
                <a:latin typeface="Consolas" panose="020B0609020204030204" pitchFamily="49" charset="0"/>
              </a:rPr>
              <a:t>task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4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Enqueue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task for execution by the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pool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vector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jthread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&gt; threads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      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Vector to store worker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threads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queue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>
                <a:solidFill>
                  <a:srgbClr val="2B91AF"/>
                </a:solidFill>
                <a:latin typeface="Consolas" panose="020B0609020204030204" pitchFamily="49" charset="0"/>
              </a:rPr>
              <a:t>function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()&gt;&gt; tasks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_;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// Queue of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tasks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Condition variable to signal changes in the state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of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the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task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queue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condition_variable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cv_;</a:t>
            </a: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mutex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queue_mutex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_;                 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Mutex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to synchronize access to shared data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>
                <a:solidFill>
                  <a:srgbClr val="000000"/>
                </a:solidFill>
                <a:latin typeface="Consolas" panose="020B0609020204030204" pitchFamily="49" charset="0"/>
              </a:rPr>
              <a:t>stop_ = </a:t>
            </a:r>
            <a:r>
              <a:rPr lang="en-US" sz="1400" spc="0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Flag to indicate whether the thread pool should stop or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not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Threadpool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0"/>
            <a:ext cx="8595360" cy="4857749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Constructor to create a thread pool with given number of threads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thread_pool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num_threads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Function that is executed by each of the threads in the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pool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thread_func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[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]()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while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pull tasks from queue and execute them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      // ...</a:t>
            </a:r>
            <a:endParaRPr lang="en-US" sz="1600" spc="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Create worker threads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size_t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 err="1">
                <a:solidFill>
                  <a:srgbClr val="808080"/>
                </a:solidFill>
                <a:latin typeface="Consolas" panose="020B0609020204030204" pitchFamily="49" charset="0"/>
              </a:rPr>
              <a:t>num_threads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threads_.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jthread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thread_func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7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Threadpool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3" y="1828800"/>
            <a:ext cx="10030966" cy="4857749"/>
          </a:xfrm>
        </p:spPr>
        <p:txBody>
          <a:bodyPr>
            <a:normAutofit fontScale="85000" lnSpcReduction="10000"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Function that is executed by each of the threads in the pool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auto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thread_func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= [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]()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while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>
                <a:solidFill>
                  <a:srgbClr val="2B91AF"/>
                </a:solidFill>
                <a:latin typeface="Consolas" panose="020B0609020204030204" pitchFamily="49" charset="0"/>
              </a:rPr>
              <a:t>function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()&gt;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// Locking the queue so that data can be shared safely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8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unique_lock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queue_mutex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// Wait until there is a task to execute or the pool is stopped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cv_.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wait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, [</a:t>
            </a:r>
            <a:r>
              <a:rPr lang="en-US" sz="1800" spc="0" dirty="0">
                <a:solidFill>
                  <a:srgbClr val="0000FF"/>
                </a:solidFill>
                <a:latin typeface="Consolas" panose="020B0609020204030204" pitchFamily="49" charset="0"/>
              </a:rPr>
              <a:t>this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] {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!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tasks_.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empty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 || stop_; });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// exit the thread in case the pool is stopped and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there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are no tasks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 (stop_ &amp;&amp;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tasks_.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empty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 </a:t>
            </a:r>
            <a:r>
              <a:rPr lang="en-US" sz="18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800" spc="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= </a:t>
            </a:r>
            <a:r>
              <a:rPr lang="en-US" sz="18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tasks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front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8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tasks_.</a:t>
            </a:r>
            <a:r>
              <a:rPr lang="en-US" sz="18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pop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// 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Get the next task from the </a:t>
            </a:r>
            <a:r>
              <a:rPr lang="en-US" sz="18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queue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800" spc="0" dirty="0">
                <a:solidFill>
                  <a:srgbClr val="1F377F"/>
                </a:solidFill>
                <a:latin typeface="Consolas" panose="020B0609020204030204" pitchFamily="49" charset="0"/>
              </a:rPr>
              <a:t>task</a:t>
            </a: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800" spc="0" dirty="0">
                <a:solidFill>
                  <a:srgbClr val="008000"/>
                </a:solidFill>
                <a:latin typeface="Consolas" panose="020B0609020204030204" pitchFamily="49" charset="0"/>
              </a:rPr>
              <a:t>    // execute the task</a:t>
            </a: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8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endParaRPr lang="en-US" sz="18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Threadpool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endParaRPr lang="en-US" sz="14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Enqueue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task for execution by the thread pool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enqueue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function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()&gt; </a:t>
            </a:r>
            <a:r>
              <a:rPr lang="en-US" sz="1600" spc="0" dirty="0">
                <a:solidFill>
                  <a:srgbClr val="808080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unique_lock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queue_mutex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_);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tasks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_.</a:t>
            </a:r>
            <a:r>
              <a:rPr lang="en-US" sz="1600" spc="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sz="1600" spc="0" dirty="0" smtClean="0">
                <a:solidFill>
                  <a:srgbClr val="74531F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808080"/>
                </a:solidFill>
                <a:latin typeface="Consolas" panose="020B0609020204030204" pitchFamily="49" charset="0"/>
              </a:rPr>
              <a:t>task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cv_.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notify_one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1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Threadpool</a:t>
            </a:r>
            <a:r>
              <a:rPr lang="en-US" dirty="0"/>
              <a:t>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</a:t>
            </a:r>
            <a:endParaRPr lang="en-US" sz="1400" spc="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400" spc="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4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Destructor to stop the thread pool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~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thread_pool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{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// Lock the queue to update the stop flag safely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unique_lock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lock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queue_mutex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_);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stop_ = </a:t>
            </a:r>
            <a:r>
              <a:rPr lang="en-US" sz="1600" spc="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Notify all threads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cv_.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notify_all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20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Multi-Dimensional Integrals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volume under a given N-dimensional function is similar, except that now the sub-intervals are N-dimensional as well</a:t>
            </a:r>
          </a:p>
          <a:p>
            <a:r>
              <a:rPr lang="en-US" dirty="0" smtClean="0"/>
              <a:t>The idea </a:t>
            </a:r>
            <a:r>
              <a:rPr lang="en-US" dirty="0"/>
              <a:t>is to "break-up" the domain via a partition into </a:t>
            </a:r>
            <a:r>
              <a:rPr lang="en-US" dirty="0" smtClean="0"/>
              <a:t>pieces</a:t>
            </a:r>
          </a:p>
          <a:p>
            <a:pPr lvl="1"/>
            <a:r>
              <a:rPr lang="en-US" dirty="0" smtClean="0"/>
              <a:t>then </a:t>
            </a:r>
            <a:r>
              <a:rPr lang="en-US" dirty="0"/>
              <a:t>multiply the "size" of each piece by some value the function takes on that piece, </a:t>
            </a:r>
            <a:endParaRPr lang="en-US" dirty="0" smtClean="0"/>
          </a:p>
          <a:p>
            <a:pPr lvl="1"/>
            <a:r>
              <a:rPr lang="en-US" dirty="0" smtClean="0"/>
              <a:t>and </a:t>
            </a:r>
            <a:r>
              <a:rPr lang="en-US" dirty="0"/>
              <a:t>sum all these products.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can be generalized to allow Riemann sums for functions over domains of more than one </a:t>
            </a:r>
            <a:r>
              <a:rPr lang="en-US" dirty="0" smtClean="0"/>
              <a:t>dimension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Threadpool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1"/>
            <a:ext cx="8664447" cy="4351338"/>
          </a:xfrm>
        </p:spPr>
        <p:txBody>
          <a:bodyPr>
            <a:noAutofit/>
          </a:bodyPr>
          <a:lstStyle/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74531F"/>
                </a:solidFill>
                <a:latin typeface="Consolas" panose="020B0609020204030204" pitchFamily="49" charset="0"/>
              </a:rPr>
              <a:t>main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 {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Create a thread pool with 4 </a:t>
            </a:r>
            <a:r>
              <a:rPr lang="en-US" sz="1600" spc="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(OS-) threads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err="1">
                <a:solidFill>
                  <a:srgbClr val="2B91AF"/>
                </a:solidFill>
                <a:latin typeface="Consolas" panose="020B0609020204030204" pitchFamily="49" charset="0"/>
              </a:rPr>
              <a:t>thread_pool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pool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// </a:t>
            </a:r>
            <a:r>
              <a:rPr lang="en-US" sz="1600" spc="0" dirty="0" err="1">
                <a:solidFill>
                  <a:srgbClr val="008000"/>
                </a:solidFill>
                <a:latin typeface="Consolas" panose="020B0609020204030204" pitchFamily="49" charset="0"/>
              </a:rPr>
              <a:t>Enqueue</a:t>
            </a: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 tasks for execution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600" spc="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600" spc="0" dirty="0" smtClean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++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600" spc="0" dirty="0" err="1">
                <a:solidFill>
                  <a:srgbClr val="1F377F"/>
                </a:solidFill>
                <a:latin typeface="Consolas" panose="020B0609020204030204" pitchFamily="49" charset="0"/>
              </a:rPr>
              <a:t>pool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enqueue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([</a:t>
            </a:r>
            <a:r>
              <a:rPr lang="en-US" sz="1600" spc="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]() 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println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smtClean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6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Task {} is </a:t>
            </a:r>
            <a:r>
              <a:rPr lang="en-US" sz="1600" spc="0" dirty="0">
                <a:solidFill>
                  <a:srgbClr val="A31515"/>
                </a:solidFill>
                <a:latin typeface="Consolas" panose="020B0609020204030204" pitchFamily="49" charset="0"/>
              </a:rPr>
              <a:t>running on thread </a:t>
            </a:r>
            <a:r>
              <a:rPr lang="en-US" sz="1600" spc="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{}"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           i, </a:t>
            </a:r>
            <a:r>
              <a:rPr lang="en-US" sz="1600" spc="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this_thread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get_id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());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8000"/>
                </a:solidFill>
                <a:latin typeface="Consolas" panose="020B0609020204030204" pitchFamily="49" charset="0"/>
              </a:rPr>
              <a:t>            // Simulate some work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this_thread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74531F"/>
                </a:solidFill>
                <a:latin typeface="Consolas" panose="020B0609020204030204" pitchFamily="49" charset="0"/>
              </a:rPr>
              <a:t>sleep_for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 err="1">
                <a:solidFill>
                  <a:srgbClr val="000000"/>
                </a:solidFill>
                <a:latin typeface="Consolas" panose="020B0609020204030204" pitchFamily="49" charset="0"/>
              </a:rPr>
              <a:t>chrono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600" spc="0" dirty="0">
                <a:solidFill>
                  <a:srgbClr val="2B91AF"/>
                </a:solidFill>
                <a:latin typeface="Consolas" panose="020B0609020204030204" pitchFamily="49" charset="0"/>
              </a:rPr>
              <a:t>milliseconds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    });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spc="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spc="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600" spc="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lvl="0" indent="0" defTabSz="914400">
              <a:lnSpc>
                <a:spcPct val="100000"/>
              </a:lnSpc>
              <a:spcBef>
                <a:spcPts val="200"/>
              </a:spcBef>
              <a:buClrTx/>
              <a:buSzTx/>
              <a:buNone/>
            </a:pPr>
            <a:r>
              <a:rPr lang="en-US" sz="1600" spc="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en-US" sz="1600" spc="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73427" y="2207738"/>
            <a:ext cx="5993926" cy="710516"/>
            <a:chOff x="1573427" y="2207738"/>
            <a:chExt cx="5993926" cy="710516"/>
          </a:xfrm>
        </p:grpSpPr>
        <p:sp>
          <p:nvSpPr>
            <p:cNvPr id="19" name="Rectangle 18"/>
            <p:cNvSpPr/>
            <p:nvPr/>
          </p:nvSpPr>
          <p:spPr>
            <a:xfrm>
              <a:off x="5853881" y="2209800"/>
              <a:ext cx="1713472" cy="708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M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86899" y="2207738"/>
              <a:ext cx="1713472" cy="7084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1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573427" y="2208768"/>
              <a:ext cx="1713472" cy="7084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Core 0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Parallelize Loops (</a:t>
            </a:r>
            <a:r>
              <a:rPr lang="en-US" dirty="0" err="1" smtClean="0"/>
              <a:t>Threadpool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71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73427" y="1817125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Sequence of elements: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61870" y="3048000"/>
            <a:ext cx="10030969" cy="3295135"/>
          </a:xfrm>
        </p:spPr>
        <p:txBody>
          <a:bodyPr>
            <a:normAutofit lnSpcReduction="10000"/>
          </a:bodyPr>
          <a:lstStyle/>
          <a:p>
            <a:pPr marL="274320" lvl="1" indent="0">
              <a:buNone/>
            </a:pP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::vector&lt;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&gt; </a:t>
            </a:r>
            <a:r>
              <a:rPr lang="en-US" sz="1200" dirty="0" smtClean="0">
                <a:latin typeface="Consolas" panose="020B0609020204030204" pitchFamily="49" charset="0"/>
              </a:rPr>
              <a:t>d </a:t>
            </a:r>
            <a:r>
              <a:rPr lang="en-US" sz="1200" dirty="0">
                <a:latin typeface="Consolas" panose="020B0609020204030204" pitchFamily="49" charset="0"/>
              </a:rPr>
              <a:t>= </a:t>
            </a:r>
            <a:r>
              <a:rPr lang="en-US" sz="1200" dirty="0" smtClean="0">
                <a:latin typeface="Consolas" panose="020B0609020204030204" pitchFamily="49" charset="0"/>
              </a:rPr>
              <a:t>{...};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 err="1" smtClean="0">
                <a:latin typeface="Consolas" panose="020B0609020204030204" pitchFamily="49" charset="0"/>
              </a:rPr>
              <a:t>for_each</a:t>
            </a:r>
            <a:r>
              <a:rPr lang="en-US" sz="1200" dirty="0" smtClean="0">
                <a:latin typeface="Consolas" panose="020B0609020204030204" pitchFamily="49" charset="0"/>
              </a:rPr>
              <a:t>(</a:t>
            </a:r>
            <a:r>
              <a:rPr lang="en-US" sz="12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thread_pool</a:t>
            </a:r>
            <a:r>
              <a:rPr lang="en-US" sz="12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(4</a:t>
            </a:r>
            <a:r>
              <a:rPr lang="en-US" sz="1200" dirty="0" smtClean="0">
                <a:solidFill>
                  <a:schemeClr val="accent2"/>
                </a:solidFill>
                <a:latin typeface="Consolas" panose="020B0609020204030204" pitchFamily="49" charset="0"/>
              </a:rPr>
              <a:t>), </a:t>
            </a:r>
            <a:r>
              <a:rPr lang="en-US" sz="1200" dirty="0" err="1">
                <a:latin typeface="Consolas" panose="020B0609020204030204" pitchFamily="49" charset="0"/>
              </a:rPr>
              <a:t>d</a:t>
            </a:r>
            <a:r>
              <a:rPr lang="en-US" sz="1200" dirty="0" err="1" smtClean="0">
                <a:latin typeface="Consolas" panose="020B0609020204030204" pitchFamily="49" charset="0"/>
              </a:rPr>
              <a:t>.begin</a:t>
            </a:r>
            <a:r>
              <a:rPr lang="en-US" sz="1200" dirty="0">
                <a:latin typeface="Consolas" panose="020B0609020204030204" pitchFamily="49" charset="0"/>
              </a:rPr>
              <a:t>(), </a:t>
            </a:r>
            <a:r>
              <a:rPr lang="en-US" sz="1200" dirty="0" err="1" smtClean="0">
                <a:latin typeface="Consolas" panose="020B0609020204030204" pitchFamily="49" charset="0"/>
              </a:rPr>
              <a:t>d.end</a:t>
            </a:r>
            <a:r>
              <a:rPr lang="en-US" sz="1200" dirty="0">
                <a:latin typeface="Consolas" panose="020B0609020204030204" pitchFamily="49" charset="0"/>
              </a:rPr>
              <a:t>(), [](</a:t>
            </a:r>
            <a:r>
              <a:rPr lang="en-US" sz="1200" dirty="0" err="1">
                <a:latin typeface="Consolas" panose="020B0609020204030204" pitchFamily="49" charset="0"/>
              </a:rPr>
              <a:t>int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latin typeface="Consolas" panose="020B0609020204030204" pitchFamily="49" charset="0"/>
              </a:rPr>
              <a:t>val</a:t>
            </a:r>
            <a:r>
              <a:rPr lang="en-US" sz="1200" dirty="0" smtClean="0">
                <a:latin typeface="Consolas" panose="020B0609020204030204" pitchFamily="49" charset="0"/>
              </a:rPr>
              <a:t>) {...});</a:t>
            </a:r>
          </a:p>
          <a:p>
            <a:pPr marL="274320" lvl="1" indent="0"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template </a:t>
            </a:r>
            <a:r>
              <a:rPr lang="en-US" sz="1200" dirty="0" smtClean="0">
                <a:latin typeface="Consolas" panose="020B0609020204030204" pitchFamily="49" charset="0"/>
              </a:rPr>
              <a:t>&lt;</a:t>
            </a:r>
            <a:r>
              <a:rPr lang="en-US" sz="1200" dirty="0" err="1" smtClean="0">
                <a:latin typeface="Consolas" panose="020B0609020204030204" pitchFamily="49" charset="0"/>
              </a:rPr>
              <a:t>typename</a:t>
            </a:r>
            <a:r>
              <a:rPr lang="en-US" sz="1200" dirty="0" smtClean="0">
                <a:latin typeface="Consolas" panose="020B0609020204030204" pitchFamily="49" charset="0"/>
              </a:rPr>
              <a:t> </a:t>
            </a:r>
            <a:r>
              <a:rPr lang="en-US" sz="1200" dirty="0">
                <a:latin typeface="Consolas" panose="020B0609020204030204" pitchFamily="49" charset="0"/>
              </a:rPr>
              <a:t>Iterator, </a:t>
            </a:r>
            <a:r>
              <a:rPr lang="en-US" sz="1200" dirty="0" err="1">
                <a:latin typeface="Consolas" panose="020B0609020204030204" pitchFamily="49" charset="0"/>
              </a:rPr>
              <a:t>typename</a:t>
            </a:r>
            <a:r>
              <a:rPr lang="en-US" sz="1200" dirty="0">
                <a:latin typeface="Consolas" panose="020B0609020204030204" pitchFamily="49" charset="0"/>
              </a:rPr>
              <a:t> F&gt;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 smtClean="0">
                <a:latin typeface="Consolas" panose="020B0609020204030204" pitchFamily="49" charset="0"/>
              </a:rPr>
              <a:t>for_each</a:t>
            </a:r>
            <a:r>
              <a:rPr lang="en-US" sz="1200" dirty="0" smtClean="0">
                <a:latin typeface="Consolas" panose="020B0609020204030204" pitchFamily="49" charset="0"/>
              </a:rPr>
              <a:t>(</a:t>
            </a:r>
            <a:r>
              <a:rPr lang="en-US" sz="1200" dirty="0" err="1" smtClean="0">
                <a:solidFill>
                  <a:schemeClr val="accent2"/>
                </a:solidFill>
                <a:latin typeface="Consolas" panose="020B0609020204030204" pitchFamily="49" charset="0"/>
              </a:rPr>
              <a:t>thread_pool</a:t>
            </a:r>
            <a:r>
              <a:rPr lang="en-US" sz="1200" dirty="0" smtClean="0">
                <a:latin typeface="Consolas" panose="020B0609020204030204" pitchFamily="49" charset="0"/>
              </a:rPr>
              <a:t> pool, </a:t>
            </a:r>
            <a:r>
              <a:rPr lang="en-US" sz="1200" dirty="0">
                <a:latin typeface="Consolas" panose="020B0609020204030204" pitchFamily="49" charset="0"/>
              </a:rPr>
              <a:t>Iterator b, Iterator e, F f</a:t>
            </a:r>
            <a:r>
              <a:rPr lang="en-US" sz="1200" dirty="0" smtClean="0">
                <a:latin typeface="Consolas" panose="020B0609020204030204" pitchFamily="49" charset="0"/>
              </a:rPr>
              <a:t>) {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</a:t>
            </a:r>
            <a:r>
              <a:rPr lang="en-US" sz="1200" dirty="0" smtClean="0">
                <a:latin typeface="Consolas" panose="020B0609020204030204" pitchFamily="49" charset="0"/>
              </a:rPr>
              <a:t>auto </a:t>
            </a:r>
            <a:r>
              <a:rPr lang="en-US" sz="1200" dirty="0">
                <a:latin typeface="Consolas" panose="020B0609020204030204" pitchFamily="49" charset="0"/>
              </a:rPr>
              <a:t>size =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::distance(b, e</a:t>
            </a:r>
            <a:r>
              <a:rPr lang="en-US" sz="1200" dirty="0" smtClean="0">
                <a:latin typeface="Consolas" panose="020B0609020204030204" pitchFamily="49" charset="0"/>
              </a:rPr>
              <a:t>);                       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Iterator should be random access</a:t>
            </a: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    for </a:t>
            </a:r>
            <a:r>
              <a:rPr lang="en-US" sz="1200" dirty="0">
                <a:latin typeface="Consolas" panose="020B0609020204030204" pitchFamily="49" charset="0"/>
              </a:rPr>
              <a:t>(</a:t>
            </a:r>
            <a:r>
              <a:rPr lang="en-US" sz="1200" dirty="0" err="1">
                <a:latin typeface="Consolas" panose="020B0609020204030204" pitchFamily="49" charset="0"/>
              </a:rPr>
              <a:t>size_t</a:t>
            </a:r>
            <a:r>
              <a:rPr lang="en-US" sz="1200" dirty="0">
                <a:latin typeface="Consolas" panose="020B0609020204030204" pitchFamily="49" charset="0"/>
              </a:rPr>
              <a:t> chunk = 0; chunk != NUM_CHUNKS; ++chunk) </a:t>
            </a:r>
            <a:r>
              <a:rPr lang="en-US" sz="1200" dirty="0" smtClean="0">
                <a:latin typeface="Consolas" panose="020B0609020204030204" pitchFamily="49" charset="0"/>
              </a:rPr>
              <a:t>{ 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assume: cleanly divisible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  <a:r>
              <a:rPr lang="en-US" sz="1200" dirty="0" err="1" smtClean="0">
                <a:latin typeface="Consolas" panose="020B0609020204030204" pitchFamily="49" charset="0"/>
              </a:rPr>
              <a:t>pool.enqueue</a:t>
            </a:r>
            <a:r>
              <a:rPr lang="en-US" sz="1200" dirty="0" smtClean="0">
                <a:latin typeface="Consolas" panose="020B0609020204030204" pitchFamily="49" charset="0"/>
              </a:rPr>
              <a:t>([&amp;]() {   </a:t>
            </a:r>
            <a:r>
              <a:rPr lang="en-US" sz="1200" dirty="0" smtClean="0">
                <a:latin typeface="Consolas" panose="020B0609020204030204" pitchFamily="49" charset="0"/>
              </a:rPr>
              <a:t>                                            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launch tasks</a:t>
            </a:r>
            <a:endParaRPr lang="en-US" sz="12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auto begin =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::next(b, (chunk * size) / NUM_CHUNKS);</a:t>
            </a: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            </a:t>
            </a:r>
            <a:r>
              <a:rPr lang="en-US" sz="1200" dirty="0" err="1" smtClean="0">
                <a:latin typeface="Consolas" panose="020B0609020204030204" pitchFamily="49" charset="0"/>
              </a:rPr>
              <a:t>std</a:t>
            </a:r>
            <a:r>
              <a:rPr lang="en-US" sz="1200" dirty="0" smtClean="0">
                <a:latin typeface="Consolas" panose="020B0609020204030204" pitchFamily="49" charset="0"/>
              </a:rPr>
              <a:t>::</a:t>
            </a:r>
            <a:r>
              <a:rPr lang="en-US" sz="1200" dirty="0" err="1" smtClean="0">
                <a:latin typeface="Consolas" panose="020B0609020204030204" pitchFamily="49" charset="0"/>
              </a:rPr>
              <a:t>for_each</a:t>
            </a:r>
            <a:r>
              <a:rPr lang="en-US" sz="1200" dirty="0" smtClean="0">
                <a:latin typeface="Consolas" panose="020B0609020204030204" pitchFamily="49" charset="0"/>
              </a:rPr>
              <a:t>(begin</a:t>
            </a:r>
            <a:r>
              <a:rPr lang="en-US" sz="1200" dirty="0">
                <a:latin typeface="Consolas" panose="020B0609020204030204" pitchFamily="49" charset="0"/>
              </a:rPr>
              <a:t>, </a:t>
            </a:r>
            <a:r>
              <a:rPr lang="en-US" sz="1200" dirty="0" err="1">
                <a:latin typeface="Consolas" panose="020B0609020204030204" pitchFamily="49" charset="0"/>
              </a:rPr>
              <a:t>std</a:t>
            </a:r>
            <a:r>
              <a:rPr lang="en-US" sz="1200" dirty="0">
                <a:latin typeface="Consolas" panose="020B0609020204030204" pitchFamily="49" charset="0"/>
              </a:rPr>
              <a:t>::next(begin, size / NUM_CHUNKS)</a:t>
            </a:r>
            <a:r>
              <a:rPr lang="en-US" sz="1200" dirty="0" smtClean="0">
                <a:latin typeface="Consolas" panose="020B0609020204030204" pitchFamily="49" charset="0"/>
              </a:rPr>
              <a:t>, </a:t>
            </a:r>
            <a:r>
              <a:rPr lang="en-US" sz="1200" dirty="0">
                <a:latin typeface="Consolas" panose="020B0609020204030204" pitchFamily="49" charset="0"/>
              </a:rPr>
              <a:t>f</a:t>
            </a:r>
            <a:r>
              <a:rPr lang="en-US" sz="1200" dirty="0" smtClean="0">
                <a:latin typeface="Consolas" panose="020B0609020204030204" pitchFamily="49" charset="0"/>
              </a:rPr>
              <a:t>);  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// sequential </a:t>
            </a:r>
            <a:r>
              <a:rPr lang="en-U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for_each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()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  <a:r>
              <a:rPr lang="en-US" sz="1200" dirty="0" smtClean="0">
                <a:latin typeface="Consolas" panose="020B0609020204030204" pitchFamily="49" charset="0"/>
              </a:rPr>
              <a:t>});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    }</a:t>
            </a:r>
          </a:p>
          <a:p>
            <a:pPr marL="274320" lvl="1" indent="0">
              <a:buNone/>
            </a:pP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latin typeface="Consolas" panose="020B0609020204030204" pitchFamily="49" charset="0"/>
              </a:rPr>
              <a:t>   </a:t>
            </a:r>
            <a:r>
              <a:rPr lang="en-US" sz="1200" dirty="0" err="1" smtClean="0">
                <a:latin typeface="Consolas" panose="020B0609020204030204" pitchFamily="49" charset="0"/>
              </a:rPr>
              <a:t>pool.wait</a:t>
            </a:r>
            <a:r>
              <a:rPr lang="en-US" sz="1200" dirty="0" smtClean="0">
                <a:latin typeface="Consolas" panose="020B0609020204030204" pitchFamily="49" charset="0"/>
              </a:rPr>
              <a:t>();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join </a:t>
            </a:r>
            <a:r>
              <a:rPr lang="en-U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tasks explicitly</a:t>
            </a:r>
            <a:endParaRPr lang="en-US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sz="1200" dirty="0" smtClean="0">
                <a:latin typeface="Consolas" panose="020B0609020204030204" pitchFamily="49" charset="0"/>
              </a:rPr>
              <a:t>}</a:t>
            </a:r>
            <a:endParaRPr lang="en-US" sz="1200" dirty="0">
              <a:latin typeface="Consolas" panose="020B0609020204030204" pitchFamily="49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73427" y="2207738"/>
            <a:ext cx="5993926" cy="378940"/>
            <a:chOff x="1573427" y="2207738"/>
            <a:chExt cx="5993926" cy="378940"/>
          </a:xfrm>
        </p:grpSpPr>
        <p:grpSp>
          <p:nvGrpSpPr>
            <p:cNvPr id="14" name="Group 13"/>
            <p:cNvGrpSpPr/>
            <p:nvPr/>
          </p:nvGrpSpPr>
          <p:grpSpPr>
            <a:xfrm>
              <a:off x="1573427" y="2207738"/>
              <a:ext cx="5140416" cy="378940"/>
              <a:chOff x="1573427" y="2339546"/>
              <a:chExt cx="5140416" cy="3789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57342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0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30163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286899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143635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857107" y="2339546"/>
                <a:ext cx="856736" cy="37894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N-1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00371" y="2339546"/>
                <a:ext cx="856736" cy="378940"/>
              </a:xfrm>
              <a:prstGeom prst="rect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</a:t>
                </a:r>
                <a:endPara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6710617" y="2209800"/>
              <a:ext cx="856736" cy="3768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1261872" y="3551847"/>
            <a:ext cx="8516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8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13CF-4E3C-4E29-A16F-A3D486FB3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50D26-8D66-446E-AB9D-AD8780D6B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 are the OS unit of concurrency</a:t>
            </a:r>
          </a:p>
          <a:p>
            <a:pPr lvl="1"/>
            <a:r>
              <a:rPr lang="en-US" dirty="0" smtClean="0"/>
              <a:t>Abstraction of a virtual CPU core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jthread</a:t>
            </a:r>
            <a:r>
              <a:rPr lang="en-US" dirty="0" smtClean="0"/>
              <a:t>, etc., to manage threads within a process</a:t>
            </a:r>
          </a:p>
          <a:p>
            <a:pPr lvl="1"/>
            <a:r>
              <a:rPr lang="en-US" dirty="0" smtClean="0"/>
              <a:t>They share data → need synchronization to avoid data races</a:t>
            </a:r>
          </a:p>
          <a:p>
            <a:r>
              <a:rPr lang="en-US" dirty="0" smtClean="0"/>
              <a:t>Synchronization can be achieved using different primitives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s</a:t>
            </a:r>
            <a:r>
              <a:rPr lang="en-US" dirty="0" err="1" smtClean="0">
                <a:latin typeface="Consolas" panose="020B0609020204030204" pitchFamily="49" charset="0"/>
              </a:rPr>
              <a:t>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mutex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condition_variable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counting_semaphore</a:t>
            </a:r>
            <a:r>
              <a:rPr lang="en-US" dirty="0" smtClean="0">
                <a:latin typeface="Consolas" panose="020B0609020204030204" pitchFamily="49" charset="0"/>
              </a:rPr>
              <a:t>, </a:t>
            </a:r>
            <a:r>
              <a:rPr lang="en-US" dirty="0" err="1" smtClean="0">
                <a:latin typeface="Consolas" panose="020B0609020204030204" pitchFamily="49" charset="0"/>
              </a:rPr>
              <a:t>std</a:t>
            </a:r>
            <a:r>
              <a:rPr lang="en-US" dirty="0" smtClean="0"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latin typeface="Consolas" panose="020B0609020204030204" pitchFamily="49" charset="0"/>
              </a:rPr>
              <a:t>binary_semaphore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650-F3D3-4D97-BBFD-A21D305D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E5399-F3E6-4906-BDE7-D4ECA925C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017F2-03DA-492A-8067-5908DDBC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61872" y="1828800"/>
                <a:ext cx="9025128" cy="4351337"/>
              </a:xfrm>
            </p:spPr>
            <p:txBody>
              <a:bodyPr/>
              <a:lstStyle/>
              <a:p>
                <a:r>
                  <a:rPr lang="en-US" dirty="0" smtClean="0"/>
                  <a:t>Compute the left and right Riemann sums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dirty="0" smtClean="0"/>
                  <a:t>, on the intervals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 smtClean="0"/>
                  <a:t> for increasing numbers of sub-intervals</a:t>
                </a:r>
              </a:p>
              <a:p>
                <a:r>
                  <a:rPr lang="en-US" dirty="0" smtClean="0"/>
                  <a:t>Compare the results with the correct results themselves</a:t>
                </a:r>
              </a:p>
              <a:p>
                <a:pPr lvl="1"/>
                <a:r>
                  <a:rPr lang="en-US" dirty="0" smtClean="0"/>
                  <a:t>What do you observe?</a:t>
                </a:r>
              </a:p>
              <a:p>
                <a:pPr lvl="1"/>
                <a:r>
                  <a:rPr lang="en-US" dirty="0" smtClean="0"/>
                  <a:t>What do you observe if you use the trapezoidal Riemann sum?</a:t>
                </a:r>
              </a:p>
              <a:p>
                <a:pPr lvl="1"/>
                <a:r>
                  <a:rPr lang="en-US" dirty="0" smtClean="0"/>
                  <a:t>How many sub-intervals do you need to achieve an accuracy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𝑒𝑝𝑠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dirty="0" smtClean="0"/>
                  <a:t> for the three types of Riemann sums (left, right, trapezoidal)?</a:t>
                </a:r>
              </a:p>
              <a:p>
                <a:r>
                  <a:rPr lang="en-US" dirty="0" smtClean="0"/>
                  <a:t>Does it make sense to parallelize the computation of the Riemann sum in terms of gaining a speedup?</a:t>
                </a:r>
              </a:p>
              <a:p>
                <a:pPr lvl="1"/>
                <a:r>
                  <a:rPr lang="en-US" dirty="0" smtClean="0"/>
                  <a:t>How many sub-intervals do you need to gain speedup over the sequential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9025128" cy="4351337"/>
              </a:xfrm>
              <a:blipFill>
                <a:blip r:embed="rId2"/>
                <a:stretch>
                  <a:fillRect l="-270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Simpson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Named after the British mathematician Thomas Simpson (18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century)</a:t>
                </a:r>
              </a:p>
              <a:p>
                <a:r>
                  <a:rPr lang="en-US" dirty="0" smtClean="0"/>
                  <a:t>Several variations, based on different ranks of the approximations</a:t>
                </a:r>
              </a:p>
              <a:p>
                <a:pPr lvl="1"/>
                <a:r>
                  <a:rPr lang="en-US" dirty="0" smtClean="0"/>
                  <a:t>We will focus on Simpsons composite 1/3 rule</a:t>
                </a:r>
              </a:p>
              <a:p>
                <a:pPr lvl="1"/>
                <a:r>
                  <a:rPr lang="en-US" dirty="0" smtClean="0"/>
                  <a:t>Relies on approximation with a quadratic function</a:t>
                </a:r>
              </a:p>
              <a:p>
                <a:pPr lvl="1"/>
                <a:r>
                  <a:rPr lang="en-US" dirty="0" smtClean="0"/>
                  <a:t>For n sub-intervals we 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3/6/2025,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Threads &amp; Synchronization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61B6064-FECE-466A-BF5C-A30C7EDC9E78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https://upload.wikimedia.org/wikipedia/commons/thumb/6/6d/Simpson%2C_Thomas_%E2%80%93_Essays_on_several_curious_and_useful_subjects%2C_in_speculative_and_mix%27d_mathematicks%2C_1740_%E2%80%93_BEIC_768468.jpg/220px-Simpson%2C_Thomas_%E2%80%93_Essays_on_several_curious_and_useful_subjects%2C_in_speculative_and_mix%27d_mathematicks%2C_1740_%E2%80%93_BEIC_7684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135" y="424498"/>
            <a:ext cx="2095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1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Introduction</Template>
  <TotalTime>1223</TotalTime>
  <Words>8713</Words>
  <Application>Microsoft Office PowerPoint</Application>
  <PresentationFormat>Widescreen</PresentationFormat>
  <Paragraphs>1084</Paragraphs>
  <Slides>73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Calibri</vt:lpstr>
      <vt:lpstr>Cambria Math</vt:lpstr>
      <vt:lpstr>Century Schoolbook</vt:lpstr>
      <vt:lpstr>Consolas</vt:lpstr>
      <vt:lpstr>Myriad Pro Cond</vt:lpstr>
      <vt:lpstr>Times New Roman</vt:lpstr>
      <vt:lpstr>Wingdings 2</vt:lpstr>
      <vt:lpstr>View</vt:lpstr>
      <vt:lpstr>Threads &amp; Synchronization</vt:lpstr>
      <vt:lpstr>Finding π by Numerical Integration</vt:lpstr>
      <vt:lpstr>Numerical Integration</vt:lpstr>
      <vt:lpstr>PowerPoint Presentation</vt:lpstr>
      <vt:lpstr>Riemann Sums (Discretization)</vt:lpstr>
      <vt:lpstr>Riemann Sums (Discretization)</vt:lpstr>
      <vt:lpstr>Multi-Dimensional Integrals</vt:lpstr>
      <vt:lpstr>Exercise</vt:lpstr>
      <vt:lpstr>Simpson Rule</vt:lpstr>
      <vt:lpstr>Exercise</vt:lpstr>
      <vt:lpstr>Finding π</vt:lpstr>
      <vt:lpstr>Numerical Integration</vt:lpstr>
      <vt:lpstr>Numerical Integration</vt:lpstr>
      <vt:lpstr>Numerical Integration (Sequential)</vt:lpstr>
      <vt:lpstr>Finding Concurrency (Decomposition)</vt:lpstr>
      <vt:lpstr>Sequentially Finding π  (Two Nested Loops)</vt:lpstr>
      <vt:lpstr>Finding Concurrency (Decomposition)</vt:lpstr>
      <vt:lpstr>Finding Concurrency (Decomposition)</vt:lpstr>
      <vt:lpstr>Finding Concurrency (Decomposition)</vt:lpstr>
      <vt:lpstr>Finding Concurrency (Decomposition)</vt:lpstr>
      <vt:lpstr>Finding Concurrency (Decomposition)</vt:lpstr>
      <vt:lpstr>Finding Concurrency (Decomposition)</vt:lpstr>
      <vt:lpstr>Aside:  Threads in C++</vt:lpstr>
      <vt:lpstr>What’s a ‘Thread’?</vt:lpstr>
      <vt:lpstr>What’s a ‘Thread’?</vt:lpstr>
      <vt:lpstr>Library API for Threads</vt:lpstr>
      <vt:lpstr>Threads Example</vt:lpstr>
      <vt:lpstr>Threads Example</vt:lpstr>
      <vt:lpstr>Threads vs. Tasks</vt:lpstr>
      <vt:lpstr>Threads vs. Tasks</vt:lpstr>
      <vt:lpstr>Threads</vt:lpstr>
      <vt:lpstr>Threads</vt:lpstr>
      <vt:lpstr>Threads</vt:lpstr>
      <vt:lpstr>Finding Concurrency (Decomposition)</vt:lpstr>
      <vt:lpstr>Threads</vt:lpstr>
      <vt:lpstr>Race Condition</vt:lpstr>
      <vt:lpstr>Synchronization, Mutual Exclusion</vt:lpstr>
      <vt:lpstr>Mutex </vt:lpstr>
      <vt:lpstr>Mutex </vt:lpstr>
      <vt:lpstr>Mutex </vt:lpstr>
      <vt:lpstr>Mutex </vt:lpstr>
      <vt:lpstr>Aside: Integers</vt:lpstr>
      <vt:lpstr>Aside: Types</vt:lpstr>
      <vt:lpstr>Mutex </vt:lpstr>
      <vt:lpstr>Mutex </vt:lpstr>
      <vt:lpstr>Back Where We Started</vt:lpstr>
      <vt:lpstr>Mutex - done right</vt:lpstr>
      <vt:lpstr>Control Number of Threads</vt:lpstr>
      <vt:lpstr>Results</vt:lpstr>
      <vt:lpstr>Aside: Safe Locking</vt:lpstr>
      <vt:lpstr>Aside: Safe Locking</vt:lpstr>
      <vt:lpstr>BTW: Our Example</vt:lpstr>
      <vt:lpstr>Parallelize Loops</vt:lpstr>
      <vt:lpstr>Parallelize Loops</vt:lpstr>
      <vt:lpstr>Execution Policies</vt:lpstr>
      <vt:lpstr>Parallelize Loops</vt:lpstr>
      <vt:lpstr>Parallelize Loops: Observations</vt:lpstr>
      <vt:lpstr>Inter-thread Communication</vt:lpstr>
      <vt:lpstr>Condition Variables</vt:lpstr>
      <vt:lpstr>Condition Variables</vt:lpstr>
      <vt:lpstr>Condition Variables</vt:lpstr>
      <vt:lpstr>Condition Variables</vt:lpstr>
      <vt:lpstr>Condition Variables</vt:lpstr>
      <vt:lpstr>Creating a Threadpool</vt:lpstr>
      <vt:lpstr>Threadpool Declaration</vt:lpstr>
      <vt:lpstr>Threadpool Definition</vt:lpstr>
      <vt:lpstr>Threadpool Definition</vt:lpstr>
      <vt:lpstr>Threadpool Definition</vt:lpstr>
      <vt:lpstr>Threadpool Definition</vt:lpstr>
      <vt:lpstr>Threadpool Example</vt:lpstr>
      <vt:lpstr>Parallelize Loops (Threadpool)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305</cp:revision>
  <dcterms:created xsi:type="dcterms:W3CDTF">2024-06-27T20:10:03Z</dcterms:created>
  <dcterms:modified xsi:type="dcterms:W3CDTF">2025-03-06T17:53:29Z</dcterms:modified>
</cp:coreProperties>
</file>