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36"/>
  </p:notesMasterIdLst>
  <p:sldIdLst>
    <p:sldId id="256" r:id="rId2"/>
    <p:sldId id="318" r:id="rId3"/>
    <p:sldId id="319" r:id="rId4"/>
    <p:sldId id="321" r:id="rId5"/>
    <p:sldId id="322" r:id="rId6"/>
    <p:sldId id="479" r:id="rId7"/>
    <p:sldId id="323" r:id="rId8"/>
    <p:sldId id="324" r:id="rId9"/>
    <p:sldId id="325" r:id="rId10"/>
    <p:sldId id="411" r:id="rId11"/>
    <p:sldId id="326" r:id="rId12"/>
    <p:sldId id="327" r:id="rId13"/>
    <p:sldId id="371" r:id="rId14"/>
    <p:sldId id="451" r:id="rId15"/>
    <p:sldId id="480" r:id="rId16"/>
    <p:sldId id="328" r:id="rId17"/>
    <p:sldId id="446" r:id="rId18"/>
    <p:sldId id="329" r:id="rId19"/>
    <p:sldId id="330" r:id="rId20"/>
    <p:sldId id="367" r:id="rId21"/>
    <p:sldId id="368" r:id="rId22"/>
    <p:sldId id="466" r:id="rId23"/>
    <p:sldId id="369" r:id="rId24"/>
    <p:sldId id="335" r:id="rId25"/>
    <p:sldId id="341" r:id="rId26"/>
    <p:sldId id="412" r:id="rId27"/>
    <p:sldId id="413" r:id="rId28"/>
    <p:sldId id="414" r:id="rId29"/>
    <p:sldId id="426" r:id="rId30"/>
    <p:sldId id="425" r:id="rId31"/>
    <p:sldId id="467" r:id="rId32"/>
    <p:sldId id="417" r:id="rId33"/>
    <p:sldId id="418" r:id="rId34"/>
    <p:sldId id="43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08" userDrawn="1">
          <p15:clr>
            <a:srgbClr val="A4A3A4"/>
          </p15:clr>
        </p15:guide>
        <p15:guide id="3" pos="1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30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20" y="342"/>
      </p:cViewPr>
      <p:guideLst>
        <p:guide orient="horz" pos="2808"/>
        <p:guide pos="1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5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DBD87-D45B-449A-A81D-96B908368C17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29B2D-53F2-4807-92B5-B5CECE2A0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6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5210F-3153-47D6-B786-4D5C9DCDB62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62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4"/>
            <a:ext cx="9418319" cy="4041647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198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19" cy="1691641"/>
          </a:xfrm>
        </p:spPr>
        <p:txBody>
          <a:bodyPr>
            <a:normAutofit/>
          </a:bodyPr>
          <a:lstStyle>
            <a:lvl1pPr marL="0" indent="0" algn="l">
              <a:buNone/>
              <a:defRPr sz="2199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115" indent="0" algn="ctr">
              <a:buNone/>
              <a:defRPr sz="2199"/>
            </a:lvl2pPr>
            <a:lvl3pPr marL="914230" indent="0" algn="ctr">
              <a:buNone/>
              <a:defRPr sz="2199"/>
            </a:lvl3pPr>
            <a:lvl4pPr marL="1371345" indent="0" algn="ctr">
              <a:buNone/>
              <a:defRPr sz="1999"/>
            </a:lvl4pPr>
            <a:lvl5pPr marL="1828460" indent="0" algn="ctr">
              <a:buNone/>
              <a:defRPr sz="1999"/>
            </a:lvl5pPr>
            <a:lvl6pPr marL="2285577" indent="0" algn="ctr">
              <a:buNone/>
              <a:defRPr sz="1999"/>
            </a:lvl6pPr>
            <a:lvl7pPr marL="2742692" indent="0" algn="ctr">
              <a:buNone/>
              <a:defRPr sz="1999"/>
            </a:lvl7pPr>
            <a:lvl8pPr marL="3199806" indent="0" algn="ctr">
              <a:buNone/>
              <a:defRPr sz="1999"/>
            </a:lvl8pPr>
            <a:lvl9pPr marL="3656921" indent="0" algn="ctr">
              <a:buNone/>
              <a:defRPr sz="199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3/11/2025, Lecture 12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Data Parallelism (1)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36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3/11/2025, Lecture 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Data Parallelism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7974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1" y="381001"/>
            <a:ext cx="2476501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1" y="381001"/>
            <a:ext cx="7734301" cy="589756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3/11/2025, Lecture 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Data Parallelism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1053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3140" y="2698852"/>
            <a:ext cx="7277733" cy="553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98" b="0" i="0">
                <a:solidFill>
                  <a:srgbClr val="D2533C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93140" y="3446781"/>
            <a:ext cx="3890009" cy="701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99" b="0" i="0">
                <a:solidFill>
                  <a:srgbClr val="292934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CSC4700, Spring 2025, Data Parallelism (1)</a:t>
            </a:r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3/11/2025, Lecture 12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16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3/11/2025, Lecture 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Data Parallelism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2809" y="5694029"/>
            <a:ext cx="1170031" cy="116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11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4"/>
            <a:ext cx="9418319" cy="4041647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198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19" cy="1691641"/>
          </a:xfrm>
        </p:spPr>
        <p:txBody>
          <a:bodyPr anchor="t">
            <a:normAutofit/>
          </a:bodyPr>
          <a:lstStyle>
            <a:lvl1pPr marL="0" indent="0">
              <a:buNone/>
              <a:defRPr sz="2199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15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23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3pPr>
            <a:lvl4pPr marL="1371345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846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5577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42692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199806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6921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3/11/2025, Lecture 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Data Parallelism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57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3" y="1828801"/>
            <a:ext cx="4480561" cy="4351338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599"/>
            </a:lvl3pPr>
            <a:lvl4pPr>
              <a:defRPr sz="1399"/>
            </a:lvl4pPr>
            <a:lvl5pPr>
              <a:defRPr sz="1399"/>
            </a:lvl5pPr>
            <a:lvl6pPr>
              <a:defRPr sz="1399"/>
            </a:lvl6pPr>
            <a:lvl7pPr>
              <a:defRPr sz="1399"/>
            </a:lvl7pPr>
            <a:lvl8pPr>
              <a:defRPr sz="1399"/>
            </a:lvl8pPr>
            <a:lvl9pPr>
              <a:defRPr sz="13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1" y="1828801"/>
            <a:ext cx="4480561" cy="4351338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599"/>
            </a:lvl3pPr>
            <a:lvl4pPr>
              <a:defRPr sz="1399"/>
            </a:lvl4pPr>
            <a:lvl5pPr>
              <a:defRPr sz="1399"/>
            </a:lvl5pPr>
            <a:lvl6pPr>
              <a:defRPr sz="1399"/>
            </a:lvl6pPr>
            <a:lvl7pPr>
              <a:defRPr sz="1399"/>
            </a:lvl7pPr>
            <a:lvl8pPr>
              <a:defRPr sz="1399"/>
            </a:lvl8pPr>
            <a:lvl9pPr>
              <a:defRPr sz="13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3/11/2025, Lecture 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Data Parallelism (1)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2809" y="5694029"/>
            <a:ext cx="1170031" cy="116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64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3" y="1713656"/>
            <a:ext cx="4480561" cy="73152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99" b="0">
                <a:solidFill>
                  <a:schemeClr val="tx2"/>
                </a:solidFill>
              </a:defRPr>
            </a:lvl1pPr>
            <a:lvl2pPr marL="457115" indent="0">
              <a:buNone/>
              <a:defRPr sz="1999" b="1"/>
            </a:lvl2pPr>
            <a:lvl3pPr marL="914230" indent="0">
              <a:buNone/>
              <a:defRPr sz="1799" b="1"/>
            </a:lvl3pPr>
            <a:lvl4pPr marL="1371345" indent="0">
              <a:buNone/>
              <a:defRPr sz="1599" b="1"/>
            </a:lvl4pPr>
            <a:lvl5pPr marL="1828460" indent="0">
              <a:buNone/>
              <a:defRPr sz="1599" b="1"/>
            </a:lvl5pPr>
            <a:lvl6pPr marL="2285577" indent="0">
              <a:buNone/>
              <a:defRPr sz="1599" b="1"/>
            </a:lvl6pPr>
            <a:lvl7pPr marL="2742692" indent="0">
              <a:buNone/>
              <a:defRPr sz="1599" b="1"/>
            </a:lvl7pPr>
            <a:lvl8pPr marL="3199806" indent="0">
              <a:buNone/>
              <a:defRPr sz="1599" b="1"/>
            </a:lvl8pPr>
            <a:lvl9pPr marL="3656921" indent="0">
              <a:buNone/>
              <a:defRPr sz="15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3" y="2507551"/>
            <a:ext cx="4480561" cy="3664650"/>
          </a:xfrm>
        </p:spPr>
        <p:txBody>
          <a:bodyPr/>
          <a:lstStyle>
            <a:lvl1pPr>
              <a:defRPr sz="1799"/>
            </a:lvl1pPr>
            <a:lvl2pPr>
              <a:defRPr sz="1599"/>
            </a:lvl2pPr>
            <a:lvl3pPr>
              <a:defRPr sz="1399"/>
            </a:lvl3pPr>
            <a:lvl4pPr>
              <a:defRPr sz="1399"/>
            </a:lvl4pPr>
            <a:lvl5pPr>
              <a:defRPr sz="1399"/>
            </a:lvl5pPr>
            <a:lvl6pPr>
              <a:defRPr sz="1399"/>
            </a:lvl6pPr>
            <a:lvl7pPr>
              <a:defRPr sz="1399"/>
            </a:lvl7pPr>
            <a:lvl8pPr>
              <a:defRPr sz="1399"/>
            </a:lvl8pPr>
            <a:lvl9pPr>
              <a:defRPr sz="13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1" y="1713656"/>
            <a:ext cx="4480561" cy="731521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1999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15" indent="0">
              <a:buNone/>
              <a:defRPr sz="1999" b="1"/>
            </a:lvl2pPr>
            <a:lvl3pPr marL="914230" indent="0">
              <a:buNone/>
              <a:defRPr sz="1799" b="1"/>
            </a:lvl3pPr>
            <a:lvl4pPr marL="1371345" indent="0">
              <a:buNone/>
              <a:defRPr sz="1599" b="1"/>
            </a:lvl4pPr>
            <a:lvl5pPr marL="1828460" indent="0">
              <a:buNone/>
              <a:defRPr sz="1599" b="1"/>
            </a:lvl5pPr>
            <a:lvl6pPr marL="2285577" indent="0">
              <a:buNone/>
              <a:defRPr sz="1599" b="1"/>
            </a:lvl6pPr>
            <a:lvl7pPr marL="2742692" indent="0">
              <a:buNone/>
              <a:defRPr sz="1599" b="1"/>
            </a:lvl7pPr>
            <a:lvl8pPr marL="3199806" indent="0">
              <a:buNone/>
              <a:defRPr sz="1599" b="1"/>
            </a:lvl8pPr>
            <a:lvl9pPr marL="3656921" indent="0">
              <a:buNone/>
              <a:defRPr sz="1599" b="1"/>
            </a:lvl9pPr>
          </a:lstStyle>
          <a:p>
            <a:pPr marL="0" lvl="0" indent="0" algn="l" defTabSz="914230" rtl="0" eaLnBrk="1" latinLnBrk="0" hangingPunct="1">
              <a:lnSpc>
                <a:spcPct val="90000"/>
              </a:lnSpc>
              <a:spcBef>
                <a:spcPts val="1999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1" y="2507551"/>
            <a:ext cx="4480561" cy="3664650"/>
          </a:xfrm>
        </p:spPr>
        <p:txBody>
          <a:bodyPr/>
          <a:lstStyle>
            <a:lvl1pPr>
              <a:defRPr sz="1799"/>
            </a:lvl1pPr>
            <a:lvl2pPr>
              <a:defRPr sz="1599"/>
            </a:lvl2pPr>
            <a:lvl3pPr>
              <a:defRPr sz="1399"/>
            </a:lvl3pPr>
            <a:lvl4pPr>
              <a:defRPr sz="1399"/>
            </a:lvl4pPr>
            <a:lvl5pPr>
              <a:defRPr sz="1399"/>
            </a:lvl5pPr>
            <a:lvl6pPr>
              <a:defRPr sz="1399"/>
            </a:lvl6pPr>
            <a:lvl7pPr>
              <a:defRPr sz="1399"/>
            </a:lvl7pPr>
            <a:lvl8pPr>
              <a:defRPr sz="1399"/>
            </a:lvl8pPr>
            <a:lvl9pPr>
              <a:defRPr sz="13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3/11/2025, Lecture 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Data Parallelism (1)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2809" y="5694029"/>
            <a:ext cx="1170031" cy="116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86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3/11/2025, Lecture 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Data Parallelism (1)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2809" y="5694029"/>
            <a:ext cx="1170031" cy="116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3/11/2025, Lecture 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Data Parallelism (1)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6609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7" y="457202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7" cy="548640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599"/>
            </a:lvl3pPr>
            <a:lvl4pPr>
              <a:defRPr sz="1399"/>
            </a:lvl4pPr>
            <a:lvl5pPr>
              <a:defRPr sz="1399"/>
            </a:lvl5pPr>
            <a:lvl6pPr>
              <a:defRPr sz="1399"/>
            </a:lvl6pPr>
            <a:lvl7pPr>
              <a:defRPr sz="1399"/>
            </a:lvl7pPr>
            <a:lvl8pPr>
              <a:defRPr sz="1399"/>
            </a:lvl8pPr>
            <a:lvl9pPr>
              <a:defRPr sz="13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7" y="2099735"/>
            <a:ext cx="3200400" cy="3810000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99"/>
            </a:lvl1pPr>
            <a:lvl2pPr marL="457115" indent="0">
              <a:buNone/>
              <a:defRPr sz="1201"/>
            </a:lvl2pPr>
            <a:lvl3pPr marL="914230" indent="0">
              <a:buNone/>
              <a:defRPr sz="1001"/>
            </a:lvl3pPr>
            <a:lvl4pPr marL="1371345" indent="0">
              <a:buNone/>
              <a:defRPr sz="900"/>
            </a:lvl4pPr>
            <a:lvl5pPr marL="1828460" indent="0">
              <a:buNone/>
              <a:defRPr sz="900"/>
            </a:lvl5pPr>
            <a:lvl6pPr marL="2285577" indent="0">
              <a:buNone/>
              <a:defRPr sz="900"/>
            </a:lvl6pPr>
            <a:lvl7pPr marL="2742692" indent="0">
              <a:buNone/>
              <a:defRPr sz="900"/>
            </a:lvl7pPr>
            <a:lvl8pPr marL="3199806" indent="0">
              <a:buNone/>
              <a:defRPr sz="900"/>
            </a:lvl8pPr>
            <a:lvl9pPr marL="3656921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3/11/2025, Lecture 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Data Parallelism (1)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70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5257802"/>
            <a:ext cx="9982201" cy="914399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11292840" cy="512892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15" indent="0">
              <a:buNone/>
              <a:defRPr sz="2800"/>
            </a:lvl2pPr>
            <a:lvl3pPr marL="914230" indent="0">
              <a:buNone/>
              <a:defRPr sz="2399"/>
            </a:lvl3pPr>
            <a:lvl4pPr marL="1371345" indent="0">
              <a:buNone/>
              <a:defRPr sz="1999"/>
            </a:lvl4pPr>
            <a:lvl5pPr marL="1828460" indent="0">
              <a:buNone/>
              <a:defRPr sz="1999"/>
            </a:lvl5pPr>
            <a:lvl6pPr marL="2285577" indent="0">
              <a:buNone/>
              <a:defRPr sz="1999"/>
            </a:lvl6pPr>
            <a:lvl7pPr marL="2742692" indent="0">
              <a:buNone/>
              <a:defRPr sz="1999"/>
            </a:lvl7pPr>
            <a:lvl8pPr marL="3199806" indent="0">
              <a:buNone/>
              <a:defRPr sz="1999"/>
            </a:lvl8pPr>
            <a:lvl9pPr marL="3656921" indent="0">
              <a:buNone/>
              <a:defRPr sz="19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9" y="6108590"/>
            <a:ext cx="9982201" cy="59701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99" baseline="0">
                <a:solidFill>
                  <a:schemeClr val="bg1">
                    <a:lumMod val="75000"/>
                  </a:schemeClr>
                </a:solidFill>
              </a:defRPr>
            </a:lvl1pPr>
            <a:lvl2pPr marL="457115" indent="0">
              <a:buNone/>
              <a:defRPr sz="1201"/>
            </a:lvl2pPr>
            <a:lvl3pPr marL="914230" indent="0">
              <a:buNone/>
              <a:defRPr sz="1001"/>
            </a:lvl3pPr>
            <a:lvl4pPr marL="1371345" indent="0">
              <a:buNone/>
              <a:defRPr sz="900"/>
            </a:lvl4pPr>
            <a:lvl5pPr marL="1828460" indent="0">
              <a:buNone/>
              <a:defRPr sz="900"/>
            </a:lvl5pPr>
            <a:lvl6pPr marL="2285577" indent="0">
              <a:buNone/>
              <a:defRPr sz="900"/>
            </a:lvl6pPr>
            <a:lvl7pPr marL="2742692" indent="0">
              <a:buNone/>
              <a:defRPr sz="900"/>
            </a:lvl7pPr>
            <a:lvl8pPr marL="3199806" indent="0">
              <a:buNone/>
              <a:defRPr sz="900"/>
            </a:lvl8pPr>
            <a:lvl9pPr marL="3656921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3/11/2025, Lecture 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Data Parallelism (1)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88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39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3" y="1828801"/>
            <a:ext cx="85953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4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3/11/2025, Lecture 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CSC4700, Spring 2025, Data Parallelism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39" y="6172201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3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/>
  <p:txStyles>
    <p:titleStyle>
      <a:lvl1pPr algn="l" defTabSz="914230" rtl="0" eaLnBrk="1" latinLnBrk="0" hangingPunct="1">
        <a:lnSpc>
          <a:spcPct val="90000"/>
        </a:lnSpc>
        <a:spcBef>
          <a:spcPct val="0"/>
        </a:spcBef>
        <a:buNone/>
        <a:defRPr sz="4399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46" indent="-182846" algn="l" defTabSz="914230" rtl="0" eaLnBrk="1" latinLnBrk="0" hangingPunct="1">
        <a:lnSpc>
          <a:spcPct val="95000"/>
        </a:lnSpc>
        <a:spcBef>
          <a:spcPts val="1399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999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115" indent="-182846" algn="l" defTabSz="914230" rtl="0" eaLnBrk="1" latinLnBrk="0" hangingPunct="1">
        <a:lnSpc>
          <a:spcPct val="90000"/>
        </a:lnSpc>
        <a:spcBef>
          <a:spcPts val="299"/>
        </a:spcBef>
        <a:spcAft>
          <a:spcPts val="299"/>
        </a:spcAft>
        <a:buClr>
          <a:schemeClr val="accent1"/>
        </a:buClr>
        <a:buFont typeface="Wingdings 2" pitchFamily="18" charset="2"/>
        <a:buChar char=""/>
        <a:defRPr sz="17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384" indent="-182846" algn="l" defTabSz="914230" rtl="0" eaLnBrk="1" latinLnBrk="0" hangingPunct="1">
        <a:lnSpc>
          <a:spcPct val="90000"/>
        </a:lnSpc>
        <a:spcBef>
          <a:spcPts val="299"/>
        </a:spcBef>
        <a:spcAft>
          <a:spcPts val="299"/>
        </a:spcAft>
        <a:buClr>
          <a:schemeClr val="accent1"/>
        </a:buClr>
        <a:buFont typeface="Wingdings 2" pitchFamily="18" charset="2"/>
        <a:buChar char=""/>
        <a:defRPr sz="15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654" indent="-182846" algn="l" defTabSz="914230" rtl="0" eaLnBrk="1" latinLnBrk="0" hangingPunct="1">
        <a:lnSpc>
          <a:spcPct val="90000"/>
        </a:lnSpc>
        <a:spcBef>
          <a:spcPts val="299"/>
        </a:spcBef>
        <a:spcAft>
          <a:spcPts val="299"/>
        </a:spcAft>
        <a:buClr>
          <a:schemeClr val="accent1"/>
        </a:buClr>
        <a:buFont typeface="Wingdings 2" pitchFamily="18" charset="2"/>
        <a:buChar char=""/>
        <a:defRPr sz="13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79923" indent="-182846" algn="l" defTabSz="914230" rtl="0" eaLnBrk="1" latinLnBrk="0" hangingPunct="1">
        <a:lnSpc>
          <a:spcPct val="90000"/>
        </a:lnSpc>
        <a:spcBef>
          <a:spcPts val="299"/>
        </a:spcBef>
        <a:spcAft>
          <a:spcPts val="299"/>
        </a:spcAft>
        <a:buClr>
          <a:schemeClr val="accent1"/>
        </a:buClr>
        <a:buFont typeface="Wingdings 2" pitchFamily="18" charset="2"/>
        <a:buChar char=""/>
        <a:defRPr sz="13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599703" indent="-228558" algn="l" defTabSz="914230" rtl="0" eaLnBrk="1" latinLnBrk="0" hangingPunct="1">
        <a:lnSpc>
          <a:spcPct val="90000"/>
        </a:lnSpc>
        <a:spcBef>
          <a:spcPts val="299"/>
        </a:spcBef>
        <a:spcAft>
          <a:spcPts val="299"/>
        </a:spcAft>
        <a:buClr>
          <a:schemeClr val="accent1"/>
        </a:buClr>
        <a:buFont typeface="Wingdings 2" pitchFamily="18" charset="2"/>
        <a:buChar char=""/>
        <a:defRPr sz="13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899647" indent="-228558" algn="l" defTabSz="914230" rtl="0" eaLnBrk="1" latinLnBrk="0" hangingPunct="1">
        <a:lnSpc>
          <a:spcPct val="90000"/>
        </a:lnSpc>
        <a:spcBef>
          <a:spcPts val="299"/>
        </a:spcBef>
        <a:spcAft>
          <a:spcPts val="299"/>
        </a:spcAft>
        <a:buClr>
          <a:schemeClr val="accent1"/>
        </a:buClr>
        <a:buFont typeface="Wingdings 2" pitchFamily="18" charset="2"/>
        <a:buChar char=""/>
        <a:defRPr sz="13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199592" indent="-228558" algn="l" defTabSz="914230" rtl="0" eaLnBrk="1" latinLnBrk="0" hangingPunct="1">
        <a:lnSpc>
          <a:spcPct val="90000"/>
        </a:lnSpc>
        <a:spcBef>
          <a:spcPts val="299"/>
        </a:spcBef>
        <a:spcAft>
          <a:spcPts val="299"/>
        </a:spcAft>
        <a:buClr>
          <a:schemeClr val="accent1"/>
        </a:buClr>
        <a:buFont typeface="Wingdings 2" pitchFamily="18" charset="2"/>
        <a:buChar char=""/>
        <a:defRPr sz="13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499536" indent="-228558" algn="l" defTabSz="914230" rtl="0" eaLnBrk="1" latinLnBrk="0" hangingPunct="1">
        <a:lnSpc>
          <a:spcPct val="90000"/>
        </a:lnSpc>
        <a:spcBef>
          <a:spcPts val="299"/>
        </a:spcBef>
        <a:spcAft>
          <a:spcPts val="299"/>
        </a:spcAft>
        <a:buClr>
          <a:schemeClr val="accent1"/>
        </a:buClr>
        <a:buFont typeface="Wingdings 2" pitchFamily="18" charset="2"/>
        <a:buChar char=""/>
        <a:defRPr sz="13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15" algn="l" defTabSz="9142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230" algn="l" defTabSz="9142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5" algn="l" defTabSz="9142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460" algn="l" defTabSz="9142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7" algn="l" defTabSz="9142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692" algn="l" defTabSz="9142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6" algn="l" defTabSz="9142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921" algn="l" defTabSz="9142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jpg"/><Relationship Id="rId9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Parallelism (1)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</a:t>
            </a:r>
            <a:r>
              <a:rPr lang="en-US" dirty="0" smtClean="0"/>
              <a:t>12</a:t>
            </a:r>
            <a:endParaRPr lang="en-US" dirty="0"/>
          </a:p>
          <a:p>
            <a:r>
              <a:rPr lang="en-US" dirty="0"/>
              <a:t>Hartmut Kaiser</a:t>
            </a:r>
          </a:p>
          <a:p>
            <a:r>
              <a:rPr lang="en-US" dirty="0"/>
              <a:t>https</a:t>
            </a:r>
            <a:r>
              <a:rPr lang="en-US"/>
              <a:t>://</a:t>
            </a:r>
            <a:r>
              <a:rPr lang="en-US" smtClean="0"/>
              <a:t>teaching.hkaiser.org/spring2025/csc4700</a:t>
            </a:r>
            <a:r>
              <a:rPr lang="en-US" dirty="0" smtClean="0"/>
              <a:t>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573427" y="2207738"/>
            <a:ext cx="5993926" cy="710516"/>
            <a:chOff x="1573427" y="2207738"/>
            <a:chExt cx="5993926" cy="710516"/>
          </a:xfrm>
        </p:grpSpPr>
        <p:sp>
          <p:nvSpPr>
            <p:cNvPr id="19" name="Rectangle 18"/>
            <p:cNvSpPr/>
            <p:nvPr/>
          </p:nvSpPr>
          <p:spPr>
            <a:xfrm>
              <a:off x="5853881" y="2209800"/>
              <a:ext cx="1713472" cy="7084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Core 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86899" y="2207738"/>
              <a:ext cx="1713472" cy="7084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Core 1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573427" y="2208768"/>
              <a:ext cx="1713472" cy="7084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Core 0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Parallelizing Map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3/11/2025, Lecture 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Data Parallelism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211715C-AAB8-40E5-BA0F-EC7851CB4986}" type="slidenum">
              <a:rPr lang="en-US" smtClean="0"/>
              <a:t>10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73427" y="181712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Sequence of elements: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261870" y="3048000"/>
            <a:ext cx="10030969" cy="3577280"/>
          </a:xfrm>
        </p:spPr>
        <p:txBody>
          <a:bodyPr>
            <a:normAutofit lnSpcReduction="10000"/>
          </a:bodyPr>
          <a:lstStyle/>
          <a:p>
            <a:pPr marL="274320" lvl="1" indent="0">
              <a:buNone/>
            </a:pPr>
            <a:r>
              <a:rPr lang="en-US" sz="1200" dirty="0" err="1">
                <a:latin typeface="Consolas" panose="020B0609020204030204" pitchFamily="49" charset="0"/>
              </a:rPr>
              <a:t>std</a:t>
            </a:r>
            <a:r>
              <a:rPr lang="en-US" sz="1200" dirty="0">
                <a:latin typeface="Consolas" panose="020B0609020204030204" pitchFamily="49" charset="0"/>
              </a:rPr>
              <a:t>::vector&lt;</a:t>
            </a:r>
            <a:r>
              <a:rPr lang="en-US" sz="1200" dirty="0" err="1">
                <a:latin typeface="Consolas" panose="020B0609020204030204" pitchFamily="49" charset="0"/>
              </a:rPr>
              <a:t>int</a:t>
            </a:r>
            <a:r>
              <a:rPr lang="en-US" sz="1200" dirty="0">
                <a:latin typeface="Consolas" panose="020B0609020204030204" pitchFamily="49" charset="0"/>
              </a:rPr>
              <a:t>&gt; </a:t>
            </a:r>
            <a:r>
              <a:rPr lang="en-US" sz="1200" dirty="0" smtClean="0">
                <a:latin typeface="Consolas" panose="020B0609020204030204" pitchFamily="49" charset="0"/>
              </a:rPr>
              <a:t>d </a:t>
            </a:r>
            <a:r>
              <a:rPr lang="en-US" sz="1200" dirty="0">
                <a:latin typeface="Consolas" panose="020B0609020204030204" pitchFamily="49" charset="0"/>
              </a:rPr>
              <a:t>= </a:t>
            </a:r>
            <a:r>
              <a:rPr lang="en-US" sz="1200" dirty="0" smtClean="0">
                <a:latin typeface="Consolas" panose="020B0609020204030204" pitchFamily="49" charset="0"/>
              </a:rPr>
              <a:t>{...}, target(size);</a:t>
            </a:r>
            <a:endParaRPr lang="en-US" sz="1200" dirty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sz="1200" dirty="0" err="1" smtClean="0">
                <a:latin typeface="Consolas" panose="020B0609020204030204" pitchFamily="49" charset="0"/>
              </a:rPr>
              <a:t>std</a:t>
            </a:r>
            <a:r>
              <a:rPr lang="en-US" sz="1200" dirty="0" smtClean="0">
                <a:latin typeface="Consolas" panose="020B0609020204030204" pitchFamily="49" charset="0"/>
              </a:rPr>
              <a:t>::transform(</a:t>
            </a:r>
            <a:r>
              <a:rPr lang="en-US" sz="1200" dirty="0" err="1" smtClean="0">
                <a:latin typeface="Consolas" panose="020B0609020204030204" pitchFamily="49" charset="0"/>
              </a:rPr>
              <a:t>std</a:t>
            </a:r>
            <a:r>
              <a:rPr lang="en-US" sz="1200" dirty="0" smtClean="0">
                <a:latin typeface="Consolas" panose="020B0609020204030204" pitchFamily="49" charset="0"/>
              </a:rPr>
              <a:t>::execution::</a:t>
            </a:r>
            <a:r>
              <a:rPr lang="en-US" sz="1200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par, </a:t>
            </a:r>
            <a:r>
              <a:rPr lang="en-US" sz="1200" dirty="0" err="1">
                <a:latin typeface="Consolas" panose="020B0609020204030204" pitchFamily="49" charset="0"/>
              </a:rPr>
              <a:t>d</a:t>
            </a:r>
            <a:r>
              <a:rPr lang="en-US" sz="1200" dirty="0" err="1" smtClean="0">
                <a:latin typeface="Consolas" panose="020B0609020204030204" pitchFamily="49" charset="0"/>
              </a:rPr>
              <a:t>.begin</a:t>
            </a:r>
            <a:r>
              <a:rPr lang="en-US" sz="1200" dirty="0">
                <a:latin typeface="Consolas" panose="020B0609020204030204" pitchFamily="49" charset="0"/>
              </a:rPr>
              <a:t>(), </a:t>
            </a:r>
            <a:r>
              <a:rPr lang="en-US" sz="1200" dirty="0" err="1" smtClean="0">
                <a:latin typeface="Consolas" panose="020B0609020204030204" pitchFamily="49" charset="0"/>
              </a:rPr>
              <a:t>d.end</a:t>
            </a:r>
            <a:r>
              <a:rPr lang="en-US" sz="1200" dirty="0">
                <a:latin typeface="Consolas" panose="020B0609020204030204" pitchFamily="49" charset="0"/>
              </a:rPr>
              <a:t>(), </a:t>
            </a:r>
            <a:r>
              <a:rPr lang="en-US" sz="1200" dirty="0" err="1" smtClean="0">
                <a:latin typeface="Consolas" panose="020B0609020204030204" pitchFamily="49" charset="0"/>
              </a:rPr>
              <a:t>target.begin</a:t>
            </a:r>
            <a:r>
              <a:rPr lang="en-US" sz="1200" dirty="0" smtClean="0">
                <a:latin typeface="Consolas" panose="020B0609020204030204" pitchFamily="49" charset="0"/>
              </a:rPr>
              <a:t>(), [](</a:t>
            </a:r>
            <a:r>
              <a:rPr lang="en-US" sz="1200" dirty="0" err="1">
                <a:latin typeface="Consolas" panose="020B0609020204030204" pitchFamily="49" charset="0"/>
              </a:rPr>
              <a:t>int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sz="1200" dirty="0" err="1" smtClean="0">
                <a:latin typeface="Consolas" panose="020B0609020204030204" pitchFamily="49" charset="0"/>
              </a:rPr>
              <a:t>val</a:t>
            </a:r>
            <a:r>
              <a:rPr lang="en-US" sz="1200" dirty="0" smtClean="0">
                <a:latin typeface="Consolas" panose="020B0609020204030204" pitchFamily="49" charset="0"/>
              </a:rPr>
              <a:t>) {...});</a:t>
            </a:r>
          </a:p>
          <a:p>
            <a:pPr marL="274320" lvl="1" indent="0"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288925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200" spc="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sz="12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InIter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OutIter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spc="0" dirty="0">
                <a:solidFill>
                  <a:srgbClr val="2B91AF"/>
                </a:solidFill>
                <a:latin typeface="Consolas" panose="020B0609020204030204" pitchFamily="49" charset="0"/>
              </a:rPr>
              <a:t>F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288925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200" spc="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spc="0" dirty="0">
                <a:solidFill>
                  <a:srgbClr val="74531F"/>
                </a:solidFill>
                <a:latin typeface="Consolas" panose="020B0609020204030204" pitchFamily="49" charset="0"/>
              </a:rPr>
              <a:t>transform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::execution::</a:t>
            </a:r>
            <a:r>
              <a:rPr lang="en-US" sz="12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parallel_policy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InIter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spc="0" dirty="0">
                <a:solidFill>
                  <a:srgbClr val="808080"/>
                </a:solidFill>
                <a:latin typeface="Consolas" panose="020B0609020204030204" pitchFamily="49" charset="0"/>
              </a:rPr>
              <a:t>b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InIter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spc="0" dirty="0">
                <a:solidFill>
                  <a:srgbClr val="808080"/>
                </a:solidFill>
                <a:latin typeface="Consolas" panose="020B0609020204030204" pitchFamily="49" charset="0"/>
              </a:rPr>
              <a:t>e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OutIter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dest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spc="0" dirty="0">
                <a:solidFill>
                  <a:srgbClr val="2B91AF"/>
                </a:solidFill>
                <a:latin typeface="Consolas" panose="020B0609020204030204" pitchFamily="49" charset="0"/>
              </a:rPr>
              <a:t>F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spc="0" dirty="0">
                <a:solidFill>
                  <a:srgbClr val="808080"/>
                </a:solidFill>
                <a:latin typeface="Consolas" panose="020B0609020204030204" pitchFamily="49" charset="0"/>
              </a:rPr>
              <a:t>f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288925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288925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200" spc="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spc="0" dirty="0">
                <a:solidFill>
                  <a:srgbClr val="1F377F"/>
                </a:solidFill>
                <a:latin typeface="Consolas" panose="020B0609020204030204" pitchFamily="49" charset="0"/>
              </a:rPr>
              <a:t>size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2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200" spc="0" dirty="0">
                <a:solidFill>
                  <a:srgbClr val="74531F"/>
                </a:solidFill>
                <a:latin typeface="Consolas" panose="020B0609020204030204" pitchFamily="49" charset="0"/>
              </a:rPr>
              <a:t>distance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spc="0" dirty="0">
                <a:solidFill>
                  <a:srgbClr val="1F377F"/>
                </a:solidFill>
                <a:latin typeface="Consolas" panose="020B0609020204030204" pitchFamily="49" charset="0"/>
              </a:rPr>
              <a:t>b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spc="0" dirty="0">
                <a:solidFill>
                  <a:srgbClr val="1F377F"/>
                </a:solidFill>
                <a:latin typeface="Consolas" panose="020B0609020204030204" pitchFamily="49" charset="0"/>
              </a:rPr>
              <a:t>e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sz="1200" spc="0" dirty="0">
                <a:solidFill>
                  <a:srgbClr val="008000"/>
                </a:solidFill>
                <a:latin typeface="Consolas" panose="020B0609020204030204" pitchFamily="49" charset="0"/>
              </a:rPr>
              <a:t>                                        // Iterator should be random access</a:t>
            </a:r>
            <a:endParaRPr lang="en-US" sz="12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88925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2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200" spc="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2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2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jthread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200" spc="0" dirty="0">
                <a:solidFill>
                  <a:srgbClr val="1F377F"/>
                </a:solidFill>
                <a:latin typeface="Consolas" panose="020B0609020204030204" pitchFamily="49" charset="0"/>
              </a:rPr>
              <a:t>v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288925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200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2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spc="0" dirty="0">
                <a:solidFill>
                  <a:srgbClr val="1F377F"/>
                </a:solidFill>
                <a:latin typeface="Consolas" panose="020B0609020204030204" pitchFamily="49" charset="0"/>
              </a:rPr>
              <a:t>chunk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2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200" spc="0" dirty="0">
                <a:solidFill>
                  <a:srgbClr val="1F377F"/>
                </a:solidFill>
                <a:latin typeface="Consolas" panose="020B0609020204030204" pitchFamily="49" charset="0"/>
              </a:rPr>
              <a:t>chunk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200" spc="0" dirty="0">
                <a:solidFill>
                  <a:srgbClr val="1F377F"/>
                </a:solidFill>
                <a:latin typeface="Consolas" panose="020B0609020204030204" pitchFamily="49" charset="0"/>
              </a:rPr>
              <a:t>NUM_CHUNKS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sz="1200" spc="0" dirty="0">
                <a:solidFill>
                  <a:srgbClr val="1F377F"/>
                </a:solidFill>
                <a:latin typeface="Consolas" panose="020B0609020204030204" pitchFamily="49" charset="0"/>
              </a:rPr>
              <a:t>chunk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r>
              <a:rPr lang="en-US" sz="1200" spc="0" dirty="0">
                <a:solidFill>
                  <a:srgbClr val="008000"/>
                </a:solidFill>
                <a:latin typeface="Consolas" panose="020B0609020204030204" pitchFamily="49" charset="0"/>
              </a:rPr>
              <a:t>                  // assume: cleanly divisible</a:t>
            </a:r>
            <a:endParaRPr lang="en-US" sz="12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88925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2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v</a:t>
            </a:r>
            <a:r>
              <a:rPr lang="en-US" sz="12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2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push_back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2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jthread</a:t>
            </a:r>
            <a:r>
              <a:rPr lang="en-US" sz="12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([=]() 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r>
              <a:rPr lang="en-US" sz="1200" spc="0" dirty="0">
                <a:solidFill>
                  <a:srgbClr val="008000"/>
                </a:solidFill>
                <a:latin typeface="Consolas" panose="020B0609020204030204" pitchFamily="49" charset="0"/>
              </a:rPr>
              <a:t>                                    // launch new </a:t>
            </a:r>
            <a:r>
              <a:rPr lang="en-US" sz="12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thread for each chunk</a:t>
            </a:r>
            <a:endParaRPr lang="en-US" sz="12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88925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200" spc="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spc="0" dirty="0">
                <a:solidFill>
                  <a:srgbClr val="1F377F"/>
                </a:solidFill>
                <a:latin typeface="Consolas" panose="020B0609020204030204" pitchFamily="49" charset="0"/>
              </a:rPr>
              <a:t>begin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2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200" spc="0" dirty="0">
                <a:solidFill>
                  <a:srgbClr val="74531F"/>
                </a:solidFill>
                <a:latin typeface="Consolas" panose="020B0609020204030204" pitchFamily="49" charset="0"/>
              </a:rPr>
              <a:t>next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spc="0" dirty="0">
                <a:solidFill>
                  <a:srgbClr val="1F377F"/>
                </a:solidFill>
                <a:latin typeface="Consolas" panose="020B0609020204030204" pitchFamily="49" charset="0"/>
              </a:rPr>
              <a:t>b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, (</a:t>
            </a:r>
            <a:r>
              <a:rPr lang="en-US" sz="1200" spc="0" dirty="0">
                <a:solidFill>
                  <a:srgbClr val="1F377F"/>
                </a:solidFill>
                <a:latin typeface="Consolas" panose="020B0609020204030204" pitchFamily="49" charset="0"/>
              </a:rPr>
              <a:t>chunk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200" spc="0" dirty="0">
                <a:solidFill>
                  <a:srgbClr val="1F377F"/>
                </a:solidFill>
                <a:latin typeface="Consolas" panose="020B0609020204030204" pitchFamily="49" charset="0"/>
              </a:rPr>
              <a:t>size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) / </a:t>
            </a:r>
            <a:r>
              <a:rPr lang="en-US" sz="1200" spc="0" dirty="0">
                <a:solidFill>
                  <a:srgbClr val="1F377F"/>
                </a:solidFill>
                <a:latin typeface="Consolas" panose="020B0609020204030204" pitchFamily="49" charset="0"/>
              </a:rPr>
              <a:t>NUM_CHUNKS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288925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2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200" spc="0" dirty="0">
                <a:solidFill>
                  <a:srgbClr val="74531F"/>
                </a:solidFill>
                <a:latin typeface="Consolas" panose="020B0609020204030204" pitchFamily="49" charset="0"/>
              </a:rPr>
              <a:t>transform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spc="0" dirty="0">
                <a:solidFill>
                  <a:srgbClr val="1F377F"/>
                </a:solidFill>
                <a:latin typeface="Consolas" panose="020B0609020204030204" pitchFamily="49" charset="0"/>
              </a:rPr>
              <a:t>begin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200" spc="0" dirty="0">
                <a:solidFill>
                  <a:srgbClr val="74531F"/>
                </a:solidFill>
                <a:latin typeface="Consolas" panose="020B0609020204030204" pitchFamily="49" charset="0"/>
              </a:rPr>
              <a:t>next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spc="0" dirty="0">
                <a:solidFill>
                  <a:srgbClr val="1F377F"/>
                </a:solidFill>
                <a:latin typeface="Consolas" panose="020B0609020204030204" pitchFamily="49" charset="0"/>
              </a:rPr>
              <a:t>begin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spc="0" dirty="0">
                <a:solidFill>
                  <a:srgbClr val="1F377F"/>
                </a:solidFill>
                <a:latin typeface="Consolas" panose="020B0609020204030204" pitchFamily="49" charset="0"/>
              </a:rPr>
              <a:t>size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 / </a:t>
            </a:r>
            <a:r>
              <a:rPr lang="en-US" sz="1200" spc="0" dirty="0">
                <a:solidFill>
                  <a:srgbClr val="1F377F"/>
                </a:solidFill>
                <a:latin typeface="Consolas" panose="020B0609020204030204" pitchFamily="49" charset="0"/>
              </a:rPr>
              <a:t>NUM_CHUNKS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</a:p>
          <a:p>
            <a:pPr marL="288925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</a:t>
            </a:r>
            <a:r>
              <a:rPr lang="en-US" sz="12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200" spc="0" dirty="0" smtClean="0">
                <a:solidFill>
                  <a:srgbClr val="74531F"/>
                </a:solidFill>
                <a:latin typeface="Consolas" panose="020B0609020204030204" pitchFamily="49" charset="0"/>
              </a:rPr>
              <a:t>next</a:t>
            </a:r>
            <a:r>
              <a:rPr lang="en-US" sz="12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spc="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dest</a:t>
            </a:r>
            <a:r>
              <a:rPr lang="en-US" sz="12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spc="0" dirty="0">
                <a:solidFill>
                  <a:srgbClr val="1F377F"/>
                </a:solidFill>
                <a:latin typeface="Consolas" panose="020B0609020204030204" pitchFamily="49" charset="0"/>
              </a:rPr>
              <a:t>chunk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200" spc="0" dirty="0">
                <a:solidFill>
                  <a:srgbClr val="1F377F"/>
                </a:solidFill>
                <a:latin typeface="Consolas" panose="020B0609020204030204" pitchFamily="49" charset="0"/>
              </a:rPr>
              <a:t>size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) / </a:t>
            </a:r>
            <a:r>
              <a:rPr lang="en-US" sz="1200" spc="0" dirty="0">
                <a:solidFill>
                  <a:srgbClr val="1F377F"/>
                </a:solidFill>
                <a:latin typeface="Consolas" panose="020B0609020204030204" pitchFamily="49" charset="0"/>
              </a:rPr>
              <a:t>NUM_CHUNKS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200" spc="0" dirty="0">
                <a:solidFill>
                  <a:srgbClr val="1F377F"/>
                </a:solidFill>
                <a:latin typeface="Consolas" panose="020B0609020204030204" pitchFamily="49" charset="0"/>
              </a:rPr>
              <a:t>f</a:t>
            </a: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sz="1200" spc="0" dirty="0">
                <a:solidFill>
                  <a:srgbClr val="008000"/>
                </a:solidFill>
                <a:latin typeface="Consolas" panose="020B0609020204030204" pitchFamily="49" charset="0"/>
              </a:rPr>
              <a:t>     </a:t>
            </a:r>
            <a:r>
              <a:rPr lang="en-US" sz="12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</a:t>
            </a:r>
            <a:r>
              <a:rPr lang="en-US" sz="1200" spc="0" dirty="0">
                <a:solidFill>
                  <a:srgbClr val="008000"/>
                </a:solidFill>
                <a:latin typeface="Consolas" panose="020B0609020204030204" pitchFamily="49" charset="0"/>
              </a:rPr>
              <a:t>    // sequential transform()</a:t>
            </a:r>
            <a:endParaRPr lang="en-US" sz="12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88925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}));</a:t>
            </a:r>
          </a:p>
          <a:p>
            <a:pPr marL="288925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288925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200" spc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US" sz="1200" spc="0" dirty="0">
                <a:solidFill>
                  <a:srgbClr val="008000"/>
                </a:solidFill>
                <a:latin typeface="Consolas" panose="020B0609020204030204" pitchFamily="49" charset="0"/>
              </a:rPr>
              <a:t>     // join threads implicitly</a:t>
            </a:r>
            <a:endParaRPr lang="en-US" sz="12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573427" y="2207738"/>
            <a:ext cx="5993926" cy="378940"/>
            <a:chOff x="1573427" y="2207738"/>
            <a:chExt cx="5993926" cy="378940"/>
          </a:xfrm>
        </p:grpSpPr>
        <p:grpSp>
          <p:nvGrpSpPr>
            <p:cNvPr id="14" name="Group 13"/>
            <p:cNvGrpSpPr/>
            <p:nvPr/>
          </p:nvGrpSpPr>
          <p:grpSpPr>
            <a:xfrm>
              <a:off x="1573427" y="2207738"/>
              <a:ext cx="5140416" cy="378940"/>
              <a:chOff x="1573427" y="2339546"/>
              <a:chExt cx="5140416" cy="3789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573427" y="2339546"/>
                <a:ext cx="856736" cy="37894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0</a:t>
                </a: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430163" y="2339546"/>
                <a:ext cx="856736" cy="37894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286899" y="2339546"/>
                <a:ext cx="856736" cy="37894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143635" y="2339546"/>
                <a:ext cx="856736" cy="37894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857107" y="2339546"/>
                <a:ext cx="856736" cy="37894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N-1</a:t>
                </a: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000371" y="2339546"/>
                <a:ext cx="856736" cy="378940"/>
              </a:xfrm>
              <a:prstGeom prst="rect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…</a:t>
                </a: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6710617" y="2209800"/>
              <a:ext cx="856736" cy="37687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1261872" y="3551847"/>
            <a:ext cx="85166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37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 (fold left)</a:t>
            </a:r>
            <a:endParaRPr lang="en-US" dirty="0"/>
          </a:p>
        </p:txBody>
      </p:sp>
      <p:sp>
        <p:nvSpPr>
          <p:cNvPr id="75" name="Content Placeholder 7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Apply binary operation </a:t>
            </a:r>
            <a:r>
              <a:rPr lang="en-US" dirty="0" smtClean="0">
                <a:latin typeface="Consolas" panose="020B0609020204030204" pitchFamily="49" charset="0"/>
              </a:rPr>
              <a:t>op</a:t>
            </a:r>
            <a:r>
              <a:rPr lang="en-US" dirty="0" smtClean="0"/>
              <a:t> </a:t>
            </a:r>
            <a:r>
              <a:rPr lang="en-US" dirty="0"/>
              <a:t>to each element and an accumulated value</a:t>
            </a:r>
          </a:p>
          <a:p>
            <a:pPr lvl="1"/>
            <a:r>
              <a:rPr lang="en-US" dirty="0" smtClean="0"/>
              <a:t>Seeded </a:t>
            </a:r>
            <a:r>
              <a:rPr lang="en-US" dirty="0"/>
              <a:t>by initial value </a:t>
            </a:r>
            <a:r>
              <a:rPr lang="en-US" dirty="0" smtClean="0">
                <a:latin typeface="Consolas" panose="020B0609020204030204" pitchFamily="49" charset="0"/>
              </a:rPr>
              <a:t>T </a:t>
            </a:r>
            <a:r>
              <a:rPr lang="en-US" dirty="0" err="1" smtClean="0">
                <a:latin typeface="Consolas" panose="020B0609020204030204" pitchFamily="49" charset="0"/>
              </a:rPr>
              <a:t>init</a:t>
            </a:r>
            <a:endParaRPr lang="en-US" dirty="0" smtClean="0">
              <a:solidFill>
                <a:srgbClr val="1F377F"/>
              </a:solidFill>
              <a:latin typeface="Consolas" panose="020B0609020204030204" pitchFamily="49" charset="0"/>
            </a:endParaRP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 smtClean="0">
              <a:solidFill>
                <a:srgbClr val="1F377F"/>
              </a:solidFill>
              <a:latin typeface="Consolas" panose="020B0609020204030204" pitchFamily="49" charset="0"/>
            </a:endParaRP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 smtClean="0">
              <a:solidFill>
                <a:srgbClr val="1F377F"/>
              </a:solidFill>
              <a:latin typeface="Consolas" panose="020B0609020204030204" pitchFamily="49" charset="0"/>
            </a:endParaRP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>
              <a:solidFill>
                <a:srgbClr val="1F377F"/>
              </a:solidFill>
              <a:latin typeface="Consolas" panose="020B0609020204030204" pitchFamily="49" charset="0"/>
            </a:endParaRP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 smtClean="0">
              <a:solidFill>
                <a:srgbClr val="1F377F"/>
              </a:solidFill>
              <a:latin typeface="Consolas" panose="020B0609020204030204" pitchFamily="49" charset="0"/>
            </a:endParaRP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>
              <a:solidFill>
                <a:srgbClr val="1F377F"/>
              </a:solidFill>
              <a:latin typeface="Consolas" panose="020B0609020204030204" pitchFamily="49" charset="0"/>
            </a:endParaRP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 smtClean="0">
              <a:solidFill>
                <a:srgbClr val="1F377F"/>
              </a:solidFill>
              <a:latin typeface="Consolas" panose="020B0609020204030204" pitchFamily="49" charset="0"/>
            </a:endParaRP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template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typename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InputIt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typename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typename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BinaryOp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74531F"/>
                </a:solidFill>
                <a:latin typeface="Consolas" panose="020B0609020204030204" pitchFamily="49" charset="0"/>
              </a:rPr>
              <a:t>reduce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InputIt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first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InputIt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last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init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BinaryOp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op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lvl="1"/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69" name="object 69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Data Parallelism (1)</a:t>
            </a:r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460361" y="954891"/>
            <a:ext cx="8141035" cy="35841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407398" indent="-399696">
              <a:lnSpc>
                <a:spcPts val="2853"/>
              </a:lnSpc>
              <a:spcBef>
                <a:spcPts val="82"/>
              </a:spcBef>
              <a:buSzPct val="121176"/>
              <a:buFont typeface="Trebuchet MS"/>
              <a:buChar char="▪"/>
              <a:tabLst>
                <a:tab pos="407398" algn="l"/>
              </a:tabLst>
            </a:pPr>
            <a:endParaRPr sz="2092" dirty="0">
              <a:latin typeface="Consolas"/>
              <a:cs typeface="Consolas"/>
            </a:endParaRPr>
          </a:p>
        </p:txBody>
      </p:sp>
      <p:sp>
        <p:nvSpPr>
          <p:cNvPr id="76" name="Date Placeholder 7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3/11/2025, Lecture 12</a:t>
            </a:r>
            <a:endParaRPr lang="en-US"/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11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05762" y="5535474"/>
            <a:ext cx="6636032" cy="9335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numbers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r>
              <a:rPr lang="en-US" sz="160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8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6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9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8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6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sum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::ranges::</a:t>
            </a:r>
            <a:r>
              <a:rPr lang="en-US" sz="1600" dirty="0" smtClean="0">
                <a:solidFill>
                  <a:srgbClr val="74531F"/>
                </a:solidFill>
                <a:latin typeface="Consolas" panose="020B0609020204030204" pitchFamily="49" charset="0"/>
              </a:rPr>
              <a:t>reduce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numbers</a:t>
            </a:r>
            <a:r>
              <a:rPr lang="en-US" sz="160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mtClean="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sz="160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Sum: {}</a:t>
            </a:r>
            <a:r>
              <a:rPr lang="en-US" sz="16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sum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    // Outputs: Sum: </a:t>
            </a:r>
            <a:r>
              <a:rPr lang="en-US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53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751" y="2624801"/>
            <a:ext cx="7219604" cy="163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7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Fold (fold left)</a:t>
            </a:r>
            <a:endParaRPr lang="en-US" dirty="0"/>
          </a:p>
        </p:txBody>
      </p:sp>
      <p:sp>
        <p:nvSpPr>
          <p:cNvPr id="77" name="Content Placeholder 7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Apply </a:t>
            </a:r>
            <a:r>
              <a:rPr lang="en-US" dirty="0">
                <a:latin typeface="Consolas" panose="020B0609020204030204" pitchFamily="49" charset="0"/>
              </a:rPr>
              <a:t>f</a:t>
            </a:r>
            <a:r>
              <a:rPr lang="en-US" dirty="0"/>
              <a:t> to each element and an accumulated value</a:t>
            </a:r>
          </a:p>
          <a:p>
            <a:r>
              <a:rPr lang="en-US" dirty="0"/>
              <a:t>In addition to binary function </a:t>
            </a:r>
            <a:r>
              <a:rPr lang="en-US" dirty="0">
                <a:latin typeface="Consolas" panose="020B0609020204030204" pitchFamily="49" charset="0"/>
              </a:rPr>
              <a:t>f</a:t>
            </a:r>
            <a:r>
              <a:rPr lang="en-US" dirty="0"/>
              <a:t>, also need an additional binary “combiner” function </a:t>
            </a:r>
            <a:r>
              <a:rPr lang="en-US" dirty="0" smtClean="0"/>
              <a:t>(no need for </a:t>
            </a:r>
            <a:r>
              <a:rPr lang="en-US" dirty="0" smtClean="0">
                <a:latin typeface="Consolas" panose="020B0609020204030204" pitchFamily="49" charset="0"/>
              </a:rPr>
              <a:t>comb</a:t>
            </a:r>
            <a:r>
              <a:rPr lang="en-US" dirty="0" smtClean="0"/>
              <a:t> if </a:t>
            </a:r>
            <a:r>
              <a:rPr lang="en-US" dirty="0" smtClean="0">
                <a:latin typeface="Consolas" panose="020B0609020204030204" pitchFamily="49" charset="0"/>
              </a:rPr>
              <a:t>f</a:t>
            </a:r>
            <a:r>
              <a:rPr lang="en-US" dirty="0" smtClean="0"/>
              <a:t> is an associative function)</a:t>
            </a:r>
            <a:endParaRPr lang="en-US" dirty="0"/>
          </a:p>
          <a:p>
            <a:r>
              <a:rPr lang="en-US" dirty="0"/>
              <a:t>Seeded by initial value of type </a:t>
            </a:r>
            <a:r>
              <a:rPr lang="en-US" dirty="0">
                <a:latin typeface="Consolas" panose="020B0609020204030204" pitchFamily="49" charset="0"/>
              </a:rPr>
              <a:t>b</a:t>
            </a:r>
            <a:r>
              <a:rPr lang="en-US" dirty="0"/>
              <a:t> (must be identity for </a:t>
            </a:r>
            <a:r>
              <a:rPr lang="en-US" dirty="0">
                <a:latin typeface="Consolas" panose="020B0609020204030204" pitchFamily="49" charset="0"/>
              </a:rPr>
              <a:t>f</a:t>
            </a:r>
            <a:r>
              <a:rPr lang="en-US" dirty="0"/>
              <a:t> and </a:t>
            </a:r>
            <a:r>
              <a:rPr lang="en-US" dirty="0">
                <a:latin typeface="Consolas" panose="020B0609020204030204" pitchFamily="49" charset="0"/>
              </a:rPr>
              <a:t>comb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grpSp>
        <p:nvGrpSpPr>
          <p:cNvPr id="81" name="Group 80"/>
          <p:cNvGrpSpPr/>
          <p:nvPr/>
        </p:nvGrpSpPr>
        <p:grpSpPr>
          <a:xfrm>
            <a:off x="1502627" y="3572947"/>
            <a:ext cx="7915023" cy="3192979"/>
            <a:chOff x="2072858" y="3086774"/>
            <a:chExt cx="7915023" cy="3192979"/>
          </a:xfrm>
        </p:grpSpPr>
        <p:grpSp>
          <p:nvGrpSpPr>
            <p:cNvPr id="3" name="object 3"/>
            <p:cNvGrpSpPr/>
            <p:nvPr/>
          </p:nvGrpSpPr>
          <p:grpSpPr>
            <a:xfrm>
              <a:off x="8316306" y="3086774"/>
              <a:ext cx="1653082" cy="1035438"/>
              <a:chOff x="13713499" y="5090319"/>
              <a:chExt cx="2726055" cy="1707514"/>
            </a:xfrm>
          </p:grpSpPr>
          <p:pic>
            <p:nvPicPr>
              <p:cNvPr id="4" name="object 4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3713499" y="5090319"/>
                <a:ext cx="2725436" cy="1269886"/>
              </a:xfrm>
              <a:prstGeom prst="rect">
                <a:avLst/>
              </a:prstGeom>
            </p:spPr>
          </p:pic>
          <p:sp>
            <p:nvSpPr>
              <p:cNvPr id="5" name="object 5"/>
              <p:cNvSpPr/>
              <p:nvPr/>
            </p:nvSpPr>
            <p:spPr>
              <a:xfrm>
                <a:off x="16308990" y="5960195"/>
                <a:ext cx="0" cy="682625"/>
              </a:xfrm>
              <a:custGeom>
                <a:avLst/>
                <a:gdLst/>
                <a:ahLst/>
                <a:cxnLst/>
                <a:rect l="l" t="t" r="r" b="b"/>
                <a:pathLst>
                  <a:path h="682625">
                    <a:moveTo>
                      <a:pt x="0" y="0"/>
                    </a:moveTo>
                    <a:lnTo>
                      <a:pt x="0" y="661580"/>
                    </a:lnTo>
                    <a:lnTo>
                      <a:pt x="0" y="682522"/>
                    </a:lnTo>
                  </a:path>
                </a:pathLst>
              </a:custGeom>
              <a:ln w="41883">
                <a:solidFill>
                  <a:srgbClr val="A6AAA9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16221035" y="6621775"/>
                <a:ext cx="176530" cy="176530"/>
              </a:xfrm>
              <a:custGeom>
                <a:avLst/>
                <a:gdLst/>
                <a:ahLst/>
                <a:cxnLst/>
                <a:rect l="l" t="t" r="r" b="b"/>
                <a:pathLst>
                  <a:path w="176530" h="176529">
                    <a:moveTo>
                      <a:pt x="175910" y="0"/>
                    </a:moveTo>
                    <a:lnTo>
                      <a:pt x="0" y="0"/>
                    </a:lnTo>
                    <a:lnTo>
                      <a:pt x="87955" y="175910"/>
                    </a:lnTo>
                    <a:lnTo>
                      <a:pt x="175910" y="0"/>
                    </a:lnTo>
                    <a:close/>
                  </a:path>
                </a:pathLst>
              </a:custGeom>
              <a:solidFill>
                <a:srgbClr val="A6AAA9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</p:grpSp>
        <p:grpSp>
          <p:nvGrpSpPr>
            <p:cNvPr id="7" name="object 7"/>
            <p:cNvGrpSpPr/>
            <p:nvPr/>
          </p:nvGrpSpPr>
          <p:grpSpPr>
            <a:xfrm>
              <a:off x="6203956" y="3086774"/>
              <a:ext cx="1675801" cy="1162125"/>
              <a:chOff x="10230077" y="5090319"/>
              <a:chExt cx="2763520" cy="1916430"/>
            </a:xfrm>
          </p:grpSpPr>
          <p:pic>
            <p:nvPicPr>
              <p:cNvPr id="8" name="object 8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0230077" y="5090319"/>
                <a:ext cx="2725436" cy="1269886"/>
              </a:xfrm>
              <a:prstGeom prst="rect">
                <a:avLst/>
              </a:prstGeom>
            </p:spPr>
          </p:pic>
          <p:sp>
            <p:nvSpPr>
              <p:cNvPr id="9" name="object 9"/>
              <p:cNvSpPr/>
              <p:nvPr/>
            </p:nvSpPr>
            <p:spPr>
              <a:xfrm>
                <a:off x="12687477" y="6695382"/>
                <a:ext cx="290830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290829" h="295275">
                    <a:moveTo>
                      <a:pt x="290360" y="0"/>
                    </a:moveTo>
                    <a:lnTo>
                      <a:pt x="0" y="0"/>
                    </a:lnTo>
                    <a:lnTo>
                      <a:pt x="0" y="295104"/>
                    </a:lnTo>
                    <a:lnTo>
                      <a:pt x="290360" y="295104"/>
                    </a:lnTo>
                    <a:lnTo>
                      <a:pt x="290360" y="0"/>
                    </a:lnTo>
                    <a:close/>
                  </a:path>
                </a:pathLst>
              </a:custGeom>
              <a:solidFill>
                <a:srgbClr val="70BF41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12687477" y="6695383"/>
                <a:ext cx="290830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290829" h="295275">
                    <a:moveTo>
                      <a:pt x="0" y="0"/>
                    </a:moveTo>
                    <a:lnTo>
                      <a:pt x="290360" y="0"/>
                    </a:lnTo>
                    <a:lnTo>
                      <a:pt x="290360" y="295104"/>
                    </a:lnTo>
                    <a:lnTo>
                      <a:pt x="0" y="295104"/>
                    </a:lnTo>
                    <a:lnTo>
                      <a:pt x="0" y="0"/>
                    </a:lnTo>
                    <a:close/>
                  </a:path>
                </a:pathLst>
              </a:custGeom>
              <a:ln w="31412">
                <a:solidFill>
                  <a:srgbClr val="00882B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12832656" y="5897806"/>
                <a:ext cx="0" cy="594995"/>
              </a:xfrm>
              <a:custGeom>
                <a:avLst/>
                <a:gdLst/>
                <a:ahLst/>
                <a:cxnLst/>
                <a:rect l="l" t="t" r="r" b="b"/>
                <a:pathLst>
                  <a:path h="594995">
                    <a:moveTo>
                      <a:pt x="0" y="0"/>
                    </a:moveTo>
                    <a:lnTo>
                      <a:pt x="0" y="574046"/>
                    </a:lnTo>
                    <a:lnTo>
                      <a:pt x="0" y="594988"/>
                    </a:lnTo>
                  </a:path>
                </a:pathLst>
              </a:custGeom>
              <a:ln w="41883">
                <a:solidFill>
                  <a:srgbClr val="A6AAA9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12744700" y="6471853"/>
                <a:ext cx="176530" cy="176530"/>
              </a:xfrm>
              <a:custGeom>
                <a:avLst/>
                <a:gdLst/>
                <a:ahLst/>
                <a:cxnLst/>
                <a:rect l="l" t="t" r="r" b="b"/>
                <a:pathLst>
                  <a:path w="176529" h="176529">
                    <a:moveTo>
                      <a:pt x="175910" y="0"/>
                    </a:moveTo>
                    <a:lnTo>
                      <a:pt x="0" y="0"/>
                    </a:lnTo>
                    <a:lnTo>
                      <a:pt x="87955" y="175910"/>
                    </a:lnTo>
                    <a:lnTo>
                      <a:pt x="175910" y="0"/>
                    </a:lnTo>
                    <a:close/>
                  </a:path>
                </a:pathLst>
              </a:custGeom>
              <a:solidFill>
                <a:srgbClr val="A6AAA9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</p:grpSp>
        <p:grpSp>
          <p:nvGrpSpPr>
            <p:cNvPr id="13" name="object 13"/>
            <p:cNvGrpSpPr/>
            <p:nvPr/>
          </p:nvGrpSpPr>
          <p:grpSpPr>
            <a:xfrm>
              <a:off x="4161013" y="3086774"/>
              <a:ext cx="1705066" cy="1162125"/>
              <a:chOff x="6861113" y="5090319"/>
              <a:chExt cx="2811780" cy="1916430"/>
            </a:xfrm>
          </p:grpSpPr>
          <p:pic>
            <p:nvPicPr>
              <p:cNvPr id="14" name="object 14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861113" y="5090319"/>
                <a:ext cx="2725436" cy="1269886"/>
              </a:xfrm>
              <a:prstGeom prst="rect">
                <a:avLst/>
              </a:prstGeom>
            </p:spPr>
          </p:pic>
          <p:sp>
            <p:nvSpPr>
              <p:cNvPr id="15" name="object 15"/>
              <p:cNvSpPr/>
              <p:nvPr/>
            </p:nvSpPr>
            <p:spPr>
              <a:xfrm>
                <a:off x="9366281" y="6695382"/>
                <a:ext cx="290830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290829" h="295275">
                    <a:moveTo>
                      <a:pt x="290360" y="0"/>
                    </a:moveTo>
                    <a:lnTo>
                      <a:pt x="0" y="0"/>
                    </a:lnTo>
                    <a:lnTo>
                      <a:pt x="0" y="295104"/>
                    </a:lnTo>
                    <a:lnTo>
                      <a:pt x="290360" y="295104"/>
                    </a:lnTo>
                    <a:lnTo>
                      <a:pt x="290360" y="0"/>
                    </a:lnTo>
                    <a:close/>
                  </a:path>
                </a:pathLst>
              </a:custGeom>
              <a:solidFill>
                <a:srgbClr val="70BF41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9366281" y="6695383"/>
                <a:ext cx="290830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290829" h="295275">
                    <a:moveTo>
                      <a:pt x="0" y="0"/>
                    </a:moveTo>
                    <a:lnTo>
                      <a:pt x="290360" y="0"/>
                    </a:lnTo>
                    <a:lnTo>
                      <a:pt x="290360" y="295104"/>
                    </a:lnTo>
                    <a:lnTo>
                      <a:pt x="0" y="295104"/>
                    </a:lnTo>
                    <a:lnTo>
                      <a:pt x="0" y="0"/>
                    </a:lnTo>
                    <a:close/>
                  </a:path>
                </a:pathLst>
              </a:custGeom>
              <a:ln w="31412">
                <a:solidFill>
                  <a:srgbClr val="00882B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9511462" y="5949373"/>
                <a:ext cx="0" cy="554355"/>
              </a:xfrm>
              <a:custGeom>
                <a:avLst/>
                <a:gdLst/>
                <a:ahLst/>
                <a:cxnLst/>
                <a:rect l="l" t="t" r="r" b="b"/>
                <a:pathLst>
                  <a:path h="554354">
                    <a:moveTo>
                      <a:pt x="0" y="0"/>
                    </a:moveTo>
                    <a:lnTo>
                      <a:pt x="0" y="532950"/>
                    </a:lnTo>
                    <a:lnTo>
                      <a:pt x="0" y="553892"/>
                    </a:lnTo>
                  </a:path>
                </a:pathLst>
              </a:custGeom>
              <a:ln w="41883">
                <a:solidFill>
                  <a:srgbClr val="A6AAA9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9423506" y="6482323"/>
                <a:ext cx="176530" cy="176530"/>
              </a:xfrm>
              <a:custGeom>
                <a:avLst/>
                <a:gdLst/>
                <a:ahLst/>
                <a:cxnLst/>
                <a:rect l="l" t="t" r="r" b="b"/>
                <a:pathLst>
                  <a:path w="176529" h="176529">
                    <a:moveTo>
                      <a:pt x="175910" y="0"/>
                    </a:moveTo>
                    <a:lnTo>
                      <a:pt x="0" y="0"/>
                    </a:lnTo>
                    <a:lnTo>
                      <a:pt x="87955" y="175910"/>
                    </a:lnTo>
                    <a:lnTo>
                      <a:pt x="175910" y="0"/>
                    </a:lnTo>
                    <a:close/>
                  </a:path>
                </a:pathLst>
              </a:custGeom>
              <a:solidFill>
                <a:srgbClr val="A6AAA9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</p:grpSp>
        <p:grpSp>
          <p:nvGrpSpPr>
            <p:cNvPr id="21" name="object 21"/>
            <p:cNvGrpSpPr/>
            <p:nvPr/>
          </p:nvGrpSpPr>
          <p:grpSpPr>
            <a:xfrm>
              <a:off x="2072858" y="3086774"/>
              <a:ext cx="1685043" cy="1162125"/>
              <a:chOff x="3417591" y="5090319"/>
              <a:chExt cx="2778760" cy="1916430"/>
            </a:xfrm>
          </p:grpSpPr>
          <p:sp>
            <p:nvSpPr>
              <p:cNvPr id="22" name="object 22"/>
              <p:cNvSpPr/>
              <p:nvPr/>
            </p:nvSpPr>
            <p:spPr>
              <a:xfrm>
                <a:off x="5889948" y="6695382"/>
                <a:ext cx="290830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290829" h="295275">
                    <a:moveTo>
                      <a:pt x="290360" y="0"/>
                    </a:moveTo>
                    <a:lnTo>
                      <a:pt x="0" y="0"/>
                    </a:lnTo>
                    <a:lnTo>
                      <a:pt x="0" y="295104"/>
                    </a:lnTo>
                    <a:lnTo>
                      <a:pt x="290360" y="295104"/>
                    </a:lnTo>
                    <a:lnTo>
                      <a:pt x="290360" y="0"/>
                    </a:lnTo>
                    <a:close/>
                  </a:path>
                </a:pathLst>
              </a:custGeom>
              <a:solidFill>
                <a:srgbClr val="70BF41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23" name="object 23"/>
              <p:cNvSpPr/>
              <p:nvPr/>
            </p:nvSpPr>
            <p:spPr>
              <a:xfrm>
                <a:off x="5889948" y="6695383"/>
                <a:ext cx="290830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290829" h="295275">
                    <a:moveTo>
                      <a:pt x="0" y="0"/>
                    </a:moveTo>
                    <a:lnTo>
                      <a:pt x="290360" y="0"/>
                    </a:lnTo>
                    <a:lnTo>
                      <a:pt x="290360" y="295104"/>
                    </a:lnTo>
                    <a:lnTo>
                      <a:pt x="0" y="295104"/>
                    </a:lnTo>
                    <a:lnTo>
                      <a:pt x="0" y="0"/>
                    </a:lnTo>
                    <a:close/>
                  </a:path>
                </a:pathLst>
              </a:custGeom>
              <a:ln w="31412">
                <a:solidFill>
                  <a:srgbClr val="00882B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pic>
            <p:nvPicPr>
              <p:cNvPr id="24" name="object 24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417591" y="5090319"/>
                <a:ext cx="2725436" cy="1269886"/>
              </a:xfrm>
              <a:prstGeom prst="rect">
                <a:avLst/>
              </a:prstGeom>
            </p:spPr>
          </p:pic>
          <p:sp>
            <p:nvSpPr>
              <p:cNvPr id="25" name="object 25"/>
              <p:cNvSpPr/>
              <p:nvPr/>
            </p:nvSpPr>
            <p:spPr>
              <a:xfrm>
                <a:off x="6037264" y="5919677"/>
                <a:ext cx="0" cy="584200"/>
              </a:xfrm>
              <a:custGeom>
                <a:avLst/>
                <a:gdLst/>
                <a:ahLst/>
                <a:cxnLst/>
                <a:rect l="l" t="t" r="r" b="b"/>
                <a:pathLst>
                  <a:path h="584200">
                    <a:moveTo>
                      <a:pt x="0" y="0"/>
                    </a:moveTo>
                    <a:lnTo>
                      <a:pt x="0" y="562646"/>
                    </a:lnTo>
                    <a:lnTo>
                      <a:pt x="0" y="583588"/>
                    </a:lnTo>
                  </a:path>
                </a:pathLst>
              </a:custGeom>
              <a:ln w="41883">
                <a:solidFill>
                  <a:srgbClr val="A6AAA9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26" name="object 26"/>
              <p:cNvSpPr/>
              <p:nvPr/>
            </p:nvSpPr>
            <p:spPr>
              <a:xfrm>
                <a:off x="5949308" y="6482323"/>
                <a:ext cx="176530" cy="176530"/>
              </a:xfrm>
              <a:custGeom>
                <a:avLst/>
                <a:gdLst/>
                <a:ahLst/>
                <a:cxnLst/>
                <a:rect l="l" t="t" r="r" b="b"/>
                <a:pathLst>
                  <a:path w="176529" h="176529">
                    <a:moveTo>
                      <a:pt x="175910" y="0"/>
                    </a:moveTo>
                    <a:lnTo>
                      <a:pt x="0" y="0"/>
                    </a:lnTo>
                    <a:lnTo>
                      <a:pt x="87955" y="175910"/>
                    </a:lnTo>
                    <a:lnTo>
                      <a:pt x="175910" y="0"/>
                    </a:lnTo>
                    <a:close/>
                  </a:path>
                </a:pathLst>
              </a:custGeom>
              <a:solidFill>
                <a:srgbClr val="A6AAA9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</p:grpSp>
        <p:grpSp>
          <p:nvGrpSpPr>
            <p:cNvPr id="27" name="object 27"/>
            <p:cNvGrpSpPr/>
            <p:nvPr/>
          </p:nvGrpSpPr>
          <p:grpSpPr>
            <a:xfrm>
              <a:off x="9792653" y="4152155"/>
              <a:ext cx="195228" cy="198308"/>
              <a:chOff x="16148105" y="6847211"/>
              <a:chExt cx="321945" cy="327025"/>
            </a:xfrm>
          </p:grpSpPr>
          <p:sp>
            <p:nvSpPr>
              <p:cNvPr id="28" name="object 28"/>
              <p:cNvSpPr/>
              <p:nvPr/>
            </p:nvSpPr>
            <p:spPr>
              <a:xfrm>
                <a:off x="16163812" y="6862917"/>
                <a:ext cx="290830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290830" h="295275">
                    <a:moveTo>
                      <a:pt x="290360" y="0"/>
                    </a:moveTo>
                    <a:lnTo>
                      <a:pt x="0" y="0"/>
                    </a:lnTo>
                    <a:lnTo>
                      <a:pt x="0" y="295104"/>
                    </a:lnTo>
                    <a:lnTo>
                      <a:pt x="290360" y="295104"/>
                    </a:lnTo>
                    <a:lnTo>
                      <a:pt x="290360" y="0"/>
                    </a:lnTo>
                    <a:close/>
                  </a:path>
                </a:pathLst>
              </a:custGeom>
              <a:solidFill>
                <a:srgbClr val="70BF41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29" name="object 29"/>
              <p:cNvSpPr/>
              <p:nvPr/>
            </p:nvSpPr>
            <p:spPr>
              <a:xfrm>
                <a:off x="16163812" y="6862917"/>
                <a:ext cx="290830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290830" h="295275">
                    <a:moveTo>
                      <a:pt x="0" y="0"/>
                    </a:moveTo>
                    <a:lnTo>
                      <a:pt x="290360" y="0"/>
                    </a:lnTo>
                    <a:lnTo>
                      <a:pt x="290360" y="295104"/>
                    </a:lnTo>
                    <a:lnTo>
                      <a:pt x="0" y="295104"/>
                    </a:lnTo>
                    <a:lnTo>
                      <a:pt x="0" y="0"/>
                    </a:lnTo>
                    <a:close/>
                  </a:path>
                </a:pathLst>
              </a:custGeom>
              <a:ln w="31412">
                <a:solidFill>
                  <a:srgbClr val="00882B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</p:grpSp>
        <p:sp>
          <p:nvSpPr>
            <p:cNvPr id="30" name="object 30"/>
            <p:cNvSpPr txBox="1"/>
            <p:nvPr/>
          </p:nvSpPr>
          <p:spPr>
            <a:xfrm>
              <a:off x="4417097" y="4422845"/>
              <a:ext cx="602241" cy="330501"/>
            </a:xfrm>
            <a:prstGeom prst="rect">
              <a:avLst/>
            </a:prstGeom>
          </p:spPr>
          <p:txBody>
            <a:bodyPr vert="horz" wrap="square" lIns="0" tIns="8471" rIns="0" bIns="0" rtlCol="0">
              <a:spAutoFit/>
            </a:bodyPr>
            <a:lstStyle/>
            <a:p>
              <a:pPr marL="7701">
                <a:spcBef>
                  <a:spcPts val="67"/>
                </a:spcBef>
              </a:pPr>
              <a:r>
                <a:rPr sz="2092" b="1" spc="-12" dirty="0">
                  <a:latin typeface="Consolas"/>
                  <a:cs typeface="Consolas"/>
                </a:rPr>
                <a:t>comb</a:t>
              </a:r>
              <a:endParaRPr sz="2092">
                <a:latin typeface="Consolas"/>
                <a:cs typeface="Consolas"/>
              </a:endParaRPr>
            </a:p>
          </p:txBody>
        </p:sp>
        <p:grpSp>
          <p:nvGrpSpPr>
            <p:cNvPr id="31" name="object 31"/>
            <p:cNvGrpSpPr/>
            <p:nvPr/>
          </p:nvGrpSpPr>
          <p:grpSpPr>
            <a:xfrm>
              <a:off x="4651584" y="5100557"/>
              <a:ext cx="195228" cy="198308"/>
              <a:chOff x="7670101" y="8411195"/>
              <a:chExt cx="321945" cy="327025"/>
            </a:xfrm>
          </p:grpSpPr>
          <p:sp>
            <p:nvSpPr>
              <p:cNvPr id="32" name="object 32"/>
              <p:cNvSpPr/>
              <p:nvPr/>
            </p:nvSpPr>
            <p:spPr>
              <a:xfrm>
                <a:off x="7685807" y="8426901"/>
                <a:ext cx="290830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290829" h="295275">
                    <a:moveTo>
                      <a:pt x="290360" y="0"/>
                    </a:moveTo>
                    <a:lnTo>
                      <a:pt x="0" y="0"/>
                    </a:lnTo>
                    <a:lnTo>
                      <a:pt x="0" y="295104"/>
                    </a:lnTo>
                    <a:lnTo>
                      <a:pt x="290360" y="295104"/>
                    </a:lnTo>
                    <a:lnTo>
                      <a:pt x="290360" y="0"/>
                    </a:lnTo>
                    <a:close/>
                  </a:path>
                </a:pathLst>
              </a:custGeom>
              <a:solidFill>
                <a:srgbClr val="70BF41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33" name="object 33"/>
              <p:cNvSpPr/>
              <p:nvPr/>
            </p:nvSpPr>
            <p:spPr>
              <a:xfrm>
                <a:off x="7685807" y="8426901"/>
                <a:ext cx="290830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290829" h="295275">
                    <a:moveTo>
                      <a:pt x="0" y="0"/>
                    </a:moveTo>
                    <a:lnTo>
                      <a:pt x="290360" y="0"/>
                    </a:lnTo>
                    <a:lnTo>
                      <a:pt x="290360" y="295104"/>
                    </a:lnTo>
                    <a:lnTo>
                      <a:pt x="0" y="295104"/>
                    </a:lnTo>
                    <a:lnTo>
                      <a:pt x="0" y="0"/>
                    </a:lnTo>
                    <a:close/>
                  </a:path>
                </a:pathLst>
              </a:custGeom>
              <a:ln w="31412">
                <a:solidFill>
                  <a:srgbClr val="00882B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</p:grpSp>
        <p:sp>
          <p:nvSpPr>
            <p:cNvPr id="34" name="object 34"/>
            <p:cNvSpPr txBox="1"/>
            <p:nvPr/>
          </p:nvSpPr>
          <p:spPr>
            <a:xfrm>
              <a:off x="8545734" y="4418972"/>
              <a:ext cx="602241" cy="330501"/>
            </a:xfrm>
            <a:prstGeom prst="rect">
              <a:avLst/>
            </a:prstGeom>
          </p:spPr>
          <p:txBody>
            <a:bodyPr vert="horz" wrap="square" lIns="0" tIns="8471" rIns="0" bIns="0" rtlCol="0">
              <a:spAutoFit/>
            </a:bodyPr>
            <a:lstStyle/>
            <a:p>
              <a:pPr marL="7701">
                <a:spcBef>
                  <a:spcPts val="67"/>
                </a:spcBef>
              </a:pPr>
              <a:r>
                <a:rPr sz="2092" b="1" spc="-12" dirty="0">
                  <a:latin typeface="Consolas"/>
                  <a:cs typeface="Consolas"/>
                </a:rPr>
                <a:t>comb</a:t>
              </a:r>
              <a:endParaRPr sz="2092">
                <a:latin typeface="Consolas"/>
                <a:cs typeface="Consolas"/>
              </a:endParaRPr>
            </a:p>
          </p:txBody>
        </p:sp>
        <p:grpSp>
          <p:nvGrpSpPr>
            <p:cNvPr id="35" name="object 35"/>
            <p:cNvGrpSpPr/>
            <p:nvPr/>
          </p:nvGrpSpPr>
          <p:grpSpPr>
            <a:xfrm>
              <a:off x="4684380" y="4774937"/>
              <a:ext cx="129767" cy="291108"/>
              <a:chOff x="7724184" y="7874224"/>
              <a:chExt cx="213995" cy="480059"/>
            </a:xfrm>
          </p:grpSpPr>
          <p:sp>
            <p:nvSpPr>
              <p:cNvPr id="36" name="object 36"/>
              <p:cNvSpPr/>
              <p:nvPr/>
            </p:nvSpPr>
            <p:spPr>
              <a:xfrm>
                <a:off x="7830987" y="7874224"/>
                <a:ext cx="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h="292100">
                    <a:moveTo>
                      <a:pt x="0" y="0"/>
                    </a:moveTo>
                    <a:lnTo>
                      <a:pt x="0" y="265841"/>
                    </a:lnTo>
                    <a:lnTo>
                      <a:pt x="0" y="292018"/>
                    </a:lnTo>
                  </a:path>
                </a:pathLst>
              </a:custGeom>
              <a:ln w="52354">
                <a:solidFill>
                  <a:srgbClr val="A6AAA9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37" name="object 37"/>
              <p:cNvSpPr/>
              <p:nvPr/>
            </p:nvSpPr>
            <p:spPr>
              <a:xfrm>
                <a:off x="7724184" y="8140065"/>
                <a:ext cx="213995" cy="213995"/>
              </a:xfrm>
              <a:custGeom>
                <a:avLst/>
                <a:gdLst/>
                <a:ahLst/>
                <a:cxnLst/>
                <a:rect l="l" t="t" r="r" b="b"/>
                <a:pathLst>
                  <a:path w="213995" h="213995">
                    <a:moveTo>
                      <a:pt x="213606" y="0"/>
                    </a:moveTo>
                    <a:lnTo>
                      <a:pt x="0" y="0"/>
                    </a:lnTo>
                    <a:lnTo>
                      <a:pt x="106803" y="213606"/>
                    </a:lnTo>
                    <a:lnTo>
                      <a:pt x="213606" y="0"/>
                    </a:lnTo>
                    <a:close/>
                  </a:path>
                </a:pathLst>
              </a:custGeom>
              <a:solidFill>
                <a:srgbClr val="A6AAA9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</p:grpSp>
        <p:grpSp>
          <p:nvGrpSpPr>
            <p:cNvPr id="38" name="object 38"/>
            <p:cNvGrpSpPr/>
            <p:nvPr/>
          </p:nvGrpSpPr>
          <p:grpSpPr>
            <a:xfrm>
              <a:off x="8813019" y="4782401"/>
              <a:ext cx="129767" cy="291108"/>
              <a:chOff x="14532615" y="7886533"/>
              <a:chExt cx="213995" cy="480059"/>
            </a:xfrm>
          </p:grpSpPr>
          <p:sp>
            <p:nvSpPr>
              <p:cNvPr id="39" name="object 39"/>
              <p:cNvSpPr/>
              <p:nvPr/>
            </p:nvSpPr>
            <p:spPr>
              <a:xfrm>
                <a:off x="14639418" y="7886533"/>
                <a:ext cx="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h="292100">
                    <a:moveTo>
                      <a:pt x="0" y="0"/>
                    </a:moveTo>
                    <a:lnTo>
                      <a:pt x="0" y="265841"/>
                    </a:lnTo>
                    <a:lnTo>
                      <a:pt x="0" y="292018"/>
                    </a:lnTo>
                  </a:path>
                </a:pathLst>
              </a:custGeom>
              <a:ln w="52354">
                <a:solidFill>
                  <a:srgbClr val="A6AAA9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40" name="object 40"/>
              <p:cNvSpPr/>
              <p:nvPr/>
            </p:nvSpPr>
            <p:spPr>
              <a:xfrm>
                <a:off x="14532615" y="8152374"/>
                <a:ext cx="213995" cy="213995"/>
              </a:xfrm>
              <a:custGeom>
                <a:avLst/>
                <a:gdLst/>
                <a:ahLst/>
                <a:cxnLst/>
                <a:rect l="l" t="t" r="r" b="b"/>
                <a:pathLst>
                  <a:path w="213994" h="213995">
                    <a:moveTo>
                      <a:pt x="213606" y="0"/>
                    </a:moveTo>
                    <a:lnTo>
                      <a:pt x="0" y="0"/>
                    </a:lnTo>
                    <a:lnTo>
                      <a:pt x="106803" y="213606"/>
                    </a:lnTo>
                    <a:lnTo>
                      <a:pt x="213606" y="0"/>
                    </a:lnTo>
                    <a:close/>
                  </a:path>
                </a:pathLst>
              </a:custGeom>
              <a:solidFill>
                <a:srgbClr val="A6AAA9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</p:grpSp>
        <p:grpSp>
          <p:nvGrpSpPr>
            <p:cNvPr id="41" name="object 41"/>
            <p:cNvGrpSpPr/>
            <p:nvPr/>
          </p:nvGrpSpPr>
          <p:grpSpPr>
            <a:xfrm>
              <a:off x="8780217" y="5109382"/>
              <a:ext cx="195228" cy="198308"/>
              <a:chOff x="14478522" y="8425748"/>
              <a:chExt cx="321945" cy="327025"/>
            </a:xfrm>
          </p:grpSpPr>
          <p:sp>
            <p:nvSpPr>
              <p:cNvPr id="42" name="object 42"/>
              <p:cNvSpPr/>
              <p:nvPr/>
            </p:nvSpPr>
            <p:spPr>
              <a:xfrm>
                <a:off x="14494228" y="8441455"/>
                <a:ext cx="290830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290830" h="295275">
                    <a:moveTo>
                      <a:pt x="290360" y="0"/>
                    </a:moveTo>
                    <a:lnTo>
                      <a:pt x="0" y="0"/>
                    </a:lnTo>
                    <a:lnTo>
                      <a:pt x="0" y="295104"/>
                    </a:lnTo>
                    <a:lnTo>
                      <a:pt x="290360" y="295104"/>
                    </a:lnTo>
                    <a:lnTo>
                      <a:pt x="290360" y="0"/>
                    </a:lnTo>
                    <a:close/>
                  </a:path>
                </a:pathLst>
              </a:custGeom>
              <a:solidFill>
                <a:srgbClr val="70BF41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43" name="object 43"/>
              <p:cNvSpPr/>
              <p:nvPr/>
            </p:nvSpPr>
            <p:spPr>
              <a:xfrm>
                <a:off x="14494228" y="8441454"/>
                <a:ext cx="290830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290830" h="295275">
                    <a:moveTo>
                      <a:pt x="0" y="0"/>
                    </a:moveTo>
                    <a:lnTo>
                      <a:pt x="290360" y="0"/>
                    </a:lnTo>
                    <a:lnTo>
                      <a:pt x="290360" y="295104"/>
                    </a:lnTo>
                    <a:lnTo>
                      <a:pt x="0" y="295104"/>
                    </a:lnTo>
                    <a:lnTo>
                      <a:pt x="0" y="0"/>
                    </a:lnTo>
                    <a:close/>
                  </a:path>
                </a:pathLst>
              </a:custGeom>
              <a:ln w="31412">
                <a:solidFill>
                  <a:srgbClr val="00882B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</p:grpSp>
        <p:sp>
          <p:nvSpPr>
            <p:cNvPr id="44" name="object 44"/>
            <p:cNvSpPr txBox="1"/>
            <p:nvPr/>
          </p:nvSpPr>
          <p:spPr>
            <a:xfrm>
              <a:off x="6390035" y="5400302"/>
              <a:ext cx="602241" cy="330501"/>
            </a:xfrm>
            <a:prstGeom prst="rect">
              <a:avLst/>
            </a:prstGeom>
          </p:spPr>
          <p:txBody>
            <a:bodyPr vert="horz" wrap="square" lIns="0" tIns="8471" rIns="0" bIns="0" rtlCol="0">
              <a:spAutoFit/>
            </a:bodyPr>
            <a:lstStyle/>
            <a:p>
              <a:pPr marL="7701">
                <a:spcBef>
                  <a:spcPts val="67"/>
                </a:spcBef>
              </a:pPr>
              <a:r>
                <a:rPr sz="2092" b="1" spc="-12" dirty="0">
                  <a:latin typeface="Consolas"/>
                  <a:cs typeface="Consolas"/>
                </a:rPr>
                <a:t>comb</a:t>
              </a:r>
              <a:endParaRPr sz="2092" dirty="0">
                <a:latin typeface="Consolas"/>
                <a:cs typeface="Consolas"/>
              </a:endParaRPr>
            </a:p>
          </p:txBody>
        </p:sp>
        <p:grpSp>
          <p:nvGrpSpPr>
            <p:cNvPr id="45" name="object 45"/>
            <p:cNvGrpSpPr/>
            <p:nvPr/>
          </p:nvGrpSpPr>
          <p:grpSpPr>
            <a:xfrm>
              <a:off x="6625572" y="5733192"/>
              <a:ext cx="129767" cy="303046"/>
              <a:chOff x="10925353" y="9454458"/>
              <a:chExt cx="213995" cy="499745"/>
            </a:xfrm>
          </p:grpSpPr>
          <p:sp>
            <p:nvSpPr>
              <p:cNvPr id="46" name="object 46"/>
              <p:cNvSpPr/>
              <p:nvPr/>
            </p:nvSpPr>
            <p:spPr>
              <a:xfrm>
                <a:off x="11032156" y="9454458"/>
                <a:ext cx="0" cy="311785"/>
              </a:xfrm>
              <a:custGeom>
                <a:avLst/>
                <a:gdLst/>
                <a:ahLst/>
                <a:cxnLst/>
                <a:rect l="l" t="t" r="r" b="b"/>
                <a:pathLst>
                  <a:path h="311784">
                    <a:moveTo>
                      <a:pt x="0" y="0"/>
                    </a:moveTo>
                    <a:lnTo>
                      <a:pt x="0" y="285512"/>
                    </a:lnTo>
                    <a:lnTo>
                      <a:pt x="0" y="311689"/>
                    </a:lnTo>
                  </a:path>
                </a:pathLst>
              </a:custGeom>
              <a:ln w="52354">
                <a:solidFill>
                  <a:srgbClr val="A6AAA9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47" name="object 47"/>
              <p:cNvSpPr/>
              <p:nvPr/>
            </p:nvSpPr>
            <p:spPr>
              <a:xfrm>
                <a:off x="10925353" y="9739971"/>
                <a:ext cx="213995" cy="213995"/>
              </a:xfrm>
              <a:custGeom>
                <a:avLst/>
                <a:gdLst/>
                <a:ahLst/>
                <a:cxnLst/>
                <a:rect l="l" t="t" r="r" b="b"/>
                <a:pathLst>
                  <a:path w="213995" h="213995">
                    <a:moveTo>
                      <a:pt x="213606" y="0"/>
                    </a:moveTo>
                    <a:lnTo>
                      <a:pt x="0" y="0"/>
                    </a:lnTo>
                    <a:lnTo>
                      <a:pt x="106803" y="213606"/>
                    </a:lnTo>
                    <a:lnTo>
                      <a:pt x="213606" y="0"/>
                    </a:lnTo>
                    <a:close/>
                  </a:path>
                </a:pathLst>
              </a:custGeom>
              <a:solidFill>
                <a:srgbClr val="A6AAA9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</p:grpSp>
        <p:grpSp>
          <p:nvGrpSpPr>
            <p:cNvPr id="48" name="object 48"/>
            <p:cNvGrpSpPr/>
            <p:nvPr/>
          </p:nvGrpSpPr>
          <p:grpSpPr>
            <a:xfrm>
              <a:off x="6586427" y="6081445"/>
              <a:ext cx="195228" cy="198308"/>
              <a:chOff x="10860800" y="10028752"/>
              <a:chExt cx="321945" cy="327025"/>
            </a:xfrm>
          </p:grpSpPr>
          <p:sp>
            <p:nvSpPr>
              <p:cNvPr id="49" name="object 49"/>
              <p:cNvSpPr/>
              <p:nvPr/>
            </p:nvSpPr>
            <p:spPr>
              <a:xfrm>
                <a:off x="10876506" y="10044459"/>
                <a:ext cx="290830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290829" h="295275">
                    <a:moveTo>
                      <a:pt x="290360" y="0"/>
                    </a:moveTo>
                    <a:lnTo>
                      <a:pt x="0" y="0"/>
                    </a:lnTo>
                    <a:lnTo>
                      <a:pt x="0" y="295104"/>
                    </a:lnTo>
                    <a:lnTo>
                      <a:pt x="290360" y="295104"/>
                    </a:lnTo>
                    <a:lnTo>
                      <a:pt x="290360" y="0"/>
                    </a:lnTo>
                    <a:close/>
                  </a:path>
                </a:pathLst>
              </a:custGeom>
              <a:solidFill>
                <a:srgbClr val="70BF41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50" name="object 50"/>
              <p:cNvSpPr/>
              <p:nvPr/>
            </p:nvSpPr>
            <p:spPr>
              <a:xfrm>
                <a:off x="10876506" y="10044459"/>
                <a:ext cx="290830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290829" h="295275">
                    <a:moveTo>
                      <a:pt x="0" y="0"/>
                    </a:moveTo>
                    <a:lnTo>
                      <a:pt x="290360" y="0"/>
                    </a:lnTo>
                    <a:lnTo>
                      <a:pt x="290360" y="295104"/>
                    </a:lnTo>
                    <a:lnTo>
                      <a:pt x="0" y="295104"/>
                    </a:lnTo>
                    <a:lnTo>
                      <a:pt x="0" y="0"/>
                    </a:lnTo>
                    <a:close/>
                  </a:path>
                </a:pathLst>
              </a:custGeom>
              <a:ln w="31412">
                <a:solidFill>
                  <a:srgbClr val="00882B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</p:grpSp>
        <p:grpSp>
          <p:nvGrpSpPr>
            <p:cNvPr id="51" name="object 51"/>
            <p:cNvGrpSpPr/>
            <p:nvPr/>
          </p:nvGrpSpPr>
          <p:grpSpPr>
            <a:xfrm>
              <a:off x="3861990" y="4266824"/>
              <a:ext cx="775905" cy="206780"/>
              <a:chOff x="6368002" y="7036309"/>
              <a:chExt cx="1279525" cy="340995"/>
            </a:xfrm>
          </p:grpSpPr>
          <p:sp>
            <p:nvSpPr>
              <p:cNvPr id="52" name="object 52"/>
              <p:cNvSpPr/>
              <p:nvPr/>
            </p:nvSpPr>
            <p:spPr>
              <a:xfrm>
                <a:off x="6388943" y="7057251"/>
                <a:ext cx="1107440" cy="238760"/>
              </a:xfrm>
              <a:custGeom>
                <a:avLst/>
                <a:gdLst/>
                <a:ahLst/>
                <a:cxnLst/>
                <a:rect l="l" t="t" r="r" b="b"/>
                <a:pathLst>
                  <a:path w="1107440" h="238759">
                    <a:moveTo>
                      <a:pt x="0" y="0"/>
                    </a:moveTo>
                    <a:lnTo>
                      <a:pt x="1086512" y="233724"/>
                    </a:lnTo>
                    <a:lnTo>
                      <a:pt x="1107006" y="238135"/>
                    </a:lnTo>
                  </a:path>
                </a:pathLst>
              </a:custGeom>
              <a:ln w="41883">
                <a:solidFill>
                  <a:srgbClr val="A6AAA9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53" name="object 53"/>
              <p:cNvSpPr/>
              <p:nvPr/>
            </p:nvSpPr>
            <p:spPr>
              <a:xfrm>
                <a:off x="7456980" y="7204994"/>
                <a:ext cx="190500" cy="172085"/>
              </a:xfrm>
              <a:custGeom>
                <a:avLst/>
                <a:gdLst/>
                <a:ahLst/>
                <a:cxnLst/>
                <a:rect l="l" t="t" r="r" b="b"/>
                <a:pathLst>
                  <a:path w="190500" h="172084">
                    <a:moveTo>
                      <a:pt x="36991" y="0"/>
                    </a:moveTo>
                    <a:lnTo>
                      <a:pt x="0" y="171976"/>
                    </a:lnTo>
                    <a:lnTo>
                      <a:pt x="190472" y="122980"/>
                    </a:lnTo>
                    <a:lnTo>
                      <a:pt x="36991" y="0"/>
                    </a:lnTo>
                    <a:close/>
                  </a:path>
                </a:pathLst>
              </a:custGeom>
              <a:solidFill>
                <a:srgbClr val="A6AAA9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</p:grpSp>
        <p:grpSp>
          <p:nvGrpSpPr>
            <p:cNvPr id="54" name="object 54"/>
            <p:cNvGrpSpPr/>
            <p:nvPr/>
          </p:nvGrpSpPr>
          <p:grpSpPr>
            <a:xfrm>
              <a:off x="4829133" y="4264747"/>
              <a:ext cx="801319" cy="200619"/>
              <a:chOff x="7962892" y="7032883"/>
              <a:chExt cx="1321435" cy="330835"/>
            </a:xfrm>
          </p:grpSpPr>
          <p:sp>
            <p:nvSpPr>
              <p:cNvPr id="55" name="object 55"/>
              <p:cNvSpPr/>
              <p:nvPr/>
            </p:nvSpPr>
            <p:spPr>
              <a:xfrm>
                <a:off x="8114908" y="7053824"/>
                <a:ext cx="1148080" cy="227965"/>
              </a:xfrm>
              <a:custGeom>
                <a:avLst/>
                <a:gdLst/>
                <a:ahLst/>
                <a:cxnLst/>
                <a:rect l="l" t="t" r="r" b="b"/>
                <a:pathLst>
                  <a:path w="1148079" h="227965">
                    <a:moveTo>
                      <a:pt x="1147873" y="0"/>
                    </a:moveTo>
                    <a:lnTo>
                      <a:pt x="20560" y="223289"/>
                    </a:lnTo>
                    <a:lnTo>
                      <a:pt x="0" y="227363"/>
                    </a:lnTo>
                  </a:path>
                </a:pathLst>
              </a:custGeom>
              <a:ln w="41883">
                <a:solidFill>
                  <a:srgbClr val="A6AAA9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56" name="object 56"/>
              <p:cNvSpPr/>
              <p:nvPr/>
            </p:nvSpPr>
            <p:spPr>
              <a:xfrm>
                <a:off x="7962892" y="7190839"/>
                <a:ext cx="189865" cy="172720"/>
              </a:xfrm>
              <a:custGeom>
                <a:avLst/>
                <a:gdLst/>
                <a:ahLst/>
                <a:cxnLst/>
                <a:rect l="l" t="t" r="r" b="b"/>
                <a:pathLst>
                  <a:path w="189865" h="172720">
                    <a:moveTo>
                      <a:pt x="155470" y="0"/>
                    </a:moveTo>
                    <a:lnTo>
                      <a:pt x="0" y="120457"/>
                    </a:lnTo>
                    <a:lnTo>
                      <a:pt x="189647" y="172559"/>
                    </a:lnTo>
                    <a:lnTo>
                      <a:pt x="155470" y="0"/>
                    </a:lnTo>
                    <a:close/>
                  </a:path>
                </a:pathLst>
              </a:custGeom>
              <a:solidFill>
                <a:srgbClr val="A6AAA9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</p:grpSp>
        <p:grpSp>
          <p:nvGrpSpPr>
            <p:cNvPr id="57" name="object 57"/>
            <p:cNvGrpSpPr/>
            <p:nvPr/>
          </p:nvGrpSpPr>
          <p:grpSpPr>
            <a:xfrm>
              <a:off x="7984015" y="4262709"/>
              <a:ext cx="775905" cy="206780"/>
              <a:chOff x="13165526" y="7029522"/>
              <a:chExt cx="1279525" cy="340995"/>
            </a:xfrm>
          </p:grpSpPr>
          <p:sp>
            <p:nvSpPr>
              <p:cNvPr id="58" name="object 58"/>
              <p:cNvSpPr/>
              <p:nvPr/>
            </p:nvSpPr>
            <p:spPr>
              <a:xfrm>
                <a:off x="13186468" y="7050464"/>
                <a:ext cx="1107440" cy="238760"/>
              </a:xfrm>
              <a:custGeom>
                <a:avLst/>
                <a:gdLst/>
                <a:ahLst/>
                <a:cxnLst/>
                <a:rect l="l" t="t" r="r" b="b"/>
                <a:pathLst>
                  <a:path w="1107440" h="238759">
                    <a:moveTo>
                      <a:pt x="0" y="0"/>
                    </a:moveTo>
                    <a:lnTo>
                      <a:pt x="1086512" y="233724"/>
                    </a:lnTo>
                    <a:lnTo>
                      <a:pt x="1107006" y="238135"/>
                    </a:lnTo>
                  </a:path>
                </a:pathLst>
              </a:custGeom>
              <a:ln w="41883">
                <a:solidFill>
                  <a:srgbClr val="A6AAA9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59" name="object 59"/>
              <p:cNvSpPr/>
              <p:nvPr/>
            </p:nvSpPr>
            <p:spPr>
              <a:xfrm>
                <a:off x="14254509" y="7198207"/>
                <a:ext cx="190500" cy="172085"/>
              </a:xfrm>
              <a:custGeom>
                <a:avLst/>
                <a:gdLst/>
                <a:ahLst/>
                <a:cxnLst/>
                <a:rect l="l" t="t" r="r" b="b"/>
                <a:pathLst>
                  <a:path w="190500" h="172084">
                    <a:moveTo>
                      <a:pt x="36993" y="0"/>
                    </a:moveTo>
                    <a:lnTo>
                      <a:pt x="0" y="171976"/>
                    </a:lnTo>
                    <a:lnTo>
                      <a:pt x="190475" y="122980"/>
                    </a:lnTo>
                    <a:lnTo>
                      <a:pt x="36993" y="0"/>
                    </a:lnTo>
                    <a:close/>
                  </a:path>
                </a:pathLst>
              </a:custGeom>
              <a:solidFill>
                <a:srgbClr val="A6AAA9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</p:grpSp>
        <p:grpSp>
          <p:nvGrpSpPr>
            <p:cNvPr id="60" name="object 60"/>
            <p:cNvGrpSpPr/>
            <p:nvPr/>
          </p:nvGrpSpPr>
          <p:grpSpPr>
            <a:xfrm>
              <a:off x="8951160" y="4260632"/>
              <a:ext cx="801319" cy="200619"/>
              <a:chOff x="14760419" y="7026098"/>
              <a:chExt cx="1321435" cy="330835"/>
            </a:xfrm>
          </p:grpSpPr>
          <p:sp>
            <p:nvSpPr>
              <p:cNvPr id="61" name="object 61"/>
              <p:cNvSpPr/>
              <p:nvPr/>
            </p:nvSpPr>
            <p:spPr>
              <a:xfrm>
                <a:off x="14912436" y="7047040"/>
                <a:ext cx="1148080" cy="227965"/>
              </a:xfrm>
              <a:custGeom>
                <a:avLst/>
                <a:gdLst/>
                <a:ahLst/>
                <a:cxnLst/>
                <a:rect l="l" t="t" r="r" b="b"/>
                <a:pathLst>
                  <a:path w="1148080" h="227965">
                    <a:moveTo>
                      <a:pt x="1147873" y="0"/>
                    </a:moveTo>
                    <a:lnTo>
                      <a:pt x="20560" y="223289"/>
                    </a:lnTo>
                    <a:lnTo>
                      <a:pt x="0" y="227363"/>
                    </a:lnTo>
                  </a:path>
                </a:pathLst>
              </a:custGeom>
              <a:ln w="41883">
                <a:solidFill>
                  <a:srgbClr val="A6AAA9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62" name="object 62"/>
              <p:cNvSpPr/>
              <p:nvPr/>
            </p:nvSpPr>
            <p:spPr>
              <a:xfrm>
                <a:off x="14760419" y="7184054"/>
                <a:ext cx="189865" cy="172720"/>
              </a:xfrm>
              <a:custGeom>
                <a:avLst/>
                <a:gdLst/>
                <a:ahLst/>
                <a:cxnLst/>
                <a:rect l="l" t="t" r="r" b="b"/>
                <a:pathLst>
                  <a:path w="189865" h="172720">
                    <a:moveTo>
                      <a:pt x="155471" y="0"/>
                    </a:moveTo>
                    <a:lnTo>
                      <a:pt x="0" y="120456"/>
                    </a:lnTo>
                    <a:lnTo>
                      <a:pt x="189648" y="172559"/>
                    </a:lnTo>
                    <a:lnTo>
                      <a:pt x="155471" y="0"/>
                    </a:lnTo>
                    <a:close/>
                  </a:path>
                </a:pathLst>
              </a:custGeom>
              <a:solidFill>
                <a:srgbClr val="A6AAA9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</p:grpSp>
        <p:grpSp>
          <p:nvGrpSpPr>
            <p:cNvPr id="63" name="object 63"/>
            <p:cNvGrpSpPr/>
            <p:nvPr/>
          </p:nvGrpSpPr>
          <p:grpSpPr>
            <a:xfrm>
              <a:off x="4939924" y="5203992"/>
              <a:ext cx="1340410" cy="333081"/>
              <a:chOff x="8145594" y="8581768"/>
              <a:chExt cx="2210435" cy="549275"/>
            </a:xfrm>
          </p:grpSpPr>
          <p:sp>
            <p:nvSpPr>
              <p:cNvPr id="64" name="object 64"/>
              <p:cNvSpPr/>
              <p:nvPr/>
            </p:nvSpPr>
            <p:spPr>
              <a:xfrm>
                <a:off x="8166536" y="8602710"/>
                <a:ext cx="2038350" cy="446405"/>
              </a:xfrm>
              <a:custGeom>
                <a:avLst/>
                <a:gdLst/>
                <a:ahLst/>
                <a:cxnLst/>
                <a:rect l="l" t="t" r="r" b="b"/>
                <a:pathLst>
                  <a:path w="2038350" h="446404">
                    <a:moveTo>
                      <a:pt x="0" y="0"/>
                    </a:moveTo>
                    <a:lnTo>
                      <a:pt x="2017461" y="441873"/>
                    </a:lnTo>
                    <a:lnTo>
                      <a:pt x="2037938" y="446360"/>
                    </a:lnTo>
                  </a:path>
                </a:pathLst>
              </a:custGeom>
              <a:ln w="41883">
                <a:solidFill>
                  <a:srgbClr val="A6AAA9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65" name="object 65"/>
              <p:cNvSpPr/>
              <p:nvPr/>
            </p:nvSpPr>
            <p:spPr>
              <a:xfrm>
                <a:off x="10165200" y="8958671"/>
                <a:ext cx="191135" cy="172085"/>
              </a:xfrm>
              <a:custGeom>
                <a:avLst/>
                <a:gdLst/>
                <a:ahLst/>
                <a:cxnLst/>
                <a:rect l="l" t="t" r="r" b="b"/>
                <a:pathLst>
                  <a:path w="191134" h="172084">
                    <a:moveTo>
                      <a:pt x="37634" y="0"/>
                    </a:moveTo>
                    <a:lnTo>
                      <a:pt x="0" y="171838"/>
                    </a:lnTo>
                    <a:lnTo>
                      <a:pt x="190654" y="123553"/>
                    </a:lnTo>
                    <a:lnTo>
                      <a:pt x="37634" y="0"/>
                    </a:lnTo>
                    <a:close/>
                  </a:path>
                </a:pathLst>
              </a:custGeom>
              <a:solidFill>
                <a:srgbClr val="A6AAA9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</p:grpSp>
        <p:grpSp>
          <p:nvGrpSpPr>
            <p:cNvPr id="66" name="object 66"/>
            <p:cNvGrpSpPr/>
            <p:nvPr/>
          </p:nvGrpSpPr>
          <p:grpSpPr>
            <a:xfrm>
              <a:off x="7108119" y="5207027"/>
              <a:ext cx="1606489" cy="327690"/>
              <a:chOff x="11721109" y="8586772"/>
              <a:chExt cx="2649220" cy="540385"/>
            </a:xfrm>
          </p:grpSpPr>
          <p:sp>
            <p:nvSpPr>
              <p:cNvPr id="67" name="object 67"/>
              <p:cNvSpPr/>
              <p:nvPr/>
            </p:nvSpPr>
            <p:spPr>
              <a:xfrm>
                <a:off x="11873723" y="8607714"/>
                <a:ext cx="2475230" cy="436245"/>
              </a:xfrm>
              <a:custGeom>
                <a:avLst/>
                <a:gdLst/>
                <a:ahLst/>
                <a:cxnLst/>
                <a:rect l="l" t="t" r="r" b="b"/>
                <a:pathLst>
                  <a:path w="2475230" h="436245">
                    <a:moveTo>
                      <a:pt x="2475052" y="0"/>
                    </a:moveTo>
                    <a:lnTo>
                      <a:pt x="20641" y="432400"/>
                    </a:lnTo>
                    <a:lnTo>
                      <a:pt x="0" y="436038"/>
                    </a:lnTo>
                  </a:path>
                </a:pathLst>
              </a:custGeom>
              <a:ln w="41883">
                <a:solidFill>
                  <a:srgbClr val="A6AAA9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68" name="object 68"/>
              <p:cNvSpPr/>
              <p:nvPr/>
            </p:nvSpPr>
            <p:spPr>
              <a:xfrm>
                <a:off x="11721109" y="8953499"/>
                <a:ext cx="188595" cy="173355"/>
              </a:xfrm>
              <a:custGeom>
                <a:avLst/>
                <a:gdLst/>
                <a:ahLst/>
                <a:cxnLst/>
                <a:rect l="l" t="t" r="r" b="b"/>
                <a:pathLst>
                  <a:path w="188595" h="173354">
                    <a:moveTo>
                      <a:pt x="157984" y="0"/>
                    </a:moveTo>
                    <a:lnTo>
                      <a:pt x="0" y="117139"/>
                    </a:lnTo>
                    <a:lnTo>
                      <a:pt x="188496" y="173242"/>
                    </a:lnTo>
                    <a:lnTo>
                      <a:pt x="157984" y="0"/>
                    </a:lnTo>
                    <a:close/>
                  </a:path>
                </a:pathLst>
              </a:custGeom>
              <a:solidFill>
                <a:srgbClr val="A6AAA9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</p:grpSp>
        <p:sp>
          <p:nvSpPr>
            <p:cNvPr id="69" name="object 69"/>
            <p:cNvSpPr txBox="1"/>
            <p:nvPr/>
          </p:nvSpPr>
          <p:spPr>
            <a:xfrm>
              <a:off x="2097783" y="3633925"/>
              <a:ext cx="169043" cy="176613"/>
            </a:xfrm>
            <a:prstGeom prst="rect">
              <a:avLst/>
            </a:prstGeom>
          </p:spPr>
          <p:txBody>
            <a:bodyPr vert="horz" wrap="square" lIns="0" tIns="8471" rIns="0" bIns="0" rtlCol="0">
              <a:spAutoFit/>
            </a:bodyPr>
            <a:lstStyle/>
            <a:p>
              <a:pPr marL="7701">
                <a:spcBef>
                  <a:spcPts val="67"/>
                </a:spcBef>
              </a:pPr>
              <a:r>
                <a:rPr sz="1092" b="1" spc="-15" dirty="0" smtClean="0">
                  <a:latin typeface="Consolas"/>
                  <a:cs typeface="Consolas"/>
                </a:rPr>
                <a:t>i</a:t>
              </a:r>
              <a:r>
                <a:rPr lang="en-US" sz="1092" b="1" spc="-15" dirty="0" smtClean="0">
                  <a:latin typeface="Consolas"/>
                  <a:cs typeface="Consolas"/>
                </a:rPr>
                <a:t>n</a:t>
              </a:r>
              <a:endParaRPr sz="1092" dirty="0">
                <a:latin typeface="Consolas"/>
                <a:cs typeface="Consolas"/>
              </a:endParaRPr>
            </a:p>
          </p:txBody>
        </p:sp>
        <p:sp>
          <p:nvSpPr>
            <p:cNvPr id="70" name="object 70"/>
            <p:cNvSpPr txBox="1"/>
            <p:nvPr/>
          </p:nvSpPr>
          <p:spPr>
            <a:xfrm>
              <a:off x="4186305" y="3640274"/>
              <a:ext cx="169043" cy="176613"/>
            </a:xfrm>
            <a:prstGeom prst="rect">
              <a:avLst/>
            </a:prstGeom>
          </p:spPr>
          <p:txBody>
            <a:bodyPr vert="horz" wrap="square" lIns="0" tIns="8471" rIns="0" bIns="0" rtlCol="0">
              <a:spAutoFit/>
            </a:bodyPr>
            <a:lstStyle/>
            <a:p>
              <a:pPr marL="7701">
                <a:spcBef>
                  <a:spcPts val="67"/>
                </a:spcBef>
              </a:pPr>
              <a:r>
                <a:rPr sz="1092" b="1" spc="-15" dirty="0" smtClean="0">
                  <a:latin typeface="Consolas"/>
                  <a:cs typeface="Consolas"/>
                </a:rPr>
                <a:t>i</a:t>
              </a:r>
              <a:r>
                <a:rPr lang="en-US" sz="1092" b="1" spc="-15" dirty="0" smtClean="0">
                  <a:latin typeface="Consolas"/>
                  <a:cs typeface="Consolas"/>
                </a:rPr>
                <a:t>n</a:t>
              </a:r>
              <a:endParaRPr sz="1092" dirty="0">
                <a:latin typeface="Consolas"/>
                <a:cs typeface="Consolas"/>
              </a:endParaRPr>
            </a:p>
          </p:txBody>
        </p:sp>
        <p:sp>
          <p:nvSpPr>
            <p:cNvPr id="71" name="object 71"/>
            <p:cNvSpPr txBox="1"/>
            <p:nvPr/>
          </p:nvSpPr>
          <p:spPr>
            <a:xfrm>
              <a:off x="6224243" y="3633925"/>
              <a:ext cx="169043" cy="176613"/>
            </a:xfrm>
            <a:prstGeom prst="rect">
              <a:avLst/>
            </a:prstGeom>
          </p:spPr>
          <p:txBody>
            <a:bodyPr vert="horz" wrap="square" lIns="0" tIns="8471" rIns="0" bIns="0" rtlCol="0">
              <a:spAutoFit/>
            </a:bodyPr>
            <a:lstStyle/>
            <a:p>
              <a:pPr marL="7701">
                <a:spcBef>
                  <a:spcPts val="67"/>
                </a:spcBef>
              </a:pPr>
              <a:r>
                <a:rPr sz="1092" b="1" spc="-15" dirty="0" smtClean="0">
                  <a:latin typeface="Consolas"/>
                  <a:cs typeface="Consolas"/>
                </a:rPr>
                <a:t>i</a:t>
              </a:r>
              <a:r>
                <a:rPr lang="en-US" sz="1092" b="1" spc="-15" dirty="0" smtClean="0">
                  <a:latin typeface="Consolas"/>
                  <a:cs typeface="Consolas"/>
                </a:rPr>
                <a:t>n</a:t>
              </a:r>
              <a:endParaRPr sz="1092" dirty="0">
                <a:latin typeface="Consolas"/>
                <a:cs typeface="Consolas"/>
              </a:endParaRPr>
            </a:p>
          </p:txBody>
        </p:sp>
        <p:sp>
          <p:nvSpPr>
            <p:cNvPr id="72" name="object 72"/>
            <p:cNvSpPr txBox="1"/>
            <p:nvPr/>
          </p:nvSpPr>
          <p:spPr>
            <a:xfrm>
              <a:off x="8341686" y="3645504"/>
              <a:ext cx="169043" cy="176613"/>
            </a:xfrm>
            <a:prstGeom prst="rect">
              <a:avLst/>
            </a:prstGeom>
          </p:spPr>
          <p:txBody>
            <a:bodyPr vert="horz" wrap="square" lIns="0" tIns="8471" rIns="0" bIns="0" rtlCol="0">
              <a:spAutoFit/>
            </a:bodyPr>
            <a:lstStyle/>
            <a:p>
              <a:pPr marL="7701">
                <a:spcBef>
                  <a:spcPts val="67"/>
                </a:spcBef>
              </a:pPr>
              <a:r>
                <a:rPr sz="1092" b="1" spc="-15" dirty="0" smtClean="0">
                  <a:latin typeface="Consolas"/>
                  <a:cs typeface="Consolas"/>
                </a:rPr>
                <a:t>i</a:t>
              </a:r>
              <a:r>
                <a:rPr lang="en-US" sz="1092" b="1" spc="-15" dirty="0" smtClean="0">
                  <a:latin typeface="Consolas"/>
                  <a:cs typeface="Consolas"/>
                </a:rPr>
                <a:t>n</a:t>
              </a:r>
              <a:endParaRPr sz="1092" dirty="0">
                <a:latin typeface="Consolas"/>
                <a:cs typeface="Consolas"/>
              </a:endParaRPr>
            </a:p>
          </p:txBody>
        </p:sp>
      </p:grpSp>
      <p:sp>
        <p:nvSpPr>
          <p:cNvPr id="78" name="Date Placeholder 7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3/11/2025, Lecture 12</a:t>
            </a:r>
            <a:endParaRPr lang="en-US"/>
          </a:p>
        </p:txBody>
      </p:sp>
      <p:sp>
        <p:nvSpPr>
          <p:cNvPr id="79" name="Footer Placeholder 7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Data Parallelism (1)</a:t>
            </a:r>
            <a:endParaRPr lang="en-US" dirty="0"/>
          </a:p>
        </p:txBody>
      </p:sp>
      <p:sp>
        <p:nvSpPr>
          <p:cNvPr id="80" name="Slide Number Placeholder 7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6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smtClean="0"/>
              <a:t>Fold (fold left)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1"/>
            <a:ext cx="9844491" cy="4351338"/>
          </a:xfrm>
        </p:spPr>
        <p:txBody>
          <a:bodyPr/>
          <a:lstStyle/>
          <a:p>
            <a:r>
              <a:rPr lang="en-US" dirty="0" smtClean="0"/>
              <a:t>In C++: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sz="1600" dirty="0" smtClean="0">
              <a:solidFill>
                <a:srgbClr val="1F377F"/>
              </a:solidFill>
              <a:latin typeface="Consolas" panose="020B0609020204030204" pitchFamily="49" charset="0"/>
            </a:endParaRP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template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sz="160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typename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ExecutionPolicy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1F377F"/>
                </a:solidFill>
                <a:latin typeface="Consolas" panose="020B0609020204030204" pitchFamily="49" charset="0"/>
              </a:rPr>
              <a:t>typename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ForwardIt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1F377F"/>
                </a:solidFill>
                <a:latin typeface="Consolas" panose="020B0609020204030204" pitchFamily="49" charset="0"/>
              </a:rPr>
              <a:t>typename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4531F"/>
                </a:solidFill>
                <a:latin typeface="Consolas" panose="020B0609020204030204" pitchFamily="49" charset="0"/>
              </a:rPr>
              <a:t>reduce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ExecutionPolicy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&amp;&amp; </a:t>
            </a:r>
            <a:r>
              <a:rPr lang="en-US" sz="1600" dirty="0">
                <a:solidFill>
                  <a:srgbClr val="808080"/>
                </a:solidFill>
                <a:latin typeface="Consolas" panose="020B0609020204030204" pitchFamily="49" charset="0"/>
              </a:rPr>
              <a:t>policy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ForwardIt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latin typeface="Consolas" panose="020B0609020204030204" pitchFamily="49" charset="0"/>
              </a:rPr>
              <a:t>first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ForwardIt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latin typeface="Consolas" panose="020B0609020204030204" pitchFamily="49" charset="0"/>
              </a:rPr>
              <a:t>last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init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 // uses </a:t>
            </a:r>
            <a:r>
              <a:rPr lang="en-US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std</a:t>
            </a:r>
            <a:r>
              <a:rPr lang="en-US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::plus&lt;T&gt;</a:t>
            </a:r>
            <a:endParaRPr lang="en-US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sz="1600" dirty="0" smtClean="0">
              <a:solidFill>
                <a:srgbClr val="1F377F"/>
              </a:solidFill>
              <a:latin typeface="Consolas" panose="020B0609020204030204" pitchFamily="49" charset="0"/>
            </a:endParaRP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template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sz="160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typename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ExecutionPolicy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1F377F"/>
                </a:solidFill>
                <a:latin typeface="Consolas" panose="020B0609020204030204" pitchFamily="49" charset="0"/>
              </a:rPr>
              <a:t>typename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ForwardIt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1F377F"/>
                </a:solidFill>
                <a:latin typeface="Consolas" panose="020B0609020204030204" pitchFamily="49" charset="0"/>
              </a:rPr>
              <a:t>typename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60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typename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BinaryOp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74531F"/>
                </a:solidFill>
                <a:latin typeface="Consolas" panose="020B0609020204030204" pitchFamily="49" charset="0"/>
              </a:rPr>
              <a:t>reduce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ExecutionPolicy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&amp;&amp; </a:t>
            </a:r>
            <a:r>
              <a:rPr lang="en-US" sz="1600" dirty="0">
                <a:solidFill>
                  <a:srgbClr val="808080"/>
                </a:solidFill>
                <a:latin typeface="Consolas" panose="020B0609020204030204" pitchFamily="49" charset="0"/>
              </a:rPr>
              <a:t>policy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ForwardIt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latin typeface="Consolas" panose="020B0609020204030204" pitchFamily="49" charset="0"/>
              </a:rPr>
              <a:t>first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ForwardIt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latin typeface="Consolas" panose="020B0609020204030204" pitchFamily="49" charset="0"/>
              </a:rPr>
              <a:t>last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808080"/>
                </a:solidFill>
                <a:latin typeface="Consolas" panose="020B0609020204030204" pitchFamily="49" charset="0"/>
              </a:rPr>
              <a:t>init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BinaryOp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latin typeface="Consolas" panose="020B0609020204030204" pitchFamily="49" charset="0"/>
              </a:rPr>
              <a:t>op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3/11/2025, Lecture 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Data Parallelism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13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85507" y="5086211"/>
            <a:ext cx="9197220" cy="9335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numbers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r>
              <a:rPr lang="en-US" sz="160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8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6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9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8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6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sum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dirty="0" smtClean="0">
                <a:solidFill>
                  <a:srgbClr val="74531F"/>
                </a:solidFill>
                <a:latin typeface="Consolas" panose="020B0609020204030204" pitchFamily="49" charset="0"/>
              </a:rPr>
              <a:t>reduce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::execution::par, </a:t>
            </a:r>
            <a:r>
              <a:rPr lang="en-US" sz="160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numbers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begin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sz="1600" dirty="0" err="1">
                <a:solidFill>
                  <a:srgbClr val="1F377F"/>
                </a:solidFill>
                <a:latin typeface="Consolas" panose="020B0609020204030204" pitchFamily="49" charset="0"/>
              </a:rPr>
              <a:t>numbers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4531F"/>
                </a:solidFill>
                <a:latin typeface="Consolas" panose="020B0609020204030204" pitchFamily="49" charset="0"/>
              </a:rPr>
              <a:t>end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sz="160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Sum: {}</a:t>
            </a:r>
            <a:r>
              <a:rPr lang="en-US" sz="16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sum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    // Outputs: Sum: </a:t>
            </a:r>
            <a:r>
              <a:rPr lang="en-US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53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33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61873" y="1828800"/>
                <a:ext cx="8595360" cy="4592547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Given input</a:t>
                </a:r>
                <a:r>
                  <a:rPr lang="en-US" dirty="0"/>
                  <a:t>, produce </a:t>
                </a:r>
                <a:r>
                  <a:rPr lang="en-US" dirty="0" smtClean="0"/>
                  <a:t>output </a:t>
                </a:r>
                <a:r>
                  <a:rPr lang="en-US" dirty="0"/>
                  <a:t>where: 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𝑜𝑢𝑡𝑝𝑢𝑡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𝑖𝑛𝑝𝑢𝑡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[0]⊕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𝑖𝑛𝑝𝑢𝑡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[1]⊕…⊕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𝑖𝑛𝑝𝑢𝑡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 smtClean="0"/>
                  <a:t>: associative operator (not necessarily commutative)</a:t>
                </a:r>
              </a:p>
              <a:p>
                <a:r>
                  <a:rPr lang="en-US" dirty="0" smtClean="0"/>
                  <a:t>Running totals: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…</a:t>
                </a:r>
              </a:p>
              <a:p>
                <a:r>
                  <a:rPr lang="en-US" dirty="0" smtClean="0"/>
                  <a:t>Example (using operator +):</a:t>
                </a:r>
                <a:endParaRPr lang="en-US" dirty="0"/>
              </a:p>
              <a:p>
                <a:pPr lvl="1"/>
                <a:r>
                  <a:rPr lang="en-US" dirty="0" smtClean="0">
                    <a:latin typeface="Consolas" panose="020B0609020204030204" pitchFamily="49" charset="0"/>
                  </a:rPr>
                  <a:t>Input:  [6  4 16 10 16 14  2  8]</a:t>
                </a:r>
              </a:p>
              <a:p>
                <a:pPr lvl="1"/>
                <a:r>
                  <a:rPr lang="en-US" dirty="0" smtClean="0">
                    <a:latin typeface="Consolas" panose="020B0609020204030204" pitchFamily="49" charset="0"/>
                  </a:rPr>
                  <a:t>Output: [6 </a:t>
                </a:r>
                <a:r>
                  <a:rPr lang="en-US" dirty="0">
                    <a:latin typeface="Consolas" panose="020B0609020204030204" pitchFamily="49" charset="0"/>
                  </a:rPr>
                  <a:t>10 26 36 52 </a:t>
                </a:r>
                <a:r>
                  <a:rPr lang="en-US" dirty="0" smtClean="0">
                    <a:latin typeface="Consolas" panose="020B0609020204030204" pitchFamily="49" charset="0"/>
                  </a:rPr>
                  <a:t>66 68 76]</a:t>
                </a:r>
              </a:p>
              <a:p>
                <a:r>
                  <a:rPr lang="en-US" dirty="0" smtClean="0"/>
                  <a:t>Sequential scan: </a:t>
                </a:r>
                <a:endParaRPr lang="en-US" sz="1600" dirty="0" smtClean="0">
                  <a:latin typeface="Consolas" panose="020B0609020204030204" pitchFamily="49" charset="0"/>
                </a:endParaRPr>
              </a:p>
              <a:p>
                <a:pPr marL="274269" lvl="1" indent="0">
                  <a:spcBef>
                    <a:spcPts val="1200"/>
                  </a:spcBef>
                  <a:buNone/>
                </a:pPr>
                <a:r>
                  <a:rPr lang="en-US" sz="1600" dirty="0" err="1" smtClean="0">
                    <a:latin typeface="Consolas" panose="020B0609020204030204" pitchFamily="49" charset="0"/>
                  </a:rPr>
                  <a:t>inclusive_scan</a:t>
                </a:r>
                <a:r>
                  <a:rPr lang="en-US" sz="1600" dirty="0" smtClean="0">
                    <a:latin typeface="Consolas" panose="020B0609020204030204" pitchFamily="49" charset="0"/>
                  </a:rPr>
                  <a:t>(float </a:t>
                </a:r>
                <a:r>
                  <a:rPr lang="en-US" sz="1600" dirty="0">
                    <a:latin typeface="Consolas" panose="020B0609020204030204" pitchFamily="49" charset="0"/>
                  </a:rPr>
                  <a:t>in[], float out[], </a:t>
                </a:r>
                <a:r>
                  <a:rPr lang="en-US" sz="1600" dirty="0" err="1">
                    <a:latin typeface="Consolas" panose="020B0609020204030204" pitchFamily="49" charset="0"/>
                  </a:rPr>
                  <a:t>int</a:t>
                </a:r>
                <a:r>
                  <a:rPr lang="en-US" sz="1600" dirty="0">
                    <a:latin typeface="Consolas" panose="020B0609020204030204" pitchFamily="49" charset="0"/>
                  </a:rPr>
                  <a:t> N) { </a:t>
                </a:r>
              </a:p>
              <a:p>
                <a:pPr marL="274269" lvl="1" indent="0">
                  <a:buNone/>
                </a:pPr>
                <a:r>
                  <a:rPr lang="en-US" sz="1600" dirty="0">
                    <a:latin typeface="Consolas" panose="020B0609020204030204" pitchFamily="49" charset="0"/>
                  </a:rPr>
                  <a:t>    out[0] = in[0];</a:t>
                </a:r>
              </a:p>
              <a:p>
                <a:pPr marL="274269" lvl="1" indent="0">
                  <a:buNone/>
                </a:pPr>
                <a:r>
                  <a:rPr lang="en-US" sz="1600" dirty="0">
                    <a:latin typeface="Consolas" panose="020B0609020204030204" pitchFamily="49" charset="0"/>
                  </a:rPr>
                  <a:t>    for </a:t>
                </a:r>
                <a:r>
                  <a:rPr lang="en-US" sz="1600" dirty="0" smtClean="0">
                    <a:latin typeface="Consolas" panose="020B0609020204030204" pitchFamily="49" charset="0"/>
                  </a:rPr>
                  <a:t>(i = 1</a:t>
                </a:r>
                <a:r>
                  <a:rPr lang="en-US" sz="1600" dirty="0">
                    <a:latin typeface="Consolas" panose="020B0609020204030204" pitchFamily="49" charset="0"/>
                  </a:rPr>
                  <a:t>; i &lt; N; </a:t>
                </a:r>
                <a:r>
                  <a:rPr lang="en-US" sz="1600" dirty="0" smtClean="0">
                    <a:latin typeface="Consolas" panose="020B0609020204030204" pitchFamily="49" charset="0"/>
                  </a:rPr>
                  <a:t>++i) </a:t>
                </a:r>
                <a:r>
                  <a:rPr lang="en-US" sz="1600" dirty="0">
                    <a:latin typeface="Consolas" panose="020B0609020204030204" pitchFamily="49" charset="0"/>
                  </a:rPr>
                  <a:t>out[i] = </a:t>
                </a:r>
                <a:r>
                  <a:rPr lang="en-US" sz="1600" dirty="0" smtClean="0">
                    <a:latin typeface="Consolas" panose="020B0609020204030204" pitchFamily="49" charset="0"/>
                  </a:rPr>
                  <a:t>out[i-1] + </a:t>
                </a:r>
                <a:r>
                  <a:rPr lang="en-US" sz="1600" dirty="0">
                    <a:latin typeface="Consolas" panose="020B0609020204030204" pitchFamily="49" charset="0"/>
                  </a:rPr>
                  <a:t>in[i</a:t>
                </a:r>
                <a:r>
                  <a:rPr lang="en-US" sz="1600" dirty="0" smtClean="0">
                    <a:latin typeface="Consolas" panose="020B0609020204030204" pitchFamily="49" charset="0"/>
                  </a:rPr>
                  <a:t>];</a:t>
                </a:r>
                <a:endParaRPr lang="en-US" sz="1600" dirty="0">
                  <a:latin typeface="Consolas" panose="020B0609020204030204" pitchFamily="49" charset="0"/>
                </a:endParaRPr>
              </a:p>
              <a:p>
                <a:pPr marL="274269" lvl="1" indent="0">
                  <a:buNone/>
                </a:pPr>
                <a:r>
                  <a:rPr lang="en-US" sz="1600" dirty="0" smtClean="0">
                    <a:latin typeface="Consolas" panose="020B0609020204030204" pitchFamily="49" charset="0"/>
                  </a:rPr>
                  <a:t>}</a:t>
                </a:r>
                <a:endParaRPr lang="en-US" dirty="0"/>
              </a:p>
              <a:p>
                <a:r>
                  <a:rPr lang="en-US" dirty="0" smtClean="0"/>
                  <a:t>Does </a:t>
                </a:r>
                <a:r>
                  <a:rPr lang="en-US" dirty="0"/>
                  <a:t>not seem </a:t>
                </a:r>
                <a:r>
                  <a:rPr lang="en-US" dirty="0" smtClean="0"/>
                  <a:t>parallelizable</a:t>
                </a:r>
              </a:p>
              <a:p>
                <a:pPr lvl="1"/>
                <a:r>
                  <a:rPr lang="en-US" dirty="0" smtClean="0"/>
                  <a:t>Work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- total operations performed</a:t>
                </a:r>
              </a:p>
              <a:p>
                <a:pPr lvl="1"/>
                <a:r>
                  <a:rPr lang="en-US" dirty="0" smtClean="0"/>
                  <a:t>Span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- longest chain of sequential steps</a:t>
                </a:r>
              </a:p>
              <a:p>
                <a:r>
                  <a:rPr lang="en-US" dirty="0" smtClean="0"/>
                  <a:t>This </a:t>
                </a:r>
                <a:r>
                  <a:rPr lang="en-US" dirty="0"/>
                  <a:t>algorithm is sequential, but a different algorithm has Work: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Span: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3" y="1828800"/>
                <a:ext cx="8595360" cy="4592547"/>
              </a:xfrm>
              <a:blipFill>
                <a:blip r:embed="rId2"/>
                <a:stretch>
                  <a:fillRect t="-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3/11/2025, Lecture 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Data Parallelism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14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451681" y="1691322"/>
            <a:ext cx="3718589" cy="1638269"/>
            <a:chOff x="3025875" y="1779389"/>
            <a:chExt cx="3718589" cy="1638269"/>
          </a:xfrm>
        </p:grpSpPr>
        <p:grpSp>
          <p:nvGrpSpPr>
            <p:cNvPr id="8" name="object 5"/>
            <p:cNvGrpSpPr/>
            <p:nvPr/>
          </p:nvGrpSpPr>
          <p:grpSpPr>
            <a:xfrm>
              <a:off x="3059017" y="2040630"/>
              <a:ext cx="3665045" cy="1105135"/>
              <a:chOff x="5043840" y="3365150"/>
              <a:chExt cx="6043930" cy="1822450"/>
            </a:xfrm>
          </p:grpSpPr>
          <p:pic>
            <p:nvPicPr>
              <p:cNvPr id="29" name="object 6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270944" y="3365150"/>
                <a:ext cx="5564516" cy="460786"/>
              </a:xfrm>
              <a:prstGeom prst="rect">
                <a:avLst/>
              </a:prstGeom>
            </p:spPr>
          </p:pic>
          <p:pic>
            <p:nvPicPr>
              <p:cNvPr id="30" name="object 7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043840" y="4581877"/>
                <a:ext cx="6043874" cy="605682"/>
              </a:xfrm>
              <a:prstGeom prst="rect">
                <a:avLst/>
              </a:prstGeom>
            </p:spPr>
          </p:pic>
        </p:grpSp>
        <p:sp>
          <p:nvSpPr>
            <p:cNvPr id="9" name="object 8"/>
            <p:cNvSpPr txBox="1"/>
            <p:nvPr/>
          </p:nvSpPr>
          <p:spPr>
            <a:xfrm>
              <a:off x="3036116" y="1779389"/>
              <a:ext cx="388145" cy="288163"/>
            </a:xfrm>
            <a:prstGeom prst="rect">
              <a:avLst/>
            </a:prstGeom>
            <a:solidFill>
              <a:srgbClr val="EC5D57"/>
            </a:solidFill>
            <a:ln w="31412">
              <a:solidFill>
                <a:srgbClr val="C82506"/>
              </a:solidFill>
            </a:ln>
          </p:spPr>
          <p:txBody>
            <a:bodyPr vert="horz" wrap="square" lIns="0" tIns="12707" rIns="0" bIns="0" rtlCol="0">
              <a:spAutoFit/>
            </a:bodyPr>
            <a:lstStyle/>
            <a:p>
              <a:pPr algn="ctr">
                <a:spcBef>
                  <a:spcPts val="100"/>
                </a:spcBef>
              </a:pPr>
              <a:r>
                <a:rPr sz="1789" b="1" spc="-30" dirty="0">
                  <a:latin typeface="Myriad Pro Cond"/>
                  <a:cs typeface="Myriad Pro Cond"/>
                </a:rPr>
                <a:t>3</a:t>
              </a:r>
              <a:endParaRPr sz="1789">
                <a:latin typeface="Myriad Pro Cond"/>
                <a:cs typeface="Myriad Pro Cond"/>
              </a:endParaRPr>
            </a:p>
          </p:txBody>
        </p:sp>
        <p:sp>
          <p:nvSpPr>
            <p:cNvPr id="10" name="object 9"/>
            <p:cNvSpPr txBox="1"/>
            <p:nvPr/>
          </p:nvSpPr>
          <p:spPr>
            <a:xfrm>
              <a:off x="3510431" y="1779389"/>
              <a:ext cx="388145" cy="288163"/>
            </a:xfrm>
            <a:prstGeom prst="rect">
              <a:avLst/>
            </a:prstGeom>
            <a:solidFill>
              <a:srgbClr val="EC5D57"/>
            </a:solidFill>
            <a:ln w="31412">
              <a:solidFill>
                <a:srgbClr val="C82506"/>
              </a:solidFill>
            </a:ln>
          </p:spPr>
          <p:txBody>
            <a:bodyPr vert="horz" wrap="square" lIns="0" tIns="12707" rIns="0" bIns="0" rtlCol="0">
              <a:spAutoFit/>
            </a:bodyPr>
            <a:lstStyle/>
            <a:p>
              <a:pPr algn="ctr">
                <a:spcBef>
                  <a:spcPts val="100"/>
                </a:spcBef>
              </a:pPr>
              <a:r>
                <a:rPr sz="1789" b="1" spc="-30" dirty="0">
                  <a:latin typeface="Myriad Pro Cond"/>
                  <a:cs typeface="Myriad Pro Cond"/>
                </a:rPr>
                <a:t>8</a:t>
              </a:r>
              <a:endParaRPr sz="1789">
                <a:latin typeface="Myriad Pro Cond"/>
                <a:cs typeface="Myriad Pro Cond"/>
              </a:endParaRPr>
            </a:p>
          </p:txBody>
        </p:sp>
        <p:sp>
          <p:nvSpPr>
            <p:cNvPr id="11" name="object 10"/>
            <p:cNvSpPr txBox="1"/>
            <p:nvPr/>
          </p:nvSpPr>
          <p:spPr>
            <a:xfrm>
              <a:off x="3984745" y="1779389"/>
              <a:ext cx="388145" cy="288163"/>
            </a:xfrm>
            <a:prstGeom prst="rect">
              <a:avLst/>
            </a:prstGeom>
            <a:solidFill>
              <a:srgbClr val="EC5D57"/>
            </a:solidFill>
            <a:ln w="31412">
              <a:solidFill>
                <a:srgbClr val="C82506"/>
              </a:solidFill>
            </a:ln>
          </p:spPr>
          <p:txBody>
            <a:bodyPr vert="horz" wrap="square" lIns="0" tIns="12707" rIns="0" bIns="0" rtlCol="0">
              <a:spAutoFit/>
            </a:bodyPr>
            <a:lstStyle/>
            <a:p>
              <a:pPr marR="2310" algn="ctr">
                <a:spcBef>
                  <a:spcPts val="100"/>
                </a:spcBef>
              </a:pPr>
              <a:r>
                <a:rPr sz="1789" b="1" spc="-30" dirty="0">
                  <a:latin typeface="Myriad Pro Cond"/>
                  <a:cs typeface="Myriad Pro Cond"/>
                </a:rPr>
                <a:t>4</a:t>
              </a:r>
              <a:endParaRPr sz="1789">
                <a:latin typeface="Myriad Pro Cond"/>
                <a:cs typeface="Myriad Pro Cond"/>
              </a:endParaRPr>
            </a:p>
          </p:txBody>
        </p:sp>
        <p:sp>
          <p:nvSpPr>
            <p:cNvPr id="12" name="object 11"/>
            <p:cNvSpPr txBox="1"/>
            <p:nvPr/>
          </p:nvSpPr>
          <p:spPr>
            <a:xfrm>
              <a:off x="4459060" y="1779389"/>
              <a:ext cx="388145" cy="288163"/>
            </a:xfrm>
            <a:prstGeom prst="rect">
              <a:avLst/>
            </a:prstGeom>
            <a:solidFill>
              <a:srgbClr val="EC5D57"/>
            </a:solidFill>
            <a:ln w="31412">
              <a:solidFill>
                <a:srgbClr val="C82506"/>
              </a:solidFill>
            </a:ln>
          </p:spPr>
          <p:txBody>
            <a:bodyPr vert="horz" wrap="square" lIns="0" tIns="12707" rIns="0" bIns="0" rtlCol="0">
              <a:spAutoFit/>
            </a:bodyPr>
            <a:lstStyle/>
            <a:p>
              <a:pPr marR="6161" algn="ctr">
                <a:spcBef>
                  <a:spcPts val="100"/>
                </a:spcBef>
              </a:pPr>
              <a:r>
                <a:rPr sz="1789" b="1" spc="-30" dirty="0">
                  <a:latin typeface="Myriad Pro Cond"/>
                  <a:cs typeface="Myriad Pro Cond"/>
                </a:rPr>
                <a:t>6</a:t>
              </a:r>
              <a:endParaRPr sz="1789">
                <a:latin typeface="Myriad Pro Cond"/>
                <a:cs typeface="Myriad Pro Cond"/>
              </a:endParaRPr>
            </a:p>
          </p:txBody>
        </p:sp>
        <p:sp>
          <p:nvSpPr>
            <p:cNvPr id="13" name="object 12"/>
            <p:cNvSpPr txBox="1"/>
            <p:nvPr/>
          </p:nvSpPr>
          <p:spPr>
            <a:xfrm>
              <a:off x="4933374" y="1779389"/>
              <a:ext cx="388145" cy="288163"/>
            </a:xfrm>
            <a:prstGeom prst="rect">
              <a:avLst/>
            </a:prstGeom>
            <a:solidFill>
              <a:srgbClr val="EC5D57"/>
            </a:solidFill>
            <a:ln w="31412">
              <a:solidFill>
                <a:srgbClr val="C82506"/>
              </a:solidFill>
            </a:ln>
          </p:spPr>
          <p:txBody>
            <a:bodyPr vert="horz" wrap="square" lIns="0" tIns="12707" rIns="0" bIns="0" rtlCol="0">
              <a:spAutoFit/>
            </a:bodyPr>
            <a:lstStyle/>
            <a:p>
              <a:pPr marR="9627" algn="ctr">
                <a:spcBef>
                  <a:spcPts val="100"/>
                </a:spcBef>
              </a:pPr>
              <a:r>
                <a:rPr sz="1789" b="1" spc="-30" dirty="0">
                  <a:latin typeface="Myriad Pro Cond"/>
                  <a:cs typeface="Myriad Pro Cond"/>
                </a:rPr>
                <a:t>3</a:t>
              </a:r>
              <a:endParaRPr sz="1789">
                <a:latin typeface="Myriad Pro Cond"/>
                <a:cs typeface="Myriad Pro Cond"/>
              </a:endParaRPr>
            </a:p>
          </p:txBody>
        </p:sp>
        <p:sp>
          <p:nvSpPr>
            <p:cNvPr id="14" name="object 13"/>
            <p:cNvSpPr txBox="1"/>
            <p:nvPr/>
          </p:nvSpPr>
          <p:spPr>
            <a:xfrm>
              <a:off x="5407689" y="1779389"/>
              <a:ext cx="388145" cy="288163"/>
            </a:xfrm>
            <a:prstGeom prst="rect">
              <a:avLst/>
            </a:prstGeom>
            <a:solidFill>
              <a:srgbClr val="EC5D57"/>
            </a:solidFill>
            <a:ln w="31412">
              <a:solidFill>
                <a:srgbClr val="C82506"/>
              </a:solidFill>
            </a:ln>
          </p:spPr>
          <p:txBody>
            <a:bodyPr vert="horz" wrap="square" lIns="0" tIns="12707" rIns="0" bIns="0" rtlCol="0">
              <a:spAutoFit/>
            </a:bodyPr>
            <a:lstStyle/>
            <a:p>
              <a:pPr marR="13477" algn="ctr">
                <a:spcBef>
                  <a:spcPts val="100"/>
                </a:spcBef>
              </a:pPr>
              <a:r>
                <a:rPr sz="1789" b="1" spc="-30" dirty="0">
                  <a:latin typeface="Myriad Pro Cond"/>
                  <a:cs typeface="Myriad Pro Cond"/>
                </a:rPr>
                <a:t>9</a:t>
              </a:r>
              <a:endParaRPr sz="1789" dirty="0">
                <a:latin typeface="Myriad Pro Cond"/>
                <a:cs typeface="Myriad Pro Cond"/>
              </a:endParaRPr>
            </a:p>
          </p:txBody>
        </p:sp>
        <p:sp>
          <p:nvSpPr>
            <p:cNvPr id="15" name="object 14"/>
            <p:cNvSpPr txBox="1"/>
            <p:nvPr/>
          </p:nvSpPr>
          <p:spPr>
            <a:xfrm>
              <a:off x="5882004" y="1779389"/>
              <a:ext cx="388145" cy="288163"/>
            </a:xfrm>
            <a:prstGeom prst="rect">
              <a:avLst/>
            </a:prstGeom>
            <a:solidFill>
              <a:srgbClr val="EC5D57"/>
            </a:solidFill>
            <a:ln w="31412">
              <a:solidFill>
                <a:srgbClr val="C82506"/>
              </a:solidFill>
            </a:ln>
          </p:spPr>
          <p:txBody>
            <a:bodyPr vert="horz" wrap="square" lIns="0" tIns="12707" rIns="0" bIns="0" rtlCol="0">
              <a:spAutoFit/>
            </a:bodyPr>
            <a:lstStyle/>
            <a:p>
              <a:pPr marR="16943" algn="ctr">
                <a:spcBef>
                  <a:spcPts val="100"/>
                </a:spcBef>
              </a:pPr>
              <a:r>
                <a:rPr sz="1789" b="1" spc="-30" dirty="0">
                  <a:latin typeface="Myriad Pro Cond"/>
                  <a:cs typeface="Myriad Pro Cond"/>
                </a:rPr>
                <a:t>2</a:t>
              </a:r>
              <a:endParaRPr sz="1789" dirty="0">
                <a:latin typeface="Myriad Pro Cond"/>
                <a:cs typeface="Myriad Pro Cond"/>
              </a:endParaRPr>
            </a:p>
          </p:txBody>
        </p:sp>
        <p:sp>
          <p:nvSpPr>
            <p:cNvPr id="16" name="object 15"/>
            <p:cNvSpPr txBox="1"/>
            <p:nvPr/>
          </p:nvSpPr>
          <p:spPr>
            <a:xfrm>
              <a:off x="6356319" y="1779389"/>
              <a:ext cx="388145" cy="288163"/>
            </a:xfrm>
            <a:prstGeom prst="rect">
              <a:avLst/>
            </a:prstGeom>
            <a:solidFill>
              <a:srgbClr val="EC5D57"/>
            </a:solidFill>
            <a:ln w="31412">
              <a:solidFill>
                <a:srgbClr val="C82506"/>
              </a:solidFill>
            </a:ln>
          </p:spPr>
          <p:txBody>
            <a:bodyPr vert="horz" wrap="square" lIns="0" tIns="12707" rIns="0" bIns="0" rtlCol="0">
              <a:spAutoFit/>
            </a:bodyPr>
            <a:lstStyle/>
            <a:p>
              <a:pPr marR="20408" algn="ctr">
                <a:spcBef>
                  <a:spcPts val="100"/>
                </a:spcBef>
              </a:pPr>
              <a:r>
                <a:rPr sz="1789" b="1" spc="-30" dirty="0">
                  <a:latin typeface="Myriad Pro Cond"/>
                  <a:cs typeface="Myriad Pro Cond"/>
                </a:rPr>
                <a:t>8</a:t>
              </a:r>
              <a:endParaRPr sz="1789">
                <a:latin typeface="Myriad Pro Cond"/>
                <a:cs typeface="Myriad Pro Cond"/>
              </a:endParaRPr>
            </a:p>
          </p:txBody>
        </p:sp>
        <p:sp>
          <p:nvSpPr>
            <p:cNvPr id="17" name="object 16"/>
            <p:cNvSpPr txBox="1"/>
            <p:nvPr/>
          </p:nvSpPr>
          <p:spPr>
            <a:xfrm>
              <a:off x="3025875" y="3106943"/>
              <a:ext cx="388145" cy="310715"/>
            </a:xfrm>
            <a:prstGeom prst="rect">
              <a:avLst/>
            </a:prstGeom>
            <a:solidFill>
              <a:srgbClr val="70BF41"/>
            </a:solidFill>
            <a:ln w="31412">
              <a:solidFill>
                <a:srgbClr val="00882B"/>
              </a:solidFill>
            </a:ln>
          </p:spPr>
          <p:txBody>
            <a:bodyPr vert="horz" wrap="square" lIns="0" tIns="35041" rIns="0" bIns="0" rtlCol="0">
              <a:spAutoFit/>
            </a:bodyPr>
            <a:lstStyle/>
            <a:p>
              <a:pPr marL="161727">
                <a:spcBef>
                  <a:spcPts val="276"/>
                </a:spcBef>
              </a:pPr>
              <a:r>
                <a:rPr sz="1789" b="1" spc="-30" dirty="0">
                  <a:latin typeface="Myriad Pro Cond"/>
                  <a:cs typeface="Myriad Pro Cond"/>
                </a:rPr>
                <a:t>3</a:t>
              </a:r>
              <a:endParaRPr sz="1789">
                <a:latin typeface="Myriad Pro Cond"/>
                <a:cs typeface="Myriad Pro Cond"/>
              </a:endParaRPr>
            </a:p>
          </p:txBody>
        </p:sp>
        <p:sp>
          <p:nvSpPr>
            <p:cNvPr id="18" name="object 17"/>
            <p:cNvSpPr txBox="1"/>
            <p:nvPr/>
          </p:nvSpPr>
          <p:spPr>
            <a:xfrm>
              <a:off x="3500189" y="3106943"/>
              <a:ext cx="388145" cy="310715"/>
            </a:xfrm>
            <a:prstGeom prst="rect">
              <a:avLst/>
            </a:prstGeom>
            <a:solidFill>
              <a:srgbClr val="70BF41"/>
            </a:solidFill>
            <a:ln w="31412">
              <a:solidFill>
                <a:srgbClr val="00882B"/>
              </a:solidFill>
            </a:ln>
          </p:spPr>
          <p:txBody>
            <a:bodyPr vert="horz" wrap="square" lIns="0" tIns="35041" rIns="0" bIns="0" rtlCol="0">
              <a:spAutoFit/>
            </a:bodyPr>
            <a:lstStyle/>
            <a:p>
              <a:pPr marL="111283">
                <a:spcBef>
                  <a:spcPts val="276"/>
                </a:spcBef>
              </a:pPr>
              <a:r>
                <a:rPr sz="1789" b="1" spc="-15" dirty="0">
                  <a:latin typeface="Myriad Pro Cond"/>
                  <a:cs typeface="Myriad Pro Cond"/>
                </a:rPr>
                <a:t>11</a:t>
              </a:r>
              <a:endParaRPr sz="1789">
                <a:latin typeface="Myriad Pro Cond"/>
                <a:cs typeface="Myriad Pro Cond"/>
              </a:endParaRPr>
            </a:p>
          </p:txBody>
        </p:sp>
        <p:sp>
          <p:nvSpPr>
            <p:cNvPr id="19" name="object 18"/>
            <p:cNvSpPr txBox="1"/>
            <p:nvPr/>
          </p:nvSpPr>
          <p:spPr>
            <a:xfrm>
              <a:off x="3974503" y="3106943"/>
              <a:ext cx="388145" cy="310715"/>
            </a:xfrm>
            <a:prstGeom prst="rect">
              <a:avLst/>
            </a:prstGeom>
            <a:solidFill>
              <a:srgbClr val="70BF41"/>
            </a:solidFill>
            <a:ln w="31412">
              <a:solidFill>
                <a:srgbClr val="00882B"/>
              </a:solidFill>
            </a:ln>
          </p:spPr>
          <p:txBody>
            <a:bodyPr vert="horz" wrap="square" lIns="0" tIns="35041" rIns="0" bIns="0" rtlCol="0">
              <a:spAutoFit/>
            </a:bodyPr>
            <a:lstStyle/>
            <a:p>
              <a:pPr marL="109358">
                <a:spcBef>
                  <a:spcPts val="276"/>
                </a:spcBef>
              </a:pPr>
              <a:r>
                <a:rPr sz="1789" b="1" spc="-15" dirty="0">
                  <a:latin typeface="Myriad Pro Cond"/>
                  <a:cs typeface="Myriad Pro Cond"/>
                </a:rPr>
                <a:t>15</a:t>
              </a:r>
              <a:endParaRPr sz="1789">
                <a:latin typeface="Myriad Pro Cond"/>
                <a:cs typeface="Myriad Pro Cond"/>
              </a:endParaRPr>
            </a:p>
          </p:txBody>
        </p:sp>
        <p:sp>
          <p:nvSpPr>
            <p:cNvPr id="20" name="object 19"/>
            <p:cNvSpPr txBox="1"/>
            <p:nvPr/>
          </p:nvSpPr>
          <p:spPr>
            <a:xfrm>
              <a:off x="4448819" y="3106943"/>
              <a:ext cx="388145" cy="310715"/>
            </a:xfrm>
            <a:prstGeom prst="rect">
              <a:avLst/>
            </a:prstGeom>
            <a:solidFill>
              <a:srgbClr val="70BF41"/>
            </a:solidFill>
            <a:ln w="31412">
              <a:solidFill>
                <a:srgbClr val="00882B"/>
              </a:solidFill>
            </a:ln>
          </p:spPr>
          <p:txBody>
            <a:bodyPr vert="horz" wrap="square" lIns="0" tIns="35041" rIns="0" bIns="0" rtlCol="0">
              <a:spAutoFit/>
            </a:bodyPr>
            <a:lstStyle/>
            <a:p>
              <a:pPr marL="107433">
                <a:spcBef>
                  <a:spcPts val="276"/>
                </a:spcBef>
              </a:pPr>
              <a:r>
                <a:rPr sz="1789" b="1" spc="-15" dirty="0">
                  <a:latin typeface="Myriad Pro Cond"/>
                  <a:cs typeface="Myriad Pro Cond"/>
                </a:rPr>
                <a:t>21</a:t>
              </a:r>
              <a:endParaRPr sz="1789" dirty="0">
                <a:latin typeface="Myriad Pro Cond"/>
                <a:cs typeface="Myriad Pro Cond"/>
              </a:endParaRPr>
            </a:p>
          </p:txBody>
        </p:sp>
        <p:sp>
          <p:nvSpPr>
            <p:cNvPr id="21" name="object 20"/>
            <p:cNvSpPr txBox="1"/>
            <p:nvPr/>
          </p:nvSpPr>
          <p:spPr>
            <a:xfrm>
              <a:off x="4923133" y="3106943"/>
              <a:ext cx="388145" cy="310715"/>
            </a:xfrm>
            <a:prstGeom prst="rect">
              <a:avLst/>
            </a:prstGeom>
            <a:solidFill>
              <a:srgbClr val="70BF41"/>
            </a:solidFill>
            <a:ln w="31412">
              <a:solidFill>
                <a:srgbClr val="00882B"/>
              </a:solidFill>
            </a:ln>
          </p:spPr>
          <p:txBody>
            <a:bodyPr vert="horz" wrap="square" lIns="0" tIns="35041" rIns="0" bIns="0" rtlCol="0">
              <a:spAutoFit/>
            </a:bodyPr>
            <a:lstStyle/>
            <a:p>
              <a:pPr marL="105893">
                <a:spcBef>
                  <a:spcPts val="276"/>
                </a:spcBef>
              </a:pPr>
              <a:r>
                <a:rPr sz="1789" b="1" spc="-15" dirty="0">
                  <a:latin typeface="Myriad Pro Cond"/>
                  <a:cs typeface="Myriad Pro Cond"/>
                </a:rPr>
                <a:t>24</a:t>
              </a:r>
              <a:endParaRPr sz="1789">
                <a:latin typeface="Myriad Pro Cond"/>
                <a:cs typeface="Myriad Pro Cond"/>
              </a:endParaRPr>
            </a:p>
          </p:txBody>
        </p:sp>
        <p:sp>
          <p:nvSpPr>
            <p:cNvPr id="22" name="object 21"/>
            <p:cNvSpPr txBox="1"/>
            <p:nvPr/>
          </p:nvSpPr>
          <p:spPr>
            <a:xfrm>
              <a:off x="5397447" y="3106943"/>
              <a:ext cx="388145" cy="310715"/>
            </a:xfrm>
            <a:prstGeom prst="rect">
              <a:avLst/>
            </a:prstGeom>
            <a:solidFill>
              <a:srgbClr val="70BF41"/>
            </a:solidFill>
            <a:ln w="31412">
              <a:solidFill>
                <a:srgbClr val="00882B"/>
              </a:solidFill>
            </a:ln>
          </p:spPr>
          <p:txBody>
            <a:bodyPr vert="horz" wrap="square" lIns="0" tIns="35041" rIns="0" bIns="0" rtlCol="0">
              <a:spAutoFit/>
            </a:bodyPr>
            <a:lstStyle/>
            <a:p>
              <a:pPr marL="103967">
                <a:spcBef>
                  <a:spcPts val="276"/>
                </a:spcBef>
              </a:pPr>
              <a:r>
                <a:rPr sz="1789" b="1" spc="-15" dirty="0">
                  <a:latin typeface="Myriad Pro Cond"/>
                  <a:cs typeface="Myriad Pro Cond"/>
                </a:rPr>
                <a:t>33</a:t>
              </a:r>
              <a:endParaRPr sz="1789">
                <a:latin typeface="Myriad Pro Cond"/>
                <a:cs typeface="Myriad Pro Cond"/>
              </a:endParaRPr>
            </a:p>
          </p:txBody>
        </p:sp>
        <p:sp>
          <p:nvSpPr>
            <p:cNvPr id="23" name="object 22"/>
            <p:cNvSpPr txBox="1"/>
            <p:nvPr/>
          </p:nvSpPr>
          <p:spPr>
            <a:xfrm>
              <a:off x="5871762" y="3106943"/>
              <a:ext cx="388145" cy="310715"/>
            </a:xfrm>
            <a:prstGeom prst="rect">
              <a:avLst/>
            </a:prstGeom>
            <a:solidFill>
              <a:srgbClr val="70BF41"/>
            </a:solidFill>
            <a:ln w="31412">
              <a:solidFill>
                <a:srgbClr val="00882B"/>
              </a:solidFill>
            </a:ln>
          </p:spPr>
          <p:txBody>
            <a:bodyPr vert="horz" wrap="square" lIns="0" tIns="35041" rIns="0" bIns="0" rtlCol="0">
              <a:spAutoFit/>
            </a:bodyPr>
            <a:lstStyle/>
            <a:p>
              <a:pPr marL="102042">
                <a:spcBef>
                  <a:spcPts val="276"/>
                </a:spcBef>
              </a:pPr>
              <a:r>
                <a:rPr sz="1789" b="1" spc="-15" dirty="0">
                  <a:latin typeface="Myriad Pro Cond"/>
                  <a:cs typeface="Myriad Pro Cond"/>
                </a:rPr>
                <a:t>35</a:t>
              </a:r>
              <a:endParaRPr sz="1789">
                <a:latin typeface="Myriad Pro Cond"/>
                <a:cs typeface="Myriad Pro Cond"/>
              </a:endParaRPr>
            </a:p>
          </p:txBody>
        </p:sp>
        <p:sp>
          <p:nvSpPr>
            <p:cNvPr id="24" name="object 23"/>
            <p:cNvSpPr txBox="1"/>
            <p:nvPr/>
          </p:nvSpPr>
          <p:spPr>
            <a:xfrm>
              <a:off x="6346077" y="3106943"/>
              <a:ext cx="388145" cy="310715"/>
            </a:xfrm>
            <a:prstGeom prst="rect">
              <a:avLst/>
            </a:prstGeom>
            <a:solidFill>
              <a:srgbClr val="70BF41"/>
            </a:solidFill>
            <a:ln w="31412">
              <a:solidFill>
                <a:srgbClr val="00882B"/>
              </a:solidFill>
            </a:ln>
          </p:spPr>
          <p:txBody>
            <a:bodyPr vert="horz" wrap="square" lIns="0" tIns="35041" rIns="0" bIns="0" rtlCol="0">
              <a:spAutoFit/>
            </a:bodyPr>
            <a:lstStyle/>
            <a:p>
              <a:pPr marL="100502">
                <a:spcBef>
                  <a:spcPts val="276"/>
                </a:spcBef>
              </a:pPr>
              <a:r>
                <a:rPr sz="1789" b="1" spc="-15" dirty="0">
                  <a:latin typeface="Myriad Pro Cond"/>
                  <a:cs typeface="Myriad Pro Cond"/>
                </a:rPr>
                <a:t>43</a:t>
              </a:r>
              <a:endParaRPr sz="1789">
                <a:latin typeface="Myriad Pro Cond"/>
                <a:cs typeface="Myriad Pro Cond"/>
              </a:endParaRPr>
            </a:p>
          </p:txBody>
        </p:sp>
        <p:grpSp>
          <p:nvGrpSpPr>
            <p:cNvPr id="25" name="object 24"/>
            <p:cNvGrpSpPr/>
            <p:nvPr/>
          </p:nvGrpSpPr>
          <p:grpSpPr>
            <a:xfrm>
              <a:off x="3834595" y="2324956"/>
              <a:ext cx="2053934" cy="485951"/>
              <a:chOff x="6322825" y="3834024"/>
              <a:chExt cx="3387090" cy="801370"/>
            </a:xfrm>
          </p:grpSpPr>
          <p:sp>
            <p:nvSpPr>
              <p:cNvPr id="27" name="object 25"/>
              <p:cNvSpPr/>
              <p:nvPr/>
            </p:nvSpPr>
            <p:spPr>
              <a:xfrm>
                <a:off x="6338531" y="3849730"/>
                <a:ext cx="3355340" cy="769620"/>
              </a:xfrm>
              <a:custGeom>
                <a:avLst/>
                <a:gdLst/>
                <a:ahLst/>
                <a:cxnLst/>
                <a:rect l="l" t="t" r="r" b="b"/>
                <a:pathLst>
                  <a:path w="3355340" h="769620">
                    <a:moveTo>
                      <a:pt x="3178807" y="0"/>
                    </a:moveTo>
                    <a:lnTo>
                      <a:pt x="176459" y="0"/>
                    </a:lnTo>
                    <a:lnTo>
                      <a:pt x="141345" y="135"/>
                    </a:lnTo>
                    <a:lnTo>
                      <a:pt x="90534" y="3647"/>
                    </a:lnTo>
                    <a:lnTo>
                      <a:pt x="51788" y="19071"/>
                    </a:lnTo>
                    <a:lnTo>
                      <a:pt x="19072" y="51787"/>
                    </a:lnTo>
                    <a:lnTo>
                      <a:pt x="3648" y="90533"/>
                    </a:lnTo>
                    <a:lnTo>
                      <a:pt x="135" y="141345"/>
                    </a:lnTo>
                    <a:lnTo>
                      <a:pt x="0" y="176459"/>
                    </a:lnTo>
                    <a:lnTo>
                      <a:pt x="0" y="593099"/>
                    </a:lnTo>
                    <a:lnTo>
                      <a:pt x="1080" y="656531"/>
                    </a:lnTo>
                    <a:lnTo>
                      <a:pt x="8647" y="696662"/>
                    </a:lnTo>
                    <a:lnTo>
                      <a:pt x="33650" y="735908"/>
                    </a:lnTo>
                    <a:lnTo>
                      <a:pt x="72896" y="760911"/>
                    </a:lnTo>
                    <a:lnTo>
                      <a:pt x="113026" y="768477"/>
                    </a:lnTo>
                    <a:lnTo>
                      <a:pt x="176459" y="769558"/>
                    </a:lnTo>
                    <a:lnTo>
                      <a:pt x="3178807" y="769558"/>
                    </a:lnTo>
                    <a:lnTo>
                      <a:pt x="3242241" y="768477"/>
                    </a:lnTo>
                    <a:lnTo>
                      <a:pt x="3282372" y="760911"/>
                    </a:lnTo>
                    <a:lnTo>
                      <a:pt x="3321618" y="735908"/>
                    </a:lnTo>
                    <a:lnTo>
                      <a:pt x="3346620" y="696662"/>
                    </a:lnTo>
                    <a:lnTo>
                      <a:pt x="3354186" y="656531"/>
                    </a:lnTo>
                    <a:lnTo>
                      <a:pt x="3355267" y="593099"/>
                    </a:lnTo>
                    <a:lnTo>
                      <a:pt x="3355267" y="176459"/>
                    </a:lnTo>
                    <a:lnTo>
                      <a:pt x="3354186" y="113026"/>
                    </a:lnTo>
                    <a:lnTo>
                      <a:pt x="3346620" y="72895"/>
                    </a:lnTo>
                    <a:lnTo>
                      <a:pt x="3321618" y="33649"/>
                    </a:lnTo>
                    <a:lnTo>
                      <a:pt x="3282372" y="8646"/>
                    </a:lnTo>
                    <a:lnTo>
                      <a:pt x="3242241" y="1080"/>
                    </a:lnTo>
                    <a:lnTo>
                      <a:pt x="3178807" y="0"/>
                    </a:lnTo>
                    <a:close/>
                  </a:path>
                </a:pathLst>
              </a:custGeom>
              <a:solidFill>
                <a:srgbClr val="DCDEE0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28" name="object 26"/>
              <p:cNvSpPr/>
              <p:nvPr/>
            </p:nvSpPr>
            <p:spPr>
              <a:xfrm>
                <a:off x="6338531" y="3849730"/>
                <a:ext cx="3355340" cy="769620"/>
              </a:xfrm>
              <a:custGeom>
                <a:avLst/>
                <a:gdLst/>
                <a:ahLst/>
                <a:cxnLst/>
                <a:rect l="l" t="t" r="r" b="b"/>
                <a:pathLst>
                  <a:path w="3355340" h="769620">
                    <a:moveTo>
                      <a:pt x="176459" y="0"/>
                    </a:moveTo>
                    <a:lnTo>
                      <a:pt x="3178807" y="0"/>
                    </a:lnTo>
                    <a:lnTo>
                      <a:pt x="3213922" y="135"/>
                    </a:lnTo>
                    <a:lnTo>
                      <a:pt x="3264733" y="3648"/>
                    </a:lnTo>
                    <a:lnTo>
                      <a:pt x="3303479" y="19072"/>
                    </a:lnTo>
                    <a:lnTo>
                      <a:pt x="3336195" y="51788"/>
                    </a:lnTo>
                    <a:lnTo>
                      <a:pt x="3351619" y="90533"/>
                    </a:lnTo>
                    <a:lnTo>
                      <a:pt x="3355132" y="141345"/>
                    </a:lnTo>
                    <a:lnTo>
                      <a:pt x="3355267" y="176459"/>
                    </a:lnTo>
                    <a:lnTo>
                      <a:pt x="3355267" y="593099"/>
                    </a:lnTo>
                    <a:lnTo>
                      <a:pt x="3354186" y="656532"/>
                    </a:lnTo>
                    <a:lnTo>
                      <a:pt x="3346620" y="696663"/>
                    </a:lnTo>
                    <a:lnTo>
                      <a:pt x="3321617" y="735909"/>
                    </a:lnTo>
                    <a:lnTo>
                      <a:pt x="3282372" y="760911"/>
                    </a:lnTo>
                    <a:lnTo>
                      <a:pt x="3242240" y="768477"/>
                    </a:lnTo>
                    <a:lnTo>
                      <a:pt x="3178807" y="769558"/>
                    </a:lnTo>
                    <a:lnTo>
                      <a:pt x="176459" y="769558"/>
                    </a:lnTo>
                    <a:lnTo>
                      <a:pt x="113026" y="768477"/>
                    </a:lnTo>
                    <a:lnTo>
                      <a:pt x="72895" y="760911"/>
                    </a:lnTo>
                    <a:lnTo>
                      <a:pt x="33649" y="735909"/>
                    </a:lnTo>
                    <a:lnTo>
                      <a:pt x="8647" y="696663"/>
                    </a:lnTo>
                    <a:lnTo>
                      <a:pt x="1080" y="656532"/>
                    </a:lnTo>
                    <a:lnTo>
                      <a:pt x="0" y="593099"/>
                    </a:lnTo>
                    <a:lnTo>
                      <a:pt x="0" y="176459"/>
                    </a:lnTo>
                    <a:lnTo>
                      <a:pt x="1080" y="113026"/>
                    </a:lnTo>
                    <a:lnTo>
                      <a:pt x="8647" y="72895"/>
                    </a:lnTo>
                    <a:lnTo>
                      <a:pt x="33649" y="33649"/>
                    </a:lnTo>
                    <a:lnTo>
                      <a:pt x="72895" y="8647"/>
                    </a:lnTo>
                    <a:lnTo>
                      <a:pt x="113026" y="1080"/>
                    </a:lnTo>
                    <a:lnTo>
                      <a:pt x="176459" y="0"/>
                    </a:lnTo>
                    <a:close/>
                  </a:path>
                </a:pathLst>
              </a:custGeom>
              <a:ln w="31412">
                <a:solidFill>
                  <a:srgbClr val="A6AAA9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</p:grpSp>
        <p:sp>
          <p:nvSpPr>
            <p:cNvPr id="26" name="object 27"/>
            <p:cNvSpPr txBox="1"/>
            <p:nvPr/>
          </p:nvSpPr>
          <p:spPr>
            <a:xfrm>
              <a:off x="3938049" y="2423792"/>
              <a:ext cx="1802872" cy="253194"/>
            </a:xfrm>
            <a:prstGeom prst="rect">
              <a:avLst/>
            </a:prstGeom>
          </p:spPr>
          <p:txBody>
            <a:bodyPr vert="horz" wrap="square" lIns="0" tIns="10397" rIns="0" bIns="0" rtlCol="0">
              <a:spAutoFit/>
            </a:bodyPr>
            <a:lstStyle/>
            <a:p>
              <a:pPr marL="7701">
                <a:spcBef>
                  <a:spcPts val="82"/>
                </a:spcBef>
              </a:pPr>
              <a:r>
                <a:rPr lang="en-US" sz="1577" b="1" dirty="0" err="1">
                  <a:latin typeface="Consolas"/>
                  <a:cs typeface="Consolas"/>
                </a:rPr>
                <a:t>i</a:t>
              </a:r>
              <a:r>
                <a:rPr sz="1577" b="1" dirty="0" err="1" smtClean="0">
                  <a:latin typeface="Consolas"/>
                  <a:cs typeface="Consolas"/>
                </a:rPr>
                <a:t>nclusive</a:t>
              </a:r>
              <a:r>
                <a:rPr lang="en-US" sz="1577" b="1" dirty="0" err="1" smtClean="0">
                  <a:latin typeface="Consolas"/>
                  <a:cs typeface="Consolas"/>
                </a:rPr>
                <a:t>_scan</a:t>
              </a:r>
              <a:r>
                <a:rPr sz="1577" b="1" spc="130" dirty="0" smtClean="0">
                  <a:latin typeface="Consolas"/>
                  <a:cs typeface="Consolas"/>
                </a:rPr>
                <a:t> </a:t>
              </a:r>
              <a:r>
                <a:rPr sz="1577" b="1" spc="-30" dirty="0">
                  <a:latin typeface="Consolas"/>
                  <a:cs typeface="Consolas"/>
                </a:rPr>
                <a:t>+</a:t>
              </a:r>
              <a:endParaRPr sz="1577" dirty="0">
                <a:latin typeface="Consolas"/>
                <a:cs typeface="Consola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072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Inclusive Scan</a:t>
            </a:r>
            <a:endParaRPr lang="en-US" dirty="0"/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1261872" y="1828801"/>
            <a:ext cx="9854766" cy="4351338"/>
          </a:xfrm>
        </p:spPr>
        <p:txBody>
          <a:bodyPr>
            <a:normAutofit fontScale="92500" lnSpcReduction="10000"/>
          </a:bodyPr>
          <a:lstStyle/>
          <a:p>
            <a:pPr marL="274269" lvl="1" indent="0">
              <a:buNone/>
            </a:pPr>
            <a:r>
              <a:rPr lang="en-US" sz="1600" dirty="0" smtClean="0">
                <a:latin typeface="Consolas" panose="020B0609020204030204" pitchFamily="49" charset="0"/>
              </a:rPr>
              <a:t>float </a:t>
            </a:r>
            <a:r>
              <a:rPr lang="en-US" sz="1600" dirty="0">
                <a:latin typeface="Consolas" panose="020B0609020204030204" pitchFamily="49" charset="0"/>
              </a:rPr>
              <a:t>op(float a, float b) { … } </a:t>
            </a:r>
            <a:endParaRPr lang="en-US" sz="1600" dirty="0" smtClean="0">
              <a:latin typeface="Consolas" panose="020B0609020204030204" pitchFamily="49" charset="0"/>
            </a:endParaRPr>
          </a:p>
          <a:p>
            <a:pPr marL="274269" lvl="1" indent="0">
              <a:buNone/>
            </a:pPr>
            <a:r>
              <a:rPr lang="en-US" sz="1600" dirty="0" err="1" smtClean="0">
                <a:latin typeface="Consolas" panose="020B0609020204030204" pitchFamily="49" charset="0"/>
              </a:rPr>
              <a:t>inclusive_scan</a:t>
            </a:r>
            <a:r>
              <a:rPr lang="en-US" sz="1600" dirty="0" smtClean="0">
                <a:latin typeface="Consolas" panose="020B0609020204030204" pitchFamily="49" charset="0"/>
              </a:rPr>
              <a:t>(float in[], float out[], </a:t>
            </a:r>
            <a:r>
              <a:rPr lang="en-US" sz="1600" dirty="0" err="1">
                <a:latin typeface="Consolas" panose="020B0609020204030204" pitchFamily="49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</a:rPr>
              <a:t> N) { </a:t>
            </a:r>
            <a:endParaRPr lang="en-US" sz="1600" dirty="0" smtClean="0">
              <a:latin typeface="Consolas" panose="020B0609020204030204" pitchFamily="49" charset="0"/>
            </a:endParaRPr>
          </a:p>
          <a:p>
            <a:pPr marL="274269" lvl="1" indent="0">
              <a:buNone/>
            </a:pPr>
            <a:r>
              <a:rPr lang="en-US" sz="1600" dirty="0" smtClean="0">
                <a:latin typeface="Consolas" panose="020B0609020204030204" pitchFamily="49" charset="0"/>
              </a:rPr>
              <a:t>    out[0</a:t>
            </a:r>
            <a:r>
              <a:rPr lang="en-US" sz="1600" dirty="0">
                <a:latin typeface="Consolas" panose="020B0609020204030204" pitchFamily="49" charset="0"/>
              </a:rPr>
              <a:t>] = in[0];</a:t>
            </a:r>
          </a:p>
          <a:p>
            <a:pPr marL="274269" lvl="1" indent="0">
              <a:buNone/>
            </a:pPr>
            <a:r>
              <a:rPr lang="en-US" sz="1600" dirty="0" smtClean="0">
                <a:latin typeface="Consolas" panose="020B0609020204030204" pitchFamily="49" charset="0"/>
              </a:rPr>
              <a:t>    for (i = 1</a:t>
            </a:r>
            <a:r>
              <a:rPr lang="en-US" sz="1600" dirty="0">
                <a:latin typeface="Consolas" panose="020B0609020204030204" pitchFamily="49" charset="0"/>
              </a:rPr>
              <a:t>; </a:t>
            </a:r>
            <a:r>
              <a:rPr lang="en-US" sz="1600" dirty="0" smtClean="0">
                <a:latin typeface="Consolas" panose="020B0609020204030204" pitchFamily="49" charset="0"/>
              </a:rPr>
              <a:t>i &lt; N</a:t>
            </a:r>
            <a:r>
              <a:rPr lang="en-US" sz="1600" dirty="0">
                <a:latin typeface="Consolas" panose="020B0609020204030204" pitchFamily="49" charset="0"/>
              </a:rPr>
              <a:t>; </a:t>
            </a:r>
            <a:r>
              <a:rPr lang="en-US" sz="1600" dirty="0" smtClean="0">
                <a:latin typeface="Consolas" panose="020B0609020204030204" pitchFamily="49" charset="0"/>
              </a:rPr>
              <a:t>++i)</a:t>
            </a:r>
            <a:endParaRPr lang="en-US" sz="1600" dirty="0">
              <a:latin typeface="Consolas" panose="020B0609020204030204" pitchFamily="49" charset="0"/>
            </a:endParaRPr>
          </a:p>
          <a:p>
            <a:pPr marL="274269" lvl="1" indent="0">
              <a:buNone/>
            </a:pPr>
            <a:r>
              <a:rPr lang="en-US" sz="1600" dirty="0" smtClean="0">
                <a:latin typeface="Consolas" panose="020B0609020204030204" pitchFamily="49" charset="0"/>
              </a:rPr>
              <a:t>        out[i</a:t>
            </a:r>
            <a:r>
              <a:rPr lang="en-US" sz="1600" dirty="0">
                <a:latin typeface="Consolas" panose="020B0609020204030204" pitchFamily="49" charset="0"/>
              </a:rPr>
              <a:t>] = op(out[i-1], in[i]);</a:t>
            </a:r>
          </a:p>
          <a:p>
            <a:pPr marL="274269" lvl="1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}</a:t>
            </a:r>
          </a:p>
          <a:p>
            <a:r>
              <a:rPr lang="en-US" dirty="0" smtClean="0"/>
              <a:t>In C++: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 smtClean="0">
              <a:solidFill>
                <a:srgbClr val="1F377F"/>
              </a:solidFill>
              <a:latin typeface="Consolas" panose="020B0609020204030204" pitchFamily="49" charset="0"/>
            </a:endParaRP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template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typename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InputIt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typename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OutputIt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typename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BinaryOp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OutputIt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inclusive_scan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InputIt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first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InputIt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last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OutputIt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latin typeface="Consolas" panose="020B0609020204030204" pitchFamily="49" charset="0"/>
              </a:rPr>
              <a:t>d_first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BinaryOp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808080"/>
                </a:solidFill>
                <a:latin typeface="Consolas" panose="020B0609020204030204" pitchFamily="49" charset="0"/>
              </a:rPr>
              <a:t>op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sz="18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// op defaults to </a:t>
            </a:r>
            <a:r>
              <a:rPr lang="en-US" sz="18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std</a:t>
            </a:r>
            <a:r>
              <a:rPr lang="en-US" sz="18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::plus&lt;&gt;</a:t>
            </a:r>
            <a:endParaRPr lang="en-US" dirty="0"/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 smtClean="0">
              <a:solidFill>
                <a:srgbClr val="1F377F"/>
              </a:solidFill>
              <a:latin typeface="Consolas" panose="020B0609020204030204" pitchFamily="49" charset="0"/>
            </a:endParaRP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template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InputIt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OutputIt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BinaryOp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OutputIt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inclusive_scan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InputIt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first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InputIt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last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OutputIt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latin typeface="Consolas" panose="020B0609020204030204" pitchFamily="49" charset="0"/>
              </a:rPr>
              <a:t>d_first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BinaryOp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op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latin typeface="Consolas" panose="020B0609020204030204" pitchFamily="49" charset="0"/>
              </a:rPr>
              <a:t>init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3/11/2025, Lecture 12</a:t>
            </a:r>
            <a:endParaRPr lang="en-US"/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Data Parallelism (1)</a:t>
            </a:r>
            <a:endParaRPr lang="en-US" dirty="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6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Exclusive Scan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37"/>
              <p:cNvSpPr>
                <a:spLocks noGrp="1"/>
              </p:cNvSpPr>
              <p:nvPr>
                <p:ph idx="1"/>
              </p:nvPr>
            </p:nvSpPr>
            <p:spPr>
              <a:xfrm>
                <a:off x="1261872" y="1828801"/>
                <a:ext cx="9875315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Alternative </a:t>
                </a:r>
                <a:r>
                  <a:rPr lang="en-US" dirty="0"/>
                  <a:t>form: “exclusive scan”: </a:t>
                </a:r>
                <a:r>
                  <a:rPr lang="en-US" dirty="0">
                    <a:latin typeface="Consolas" panose="020B0609020204030204" pitchFamily="49" charset="0"/>
                  </a:rPr>
                  <a:t>out[i]</a:t>
                </a:r>
                <a:r>
                  <a:rPr lang="en-US" dirty="0"/>
                  <a:t> is the scan result for all elements </a:t>
                </a:r>
                <a:br>
                  <a:rPr lang="en-US" dirty="0"/>
                </a:br>
                <a:r>
                  <a:rPr lang="en-US" dirty="0"/>
                  <a:t>up to, but excluding, </a:t>
                </a:r>
                <a:r>
                  <a:rPr lang="en-US" dirty="0">
                    <a:latin typeface="Consolas" panose="020B0609020204030204" pitchFamily="49" charset="0"/>
                  </a:rPr>
                  <a:t>in[i]:</a:t>
                </a:r>
              </a:p>
              <a:p>
                <a:pPr lvl="1"/>
                <a:r>
                  <a:rPr lang="en-US" dirty="0"/>
                  <a:t>Running totals: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…</a:t>
                </a:r>
              </a:p>
              <a:p>
                <a:pPr lvl="1"/>
                <a:endParaRPr lang="en-US" dirty="0">
                  <a:solidFill>
                    <a:srgbClr val="1F377F"/>
                  </a:solidFill>
                  <a:latin typeface="Consolas" panose="020B0609020204030204" pitchFamily="49" charset="0"/>
                </a:endParaRPr>
              </a:p>
              <a:p>
                <a:pPr marL="274269" lvl="1" indent="0">
                  <a:buNone/>
                </a:pPr>
                <a:r>
                  <a:rPr lang="en-US" sz="1600" dirty="0" smtClean="0">
                    <a:latin typeface="Consolas" panose="020B0609020204030204" pitchFamily="49" charset="0"/>
                  </a:rPr>
                  <a:t>float </a:t>
                </a:r>
                <a:r>
                  <a:rPr lang="en-US" sz="1600" dirty="0">
                    <a:latin typeface="Consolas" panose="020B0609020204030204" pitchFamily="49" charset="0"/>
                  </a:rPr>
                  <a:t>op(float a, float b) { … } </a:t>
                </a:r>
                <a:endParaRPr lang="en-US" sz="1600" dirty="0" smtClean="0">
                  <a:latin typeface="Consolas" panose="020B0609020204030204" pitchFamily="49" charset="0"/>
                </a:endParaRPr>
              </a:p>
              <a:p>
                <a:pPr marL="274269" lvl="1" indent="0">
                  <a:buNone/>
                </a:pPr>
                <a:r>
                  <a:rPr lang="en-US" sz="1600" dirty="0" err="1" smtClean="0">
                    <a:latin typeface="Consolas" panose="020B0609020204030204" pitchFamily="49" charset="0"/>
                  </a:rPr>
                  <a:t>exclusive_scan</a:t>
                </a:r>
                <a:r>
                  <a:rPr lang="en-US" sz="1600" dirty="0" smtClean="0">
                    <a:latin typeface="Consolas" panose="020B0609020204030204" pitchFamily="49" charset="0"/>
                  </a:rPr>
                  <a:t>(float in[], float out[], </a:t>
                </a:r>
                <a:r>
                  <a:rPr lang="en-US" sz="1600" dirty="0" err="1">
                    <a:latin typeface="Consolas" panose="020B0609020204030204" pitchFamily="49" charset="0"/>
                  </a:rPr>
                  <a:t>int</a:t>
                </a:r>
                <a:r>
                  <a:rPr lang="en-US" sz="1600" dirty="0">
                    <a:latin typeface="Consolas" panose="020B0609020204030204" pitchFamily="49" charset="0"/>
                  </a:rPr>
                  <a:t> </a:t>
                </a:r>
                <a:r>
                  <a:rPr lang="en-US" sz="1600" dirty="0" smtClean="0">
                    <a:latin typeface="Consolas" panose="020B0609020204030204" pitchFamily="49" charset="0"/>
                  </a:rPr>
                  <a:t>N, float </a:t>
                </a:r>
                <a:r>
                  <a:rPr lang="en-US" sz="1600" dirty="0" err="1" smtClean="0">
                    <a:latin typeface="Consolas" panose="020B0609020204030204" pitchFamily="49" charset="0"/>
                  </a:rPr>
                  <a:t>init</a:t>
                </a:r>
                <a:r>
                  <a:rPr lang="en-US" sz="1600" dirty="0" smtClean="0">
                    <a:latin typeface="Consolas" panose="020B0609020204030204" pitchFamily="49" charset="0"/>
                  </a:rPr>
                  <a:t>) </a:t>
                </a:r>
                <a:r>
                  <a:rPr lang="en-US" sz="1600" dirty="0">
                    <a:latin typeface="Consolas" panose="020B0609020204030204" pitchFamily="49" charset="0"/>
                  </a:rPr>
                  <a:t>{ </a:t>
                </a:r>
                <a:endParaRPr lang="en-US" sz="1600" dirty="0" smtClean="0">
                  <a:latin typeface="Consolas" panose="020B0609020204030204" pitchFamily="49" charset="0"/>
                </a:endParaRPr>
              </a:p>
              <a:p>
                <a:pPr marL="274269" lvl="1" indent="0">
                  <a:buNone/>
                </a:pPr>
                <a:r>
                  <a:rPr lang="en-US" sz="1600" dirty="0" smtClean="0">
                    <a:latin typeface="Consolas" panose="020B0609020204030204" pitchFamily="49" charset="0"/>
                  </a:rPr>
                  <a:t>    out[0</a:t>
                </a:r>
                <a:r>
                  <a:rPr lang="en-US" sz="1600" dirty="0">
                    <a:latin typeface="Consolas" panose="020B0609020204030204" pitchFamily="49" charset="0"/>
                  </a:rPr>
                  <a:t>] = </a:t>
                </a:r>
                <a:r>
                  <a:rPr lang="en-US" sz="1600" dirty="0" err="1">
                    <a:latin typeface="Consolas" panose="020B0609020204030204" pitchFamily="49" charset="0"/>
                  </a:rPr>
                  <a:t>init</a:t>
                </a:r>
                <a:r>
                  <a:rPr lang="en-US" sz="1600" dirty="0">
                    <a:latin typeface="Consolas" panose="020B0609020204030204" pitchFamily="49" charset="0"/>
                  </a:rPr>
                  <a:t>;</a:t>
                </a:r>
              </a:p>
              <a:p>
                <a:pPr marL="274269" lvl="1" indent="0">
                  <a:buNone/>
                </a:pPr>
                <a:r>
                  <a:rPr lang="en-US" sz="1600" dirty="0" smtClean="0">
                    <a:latin typeface="Consolas" panose="020B0609020204030204" pitchFamily="49" charset="0"/>
                  </a:rPr>
                  <a:t>    for (i = 1</a:t>
                </a:r>
                <a:r>
                  <a:rPr lang="en-US" sz="1600" dirty="0">
                    <a:latin typeface="Consolas" panose="020B0609020204030204" pitchFamily="49" charset="0"/>
                  </a:rPr>
                  <a:t>; </a:t>
                </a:r>
                <a:r>
                  <a:rPr lang="en-US" sz="1600" dirty="0" smtClean="0">
                    <a:latin typeface="Consolas" panose="020B0609020204030204" pitchFamily="49" charset="0"/>
                  </a:rPr>
                  <a:t>i &lt; N</a:t>
                </a:r>
                <a:r>
                  <a:rPr lang="en-US" sz="1600" dirty="0">
                    <a:latin typeface="Consolas" panose="020B0609020204030204" pitchFamily="49" charset="0"/>
                  </a:rPr>
                  <a:t>; </a:t>
                </a:r>
                <a:r>
                  <a:rPr lang="en-US" sz="1600" dirty="0" smtClean="0">
                    <a:latin typeface="Consolas" panose="020B0609020204030204" pitchFamily="49" charset="0"/>
                  </a:rPr>
                  <a:t>++i)</a:t>
                </a:r>
                <a:endParaRPr lang="en-US" sz="1600" dirty="0">
                  <a:latin typeface="Consolas" panose="020B0609020204030204" pitchFamily="49" charset="0"/>
                </a:endParaRPr>
              </a:p>
              <a:p>
                <a:pPr marL="274269" lvl="1" indent="0">
                  <a:buNone/>
                </a:pPr>
                <a:r>
                  <a:rPr lang="en-US" sz="1600" dirty="0" smtClean="0">
                    <a:latin typeface="Consolas" panose="020B0609020204030204" pitchFamily="49" charset="0"/>
                  </a:rPr>
                  <a:t>        out[i</a:t>
                </a:r>
                <a:r>
                  <a:rPr lang="en-US" sz="1600" dirty="0">
                    <a:latin typeface="Consolas" panose="020B0609020204030204" pitchFamily="49" charset="0"/>
                  </a:rPr>
                  <a:t>] = op(out[i-1], </a:t>
                </a:r>
                <a:r>
                  <a:rPr lang="en-US" sz="1600" dirty="0" smtClean="0">
                    <a:latin typeface="Consolas" panose="020B0609020204030204" pitchFamily="49" charset="0"/>
                  </a:rPr>
                  <a:t>in[i-1]);</a:t>
                </a:r>
                <a:endParaRPr lang="en-US" sz="1600" dirty="0">
                  <a:latin typeface="Consolas" panose="020B0609020204030204" pitchFamily="49" charset="0"/>
                </a:endParaRPr>
              </a:p>
              <a:p>
                <a:pPr marL="274269" lvl="1" indent="0">
                  <a:buNone/>
                </a:pPr>
                <a:r>
                  <a:rPr lang="en-US" sz="1600" dirty="0">
                    <a:latin typeface="Consolas" panose="020B0609020204030204" pitchFamily="49" charset="0"/>
                  </a:rPr>
                  <a:t>}</a:t>
                </a:r>
              </a:p>
              <a:p>
                <a:r>
                  <a:rPr lang="en-US" dirty="0" smtClean="0"/>
                  <a:t>In C++:</a:t>
                </a:r>
              </a:p>
              <a:p>
                <a:pPr marL="274269" lvl="1" indent="0">
                  <a:spcBef>
                    <a:spcPts val="300"/>
                  </a:spcBef>
                  <a:spcAft>
                    <a:spcPts val="300"/>
                  </a:spcAft>
                  <a:buNone/>
                </a:pPr>
                <a:endParaRPr lang="en-US" dirty="0" smtClean="0">
                  <a:solidFill>
                    <a:srgbClr val="1F377F"/>
                  </a:solidFill>
                  <a:latin typeface="Consolas" panose="020B0609020204030204" pitchFamily="49" charset="0"/>
                </a:endParaRPr>
              </a:p>
              <a:p>
                <a:pPr marL="274269" lvl="1" indent="0">
                  <a:spcBef>
                    <a:spcPts val="300"/>
                  </a:spcBef>
                  <a:spcAft>
                    <a:spcPts val="300"/>
                  </a:spcAft>
                  <a:buNone/>
                </a:pPr>
                <a:r>
                  <a:rPr lang="en-US" dirty="0" smtClean="0">
                    <a:solidFill>
                      <a:srgbClr val="1F377F"/>
                    </a:solidFill>
                    <a:latin typeface="Consolas" panose="020B0609020204030204" pitchFamily="49" charset="0"/>
                  </a:rPr>
                  <a:t>template</a:t>
                </a:r>
                <a:r>
                  <a:rPr lang="en-US" dirty="0" smtClean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&lt;</a:t>
                </a:r>
                <a:r>
                  <a:rPr lang="en-US" dirty="0" err="1" smtClean="0">
                    <a:solidFill>
                      <a:srgbClr val="1F377F"/>
                    </a:solidFill>
                    <a:latin typeface="Consolas" panose="020B0609020204030204" pitchFamily="49" charset="0"/>
                  </a:rPr>
                  <a:t>typename</a:t>
                </a:r>
                <a:r>
                  <a:rPr lang="en-US" dirty="0" smtClean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dirty="0" err="1">
                    <a:solidFill>
                      <a:srgbClr val="2B91AF"/>
                    </a:solidFill>
                    <a:latin typeface="Consolas" panose="020B0609020204030204" pitchFamily="49" charset="0"/>
                  </a:rPr>
                  <a:t>InputIt</a:t>
                </a:r>
                <a:r>
                  <a:rPr lang="en-US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, </a:t>
                </a:r>
                <a:r>
                  <a:rPr lang="en-US" dirty="0" err="1">
                    <a:solidFill>
                      <a:srgbClr val="1F377F"/>
                    </a:solidFill>
                    <a:latin typeface="Consolas" panose="020B0609020204030204" pitchFamily="49" charset="0"/>
                  </a:rPr>
                  <a:t>typename</a:t>
                </a:r>
                <a:r>
                  <a:rPr lang="en-US" dirty="0" smtClean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dirty="0" err="1">
                    <a:solidFill>
                      <a:srgbClr val="2B91AF"/>
                    </a:solidFill>
                    <a:latin typeface="Consolas" panose="020B0609020204030204" pitchFamily="49" charset="0"/>
                  </a:rPr>
                  <a:t>OutputIt</a:t>
                </a:r>
                <a:r>
                  <a:rPr lang="en-US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, </a:t>
                </a:r>
                <a:r>
                  <a:rPr lang="en-US" dirty="0" err="1">
                    <a:solidFill>
                      <a:srgbClr val="1F377F"/>
                    </a:solidFill>
                    <a:latin typeface="Consolas" panose="020B0609020204030204" pitchFamily="49" charset="0"/>
                  </a:rPr>
                  <a:t>typename</a:t>
                </a:r>
                <a:r>
                  <a:rPr lang="en-US" dirty="0" smtClean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dirty="0">
                    <a:solidFill>
                      <a:srgbClr val="2B91AF"/>
                    </a:solidFill>
                    <a:latin typeface="Consolas" panose="020B0609020204030204" pitchFamily="49" charset="0"/>
                  </a:rPr>
                  <a:t>T</a:t>
                </a:r>
                <a:r>
                  <a:rPr lang="en-US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, </a:t>
                </a:r>
                <a:r>
                  <a:rPr lang="en-US" dirty="0" err="1">
                    <a:solidFill>
                      <a:srgbClr val="1F377F"/>
                    </a:solidFill>
                    <a:latin typeface="Consolas" panose="020B0609020204030204" pitchFamily="49" charset="0"/>
                  </a:rPr>
                  <a:t>typename</a:t>
                </a:r>
                <a:r>
                  <a:rPr lang="en-US" dirty="0" smtClean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dirty="0" err="1">
                    <a:solidFill>
                      <a:srgbClr val="2B91AF"/>
                    </a:solidFill>
                    <a:latin typeface="Consolas" panose="020B0609020204030204" pitchFamily="49" charset="0"/>
                  </a:rPr>
                  <a:t>BinaryOp</a:t>
                </a:r>
                <a:r>
                  <a:rPr lang="en-US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&gt;</a:t>
                </a:r>
              </a:p>
              <a:p>
                <a:pPr marL="274269" lvl="1" indent="0">
                  <a:spcBef>
                    <a:spcPts val="300"/>
                  </a:spcBef>
                  <a:spcAft>
                    <a:spcPts val="300"/>
                  </a:spcAft>
                  <a:buNone/>
                </a:pPr>
                <a:r>
                  <a:rPr lang="en-US" dirty="0" err="1">
                    <a:solidFill>
                      <a:srgbClr val="2B91AF"/>
                    </a:solidFill>
                    <a:latin typeface="Consolas" panose="020B0609020204030204" pitchFamily="49" charset="0"/>
                  </a:rPr>
                  <a:t>OutputIt</a:t>
                </a:r>
                <a:r>
                  <a:rPr lang="en-US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dirty="0" err="1">
                    <a:solidFill>
                      <a:srgbClr val="74531F"/>
                    </a:solidFill>
                    <a:latin typeface="Consolas" panose="020B0609020204030204" pitchFamily="49" charset="0"/>
                  </a:rPr>
                  <a:t>exclusive_scan</a:t>
                </a:r>
                <a:r>
                  <a:rPr lang="en-US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(</a:t>
                </a:r>
                <a:r>
                  <a:rPr lang="en-US" dirty="0" err="1">
                    <a:solidFill>
                      <a:srgbClr val="2B91AF"/>
                    </a:solidFill>
                    <a:latin typeface="Consolas" panose="020B0609020204030204" pitchFamily="49" charset="0"/>
                  </a:rPr>
                  <a:t>InputIt</a:t>
                </a:r>
                <a:r>
                  <a:rPr lang="en-US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dirty="0">
                    <a:solidFill>
                      <a:srgbClr val="808080"/>
                    </a:solidFill>
                    <a:latin typeface="Consolas" panose="020B0609020204030204" pitchFamily="49" charset="0"/>
                  </a:rPr>
                  <a:t>first</a:t>
                </a:r>
                <a:r>
                  <a:rPr lang="en-US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, </a:t>
                </a:r>
                <a:r>
                  <a:rPr lang="en-US" dirty="0" err="1">
                    <a:solidFill>
                      <a:srgbClr val="2B91AF"/>
                    </a:solidFill>
                    <a:latin typeface="Consolas" panose="020B0609020204030204" pitchFamily="49" charset="0"/>
                  </a:rPr>
                  <a:t>InputIt</a:t>
                </a:r>
                <a:r>
                  <a:rPr lang="en-US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dirty="0">
                    <a:solidFill>
                      <a:srgbClr val="808080"/>
                    </a:solidFill>
                    <a:latin typeface="Consolas" panose="020B0609020204030204" pitchFamily="49" charset="0"/>
                  </a:rPr>
                  <a:t>last</a:t>
                </a:r>
                <a:r>
                  <a:rPr lang="en-US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, </a:t>
                </a:r>
                <a:endParaRPr lang="en-US" dirty="0" smtClean="0">
                  <a:solidFill>
                    <a:srgbClr val="000000"/>
                  </a:solidFill>
                  <a:latin typeface="Consolas" panose="020B0609020204030204" pitchFamily="49" charset="0"/>
                </a:endParaRPr>
              </a:p>
              <a:p>
                <a:pPr marL="274269" lvl="1" indent="0">
                  <a:spcBef>
                    <a:spcPts val="300"/>
                  </a:spcBef>
                  <a:spcAft>
                    <a:spcPts val="300"/>
                  </a:spcAft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  </a:t>
                </a:r>
                <a:r>
                  <a:rPr lang="en-US" dirty="0" err="1" smtClean="0">
                    <a:solidFill>
                      <a:srgbClr val="2B91AF"/>
                    </a:solidFill>
                    <a:latin typeface="Consolas" panose="020B0609020204030204" pitchFamily="49" charset="0"/>
                  </a:rPr>
                  <a:t>OutputIt</a:t>
                </a:r>
                <a:r>
                  <a:rPr lang="en-US" dirty="0" smtClean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dirty="0" err="1">
                    <a:solidFill>
                      <a:srgbClr val="808080"/>
                    </a:solidFill>
                    <a:latin typeface="Consolas" panose="020B0609020204030204" pitchFamily="49" charset="0"/>
                  </a:rPr>
                  <a:t>d_first</a:t>
                </a:r>
                <a:r>
                  <a:rPr lang="en-US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, </a:t>
                </a:r>
                <a:r>
                  <a:rPr lang="en-US" dirty="0">
                    <a:solidFill>
                      <a:srgbClr val="2B91AF"/>
                    </a:solidFill>
                    <a:latin typeface="Consolas" panose="020B0609020204030204" pitchFamily="49" charset="0"/>
                  </a:rPr>
                  <a:t>T</a:t>
                </a:r>
                <a:r>
                  <a:rPr lang="en-US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dirty="0" err="1">
                    <a:solidFill>
                      <a:srgbClr val="808080"/>
                    </a:solidFill>
                    <a:latin typeface="Consolas" panose="020B0609020204030204" pitchFamily="49" charset="0"/>
                  </a:rPr>
                  <a:t>init</a:t>
                </a:r>
                <a:r>
                  <a:rPr lang="en-US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, </a:t>
                </a:r>
                <a:r>
                  <a:rPr lang="en-US" dirty="0" err="1">
                    <a:solidFill>
                      <a:srgbClr val="2B91AF"/>
                    </a:solidFill>
                    <a:latin typeface="Consolas" panose="020B0609020204030204" pitchFamily="49" charset="0"/>
                  </a:rPr>
                  <a:t>BinaryOp</a:t>
                </a:r>
                <a:r>
                  <a:rPr lang="en-US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dirty="0">
                    <a:solidFill>
                      <a:srgbClr val="808080"/>
                    </a:solidFill>
                    <a:latin typeface="Consolas" panose="020B0609020204030204" pitchFamily="49" charset="0"/>
                  </a:rPr>
                  <a:t>op</a:t>
                </a:r>
                <a:r>
                  <a:rPr lang="en-US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);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8" name="Content Placeholder 3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2" y="1828801"/>
                <a:ext cx="9875315" cy="4351338"/>
              </a:xfrm>
              <a:blipFill>
                <a:blip r:embed="rId2"/>
                <a:stretch>
                  <a:fillRect l="-123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3/11/2025, Lecture 12</a:t>
            </a:r>
            <a:endParaRPr lang="en-US"/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Data Parallelism (1)</a:t>
            </a:r>
            <a:endParaRPr lang="en-US" dirty="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6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Scan is a pattern </a:t>
            </a:r>
            <a:r>
              <a:rPr lang="en-US" dirty="0"/>
              <a:t>that arises in many, many </a:t>
            </a:r>
            <a:r>
              <a:rPr lang="en-US" dirty="0" smtClean="0"/>
              <a:t>problems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Running minimum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dirty="0"/>
              <a:t>maximum of all elements to the left of </a:t>
            </a:r>
            <a:r>
              <a:rPr lang="en-US" dirty="0" err="1" smtClean="0"/>
              <a:t>i</a:t>
            </a:r>
            <a:r>
              <a:rPr lang="en-US" baseline="30000" dirty="0" err="1" smtClean="0"/>
              <a:t>th</a:t>
            </a:r>
            <a:r>
              <a:rPr lang="en-US" dirty="0" smtClean="0"/>
              <a:t>  </a:t>
            </a:r>
            <a:endParaRPr lang="en-US" dirty="0"/>
          </a:p>
          <a:p>
            <a:pPr lvl="1"/>
            <a:r>
              <a:rPr lang="en-US" dirty="0" smtClean="0"/>
              <a:t>Is </a:t>
            </a:r>
            <a:r>
              <a:rPr lang="en-US" dirty="0"/>
              <a:t>there an element to the left of </a:t>
            </a:r>
            <a:r>
              <a:rPr lang="en-US" dirty="0" err="1" smtClean="0"/>
              <a:t>i</a:t>
            </a:r>
            <a:r>
              <a:rPr lang="en-US" baseline="30000" dirty="0" err="1" smtClean="0"/>
              <a:t>th</a:t>
            </a:r>
            <a:r>
              <a:rPr lang="en-US" dirty="0" smtClean="0"/>
              <a:t> element satisfying </a:t>
            </a:r>
            <a:r>
              <a:rPr lang="en-US" dirty="0"/>
              <a:t>some property? </a:t>
            </a:r>
          </a:p>
          <a:p>
            <a:pPr lvl="1"/>
            <a:r>
              <a:rPr lang="en-US" dirty="0" smtClean="0"/>
              <a:t>Count </a:t>
            </a:r>
            <a:r>
              <a:rPr lang="en-US" dirty="0"/>
              <a:t>of elements to the left of </a:t>
            </a:r>
            <a:r>
              <a:rPr lang="en-US" dirty="0" err="1" smtClean="0"/>
              <a:t>i</a:t>
            </a:r>
            <a:r>
              <a:rPr lang="en-US" baseline="30000" dirty="0" err="1" smtClean="0"/>
              <a:t>th</a:t>
            </a:r>
            <a:r>
              <a:rPr lang="en-US" dirty="0" smtClean="0"/>
              <a:t> element satisfying </a:t>
            </a:r>
            <a:r>
              <a:rPr lang="en-US" dirty="0"/>
              <a:t>some </a:t>
            </a:r>
            <a:r>
              <a:rPr lang="en-US" dirty="0" smtClean="0"/>
              <a:t>property</a:t>
            </a:r>
          </a:p>
          <a:p>
            <a:pPr lvl="2"/>
            <a:r>
              <a:rPr lang="en-US" dirty="0" smtClean="0"/>
              <a:t>This </a:t>
            </a:r>
            <a:r>
              <a:rPr lang="en-US" dirty="0"/>
              <a:t>last one is perfect for an efficient parallel </a:t>
            </a:r>
            <a:r>
              <a:rPr lang="en-US" dirty="0" smtClean="0"/>
              <a:t>pack (filter)…</a:t>
            </a:r>
          </a:p>
          <a:p>
            <a:pPr lvl="2"/>
            <a:r>
              <a:rPr lang="en-US" dirty="0" smtClean="0"/>
              <a:t>Perfect </a:t>
            </a:r>
            <a:r>
              <a:rPr lang="en-US" dirty="0"/>
              <a:t>for building on top of the “parallel prefix </a:t>
            </a:r>
            <a:r>
              <a:rPr lang="en-US" dirty="0" smtClean="0"/>
              <a:t>trick”</a:t>
            </a:r>
          </a:p>
          <a:p>
            <a:pPr lvl="1"/>
            <a:r>
              <a:rPr lang="en-US" dirty="0" smtClean="0"/>
              <a:t>Generating row-indices for CSR/CSC matrix format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ind </a:t>
            </a:r>
            <a:r>
              <a:rPr lang="en-US" dirty="0"/>
              <a:t>the number of subarrays with a specific </a:t>
            </a:r>
            <a:r>
              <a:rPr lang="en-US" dirty="0" smtClean="0"/>
              <a:t>sum</a:t>
            </a:r>
          </a:p>
          <a:p>
            <a:pPr lvl="2"/>
            <a:r>
              <a:rPr lang="en-US" dirty="0" smtClean="0"/>
              <a:t>… and many other interview questions can be handled by applying a (variation) of a scan algorithm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3/11/2025, Lecture 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Data Parallelism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0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Parallel Scan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3/11/2025, Lecture 12</a:t>
            </a:r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Data Parallelism (1)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</a:t>
            </a:r>
            <a:r>
              <a:rPr lang="en-US" dirty="0"/>
              <a:t>P</a:t>
            </a:r>
            <a:r>
              <a:rPr lang="en-US" dirty="0" smtClean="0"/>
              <a:t>arallel Scan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be an associative binary operator with identity element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274269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𝑖𝑛𝑐𝑙𝑢𝑠𝑖𝑣𝑒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𝑠𝑐𝑎𝑛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(⊕, 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 = [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i="1" baseline="-25000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i="1" baseline="-25000" dirty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⊕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i="1" baseline="-25000" dirty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i="1" baseline="-25000" dirty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, …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dirty="0" smtClean="0"/>
              </a:p>
              <a:p>
                <a:pPr marL="274269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𝑒𝑥𝑐𝑙𝑢𝑠𝑖𝑣𝑒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𝑠𝑐𝑎𝑛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(⊕, 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 = [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i="1" baseline="-25000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i="1" baseline="-25000" dirty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, … ]</m:t>
                      </m:r>
                    </m:oMath>
                  </m:oMathPara>
                </a14:m>
                <a:endParaRPr lang="en-US" sz="2000" dirty="0"/>
              </a:p>
              <a:p>
                <a:endParaRPr lang="en-US" dirty="0"/>
              </a:p>
              <a:p>
                <a:r>
                  <a:rPr lang="en-US" dirty="0"/>
                  <a:t>If operator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𝑖𝑛𝑐𝑙𝑢𝑠𝑖𝑣𝑒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𝑠𝑐𝑎𝑛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(+,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called “a prefix sum</a:t>
                </a:r>
                <a:r>
                  <a:rPr lang="en-US" dirty="0" smtClean="0"/>
                  <a:t>”:</a:t>
                </a:r>
              </a:p>
              <a:p>
                <a:pPr marL="274269" lvl="1" indent="0">
                  <a:buNone/>
                </a:pPr>
                <a:endParaRPr lang="en-US" sz="2000" i="1" dirty="0" smtClean="0">
                  <a:latin typeface="Cambria Math" panose="02040503050406030204" pitchFamily="18" charset="0"/>
                </a:endParaRPr>
              </a:p>
              <a:p>
                <a:pPr marL="274269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𝑝𝑟𝑒𝑓𝑖𝑥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𝑠𝑢𝑚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 =[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i="1" baseline="-25000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i="1" baseline="-25000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i="1" baseline="-25000" dirty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i="1" baseline="-25000" dirty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, … ]</m:t>
                      </m:r>
                    </m:oMath>
                  </m:oMathPara>
                </a14:m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9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Data Parallelism (1)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3/11/2025, Lecture 12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Theme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are now accustomed to thinking about parallel programming in terms of “what workers do” and “assigning work to workers”</a:t>
            </a:r>
          </a:p>
          <a:p>
            <a:r>
              <a:rPr lang="en-US" dirty="0" smtClean="0"/>
              <a:t>Today </a:t>
            </a:r>
            <a:r>
              <a:rPr lang="en-US" dirty="0"/>
              <a:t>I would like you to think about describing algorithms in terms of operations on sequences of data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map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filter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fold / reduce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scan / segmented </a:t>
            </a:r>
            <a:r>
              <a:rPr lang="en-US" dirty="0" smtClean="0">
                <a:latin typeface="Consolas" panose="020B0609020204030204" pitchFamily="49" charset="0"/>
              </a:rPr>
              <a:t>scan</a:t>
            </a:r>
          </a:p>
          <a:p>
            <a:r>
              <a:rPr lang="en-US" dirty="0"/>
              <a:t>Main idea: high-performance parallel implementations of these operations </a:t>
            </a:r>
            <a:r>
              <a:rPr lang="en-US" dirty="0" smtClean="0"/>
              <a:t>exist</a:t>
            </a:r>
          </a:p>
          <a:p>
            <a:pPr lvl="1"/>
            <a:r>
              <a:rPr lang="en-US" dirty="0"/>
              <a:t>So programs written in terms of these primitives can often run efficiently on a parallel machine </a:t>
            </a:r>
            <a:r>
              <a:rPr lang="en-US" dirty="0" smtClean="0"/>
              <a:t>(if </a:t>
            </a:r>
            <a:r>
              <a:rPr lang="en-US" dirty="0"/>
              <a:t>you can avoid being bandwidth </a:t>
            </a:r>
            <a:r>
              <a:rPr lang="en-US" dirty="0" smtClean="0"/>
              <a:t>bound)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3/11/2025, Lecture 12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Data Parallelism (1)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2</a:t>
            </a:fld>
            <a:endParaRPr lang="en-US"/>
          </a:p>
        </p:txBody>
      </p:sp>
      <p:sp>
        <p:nvSpPr>
          <p:cNvPr id="16" name="Content Placeholder 11"/>
          <p:cNvSpPr txBox="1">
            <a:spLocks/>
          </p:cNvSpPr>
          <p:nvPr/>
        </p:nvSpPr>
        <p:spPr>
          <a:xfrm>
            <a:off x="5279024" y="3247245"/>
            <a:ext cx="3507624" cy="1431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46" indent="-182846" algn="l" defTabSz="914230" rtl="0" eaLnBrk="1" latinLnBrk="0" hangingPunct="1">
              <a:lnSpc>
                <a:spcPct val="95000"/>
              </a:lnSpc>
              <a:spcBef>
                <a:spcPts val="1399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999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15" indent="-182846" algn="l" defTabSz="914230" rtl="0" eaLnBrk="1" latinLnBrk="0" hangingPunct="1">
              <a:lnSpc>
                <a:spcPct val="90000"/>
              </a:lnSpc>
              <a:spcBef>
                <a:spcPts val="299"/>
              </a:spcBef>
              <a:spcAft>
                <a:spcPts val="299"/>
              </a:spcAft>
              <a:buClr>
                <a:schemeClr val="accent1"/>
              </a:buClr>
              <a:buFont typeface="Wingdings 2" pitchFamily="18" charset="2"/>
              <a:buChar char=""/>
              <a:defRPr sz="1799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384" indent="-182846" algn="l" defTabSz="914230" rtl="0" eaLnBrk="1" latinLnBrk="0" hangingPunct="1">
              <a:lnSpc>
                <a:spcPct val="90000"/>
              </a:lnSpc>
              <a:spcBef>
                <a:spcPts val="299"/>
              </a:spcBef>
              <a:spcAft>
                <a:spcPts val="299"/>
              </a:spcAft>
              <a:buClr>
                <a:schemeClr val="accent1"/>
              </a:buClr>
              <a:buFont typeface="Wingdings 2" pitchFamily="18" charset="2"/>
              <a:buChar char=""/>
              <a:defRPr sz="1599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654" indent="-182846" algn="l" defTabSz="914230" rtl="0" eaLnBrk="1" latinLnBrk="0" hangingPunct="1">
              <a:lnSpc>
                <a:spcPct val="90000"/>
              </a:lnSpc>
              <a:spcBef>
                <a:spcPts val="299"/>
              </a:spcBef>
              <a:spcAft>
                <a:spcPts val="299"/>
              </a:spcAft>
              <a:buClr>
                <a:schemeClr val="accent1"/>
              </a:buClr>
              <a:buFont typeface="Wingdings 2" pitchFamily="18" charset="2"/>
              <a:buChar char=""/>
              <a:defRPr sz="1399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79923" indent="-182846" algn="l" defTabSz="914230" rtl="0" eaLnBrk="1" latinLnBrk="0" hangingPunct="1">
              <a:lnSpc>
                <a:spcPct val="90000"/>
              </a:lnSpc>
              <a:spcBef>
                <a:spcPts val="299"/>
              </a:spcBef>
              <a:spcAft>
                <a:spcPts val="299"/>
              </a:spcAft>
              <a:buClr>
                <a:schemeClr val="accent1"/>
              </a:buClr>
              <a:buFont typeface="Wingdings 2" pitchFamily="18" charset="2"/>
              <a:buChar char=""/>
              <a:defRPr sz="1399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599703" indent="-228558" algn="l" defTabSz="914230" rtl="0" eaLnBrk="1" latinLnBrk="0" hangingPunct="1">
              <a:lnSpc>
                <a:spcPct val="90000"/>
              </a:lnSpc>
              <a:spcBef>
                <a:spcPts val="299"/>
              </a:spcBef>
              <a:spcAft>
                <a:spcPts val="299"/>
              </a:spcAft>
              <a:buClr>
                <a:schemeClr val="accent1"/>
              </a:buClr>
              <a:buFont typeface="Wingdings 2" pitchFamily="18" charset="2"/>
              <a:buChar char=""/>
              <a:defRPr sz="1399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647" indent="-228558" algn="l" defTabSz="914230" rtl="0" eaLnBrk="1" latinLnBrk="0" hangingPunct="1">
              <a:lnSpc>
                <a:spcPct val="90000"/>
              </a:lnSpc>
              <a:spcBef>
                <a:spcPts val="299"/>
              </a:spcBef>
              <a:spcAft>
                <a:spcPts val="299"/>
              </a:spcAft>
              <a:buClr>
                <a:schemeClr val="accent1"/>
              </a:buClr>
              <a:buFont typeface="Wingdings 2" pitchFamily="18" charset="2"/>
              <a:buChar char=""/>
              <a:defRPr sz="1399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9592" indent="-228558" algn="l" defTabSz="914230" rtl="0" eaLnBrk="1" latinLnBrk="0" hangingPunct="1">
              <a:lnSpc>
                <a:spcPct val="90000"/>
              </a:lnSpc>
              <a:spcBef>
                <a:spcPts val="299"/>
              </a:spcBef>
              <a:spcAft>
                <a:spcPts val="299"/>
              </a:spcAft>
              <a:buClr>
                <a:schemeClr val="accent1"/>
              </a:buClr>
              <a:buFont typeface="Wingdings 2" pitchFamily="18" charset="2"/>
              <a:buChar char=""/>
              <a:defRPr sz="1399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536" indent="-228558" algn="l" defTabSz="914230" rtl="0" eaLnBrk="1" latinLnBrk="0" hangingPunct="1">
              <a:lnSpc>
                <a:spcPct val="90000"/>
              </a:lnSpc>
              <a:spcBef>
                <a:spcPts val="299"/>
              </a:spcBef>
              <a:spcAft>
                <a:spcPts val="299"/>
              </a:spcAft>
              <a:buClr>
                <a:schemeClr val="accent1"/>
              </a:buClr>
              <a:buFont typeface="Wingdings 2" pitchFamily="18" charset="2"/>
              <a:buChar char=""/>
              <a:defRPr sz="1399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dirty="0">
                <a:latin typeface="Consolas" panose="020B0609020204030204" pitchFamily="49" charset="0"/>
              </a:rPr>
              <a:t>sort</a:t>
            </a:r>
          </a:p>
          <a:p>
            <a:pPr lvl="1"/>
            <a:r>
              <a:rPr lang="fr-FR" dirty="0" err="1">
                <a:latin typeface="Consolas" panose="020B0609020204030204" pitchFamily="49" charset="0"/>
              </a:rPr>
              <a:t>g</a:t>
            </a:r>
            <a:r>
              <a:rPr lang="fr-FR" dirty="0" err="1" smtClean="0">
                <a:latin typeface="Consolas" panose="020B0609020204030204" pitchFamily="49" charset="0"/>
              </a:rPr>
              <a:t>roup_by</a:t>
            </a:r>
            <a:endParaRPr lang="fr-FR" dirty="0">
              <a:latin typeface="Consolas" panose="020B0609020204030204" pitchFamily="49" charset="0"/>
            </a:endParaRPr>
          </a:p>
          <a:p>
            <a:pPr lvl="1"/>
            <a:r>
              <a:rPr lang="fr-FR" dirty="0" err="1">
                <a:latin typeface="Consolas" panose="020B0609020204030204" pitchFamily="49" charset="0"/>
              </a:rPr>
              <a:t>join</a:t>
            </a:r>
            <a:endParaRPr lang="fr-FR" dirty="0">
              <a:latin typeface="Consolas" panose="020B0609020204030204" pitchFamily="49" charset="0"/>
            </a:endParaRPr>
          </a:p>
          <a:p>
            <a:pPr lvl="1"/>
            <a:r>
              <a:rPr lang="fr-FR" dirty="0">
                <a:latin typeface="Consolas" panose="020B0609020204030204" pitchFamily="49" charset="0"/>
              </a:rPr>
              <a:t>partition / </a:t>
            </a:r>
            <a:r>
              <a:rPr lang="fr-FR" dirty="0" err="1">
                <a:latin typeface="Consolas" panose="020B0609020204030204" pitchFamily="49" charset="0"/>
              </a:rPr>
              <a:t>flatten</a:t>
            </a:r>
            <a:endParaRPr lang="fr-FR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65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Data-</a:t>
            </a:r>
            <a:r>
              <a:rPr lang="en-US" dirty="0"/>
              <a:t>P</a:t>
            </a:r>
            <a:r>
              <a:rPr lang="en-US" dirty="0" smtClean="0"/>
              <a:t>arallel </a:t>
            </a:r>
            <a:r>
              <a:rPr lang="en-US" dirty="0"/>
              <a:t>I</a:t>
            </a:r>
            <a:r>
              <a:rPr lang="en-US" dirty="0" smtClean="0"/>
              <a:t>nclusive </a:t>
            </a:r>
            <a:r>
              <a:rPr lang="en-US" dirty="0"/>
              <a:t>S</a:t>
            </a:r>
            <a:r>
              <a:rPr lang="en-US" dirty="0" smtClean="0"/>
              <a:t>can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1" name="Content Placeholder 260"/>
              <p:cNvSpPr>
                <a:spLocks noGrp="1"/>
              </p:cNvSpPr>
              <p:nvPr>
                <p:ph idx="1"/>
              </p:nvPr>
            </p:nvSpPr>
            <p:spPr>
              <a:xfrm>
                <a:off x="1261872" y="1820863"/>
                <a:ext cx="8595360" cy="4351338"/>
              </a:xfrm>
            </p:spPr>
            <p:txBody>
              <a:bodyPr>
                <a:normAutofit lnSpcReduction="10000"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/>
                  <a:t>Inefficient compared to sequential </a:t>
                </a:r>
                <a:r>
                  <a:rPr lang="en-US" dirty="0" smtClean="0"/>
                  <a:t>algorithm:</a:t>
                </a:r>
              </a:p>
              <a:p>
                <a:pPr lvl="1"/>
                <a:r>
                  <a:rPr lang="pt-BR" dirty="0"/>
                  <a:t>Total operations </a:t>
                </a:r>
                <a:r>
                  <a:rPr lang="pt-BR" dirty="0" smtClean="0"/>
                  <a:t>performed: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i="1" dirty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𝑜</m:t>
                    </m:r>
                    <m:r>
                      <m:rPr>
                        <m:sty m:val="p"/>
                      </m:rPr>
                      <a:rPr lang="pt-BR" i="1" dirty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pt-BR" dirty="0" smtClean="0"/>
              </a:p>
              <a:p>
                <a:pPr lvl="1"/>
                <a:r>
                  <a:rPr lang="en-US" dirty="0" smtClean="0"/>
                  <a:t>Longest </a:t>
                </a:r>
                <a:r>
                  <a:rPr lang="en-US" dirty="0"/>
                  <a:t>chain of sequential </a:t>
                </a:r>
                <a:r>
                  <a:rPr lang="en-US" dirty="0" smtClean="0"/>
                  <a:t>steps: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 i="1" dirty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𝑜</m:t>
                    </m:r>
                    <m:r>
                      <m:rPr>
                        <m:sty m:val="p"/>
                      </m:rPr>
                      <a:rPr lang="pt-BR" i="1" dirty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61" name="Content Placeholder 26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2" y="1820863"/>
                <a:ext cx="8595360" cy="4351338"/>
              </a:xfrm>
              <a:blipFill>
                <a:blip r:embed="rId2"/>
                <a:stretch>
                  <a:fillRect l="-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" name="Date Placeholder 26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3/11/2025, Lecture 12</a:t>
            </a:r>
            <a:endParaRPr lang="en-US"/>
          </a:p>
        </p:txBody>
      </p:sp>
      <p:sp>
        <p:nvSpPr>
          <p:cNvPr id="259" name="object 259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Data Parallelism (1)</a:t>
            </a:r>
            <a:endParaRPr lang="en-US" dirty="0"/>
          </a:p>
        </p:txBody>
      </p:sp>
      <p:sp>
        <p:nvSpPr>
          <p:cNvPr id="267" name="Slide Number Placeholder 26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20</a:t>
            </a:fld>
            <a:endParaRPr lang="en-US"/>
          </a:p>
        </p:txBody>
      </p:sp>
      <p:pic>
        <p:nvPicPr>
          <p:cNvPr id="260" name="Picture 2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872" y="1943100"/>
            <a:ext cx="8181618" cy="307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8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Work-efficient Parallel Exclusive Scan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work,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𝐿𝑜𝑔𝑁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span)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516" t="-6550" b="-20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3/11/2025, Lecture 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Data Parallelism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315" y="1851705"/>
            <a:ext cx="6924516" cy="475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1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efficient exclusive </a:t>
            </a:r>
            <a:r>
              <a:rPr lang="en-US" dirty="0"/>
              <a:t>S</a:t>
            </a:r>
            <a:r>
              <a:rPr lang="en-US" dirty="0" smtClean="0"/>
              <a:t>can Algorithm</a:t>
            </a:r>
            <a:endParaRPr lang="en-US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Data Parallelism (1)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6"/>
              <p:cNvSpPr txBox="1"/>
              <p:nvPr/>
            </p:nvSpPr>
            <p:spPr>
              <a:xfrm>
                <a:off x="8359489" y="5746681"/>
                <a:ext cx="1777140" cy="851040"/>
              </a:xfrm>
              <a:prstGeom prst="rect">
                <a:avLst/>
              </a:prstGeom>
            </p:spPr>
            <p:txBody>
              <a:bodyPr vert="horz" wrap="square" lIns="0" tIns="3466" rIns="0" bIns="0" rtlCol="0">
                <a:spAutoFit/>
              </a:bodyPr>
              <a:lstStyle/>
              <a:p>
                <a:pPr marL="7701" marR="3081">
                  <a:lnSpc>
                    <a:spcPct val="101600"/>
                  </a:lnSpc>
                  <a:spcBef>
                    <a:spcPts val="27"/>
                  </a:spcBef>
                </a:pPr>
                <a:r>
                  <a:rPr lang="en-US" dirty="0" smtClean="0">
                    <a:cs typeface="Myriad Pro Cond"/>
                  </a:rPr>
                  <a:t>Work:</a:t>
                </a:r>
                <a:r>
                  <a:rPr lang="en-US" spc="-49" dirty="0">
                    <a:cs typeface="Myriad Pro Cond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pc="-12" dirty="0" smtClean="0">
                        <a:latin typeface="Cambria Math" panose="02040503050406030204" pitchFamily="18" charset="0"/>
                        <a:cs typeface="Myriad Pro Cond"/>
                      </a:rPr>
                      <m:t>𝑂</m:t>
                    </m:r>
                    <m:r>
                      <a:rPr lang="en-US" i="1" spc="-12" dirty="0" smtClean="0">
                        <a:latin typeface="Cambria Math" panose="02040503050406030204" pitchFamily="18" charset="0"/>
                        <a:cs typeface="Myriad Pro Cond"/>
                      </a:rPr>
                      <m:t>(</m:t>
                    </m:r>
                    <m:r>
                      <a:rPr lang="en-US" i="1" spc="-12" dirty="0" smtClean="0">
                        <a:latin typeface="Cambria Math" panose="02040503050406030204" pitchFamily="18" charset="0"/>
                        <a:cs typeface="Myriad Pro Cond"/>
                      </a:rPr>
                      <m:t>𝑁</m:t>
                    </m:r>
                    <m:r>
                      <a:rPr lang="en-US" i="1" spc="-12" dirty="0" smtClean="0">
                        <a:latin typeface="Cambria Math" panose="02040503050406030204" pitchFamily="18" charset="0"/>
                        <a:cs typeface="Myriad Pro Cond"/>
                      </a:rPr>
                      <m:t>)</m:t>
                    </m:r>
                  </m:oMath>
                </a14:m>
                <a:endParaRPr lang="en-US" spc="-12" dirty="0" smtClean="0">
                  <a:cs typeface="Myriad Pro Cond"/>
                </a:endParaRPr>
              </a:p>
              <a:p>
                <a:pPr marL="7701" marR="3081">
                  <a:lnSpc>
                    <a:spcPct val="101600"/>
                  </a:lnSpc>
                  <a:spcBef>
                    <a:spcPts val="27"/>
                  </a:spcBef>
                </a:pPr>
                <a:r>
                  <a:rPr lang="en-US" dirty="0" smtClean="0">
                    <a:cs typeface="Myriad Pro Cond"/>
                  </a:rPr>
                  <a:t>Span</a:t>
                </a:r>
                <a:r>
                  <a:rPr lang="en-US" dirty="0">
                    <a:cs typeface="Myriad Pro Cond"/>
                  </a:rPr>
                  <a:t>:</a:t>
                </a:r>
                <a:r>
                  <a:rPr lang="en-US" spc="9" dirty="0">
                    <a:cs typeface="Myriad Pro Cond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Myriad Pro Cond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Myriad Pro Cond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 err="1">
                        <a:latin typeface="Cambria Math" panose="02040503050406030204" pitchFamily="18" charset="0"/>
                        <a:cs typeface="Myriad Pro Cond"/>
                      </a:rPr>
                      <m:t>l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Myriad Pro Cond"/>
                      </a:rPr>
                      <m:t>𝑜</m:t>
                    </m:r>
                    <m:r>
                      <m:rPr>
                        <m:sty m:val="p"/>
                      </m:rPr>
                      <a:rPr lang="en-US" i="1" dirty="0" err="1">
                        <a:latin typeface="Cambria Math" panose="02040503050406030204" pitchFamily="18" charset="0"/>
                        <a:cs typeface="Myriad Pro Cond"/>
                      </a:rPr>
                      <m:t>g</m:t>
                    </m:r>
                    <m:r>
                      <a:rPr lang="en-US" i="1" spc="6" dirty="0">
                        <a:latin typeface="Cambria Math" panose="02040503050406030204" pitchFamily="18" charset="0"/>
                        <a:cs typeface="Myriad Pro Cond"/>
                      </a:rPr>
                      <m:t>⁡</m:t>
                    </m:r>
                    <m:r>
                      <a:rPr lang="en-US" i="1" spc="-15" dirty="0" smtClean="0">
                        <a:latin typeface="Cambria Math" panose="02040503050406030204" pitchFamily="18" charset="0"/>
                        <a:cs typeface="Myriad Pro Cond"/>
                      </a:rPr>
                      <m:t>𝑁</m:t>
                    </m:r>
                    <m:r>
                      <a:rPr lang="en-US" i="1" spc="-15" dirty="0" smtClean="0">
                        <a:latin typeface="Cambria Math" panose="02040503050406030204" pitchFamily="18" charset="0"/>
                        <a:cs typeface="Myriad Pro Cond"/>
                      </a:rPr>
                      <m:t>)</m:t>
                    </m:r>
                  </m:oMath>
                </a14:m>
                <a:r>
                  <a:rPr lang="en-US" spc="-15" dirty="0">
                    <a:cs typeface="Myriad Pro Cond"/>
                  </a:rPr>
                  <a:t> </a:t>
                </a:r>
                <a:endParaRPr lang="en-US" spc="-15" dirty="0" smtClean="0">
                  <a:cs typeface="Myriad Pro Cond"/>
                </a:endParaRPr>
              </a:p>
              <a:p>
                <a:pPr marL="7701" marR="3081">
                  <a:lnSpc>
                    <a:spcPct val="101600"/>
                  </a:lnSpc>
                  <a:spcBef>
                    <a:spcPts val="27"/>
                  </a:spcBef>
                </a:pPr>
                <a:r>
                  <a:rPr lang="en-US" dirty="0" smtClean="0">
                    <a:cs typeface="Myriad Pro Cond"/>
                  </a:rPr>
                  <a:t>Locality</a:t>
                </a:r>
                <a:r>
                  <a:rPr lang="en-US" dirty="0">
                    <a:cs typeface="Myriad Pro Cond"/>
                  </a:rPr>
                  <a:t>:</a:t>
                </a:r>
                <a:r>
                  <a:rPr lang="en-US" spc="-18" dirty="0">
                    <a:cs typeface="Myriad Pro Cond"/>
                  </a:rPr>
                  <a:t> </a:t>
                </a:r>
                <a:r>
                  <a:rPr lang="en-US" spc="-15" dirty="0">
                    <a:cs typeface="Myriad Pro Cond"/>
                  </a:rPr>
                  <a:t>??</a:t>
                </a:r>
                <a:endParaRPr dirty="0">
                  <a:cs typeface="Myriad Pro Cond"/>
                </a:endParaRPr>
              </a:p>
            </p:txBody>
          </p:sp>
        </mc:Choice>
        <mc:Fallback xmlns="">
          <p:sp>
            <p:nvSpPr>
              <p:cNvPr id="6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9489" y="5746681"/>
                <a:ext cx="1777140" cy="851040"/>
              </a:xfrm>
              <a:prstGeom prst="rect">
                <a:avLst/>
              </a:prstGeom>
              <a:blipFill>
                <a:blip r:embed="rId2"/>
                <a:stretch>
                  <a:fillRect l="-7534" t="-11511" b="-13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3/11/2025, Lecture 12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22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16193" y="1840625"/>
            <a:ext cx="6096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593">
              <a:spcBef>
                <a:spcPts val="1856"/>
              </a:spcBef>
            </a:pPr>
            <a:r>
              <a:rPr lang="en-US" sz="2000" b="1" dirty="0">
                <a:latin typeface="Myriad Pro Cond"/>
                <a:cs typeface="Myriad Pro Cond"/>
              </a:rPr>
              <a:t>Up-</a:t>
            </a:r>
            <a:r>
              <a:rPr lang="en-US" sz="2000" b="1" spc="-6" dirty="0">
                <a:latin typeface="Myriad Pro Cond"/>
                <a:cs typeface="Myriad Pro Cond"/>
              </a:rPr>
              <a:t>sweep:</a:t>
            </a:r>
            <a:endParaRPr lang="en-US" sz="2000" dirty="0">
              <a:latin typeface="Myriad Pro Cond"/>
              <a:cs typeface="Myriad Pro Cond"/>
            </a:endParaRPr>
          </a:p>
          <a:p>
            <a:pPr marL="73547">
              <a:spcBef>
                <a:spcPts val="400"/>
              </a:spcBef>
            </a:pPr>
            <a:r>
              <a:rPr lang="en-US" sz="1400" b="1" dirty="0">
                <a:latin typeface="Consolas"/>
                <a:cs typeface="Consolas"/>
              </a:rPr>
              <a:t>for</a:t>
            </a:r>
            <a:r>
              <a:rPr lang="en-US" sz="1400" b="1" spc="33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d=0</a:t>
            </a:r>
            <a:r>
              <a:rPr lang="en-US" sz="1400" b="1" spc="36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to</a:t>
            </a:r>
            <a:r>
              <a:rPr lang="en-US" sz="1400" b="1" spc="33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(log</a:t>
            </a:r>
            <a:r>
              <a:rPr lang="en-US" sz="1400" b="1" baseline="-25000" dirty="0">
                <a:latin typeface="Consolas"/>
                <a:cs typeface="Consolas"/>
              </a:rPr>
              <a:t>2</a:t>
            </a:r>
            <a:r>
              <a:rPr lang="en-US" sz="1400" b="1" dirty="0">
                <a:latin typeface="Consolas"/>
                <a:cs typeface="Consolas"/>
              </a:rPr>
              <a:t>n</a:t>
            </a:r>
            <a:r>
              <a:rPr lang="en-US" sz="1400" b="1" spc="36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-</a:t>
            </a:r>
            <a:r>
              <a:rPr lang="en-US" sz="1400" b="1" spc="36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1)</a:t>
            </a:r>
            <a:r>
              <a:rPr lang="en-US" sz="1400" b="1" spc="33" dirty="0">
                <a:latin typeface="Consolas"/>
                <a:cs typeface="Consolas"/>
              </a:rPr>
              <a:t> </a:t>
            </a:r>
            <a:r>
              <a:rPr lang="en-US" sz="1400" b="1" spc="-15" dirty="0" smtClean="0">
                <a:latin typeface="Consolas"/>
                <a:cs typeface="Consolas"/>
              </a:rPr>
              <a:t>do</a:t>
            </a:r>
          </a:p>
          <a:p>
            <a:pPr marL="73547">
              <a:spcBef>
                <a:spcPts val="400"/>
              </a:spcBef>
            </a:pPr>
            <a:r>
              <a:rPr lang="en-US" sz="1400" b="1" spc="-15" dirty="0">
                <a:latin typeface="Consolas"/>
              </a:rPr>
              <a:t> </a:t>
            </a:r>
            <a:r>
              <a:rPr lang="en-US" sz="1400" b="1" spc="-15" dirty="0" smtClean="0">
                <a:latin typeface="Consolas"/>
              </a:rPr>
              <a:t>  </a:t>
            </a:r>
            <a:r>
              <a:rPr lang="en-US" sz="1400" b="1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forall</a:t>
            </a:r>
            <a:r>
              <a:rPr lang="en-US" sz="1400" b="1" spc="8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k=0</a:t>
            </a:r>
            <a:r>
              <a:rPr lang="en-US" sz="1400" b="1" spc="85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1" spc="-25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 </a:t>
            </a: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n-1</a:t>
            </a:r>
            <a:r>
              <a:rPr lang="en-US" sz="1400" b="1" spc="55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by</a:t>
            </a:r>
            <a:r>
              <a:rPr lang="en-US" sz="1400" b="1" spc="55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1" spc="-2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400" b="1" spc="-30" baseline="17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d+1 </a:t>
            </a:r>
            <a:r>
              <a:rPr lang="en-US" sz="1400" b="1" spc="-25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</a:t>
            </a:r>
          </a:p>
          <a:p>
            <a:pPr marL="73547">
              <a:spcBef>
                <a:spcPts val="400"/>
              </a:spcBef>
            </a:pPr>
            <a:r>
              <a:rPr lang="en-US" sz="1600" b="1" dirty="0" smtClean="0">
                <a:solidFill>
                  <a:prstClr val="black"/>
                </a:solidFill>
                <a:latin typeface="Consolas"/>
                <a:cs typeface="Consolas"/>
              </a:rPr>
              <a:t>     </a:t>
            </a:r>
            <a:r>
              <a:rPr lang="en-US" sz="1400" b="1" dirty="0" smtClean="0">
                <a:solidFill>
                  <a:prstClr val="black"/>
                </a:solidFill>
                <a:latin typeface="Consolas"/>
                <a:cs typeface="Consolas"/>
              </a:rPr>
              <a:t>a[k</a:t>
            </a:r>
            <a:r>
              <a:rPr lang="en-US" sz="1400" b="1" spc="45" dirty="0" smtClean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Consolas"/>
                <a:cs typeface="Consolas"/>
              </a:rPr>
              <a:t>+</a:t>
            </a:r>
            <a:r>
              <a:rPr lang="en-US" sz="1400" b="1" spc="5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1400" b="1" spc="-20" dirty="0">
                <a:solidFill>
                  <a:prstClr val="black"/>
                </a:solidFill>
                <a:latin typeface="Consolas"/>
                <a:cs typeface="Consolas"/>
              </a:rPr>
              <a:t>2</a:t>
            </a:r>
            <a:r>
              <a:rPr lang="en-US" sz="1400" b="1" spc="-30" baseline="17460" dirty="0">
                <a:solidFill>
                  <a:prstClr val="black"/>
                </a:solidFill>
                <a:latin typeface="Consolas"/>
                <a:cs typeface="Consolas"/>
              </a:rPr>
              <a:t>d+1 </a:t>
            </a:r>
            <a:r>
              <a:rPr lang="en-US" sz="1400" b="1" spc="-50" dirty="0">
                <a:solidFill>
                  <a:prstClr val="black"/>
                </a:solidFill>
                <a:latin typeface="Consolas"/>
                <a:cs typeface="Consolas"/>
              </a:rPr>
              <a:t>- </a:t>
            </a:r>
            <a:r>
              <a:rPr lang="en-US" sz="1400" b="1" dirty="0">
                <a:solidFill>
                  <a:prstClr val="black"/>
                </a:solidFill>
                <a:latin typeface="Consolas"/>
                <a:cs typeface="Consolas"/>
              </a:rPr>
              <a:t>1]</a:t>
            </a:r>
            <a:r>
              <a:rPr lang="en-US" sz="1400" b="1" spc="45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Consolas"/>
                <a:cs typeface="Consolas"/>
              </a:rPr>
              <a:t>=</a:t>
            </a:r>
            <a:r>
              <a:rPr lang="en-US" sz="1400" b="1" spc="5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Consolas"/>
                <a:cs typeface="Consolas"/>
              </a:rPr>
              <a:t>a[k</a:t>
            </a:r>
            <a:r>
              <a:rPr lang="en-US" sz="1400" b="1" spc="5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1400" b="1" spc="-50" dirty="0">
                <a:solidFill>
                  <a:prstClr val="black"/>
                </a:solidFill>
                <a:latin typeface="Consolas"/>
                <a:cs typeface="Consolas"/>
              </a:rPr>
              <a:t>+ 2</a:t>
            </a:r>
            <a:r>
              <a:rPr lang="en-US" sz="1400" b="1" spc="-50" baseline="30000" dirty="0">
                <a:solidFill>
                  <a:prstClr val="black"/>
                </a:solidFill>
                <a:latin typeface="Consolas"/>
                <a:cs typeface="Consolas"/>
              </a:rPr>
              <a:t>d-1</a:t>
            </a:r>
            <a:r>
              <a:rPr lang="en-US" sz="1400" b="1" spc="-25" dirty="0">
                <a:solidFill>
                  <a:prstClr val="black"/>
                </a:solidFill>
                <a:latin typeface="Consolas"/>
                <a:cs typeface="Consolas"/>
              </a:rPr>
              <a:t>] </a:t>
            </a:r>
            <a:r>
              <a:rPr lang="en-US" sz="1400" b="1" spc="-50" dirty="0">
                <a:solidFill>
                  <a:prstClr val="black"/>
                </a:solidFill>
                <a:latin typeface="Consolas"/>
                <a:cs typeface="Consolas"/>
              </a:rPr>
              <a:t>+ </a:t>
            </a:r>
            <a:r>
              <a:rPr lang="en-US" sz="1400" b="1" spc="-25" dirty="0">
                <a:solidFill>
                  <a:prstClr val="black"/>
                </a:solidFill>
                <a:latin typeface="Consolas"/>
                <a:cs typeface="Consolas"/>
              </a:rPr>
              <a:t>a[k </a:t>
            </a:r>
            <a:r>
              <a:rPr lang="en-US" sz="1400" b="1" spc="-50" dirty="0">
                <a:solidFill>
                  <a:prstClr val="black"/>
                </a:solidFill>
                <a:latin typeface="Consolas"/>
                <a:cs typeface="Consolas"/>
              </a:rPr>
              <a:t>+ </a:t>
            </a:r>
            <a:r>
              <a:rPr lang="en-US" sz="1400" b="1" spc="-20" dirty="0">
                <a:solidFill>
                  <a:prstClr val="black"/>
                </a:solidFill>
                <a:latin typeface="Consolas"/>
                <a:cs typeface="Consolas"/>
              </a:rPr>
              <a:t>2</a:t>
            </a:r>
            <a:r>
              <a:rPr lang="en-US" sz="1400" b="1" spc="-30" baseline="17460" dirty="0">
                <a:solidFill>
                  <a:prstClr val="black"/>
                </a:solidFill>
                <a:latin typeface="Consolas"/>
                <a:cs typeface="Consolas"/>
              </a:rPr>
              <a:t>d+1 </a:t>
            </a:r>
            <a:r>
              <a:rPr lang="en-US" sz="1400" b="1" spc="-50" dirty="0">
                <a:solidFill>
                  <a:prstClr val="black"/>
                </a:solidFill>
                <a:latin typeface="Consolas"/>
                <a:cs typeface="Consolas"/>
              </a:rPr>
              <a:t>- </a:t>
            </a:r>
            <a:r>
              <a:rPr lang="en-US" sz="1400" b="1" spc="-25" dirty="0">
                <a:solidFill>
                  <a:prstClr val="black"/>
                </a:solidFill>
                <a:latin typeface="Consolas"/>
                <a:cs typeface="Consolas"/>
              </a:rPr>
              <a:t>1</a:t>
            </a:r>
            <a:r>
              <a:rPr lang="en-US" sz="1400" b="1" spc="-25" dirty="0" smtClean="0">
                <a:solidFill>
                  <a:prstClr val="black"/>
                </a:solidFill>
                <a:latin typeface="Consolas"/>
                <a:cs typeface="Consolas"/>
              </a:rPr>
              <a:t>]</a:t>
            </a:r>
            <a:endParaRPr lang="en-US" sz="1400" dirty="0"/>
          </a:p>
        </p:txBody>
      </p:sp>
      <p:sp>
        <p:nvSpPr>
          <p:cNvPr id="21" name="object 5"/>
          <p:cNvSpPr txBox="1"/>
          <p:nvPr/>
        </p:nvSpPr>
        <p:spPr>
          <a:xfrm>
            <a:off x="1388337" y="3221885"/>
            <a:ext cx="4826014" cy="1930737"/>
          </a:xfrm>
          <a:prstGeom prst="rect">
            <a:avLst/>
          </a:prstGeom>
        </p:spPr>
        <p:txBody>
          <a:bodyPr vert="horz" wrap="square" lIns="0" tIns="127841" rIns="0" bIns="0" rtlCol="0">
            <a:spAutoFit/>
          </a:bodyPr>
          <a:lstStyle/>
          <a:p>
            <a:pPr marL="61610">
              <a:spcBef>
                <a:spcPts val="1007"/>
              </a:spcBef>
            </a:pPr>
            <a:r>
              <a:rPr sz="2000" b="1" dirty="0">
                <a:latin typeface="Myriad Pro Cond"/>
                <a:cs typeface="Myriad Pro Cond"/>
              </a:rPr>
              <a:t>Down-sweep:</a:t>
            </a:r>
          </a:p>
          <a:p>
            <a:pPr marL="102812">
              <a:spcBef>
                <a:spcPts val="740"/>
              </a:spcBef>
            </a:pPr>
            <a:r>
              <a:rPr sz="1400" b="1" dirty="0">
                <a:latin typeface="Consolas"/>
                <a:cs typeface="Consolas"/>
              </a:rPr>
              <a:t>x[n-1]</a:t>
            </a:r>
            <a:r>
              <a:rPr sz="1400" b="1" spc="39" dirty="0">
                <a:latin typeface="Consolas"/>
                <a:cs typeface="Consolas"/>
              </a:rPr>
              <a:t> </a:t>
            </a:r>
            <a:r>
              <a:rPr sz="1400" b="1" dirty="0">
                <a:latin typeface="Consolas"/>
                <a:cs typeface="Consolas"/>
              </a:rPr>
              <a:t>=</a:t>
            </a:r>
            <a:r>
              <a:rPr sz="1400" b="1" spc="42" dirty="0">
                <a:latin typeface="Consolas"/>
                <a:cs typeface="Consolas"/>
              </a:rPr>
              <a:t> </a:t>
            </a:r>
            <a:r>
              <a:rPr sz="1400" b="1" spc="-30" dirty="0">
                <a:latin typeface="Consolas"/>
                <a:cs typeface="Consolas"/>
              </a:rPr>
              <a:t>0</a:t>
            </a:r>
            <a:endParaRPr sz="1400" dirty="0">
              <a:latin typeface="Consolas"/>
              <a:cs typeface="Consolas"/>
            </a:endParaRPr>
          </a:p>
          <a:p>
            <a:pPr marL="438203" marR="1366592" indent="-335391">
              <a:lnSpc>
                <a:spcPct val="108300"/>
              </a:lnSpc>
              <a:tabLst>
                <a:tab pos="3230687" algn="l"/>
              </a:tabLst>
            </a:pPr>
            <a:r>
              <a:rPr sz="1400" b="1" dirty="0">
                <a:latin typeface="Consolas"/>
                <a:cs typeface="Consolas"/>
              </a:rPr>
              <a:t>for</a:t>
            </a:r>
            <a:r>
              <a:rPr sz="1400" b="1" spc="36" dirty="0">
                <a:latin typeface="Consolas"/>
                <a:cs typeface="Consolas"/>
              </a:rPr>
              <a:t> </a:t>
            </a:r>
            <a:r>
              <a:rPr sz="1400" b="1" dirty="0">
                <a:latin typeface="Consolas"/>
                <a:cs typeface="Consolas"/>
              </a:rPr>
              <a:t>d=(log</a:t>
            </a:r>
            <a:r>
              <a:rPr sz="1400" b="1" baseline="-25000" dirty="0">
                <a:latin typeface="Consolas"/>
                <a:cs typeface="Consolas"/>
              </a:rPr>
              <a:t>2</a:t>
            </a:r>
            <a:r>
              <a:rPr sz="1400" b="1" dirty="0">
                <a:latin typeface="Consolas"/>
                <a:cs typeface="Consolas"/>
              </a:rPr>
              <a:t>n</a:t>
            </a:r>
            <a:r>
              <a:rPr sz="1400" b="1" spc="36" dirty="0">
                <a:latin typeface="Consolas"/>
                <a:cs typeface="Consolas"/>
              </a:rPr>
              <a:t> </a:t>
            </a:r>
            <a:r>
              <a:rPr sz="1400" b="1" dirty="0">
                <a:latin typeface="Consolas"/>
                <a:cs typeface="Consolas"/>
              </a:rPr>
              <a:t>-</a:t>
            </a:r>
            <a:r>
              <a:rPr sz="1400" b="1" spc="36" dirty="0">
                <a:latin typeface="Consolas"/>
                <a:cs typeface="Consolas"/>
              </a:rPr>
              <a:t> </a:t>
            </a:r>
            <a:r>
              <a:rPr sz="1400" b="1" dirty="0">
                <a:latin typeface="Consolas"/>
                <a:cs typeface="Consolas"/>
              </a:rPr>
              <a:t>1)</a:t>
            </a:r>
            <a:r>
              <a:rPr sz="1400" b="1" spc="36" dirty="0">
                <a:latin typeface="Consolas"/>
                <a:cs typeface="Consolas"/>
              </a:rPr>
              <a:t> </a:t>
            </a:r>
            <a:r>
              <a:rPr sz="1400" b="1" dirty="0">
                <a:latin typeface="Consolas"/>
                <a:cs typeface="Consolas"/>
              </a:rPr>
              <a:t>down</a:t>
            </a:r>
            <a:r>
              <a:rPr sz="1400" b="1" spc="36" dirty="0">
                <a:latin typeface="Consolas"/>
                <a:cs typeface="Consolas"/>
              </a:rPr>
              <a:t> </a:t>
            </a:r>
            <a:r>
              <a:rPr sz="1400" b="1" dirty="0">
                <a:latin typeface="Consolas"/>
                <a:cs typeface="Consolas"/>
              </a:rPr>
              <a:t>to</a:t>
            </a:r>
            <a:r>
              <a:rPr sz="1400" b="1" spc="36" dirty="0">
                <a:latin typeface="Consolas"/>
                <a:cs typeface="Consolas"/>
              </a:rPr>
              <a:t> </a:t>
            </a:r>
            <a:r>
              <a:rPr sz="1400" b="1" dirty="0">
                <a:latin typeface="Consolas"/>
                <a:cs typeface="Consolas"/>
              </a:rPr>
              <a:t>0</a:t>
            </a:r>
            <a:r>
              <a:rPr sz="1400" b="1" spc="39" dirty="0">
                <a:latin typeface="Consolas"/>
                <a:cs typeface="Consolas"/>
              </a:rPr>
              <a:t> </a:t>
            </a:r>
            <a:r>
              <a:rPr sz="1400" b="1" spc="-15" dirty="0">
                <a:latin typeface="Consolas"/>
                <a:cs typeface="Consolas"/>
              </a:rPr>
              <a:t>do </a:t>
            </a:r>
            <a:r>
              <a:rPr sz="1400" b="1" dirty="0">
                <a:latin typeface="Consolas"/>
                <a:cs typeface="Consolas"/>
              </a:rPr>
              <a:t>forall</a:t>
            </a:r>
            <a:r>
              <a:rPr sz="1400" b="1" spc="39" dirty="0">
                <a:latin typeface="Consolas"/>
                <a:cs typeface="Consolas"/>
              </a:rPr>
              <a:t> </a:t>
            </a:r>
            <a:r>
              <a:rPr sz="1400" b="1" dirty="0">
                <a:latin typeface="Consolas"/>
                <a:cs typeface="Consolas"/>
              </a:rPr>
              <a:t>k=0</a:t>
            </a:r>
            <a:r>
              <a:rPr sz="1400" b="1" spc="39" dirty="0">
                <a:latin typeface="Consolas"/>
                <a:cs typeface="Consolas"/>
              </a:rPr>
              <a:t> </a:t>
            </a:r>
            <a:r>
              <a:rPr sz="1400" b="1" dirty="0">
                <a:latin typeface="Consolas"/>
                <a:cs typeface="Consolas"/>
              </a:rPr>
              <a:t>to</a:t>
            </a:r>
            <a:r>
              <a:rPr sz="1400" b="1" spc="39" dirty="0">
                <a:latin typeface="Consolas"/>
                <a:cs typeface="Consolas"/>
              </a:rPr>
              <a:t> </a:t>
            </a:r>
            <a:r>
              <a:rPr sz="1400" b="1" dirty="0">
                <a:latin typeface="Consolas"/>
                <a:cs typeface="Consolas"/>
              </a:rPr>
              <a:t>n-1</a:t>
            </a:r>
            <a:r>
              <a:rPr sz="1400" b="1" spc="39" dirty="0">
                <a:latin typeface="Consolas"/>
                <a:cs typeface="Consolas"/>
              </a:rPr>
              <a:t> </a:t>
            </a:r>
            <a:r>
              <a:rPr sz="1400" b="1" dirty="0">
                <a:latin typeface="Consolas"/>
                <a:cs typeface="Consolas"/>
              </a:rPr>
              <a:t>by</a:t>
            </a:r>
            <a:r>
              <a:rPr sz="1400" b="1" spc="39" dirty="0">
                <a:latin typeface="Consolas"/>
                <a:cs typeface="Consolas"/>
              </a:rPr>
              <a:t> </a:t>
            </a:r>
            <a:r>
              <a:rPr sz="1400" b="1" spc="-12" dirty="0">
                <a:latin typeface="Consolas"/>
                <a:cs typeface="Consolas"/>
              </a:rPr>
              <a:t>2</a:t>
            </a:r>
            <a:r>
              <a:rPr sz="1400" b="1" spc="-18" baseline="17460" dirty="0">
                <a:latin typeface="Consolas"/>
                <a:cs typeface="Consolas"/>
              </a:rPr>
              <a:t>d+1</a:t>
            </a:r>
            <a:r>
              <a:rPr sz="1400" b="1" baseline="17460" dirty="0">
                <a:latin typeface="Consolas"/>
                <a:cs typeface="Consolas"/>
              </a:rPr>
              <a:t>	</a:t>
            </a:r>
            <a:r>
              <a:rPr sz="1400" b="1" spc="-15" dirty="0">
                <a:latin typeface="Consolas"/>
                <a:cs typeface="Consolas"/>
              </a:rPr>
              <a:t>do</a:t>
            </a:r>
            <a:endParaRPr sz="1400" dirty="0">
              <a:latin typeface="Consolas"/>
              <a:cs typeface="Consolas"/>
            </a:endParaRPr>
          </a:p>
          <a:p>
            <a:pPr marL="661540">
              <a:spcBef>
                <a:spcPts val="158"/>
              </a:spcBef>
              <a:tabLst>
                <a:tab pos="2299987" algn="l"/>
              </a:tabLst>
            </a:pPr>
            <a:r>
              <a:rPr sz="1400" b="1" dirty="0">
                <a:latin typeface="Consolas"/>
                <a:cs typeface="Consolas"/>
              </a:rPr>
              <a:t>tmp</a:t>
            </a:r>
            <a:r>
              <a:rPr sz="1400" b="1" spc="27" dirty="0">
                <a:latin typeface="Consolas"/>
                <a:cs typeface="Consolas"/>
              </a:rPr>
              <a:t> </a:t>
            </a:r>
            <a:r>
              <a:rPr sz="1400" b="1" dirty="0">
                <a:latin typeface="Consolas"/>
                <a:cs typeface="Consolas"/>
              </a:rPr>
              <a:t>=</a:t>
            </a:r>
            <a:r>
              <a:rPr sz="1400" b="1" spc="30" dirty="0">
                <a:latin typeface="Consolas"/>
                <a:cs typeface="Consolas"/>
              </a:rPr>
              <a:t> </a:t>
            </a:r>
            <a:r>
              <a:rPr sz="1400" b="1" dirty="0">
                <a:latin typeface="Consolas"/>
                <a:cs typeface="Consolas"/>
              </a:rPr>
              <a:t>a[k</a:t>
            </a:r>
            <a:r>
              <a:rPr sz="1400" b="1" spc="30" dirty="0">
                <a:latin typeface="Consolas"/>
                <a:cs typeface="Consolas"/>
              </a:rPr>
              <a:t> </a:t>
            </a:r>
            <a:r>
              <a:rPr sz="1400" b="1" dirty="0">
                <a:latin typeface="Consolas"/>
                <a:cs typeface="Consolas"/>
              </a:rPr>
              <a:t>+</a:t>
            </a:r>
            <a:r>
              <a:rPr sz="1400" b="1" spc="27" dirty="0">
                <a:latin typeface="Consolas"/>
                <a:cs typeface="Consolas"/>
              </a:rPr>
              <a:t> </a:t>
            </a:r>
            <a:r>
              <a:rPr sz="1400" b="1" spc="-15" dirty="0" smtClean="0">
                <a:latin typeface="Consolas"/>
                <a:cs typeface="Consolas"/>
              </a:rPr>
              <a:t>2</a:t>
            </a:r>
            <a:r>
              <a:rPr sz="1400" b="1" spc="-22" baseline="17460" dirty="0" smtClean="0">
                <a:latin typeface="Consolas"/>
                <a:cs typeface="Consolas"/>
              </a:rPr>
              <a:t>d</a:t>
            </a:r>
            <a:r>
              <a:rPr lang="en-US" sz="1400" b="1" baseline="17460" dirty="0">
                <a:latin typeface="Consolas"/>
                <a:cs typeface="Consolas"/>
              </a:rPr>
              <a:t> </a:t>
            </a:r>
            <a:r>
              <a:rPr sz="1400" b="1" dirty="0" smtClean="0">
                <a:latin typeface="Consolas"/>
                <a:cs typeface="Consolas"/>
              </a:rPr>
              <a:t>-</a:t>
            </a:r>
            <a:r>
              <a:rPr sz="1400" b="1" spc="18" dirty="0" smtClean="0">
                <a:latin typeface="Consolas"/>
                <a:cs typeface="Consolas"/>
              </a:rPr>
              <a:t> </a:t>
            </a:r>
            <a:r>
              <a:rPr sz="1400" b="1" spc="-15" dirty="0">
                <a:latin typeface="Consolas"/>
                <a:cs typeface="Consolas"/>
              </a:rPr>
              <a:t>1]</a:t>
            </a:r>
            <a:endParaRPr sz="1400" dirty="0">
              <a:latin typeface="Consolas"/>
              <a:cs typeface="Consolas"/>
            </a:endParaRPr>
          </a:p>
          <a:p>
            <a:pPr marL="661540">
              <a:spcBef>
                <a:spcPts val="158"/>
              </a:spcBef>
              <a:tabLst>
                <a:tab pos="1629591" algn="l"/>
                <a:tab pos="3528726" algn="l"/>
              </a:tabLst>
            </a:pPr>
            <a:r>
              <a:rPr sz="1400" b="1" dirty="0">
                <a:latin typeface="Consolas"/>
                <a:cs typeface="Consolas"/>
              </a:rPr>
              <a:t>a[k</a:t>
            </a:r>
            <a:r>
              <a:rPr sz="1400" b="1" spc="27" dirty="0">
                <a:latin typeface="Consolas"/>
                <a:cs typeface="Consolas"/>
              </a:rPr>
              <a:t> </a:t>
            </a:r>
            <a:r>
              <a:rPr sz="1400" b="1" dirty="0">
                <a:latin typeface="Consolas"/>
                <a:cs typeface="Consolas"/>
              </a:rPr>
              <a:t>+</a:t>
            </a:r>
            <a:r>
              <a:rPr sz="1400" b="1" spc="30" dirty="0">
                <a:latin typeface="Consolas"/>
                <a:cs typeface="Consolas"/>
              </a:rPr>
              <a:t> </a:t>
            </a:r>
            <a:r>
              <a:rPr sz="1400" b="1" spc="-15" dirty="0" smtClean="0">
                <a:latin typeface="Consolas"/>
                <a:cs typeface="Consolas"/>
              </a:rPr>
              <a:t>2</a:t>
            </a:r>
            <a:r>
              <a:rPr sz="1400" b="1" spc="-22" baseline="17460" dirty="0" smtClean="0">
                <a:latin typeface="Consolas"/>
                <a:cs typeface="Consolas"/>
              </a:rPr>
              <a:t>d</a:t>
            </a:r>
            <a:r>
              <a:rPr lang="en-US" sz="1400" b="1" baseline="17460" dirty="0">
                <a:latin typeface="Consolas"/>
                <a:cs typeface="Consolas"/>
              </a:rPr>
              <a:t> </a:t>
            </a:r>
            <a:r>
              <a:rPr sz="1400" b="1" dirty="0" smtClean="0">
                <a:latin typeface="Consolas"/>
                <a:cs typeface="Consolas"/>
              </a:rPr>
              <a:t>-</a:t>
            </a:r>
            <a:r>
              <a:rPr sz="1400" b="1" spc="24" dirty="0" smtClean="0">
                <a:latin typeface="Consolas"/>
                <a:cs typeface="Consolas"/>
              </a:rPr>
              <a:t> </a:t>
            </a:r>
            <a:r>
              <a:rPr sz="1400" b="1" dirty="0">
                <a:latin typeface="Consolas"/>
                <a:cs typeface="Consolas"/>
              </a:rPr>
              <a:t>1]</a:t>
            </a:r>
            <a:r>
              <a:rPr sz="1400" b="1" spc="27" dirty="0">
                <a:latin typeface="Consolas"/>
                <a:cs typeface="Consolas"/>
              </a:rPr>
              <a:t> </a:t>
            </a:r>
            <a:r>
              <a:rPr sz="1400" b="1" dirty="0">
                <a:latin typeface="Consolas"/>
                <a:cs typeface="Consolas"/>
              </a:rPr>
              <a:t>=</a:t>
            </a:r>
            <a:r>
              <a:rPr sz="1400" b="1" spc="24" dirty="0">
                <a:latin typeface="Consolas"/>
                <a:cs typeface="Consolas"/>
              </a:rPr>
              <a:t> </a:t>
            </a:r>
            <a:r>
              <a:rPr sz="1400" b="1" dirty="0">
                <a:latin typeface="Consolas"/>
                <a:cs typeface="Consolas"/>
              </a:rPr>
              <a:t>a[k</a:t>
            </a:r>
            <a:r>
              <a:rPr sz="1400" b="1" spc="27" dirty="0">
                <a:latin typeface="Consolas"/>
                <a:cs typeface="Consolas"/>
              </a:rPr>
              <a:t> </a:t>
            </a:r>
            <a:r>
              <a:rPr sz="1400" b="1" dirty="0">
                <a:latin typeface="Consolas"/>
                <a:cs typeface="Consolas"/>
              </a:rPr>
              <a:t>+</a:t>
            </a:r>
            <a:r>
              <a:rPr sz="1400" b="1" spc="24" dirty="0">
                <a:latin typeface="Consolas"/>
                <a:cs typeface="Consolas"/>
              </a:rPr>
              <a:t> </a:t>
            </a:r>
            <a:r>
              <a:rPr sz="1400" b="1" spc="-12" dirty="0" smtClean="0">
                <a:latin typeface="Consolas"/>
                <a:cs typeface="Consolas"/>
              </a:rPr>
              <a:t>2</a:t>
            </a:r>
            <a:r>
              <a:rPr sz="1400" b="1" spc="-18" baseline="17460" dirty="0" smtClean="0">
                <a:latin typeface="Consolas"/>
                <a:cs typeface="Consolas"/>
              </a:rPr>
              <a:t>d+1</a:t>
            </a:r>
            <a:r>
              <a:rPr lang="en-US" sz="1400" b="1" baseline="17460" dirty="0">
                <a:latin typeface="Consolas"/>
                <a:cs typeface="Consolas"/>
              </a:rPr>
              <a:t> </a:t>
            </a:r>
            <a:r>
              <a:rPr sz="1400" b="1" dirty="0" smtClean="0">
                <a:latin typeface="Consolas"/>
                <a:cs typeface="Consolas"/>
              </a:rPr>
              <a:t>-</a:t>
            </a:r>
            <a:r>
              <a:rPr sz="1400" b="1" spc="18" dirty="0" smtClean="0">
                <a:latin typeface="Consolas"/>
                <a:cs typeface="Consolas"/>
              </a:rPr>
              <a:t> </a:t>
            </a:r>
            <a:r>
              <a:rPr sz="1400" b="1" spc="-15" dirty="0">
                <a:latin typeface="Consolas"/>
                <a:cs typeface="Consolas"/>
              </a:rPr>
              <a:t>1]</a:t>
            </a:r>
            <a:endParaRPr sz="1400" dirty="0">
              <a:latin typeface="Consolas"/>
              <a:cs typeface="Consolas"/>
            </a:endParaRPr>
          </a:p>
          <a:p>
            <a:pPr marL="661540">
              <a:spcBef>
                <a:spcPts val="158"/>
              </a:spcBef>
              <a:tabLst>
                <a:tab pos="1778611" algn="l"/>
                <a:tab pos="4348143" algn="l"/>
              </a:tabLst>
            </a:pPr>
            <a:r>
              <a:rPr sz="1400" b="1" dirty="0">
                <a:latin typeface="Consolas"/>
                <a:cs typeface="Consolas"/>
              </a:rPr>
              <a:t>a[k</a:t>
            </a:r>
            <a:r>
              <a:rPr sz="1400" b="1" spc="27" dirty="0">
                <a:latin typeface="Consolas"/>
                <a:cs typeface="Consolas"/>
              </a:rPr>
              <a:t> </a:t>
            </a:r>
            <a:r>
              <a:rPr sz="1400" b="1" dirty="0">
                <a:latin typeface="Consolas"/>
                <a:cs typeface="Consolas"/>
              </a:rPr>
              <a:t>+</a:t>
            </a:r>
            <a:r>
              <a:rPr sz="1400" b="1" spc="30" dirty="0">
                <a:latin typeface="Consolas"/>
                <a:cs typeface="Consolas"/>
              </a:rPr>
              <a:t> </a:t>
            </a:r>
            <a:r>
              <a:rPr sz="1400" b="1" spc="-12" dirty="0" smtClean="0">
                <a:latin typeface="Consolas"/>
                <a:cs typeface="Consolas"/>
              </a:rPr>
              <a:t>2</a:t>
            </a:r>
            <a:r>
              <a:rPr sz="1400" b="1" spc="-18" baseline="17460" dirty="0" smtClean="0">
                <a:latin typeface="Consolas"/>
                <a:cs typeface="Consolas"/>
              </a:rPr>
              <a:t>d+1</a:t>
            </a:r>
            <a:r>
              <a:rPr lang="en-US" sz="1400" b="1" baseline="17460" dirty="0">
                <a:latin typeface="Consolas"/>
                <a:cs typeface="Consolas"/>
              </a:rPr>
              <a:t> </a:t>
            </a:r>
            <a:r>
              <a:rPr sz="1400" b="1" dirty="0" smtClean="0">
                <a:latin typeface="Consolas"/>
                <a:cs typeface="Consolas"/>
              </a:rPr>
              <a:t>-</a:t>
            </a:r>
            <a:r>
              <a:rPr sz="1400" b="1" spc="24" dirty="0" smtClean="0">
                <a:latin typeface="Consolas"/>
                <a:cs typeface="Consolas"/>
              </a:rPr>
              <a:t> </a:t>
            </a:r>
            <a:r>
              <a:rPr sz="1400" b="1" dirty="0">
                <a:latin typeface="Consolas"/>
                <a:cs typeface="Consolas"/>
              </a:rPr>
              <a:t>1]</a:t>
            </a:r>
            <a:r>
              <a:rPr sz="1400" b="1" spc="27" dirty="0">
                <a:latin typeface="Consolas"/>
                <a:cs typeface="Consolas"/>
              </a:rPr>
              <a:t> </a:t>
            </a:r>
            <a:r>
              <a:rPr sz="1400" b="1" dirty="0">
                <a:latin typeface="Consolas"/>
                <a:cs typeface="Consolas"/>
              </a:rPr>
              <a:t>=</a:t>
            </a:r>
            <a:r>
              <a:rPr sz="1400" b="1" spc="27" dirty="0">
                <a:latin typeface="Consolas"/>
                <a:cs typeface="Consolas"/>
              </a:rPr>
              <a:t> </a:t>
            </a:r>
            <a:r>
              <a:rPr sz="1400" b="1" dirty="0">
                <a:latin typeface="Consolas"/>
                <a:cs typeface="Consolas"/>
              </a:rPr>
              <a:t>tmp</a:t>
            </a:r>
            <a:r>
              <a:rPr sz="1400" b="1" spc="27" dirty="0">
                <a:latin typeface="Consolas"/>
                <a:cs typeface="Consolas"/>
              </a:rPr>
              <a:t> </a:t>
            </a:r>
            <a:r>
              <a:rPr sz="1400" b="1" dirty="0">
                <a:latin typeface="Consolas"/>
                <a:cs typeface="Consolas"/>
              </a:rPr>
              <a:t>+</a:t>
            </a:r>
            <a:r>
              <a:rPr sz="1400" b="1" spc="27" dirty="0">
                <a:latin typeface="Consolas"/>
                <a:cs typeface="Consolas"/>
              </a:rPr>
              <a:t> </a:t>
            </a:r>
            <a:r>
              <a:rPr sz="1400" b="1" dirty="0">
                <a:latin typeface="Consolas"/>
                <a:cs typeface="Consolas"/>
              </a:rPr>
              <a:t>a[k</a:t>
            </a:r>
            <a:r>
              <a:rPr sz="1400" b="1" spc="27" dirty="0">
                <a:latin typeface="Consolas"/>
                <a:cs typeface="Consolas"/>
              </a:rPr>
              <a:t> </a:t>
            </a:r>
            <a:r>
              <a:rPr sz="1400" b="1" dirty="0">
                <a:latin typeface="Consolas"/>
                <a:cs typeface="Consolas"/>
              </a:rPr>
              <a:t>+</a:t>
            </a:r>
            <a:r>
              <a:rPr sz="1400" b="1" spc="27" dirty="0">
                <a:latin typeface="Consolas"/>
                <a:cs typeface="Consolas"/>
              </a:rPr>
              <a:t> </a:t>
            </a:r>
            <a:r>
              <a:rPr sz="1400" b="1" spc="-12" dirty="0" smtClean="0">
                <a:latin typeface="Consolas"/>
                <a:cs typeface="Consolas"/>
              </a:rPr>
              <a:t>2</a:t>
            </a:r>
            <a:r>
              <a:rPr sz="1400" b="1" spc="-18" baseline="17460" dirty="0" smtClean="0">
                <a:latin typeface="Consolas"/>
                <a:cs typeface="Consolas"/>
              </a:rPr>
              <a:t>d+1</a:t>
            </a:r>
            <a:r>
              <a:rPr lang="en-US" sz="1400" b="1" baseline="17460" dirty="0">
                <a:latin typeface="Consolas"/>
                <a:cs typeface="Consolas"/>
              </a:rPr>
              <a:t> </a:t>
            </a:r>
            <a:r>
              <a:rPr sz="1400" b="1" dirty="0" smtClean="0">
                <a:latin typeface="Consolas"/>
                <a:cs typeface="Consolas"/>
              </a:rPr>
              <a:t>-</a:t>
            </a:r>
            <a:r>
              <a:rPr sz="1400" b="1" spc="18" dirty="0" smtClean="0">
                <a:latin typeface="Consolas"/>
                <a:cs typeface="Consolas"/>
              </a:rPr>
              <a:t> </a:t>
            </a:r>
            <a:r>
              <a:rPr sz="1400" b="1" spc="-15" dirty="0">
                <a:latin typeface="Consolas"/>
                <a:cs typeface="Consolas"/>
              </a:rPr>
              <a:t>1]</a:t>
            </a:r>
            <a:endParaRPr sz="1400" dirty="0">
              <a:latin typeface="Consolas"/>
              <a:cs typeface="Consolas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1388337" y="5603710"/>
            <a:ext cx="1398940" cy="285941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7701">
              <a:spcBef>
                <a:spcPts val="69"/>
              </a:spcBef>
            </a:pPr>
            <a:r>
              <a:rPr sz="1600" b="1" dirty="0">
                <a:latin typeface="Myriad Pro Cond"/>
                <a:cs typeface="Myriad Pro Cond"/>
              </a:rPr>
              <a:t>(with</a:t>
            </a:r>
            <a:r>
              <a:rPr sz="1600" b="1" spc="-30" dirty="0">
                <a:latin typeface="Myriad Pro Cond"/>
                <a:cs typeface="Myriad Pro Cond"/>
              </a:rPr>
              <a:t> </a:t>
            </a:r>
            <a:r>
              <a:rPr spc="-200" dirty="0">
                <a:latin typeface="Lucida Sans Unicode"/>
                <a:cs typeface="Lucida Sans Unicode"/>
              </a:rPr>
              <a:t>⊕</a:t>
            </a:r>
            <a:r>
              <a:rPr spc="-567" dirty="0">
                <a:latin typeface="Lucida Sans Unicode"/>
                <a:cs typeface="Lucida Sans Unicode"/>
              </a:rPr>
              <a:t> </a:t>
            </a:r>
            <a:r>
              <a:rPr sz="1600" b="1" dirty="0">
                <a:latin typeface="Myriad Pro Cond"/>
                <a:cs typeface="Myriad Pro Cond"/>
              </a:rPr>
              <a:t>=</a:t>
            </a:r>
            <a:r>
              <a:rPr sz="1600" b="1" spc="-79" dirty="0">
                <a:latin typeface="Myriad Pro Cond"/>
                <a:cs typeface="Myriad Pro Cond"/>
              </a:rPr>
              <a:t> </a:t>
            </a:r>
            <a:r>
              <a:rPr sz="1600" b="1" spc="-12" dirty="0">
                <a:latin typeface="Myriad Pro Cond"/>
                <a:cs typeface="Myriad Pro Cond"/>
              </a:rPr>
              <a:t>“+”)</a:t>
            </a:r>
            <a:endParaRPr sz="1600" dirty="0">
              <a:latin typeface="Myriad Pro Cond"/>
              <a:cs typeface="Myriad Pro Cond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184" y="1840625"/>
            <a:ext cx="4715015" cy="323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0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1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Now</a:t>
            </a:r>
            <a:r>
              <a:rPr lang="en-US" sz="4400" spc="-30" dirty="0"/>
              <a:t> </a:t>
            </a:r>
            <a:r>
              <a:rPr lang="en-US" sz="4400" dirty="0"/>
              <a:t>consider</a:t>
            </a:r>
            <a:r>
              <a:rPr lang="en-US" sz="4400" spc="-15" dirty="0"/>
              <a:t> </a:t>
            </a:r>
            <a:r>
              <a:rPr lang="en-US" sz="4400" dirty="0"/>
              <a:t>S</a:t>
            </a:r>
            <a:r>
              <a:rPr lang="en-US" sz="4400" dirty="0" smtClean="0"/>
              <a:t>can</a:t>
            </a:r>
            <a:r>
              <a:rPr lang="en-US" sz="4400" spc="-20" dirty="0" smtClean="0"/>
              <a:t> </a:t>
            </a:r>
            <a:r>
              <a:rPr lang="en-US" sz="4400" dirty="0"/>
              <a:t>I</a:t>
            </a:r>
            <a:r>
              <a:rPr lang="en-US" sz="4400" dirty="0" smtClean="0"/>
              <a:t>mplementation</a:t>
            </a:r>
            <a:r>
              <a:rPr lang="en-US" sz="4400" spc="-15" dirty="0" smtClean="0"/>
              <a:t> </a:t>
            </a:r>
            <a:r>
              <a:rPr lang="en-US" sz="4400" dirty="0"/>
              <a:t>on</a:t>
            </a:r>
            <a:r>
              <a:rPr lang="en-US" sz="4400" spc="-20" dirty="0"/>
              <a:t> </a:t>
            </a:r>
            <a:r>
              <a:rPr lang="en-US" sz="4400" dirty="0"/>
              <a:t>just</a:t>
            </a:r>
            <a:r>
              <a:rPr lang="en-US" sz="4400" spc="-15" dirty="0"/>
              <a:t> </a:t>
            </a:r>
            <a:r>
              <a:rPr lang="en-US" sz="4400" dirty="0"/>
              <a:t>two</a:t>
            </a:r>
            <a:r>
              <a:rPr lang="en-US" sz="4400" spc="-15" dirty="0"/>
              <a:t> </a:t>
            </a:r>
            <a:r>
              <a:rPr lang="en-US" sz="4400" spc="-10" dirty="0"/>
              <a:t>C</a:t>
            </a:r>
            <a:r>
              <a:rPr lang="en-US" sz="4400" spc="-10" dirty="0" smtClean="0"/>
              <a:t>ores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3/11/2025, Lecture 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Data Parallelism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330" y="1944171"/>
            <a:ext cx="6924516" cy="4754787"/>
          </a:xfrm>
          <a:prstGeom prst="rect">
            <a:avLst/>
          </a:prstGeom>
        </p:spPr>
      </p:pic>
      <p:cxnSp>
        <p:nvCxnSpPr>
          <p:cNvPr id="8" name="Straight Connector 7"/>
          <p:cNvCxnSpPr>
            <a:endCxn id="7" idx="0"/>
          </p:cNvCxnSpPr>
          <p:nvPr/>
        </p:nvCxnSpPr>
        <p:spPr>
          <a:xfrm flipH="1" flipV="1">
            <a:off x="5635588" y="1944171"/>
            <a:ext cx="4932" cy="491422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17841" y="327745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258849" y="327745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4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Scan: Two </a:t>
            </a:r>
            <a:r>
              <a:rPr lang="en-US" dirty="0"/>
              <a:t>P</a:t>
            </a:r>
            <a:r>
              <a:rPr lang="en-US" dirty="0" smtClean="0"/>
              <a:t>rocessor Implementation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18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Work: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(</a:t>
                </a:r>
                <a:r>
                  <a:rPr lang="en-US" dirty="0"/>
                  <a:t>but constant is now only 1.5) </a:t>
                </a:r>
                <a:endParaRPr lang="en-US" dirty="0" smtClean="0"/>
              </a:p>
              <a:p>
                <a:r>
                  <a:rPr lang="en-US" dirty="0" smtClean="0"/>
                  <a:t>Data-access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Very high spatial locality (contiguous memory access)</a:t>
                </a:r>
              </a:p>
              <a:p>
                <a:pPr lvl="1"/>
                <a:r>
                  <a:rPr lang="en-US" dirty="0"/>
                  <a:t>P1’s access to a</a:t>
                </a:r>
                <a:r>
                  <a:rPr lang="en-US" baseline="-25000" dirty="0"/>
                  <a:t>8</a:t>
                </a:r>
                <a:r>
                  <a:rPr lang="en-US" dirty="0"/>
                  <a:t> through a</a:t>
                </a:r>
                <a:r>
                  <a:rPr lang="en-US" baseline="-25000" dirty="0"/>
                  <a:t>8-11</a:t>
                </a:r>
                <a:r>
                  <a:rPr lang="en-US" dirty="0"/>
                  <a:t> may be more costly on large core count system with non-uniform memory access costs, but on small-scale</a:t>
                </a:r>
              </a:p>
              <a:p>
                <a:pPr lvl="1"/>
                <a:r>
                  <a:rPr lang="en-US" dirty="0" smtClean="0"/>
                  <a:t>On multi-core </a:t>
                </a:r>
                <a:r>
                  <a:rPr lang="en-US" dirty="0"/>
                  <a:t>system the access cost is likely </a:t>
                </a:r>
                <a:r>
                  <a:rPr lang="en-US" dirty="0" smtClean="0"/>
                  <a:t>almost the </a:t>
                </a:r>
                <a:r>
                  <a:rPr lang="en-US" dirty="0"/>
                  <a:t>same as from P2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9" name="Content Placeholder 1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bject 13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Data Parallelism (1)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3/11/2025, Lecture 12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24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366" y="4106521"/>
            <a:ext cx="6836491" cy="236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2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 Implementation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Parallelism</a:t>
                </a:r>
              </a:p>
              <a:p>
                <a:pPr lvl="1"/>
                <a:r>
                  <a:rPr lang="en-US" dirty="0"/>
                  <a:t>Scan algorithm features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parallel work</a:t>
                </a:r>
              </a:p>
              <a:p>
                <a:pPr lvl="1"/>
                <a:r>
                  <a:rPr lang="en-US" dirty="0"/>
                  <a:t>But efficient implementations only leverage as much parallelism as required to make good utilization of the machine</a:t>
                </a:r>
              </a:p>
              <a:p>
                <a:pPr lvl="2"/>
                <a:r>
                  <a:rPr lang="en-US" dirty="0" smtClean="0"/>
                  <a:t>Goal </a:t>
                </a:r>
                <a:r>
                  <a:rPr lang="en-US" dirty="0"/>
                  <a:t>is to reduce work and reduce communication/synchronization</a:t>
                </a:r>
              </a:p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Locality</a:t>
                </a:r>
              </a:p>
              <a:p>
                <a:pPr lvl="1"/>
                <a:r>
                  <a:rPr lang="en-US" dirty="0"/>
                  <a:t>Multi-level implementation to match memory hierarchy</a:t>
                </a:r>
              </a:p>
              <a:p>
                <a:pPr lvl="1"/>
                <a:r>
                  <a:rPr lang="en-US" dirty="0"/>
                  <a:t>(CUDA example: per-block implementation carried out in local memory)</a:t>
                </a:r>
              </a:p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Heterogeneity in </a:t>
                </a: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algorithm</a:t>
                </a:r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/>
                  <a:t>D</a:t>
                </a:r>
                <a:r>
                  <a:rPr lang="en-US" dirty="0" smtClean="0"/>
                  <a:t>ifferent </a:t>
                </a:r>
                <a:r>
                  <a:rPr lang="en-US" dirty="0"/>
                  <a:t>strategy for performing scan at different levels of the machine</a:t>
                </a:r>
              </a:p>
              <a:p>
                <a:pPr lvl="1"/>
                <a:r>
                  <a:rPr lang="en-US" dirty="0"/>
                  <a:t>CUDA example: different algorithm for intra-warp scan than inter-thread scan</a:t>
                </a:r>
              </a:p>
              <a:p>
                <a:pPr lvl="1"/>
                <a:r>
                  <a:rPr lang="en-US" dirty="0"/>
                  <a:t>Low-core count CPU example: based largely on sequential scan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Data Parallelism (1)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3/11/2025, Lecture 12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5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Parallel Segmented Scan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3/11/2025, Lecture 12</a:t>
            </a:r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Data Parallelism (1)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Segmented Scan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Common problem: operating on a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sequence of sequences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For each vertex </a:t>
            </a:r>
            <a:r>
              <a:rPr lang="en-US" dirty="0">
                <a:latin typeface="Consolas" panose="020B0609020204030204" pitchFamily="49" charset="0"/>
              </a:rPr>
              <a:t>v</a:t>
            </a:r>
            <a:r>
              <a:rPr lang="en-US" dirty="0"/>
              <a:t> in a </a:t>
            </a:r>
            <a:r>
              <a:rPr lang="en-US" dirty="0" smtClean="0"/>
              <a:t>graph</a:t>
            </a:r>
            <a:endParaRPr lang="en-US" dirty="0"/>
          </a:p>
          <a:p>
            <a:pPr lvl="2"/>
            <a:r>
              <a:rPr lang="en-US" dirty="0"/>
              <a:t>For each edge </a:t>
            </a:r>
            <a:r>
              <a:rPr lang="en-US" dirty="0">
                <a:latin typeface="Consolas" panose="020B0609020204030204" pitchFamily="49" charset="0"/>
              </a:rPr>
              <a:t>e</a:t>
            </a:r>
            <a:r>
              <a:rPr lang="en-US" dirty="0"/>
              <a:t> connected to </a:t>
            </a:r>
            <a:r>
              <a:rPr lang="en-US" dirty="0" smtClean="0">
                <a:latin typeface="Consolas" panose="020B0609020204030204" pitchFamily="49" charset="0"/>
              </a:rPr>
              <a:t>v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For each particle </a:t>
            </a:r>
            <a:r>
              <a:rPr lang="en-US" dirty="0">
                <a:latin typeface="Consolas" panose="020B0609020204030204" pitchFamily="49" charset="0"/>
              </a:rPr>
              <a:t>p</a:t>
            </a:r>
            <a:r>
              <a:rPr lang="en-US" dirty="0"/>
              <a:t> in a simulation</a:t>
            </a:r>
          </a:p>
          <a:p>
            <a:pPr lvl="2"/>
            <a:r>
              <a:rPr lang="en-US" dirty="0"/>
              <a:t>For each particle within distance </a:t>
            </a:r>
            <a:r>
              <a:rPr lang="en-US" dirty="0">
                <a:latin typeface="Consolas" panose="020B0609020204030204" pitchFamily="49" charset="0"/>
              </a:rPr>
              <a:t>D</a:t>
            </a:r>
            <a:r>
              <a:rPr lang="en-US" dirty="0"/>
              <a:t> of </a:t>
            </a:r>
            <a:r>
              <a:rPr lang="en-US" dirty="0">
                <a:latin typeface="Consolas" panose="020B0609020204030204" pitchFamily="49" charset="0"/>
              </a:rPr>
              <a:t>p</a:t>
            </a:r>
          </a:p>
          <a:p>
            <a:pPr lvl="1"/>
            <a:r>
              <a:rPr lang="en-US" dirty="0"/>
              <a:t>For each document </a:t>
            </a:r>
            <a:r>
              <a:rPr lang="en-US" dirty="0">
                <a:latin typeface="Consolas" panose="020B0609020204030204" pitchFamily="49" charset="0"/>
              </a:rPr>
              <a:t>d</a:t>
            </a:r>
            <a:r>
              <a:rPr lang="en-US" dirty="0"/>
              <a:t> in a collection</a:t>
            </a:r>
          </a:p>
          <a:p>
            <a:pPr lvl="2"/>
            <a:r>
              <a:rPr lang="en-US" dirty="0"/>
              <a:t>For each word in </a:t>
            </a:r>
            <a:r>
              <a:rPr lang="en-US" dirty="0">
                <a:latin typeface="Consolas" panose="020B0609020204030204" pitchFamily="49" charset="0"/>
              </a:rPr>
              <a:t>d</a:t>
            </a:r>
          </a:p>
          <a:p>
            <a:r>
              <a:rPr lang="en-US" dirty="0"/>
              <a:t>There are two levels of parallelism in the problem that a programmer might want to exploit</a:t>
            </a:r>
          </a:p>
          <a:p>
            <a:r>
              <a:rPr lang="en-US" dirty="0"/>
              <a:t>But it is irregular: the size of edge lists, particle neighbor lists, words per document, </a:t>
            </a:r>
            <a:r>
              <a:rPr lang="en-US" dirty="0" err="1"/>
              <a:t>etc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/>
              <a:t>M</a:t>
            </a:r>
            <a:r>
              <a:rPr lang="en-US" dirty="0" smtClean="0"/>
              <a:t>ay </a:t>
            </a:r>
            <a:r>
              <a:rPr lang="en-US" dirty="0"/>
              <a:t>be very different from vertex to vertex (or particle to particle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Parallelization over subsequences may not scale well</a:t>
            </a:r>
            <a:endParaRPr lang="en-US" dirty="0"/>
          </a:p>
          <a:p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Data Parallelism (1)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3/11/2025, Lecture 12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3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Segmented Scan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1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Generalization of scan</a:t>
                </a:r>
              </a:p>
              <a:p>
                <a:r>
                  <a:rPr lang="en-US" dirty="0"/>
                  <a:t>Simultaneously perform scans on contiguous partitions of input </a:t>
                </a:r>
                <a:r>
                  <a:rPr lang="en-US" dirty="0" smtClean="0"/>
                  <a:t>sequence</a:t>
                </a:r>
              </a:p>
              <a:p>
                <a:pPr marL="461963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[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1, 2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,[1,2,3,4]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marL="461963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be +</a:t>
                </a:r>
              </a:p>
              <a:p>
                <a:pPr marL="461963" lvl="1" indent="0">
                  <a:buNone/>
                </a:pPr>
                <a:endParaRPr lang="en-US" sz="2000" i="1" dirty="0" smtClean="0">
                  <a:latin typeface="Cambria Math" panose="02040503050406030204" pitchFamily="18" charset="0"/>
                </a:endParaRPr>
              </a:p>
              <a:p>
                <a:pPr marL="461963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𝑠𝑒𝑔𝑚𝑒𝑛𝑡𝑒𝑑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𝑒𝑥𝑐𝑙𝑢𝑠𝑖𝑣𝑒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𝑠𝑐𝑎𝑛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(⊕, 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 = [[0,1], [0], [0,1,3,6]]</m:t>
                      </m:r>
                    </m:oMath>
                  </m:oMathPara>
                </a14:m>
                <a:endParaRPr lang="en-US" sz="2000" dirty="0"/>
              </a:p>
              <a:p>
                <a:r>
                  <a:rPr lang="en-US" dirty="0"/>
                  <a:t>Assume a simple “start-flag” representation of nested sequences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/>
                  <a:t>Consider nested sequence: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[[1, 2, 3],[4, 5, 6, 7, 8]]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Flag:	1 0 0 1 0 0 0 0</a:t>
                </a:r>
              </a:p>
              <a:p>
                <a:pPr lvl="1"/>
                <a:r>
                  <a:rPr lang="en-US" dirty="0" smtClean="0"/>
                  <a:t>Data: 	1 2 3 4 5 6 7 8</a:t>
                </a:r>
              </a:p>
              <a:p>
                <a:pPr lvl="1"/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" name="Content Placeholder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Data Parallelism (1)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3/11/2025, Lecture 12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8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Segmented Scan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Instead of applying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 smtClean="0"/>
                  <a:t> to data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: </a:t>
                </a:r>
              </a:p>
              <a:p>
                <a:pPr lvl="1"/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𝑒𝑥𝑐𝑙𝑢𝑠𝑖𝑣𝑒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𝑠𝑐𝑎𝑛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(⊕,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 = [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</a:rPr>
                      <m:t>0 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⊕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, … ]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Apply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 smtClean="0"/>
                  <a:t> to pairs of input (data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and flag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/>
                  <a:t>):</a:t>
                </a:r>
              </a:p>
              <a:p>
                <a:pPr lvl="1"/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𝑒𝑥𝑐𝑙𝑢𝑠𝑖𝑣𝑒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𝑠𝑐𝑎𝑛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(⊕, </m:t>
                    </m:r>
                    <m:d>
                      <m:dPr>
                        <m:begChr m:val="⟨"/>
                        <m:endChr m:val="⟩"/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mr>
                        </m:m>
                      </m:e>
                    </m:d>
                    <m:r>
                      <a:rPr lang="en-US" sz="1800" i="1" dirty="0">
                        <a:latin typeface="Cambria Math" panose="02040503050406030204" pitchFamily="18" charset="0"/>
                      </a:rPr>
                      <m:t>) = [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⟨"/>
                        <m:endChr m:val="⟩"/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800" i="1" baseline="-25000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1800" i="1" dirty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⟨"/>
                        <m:endChr m:val="⟩"/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800" i="1" baseline="-25000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1800" i="1" dirty="0">
                        <a:latin typeface="Cambria Math" panose="02040503050406030204" pitchFamily="18" charset="0"/>
                      </a:rPr>
                      <m:t>⊕</m:t>
                    </m:r>
                    <m:d>
                      <m:dPr>
                        <m:begChr m:val="⟨"/>
                        <m:endChr m:val="⟩"/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1800" i="1" dirty="0">
                        <a:latin typeface="Cambria Math" panose="02040503050406030204" pitchFamily="18" charset="0"/>
                      </a:rPr>
                      <m:t>, … ]</m:t>
                    </m:r>
                  </m:oMath>
                </a14:m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Where: 	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1800" i="1" dirty="0">
                        <a:latin typeface="Cambria Math" panose="02040503050406030204" pitchFamily="18" charset="0"/>
                      </a:rPr>
                      <m:t>⊕</m:t>
                    </m:r>
                    <m:d>
                      <m:dPr>
                        <m:begChr m:val="⟨"/>
                        <m:endChr m:val="⟩"/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1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8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18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en-US" sz="1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sSub>
                                <m:sSubPr>
                                  <m:ctrlPr>
                                    <a:rPr lang="en-US" sz="1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: ‘not’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flag is zero: inner element, i.e. do normal scan operation</a:t>
                </a:r>
              </a:p>
              <a:p>
                <a:pPr lvl="1"/>
                <a:r>
                  <a:rPr lang="en-US" dirty="0" smtClean="0"/>
                  <a:t>If flag is non-zero: start a new scan operation</a:t>
                </a:r>
              </a:p>
              <a:p>
                <a:r>
                  <a:rPr lang="en-US" dirty="0" smtClean="0"/>
                  <a:t>Then the upper row of result will represent segmented scan result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3/11/2025, Lecture 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Data Parallelism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0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must an application expose large amounts of parallelism?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Utilize large numbers of cores</a:t>
            </a:r>
          </a:p>
          <a:p>
            <a:pPr lvl="1"/>
            <a:r>
              <a:rPr lang="en-US" dirty="0"/>
              <a:t>High-core count machines</a:t>
            </a:r>
          </a:p>
          <a:p>
            <a:pPr lvl="1"/>
            <a:r>
              <a:rPr lang="en-US" dirty="0"/>
              <a:t>Many machines (e.g., cluster of machines in the cloud)</a:t>
            </a:r>
          </a:p>
          <a:p>
            <a:pPr lvl="1"/>
            <a:r>
              <a:rPr lang="en-US" dirty="0"/>
              <a:t>SIMD processing + multi-threaded cores require even more parallelism</a:t>
            </a:r>
          </a:p>
          <a:p>
            <a:pPr lvl="1"/>
            <a:r>
              <a:rPr lang="en-US" dirty="0"/>
              <a:t>GPU architectures require very large amounts of parallelism</a:t>
            </a:r>
          </a:p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3/11/2025, Lecture 12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Data Parallelism (1)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6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object 48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Segmented Scan (exclusive)</a:t>
            </a:r>
            <a:endParaRPr lang="en-US" dirty="0"/>
          </a:p>
        </p:txBody>
      </p:sp>
      <p:sp>
        <p:nvSpPr>
          <p:cNvPr id="481" name="object 481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Data Parallelism (1)</a:t>
            </a:r>
            <a:endParaRPr lang="en-US" dirty="0"/>
          </a:p>
        </p:txBody>
      </p:sp>
      <p:sp>
        <p:nvSpPr>
          <p:cNvPr id="488" name="Date Placeholder 48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3/11/2025, Lecture 12</a:t>
            </a:r>
            <a:endParaRPr lang="en-US"/>
          </a:p>
        </p:txBody>
      </p:sp>
      <p:sp>
        <p:nvSpPr>
          <p:cNvPr id="489" name="Slide Number Placeholder 48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30</a:t>
            </a:fld>
            <a:endParaRPr lang="en-US"/>
          </a:p>
        </p:txBody>
      </p:sp>
      <p:pic>
        <p:nvPicPr>
          <p:cNvPr id="484" name="Picture 4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977" y="1579333"/>
            <a:ext cx="7184826" cy="518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0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Work-efficient segmented Scan</a:t>
            </a:r>
            <a:endParaRPr lang="en-US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Data Parallelism (1)</a:t>
            </a:r>
            <a:endParaRPr lang="en-US" dirty="0"/>
          </a:p>
        </p:txBody>
      </p:sp>
      <p:sp>
        <p:nvSpPr>
          <p:cNvPr id="8" name="object 8"/>
          <p:cNvSpPr txBox="1"/>
          <p:nvPr/>
        </p:nvSpPr>
        <p:spPr>
          <a:xfrm>
            <a:off x="9359775" y="1873198"/>
            <a:ext cx="1398940" cy="285941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7701">
              <a:spcBef>
                <a:spcPts val="69"/>
              </a:spcBef>
            </a:pPr>
            <a:r>
              <a:rPr sz="1600" b="1" dirty="0">
                <a:latin typeface="Myriad Pro Cond"/>
                <a:cs typeface="Myriad Pro Cond"/>
              </a:rPr>
              <a:t>(with</a:t>
            </a:r>
            <a:r>
              <a:rPr sz="1600" b="1" spc="-30" dirty="0">
                <a:latin typeface="Myriad Pro Cond"/>
                <a:cs typeface="Myriad Pro Cond"/>
              </a:rPr>
              <a:t> </a:t>
            </a:r>
            <a:r>
              <a:rPr spc="-200" dirty="0">
                <a:latin typeface="Lucida Sans Unicode"/>
                <a:cs typeface="Lucida Sans Unicode"/>
              </a:rPr>
              <a:t>⊕</a:t>
            </a:r>
            <a:r>
              <a:rPr spc="-567" dirty="0">
                <a:latin typeface="Lucida Sans Unicode"/>
                <a:cs typeface="Lucida Sans Unicode"/>
              </a:rPr>
              <a:t> </a:t>
            </a:r>
            <a:r>
              <a:rPr sz="1600" b="1" dirty="0">
                <a:latin typeface="Myriad Pro Cond"/>
                <a:cs typeface="Myriad Pro Cond"/>
              </a:rPr>
              <a:t>=</a:t>
            </a:r>
            <a:r>
              <a:rPr sz="1600" b="1" spc="-79" dirty="0">
                <a:latin typeface="Myriad Pro Cond"/>
                <a:cs typeface="Myriad Pro Cond"/>
              </a:rPr>
              <a:t> </a:t>
            </a:r>
            <a:r>
              <a:rPr sz="1600" b="1" spc="-12" dirty="0">
                <a:latin typeface="Myriad Pro Cond"/>
                <a:cs typeface="Myriad Pro Cond"/>
              </a:rPr>
              <a:t>“+”)</a:t>
            </a:r>
            <a:endParaRPr sz="1600" dirty="0">
              <a:latin typeface="Myriad Pro Cond"/>
              <a:cs typeface="Myriad Pro Cond"/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3/11/2025, Lecture 12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31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71600" y="1818126"/>
            <a:ext cx="7517394" cy="1885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04">
              <a:spcBef>
                <a:spcPts val="497"/>
              </a:spcBef>
            </a:pPr>
            <a:r>
              <a:rPr lang="en-US" sz="2000" b="1" dirty="0">
                <a:latin typeface="Myriad Pro Cond"/>
                <a:cs typeface="Myriad Pro Cond"/>
              </a:rPr>
              <a:t>Up-</a:t>
            </a:r>
            <a:r>
              <a:rPr lang="en-US" sz="2000" b="1" spc="-6" dirty="0">
                <a:latin typeface="Myriad Pro Cond"/>
                <a:cs typeface="Myriad Pro Cond"/>
              </a:rPr>
              <a:t>sweep:</a:t>
            </a:r>
            <a:endParaRPr lang="en-US" sz="2000" dirty="0">
              <a:latin typeface="Myriad Pro Cond"/>
              <a:cs typeface="Myriad Pro Cond"/>
            </a:endParaRPr>
          </a:p>
          <a:p>
            <a:pPr marL="345017" marR="3454794" indent="-314212">
              <a:lnSpc>
                <a:spcPct val="109400"/>
              </a:lnSpc>
              <a:spcBef>
                <a:spcPts val="158"/>
              </a:spcBef>
            </a:pPr>
            <a:r>
              <a:rPr lang="en-US" sz="1400" b="1" dirty="0">
                <a:latin typeface="Consolas"/>
                <a:cs typeface="Consolas"/>
              </a:rPr>
              <a:t>for</a:t>
            </a:r>
            <a:r>
              <a:rPr lang="en-US" sz="1400" b="1" spc="6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d=0</a:t>
            </a:r>
            <a:r>
              <a:rPr lang="en-US" sz="1400" b="1" spc="3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to</a:t>
            </a:r>
            <a:r>
              <a:rPr lang="en-US" sz="1400" b="1" spc="6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(log</a:t>
            </a:r>
            <a:r>
              <a:rPr lang="en-US" sz="1400" b="1" baseline="-25000" dirty="0">
                <a:latin typeface="Consolas"/>
                <a:cs typeface="Consolas"/>
              </a:rPr>
              <a:t>2</a:t>
            </a:r>
            <a:r>
              <a:rPr lang="en-US" sz="1400" b="1" dirty="0">
                <a:latin typeface="Consolas"/>
                <a:cs typeface="Consolas"/>
              </a:rPr>
              <a:t>n</a:t>
            </a:r>
            <a:r>
              <a:rPr lang="en-US" sz="1400" b="1" spc="6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-</a:t>
            </a:r>
            <a:r>
              <a:rPr lang="en-US" sz="1400" b="1" spc="3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1)</a:t>
            </a:r>
            <a:r>
              <a:rPr lang="en-US" sz="1400" b="1" spc="6" dirty="0">
                <a:latin typeface="Consolas"/>
                <a:cs typeface="Consolas"/>
              </a:rPr>
              <a:t> </a:t>
            </a:r>
            <a:r>
              <a:rPr lang="en-US" sz="1400" b="1" spc="-15" dirty="0">
                <a:latin typeface="Consolas"/>
                <a:cs typeface="Consolas"/>
              </a:rPr>
              <a:t>do: </a:t>
            </a:r>
            <a:endParaRPr lang="en-US" sz="1400" b="1" spc="-15" dirty="0" smtClean="0">
              <a:latin typeface="Consolas"/>
              <a:cs typeface="Consolas"/>
            </a:endParaRPr>
          </a:p>
          <a:p>
            <a:pPr marL="345017" marR="3454794" indent="-314212">
              <a:lnSpc>
                <a:spcPct val="109400"/>
              </a:lnSpc>
              <a:spcBef>
                <a:spcPts val="158"/>
              </a:spcBef>
            </a:pPr>
            <a:r>
              <a:rPr lang="en-US" sz="1400" b="1" spc="-15" dirty="0">
                <a:latin typeface="Consolas"/>
                <a:cs typeface="Consolas"/>
              </a:rPr>
              <a:t> </a:t>
            </a:r>
            <a:r>
              <a:rPr lang="en-US" sz="1400" b="1" spc="-15" dirty="0" smtClean="0">
                <a:latin typeface="Consolas"/>
                <a:cs typeface="Consolas"/>
              </a:rPr>
              <a:t>  </a:t>
            </a:r>
            <a:r>
              <a:rPr lang="en-US" sz="1400" b="1" dirty="0" err="1" smtClean="0">
                <a:latin typeface="Consolas"/>
                <a:cs typeface="Consolas"/>
              </a:rPr>
              <a:t>forall</a:t>
            </a:r>
            <a:r>
              <a:rPr lang="en-US" sz="1400" b="1" spc="3" dirty="0" smtClean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k=0</a:t>
            </a:r>
            <a:r>
              <a:rPr lang="en-US" sz="1400" b="1" spc="3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to</a:t>
            </a:r>
            <a:r>
              <a:rPr lang="en-US" sz="1400" b="1" spc="3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n-1</a:t>
            </a:r>
            <a:r>
              <a:rPr lang="en-US" sz="1400" b="1" spc="3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by</a:t>
            </a:r>
            <a:r>
              <a:rPr lang="en-US" sz="1400" b="1" spc="3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2</a:t>
            </a:r>
            <a:r>
              <a:rPr lang="en-US" sz="1400" b="1" baseline="18518" dirty="0">
                <a:latin typeface="Consolas"/>
                <a:cs typeface="Consolas"/>
              </a:rPr>
              <a:t>d+1</a:t>
            </a:r>
            <a:r>
              <a:rPr lang="en-US" sz="1400" b="1" spc="404" baseline="18518" dirty="0">
                <a:latin typeface="Consolas"/>
                <a:cs typeface="Consolas"/>
              </a:rPr>
              <a:t> </a:t>
            </a:r>
            <a:r>
              <a:rPr lang="en-US" sz="1400" b="1" spc="-15" dirty="0">
                <a:latin typeface="Consolas"/>
                <a:cs typeface="Consolas"/>
              </a:rPr>
              <a:t>do:</a:t>
            </a:r>
            <a:endParaRPr lang="en-US" sz="1400" dirty="0">
              <a:latin typeface="Consolas"/>
              <a:cs typeface="Consolas"/>
            </a:endParaRPr>
          </a:p>
          <a:p>
            <a:pPr marL="554492">
              <a:spcBef>
                <a:spcPts val="167"/>
              </a:spcBef>
            </a:pPr>
            <a:r>
              <a:rPr lang="en-US" sz="1400" b="1" dirty="0">
                <a:latin typeface="Consolas"/>
                <a:cs typeface="Consolas"/>
              </a:rPr>
              <a:t>if</a:t>
            </a:r>
            <a:r>
              <a:rPr lang="en-US" sz="1400" b="1" spc="-3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flag[k</a:t>
            </a:r>
            <a:r>
              <a:rPr lang="en-US" sz="1400" b="1" spc="3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+</a:t>
            </a:r>
            <a:r>
              <a:rPr lang="en-US" sz="1400" b="1" spc="6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2</a:t>
            </a:r>
            <a:r>
              <a:rPr lang="en-US" sz="1400" b="1" baseline="18518" dirty="0">
                <a:latin typeface="Consolas"/>
                <a:cs typeface="Consolas"/>
              </a:rPr>
              <a:t>d+1</a:t>
            </a:r>
            <a:r>
              <a:rPr lang="en-US" sz="1400" b="1" spc="400" baseline="18518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-</a:t>
            </a:r>
            <a:r>
              <a:rPr lang="en-US" sz="1400" b="1" spc="6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1]</a:t>
            </a:r>
            <a:r>
              <a:rPr lang="en-US" sz="1400" b="1" spc="3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==</a:t>
            </a:r>
            <a:r>
              <a:rPr lang="en-US" sz="1400" b="1" spc="6" dirty="0">
                <a:latin typeface="Consolas"/>
                <a:cs typeface="Consolas"/>
              </a:rPr>
              <a:t> </a:t>
            </a:r>
            <a:r>
              <a:rPr lang="en-US" sz="1400" b="1" spc="-15" dirty="0">
                <a:latin typeface="Consolas"/>
                <a:cs typeface="Consolas"/>
              </a:rPr>
              <a:t>0:</a:t>
            </a:r>
            <a:endParaRPr lang="en-US" sz="1400" dirty="0">
              <a:latin typeface="Consolas"/>
              <a:cs typeface="Consolas"/>
            </a:endParaRPr>
          </a:p>
          <a:p>
            <a:pPr marL="868704">
              <a:spcBef>
                <a:spcPts val="167"/>
              </a:spcBef>
            </a:pPr>
            <a:r>
              <a:rPr lang="en-US" sz="1400" b="1" dirty="0">
                <a:latin typeface="Consolas"/>
                <a:cs typeface="Consolas"/>
              </a:rPr>
              <a:t>data[k</a:t>
            </a:r>
            <a:r>
              <a:rPr lang="en-US" sz="1400" b="1" spc="3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+</a:t>
            </a:r>
            <a:r>
              <a:rPr lang="en-US" sz="1400" b="1" spc="3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2</a:t>
            </a:r>
            <a:r>
              <a:rPr lang="en-US" sz="1400" b="1" baseline="18518" dirty="0">
                <a:latin typeface="Consolas"/>
                <a:cs typeface="Consolas"/>
              </a:rPr>
              <a:t>d+1</a:t>
            </a:r>
            <a:r>
              <a:rPr lang="en-US" sz="1400" b="1" spc="404" baseline="18518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-</a:t>
            </a:r>
            <a:r>
              <a:rPr lang="en-US" sz="1400" b="1" spc="6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1]</a:t>
            </a:r>
            <a:r>
              <a:rPr lang="en-US" sz="1400" b="1" spc="3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=</a:t>
            </a:r>
            <a:r>
              <a:rPr lang="en-US" sz="1400" b="1" spc="3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data[k</a:t>
            </a:r>
            <a:r>
              <a:rPr lang="en-US" sz="1400" b="1" spc="3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+</a:t>
            </a:r>
            <a:r>
              <a:rPr lang="en-US" sz="1400" b="1" spc="6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2</a:t>
            </a:r>
            <a:r>
              <a:rPr lang="en-US" sz="1400" b="1" baseline="18518" dirty="0">
                <a:latin typeface="Consolas"/>
                <a:cs typeface="Consolas"/>
              </a:rPr>
              <a:t>d</a:t>
            </a:r>
            <a:r>
              <a:rPr lang="en-US" sz="1400" b="1" spc="400" baseline="18518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-</a:t>
            </a:r>
            <a:r>
              <a:rPr lang="en-US" sz="1400" b="1" spc="6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1]</a:t>
            </a:r>
            <a:r>
              <a:rPr lang="en-US" sz="1400" b="1" spc="3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+</a:t>
            </a:r>
            <a:r>
              <a:rPr lang="en-US" sz="1400" b="1" spc="3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data[k</a:t>
            </a:r>
            <a:r>
              <a:rPr lang="en-US" sz="1400" b="1" spc="6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+</a:t>
            </a:r>
            <a:r>
              <a:rPr lang="en-US" sz="1400" b="1" spc="3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2</a:t>
            </a:r>
            <a:r>
              <a:rPr lang="en-US" sz="1400" b="1" baseline="18518" dirty="0">
                <a:latin typeface="Consolas"/>
                <a:cs typeface="Consolas"/>
              </a:rPr>
              <a:t>d+1</a:t>
            </a:r>
            <a:r>
              <a:rPr lang="en-US" sz="1400" b="1" spc="404" baseline="18518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-</a:t>
            </a:r>
            <a:r>
              <a:rPr lang="en-US" sz="1400" b="1" spc="3" dirty="0">
                <a:latin typeface="Consolas"/>
                <a:cs typeface="Consolas"/>
              </a:rPr>
              <a:t> </a:t>
            </a:r>
            <a:r>
              <a:rPr lang="en-US" sz="1400" b="1" spc="-15" dirty="0">
                <a:latin typeface="Consolas"/>
                <a:cs typeface="Consolas"/>
              </a:rPr>
              <a:t>1</a:t>
            </a:r>
            <a:r>
              <a:rPr lang="en-US" sz="1400" b="1" spc="-15" dirty="0" smtClean="0">
                <a:latin typeface="Consolas"/>
                <a:cs typeface="Consolas"/>
              </a:rPr>
              <a:t>]</a:t>
            </a:r>
            <a:endParaRPr lang="en-US" sz="1400" dirty="0">
              <a:latin typeface="Consolas"/>
              <a:cs typeface="Consolas"/>
            </a:endParaRPr>
          </a:p>
          <a:p>
            <a:pPr marL="569913">
              <a:spcBef>
                <a:spcPts val="167"/>
              </a:spcBef>
            </a:pPr>
            <a:r>
              <a:rPr lang="en-US" sz="1400" b="1" dirty="0">
                <a:latin typeface="Consolas"/>
                <a:cs typeface="Consolas"/>
              </a:rPr>
              <a:t>flag[k</a:t>
            </a:r>
            <a:r>
              <a:rPr lang="en-US" sz="1400" b="1" spc="-3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+</a:t>
            </a:r>
            <a:r>
              <a:rPr lang="en-US" sz="1400" b="1" spc="6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2</a:t>
            </a:r>
            <a:r>
              <a:rPr lang="en-US" sz="1400" b="1" baseline="18518" dirty="0">
                <a:latin typeface="Consolas"/>
                <a:cs typeface="Consolas"/>
              </a:rPr>
              <a:t>d+1</a:t>
            </a:r>
            <a:r>
              <a:rPr lang="en-US" sz="1400" b="1" spc="400" baseline="18518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-</a:t>
            </a:r>
            <a:r>
              <a:rPr lang="en-US" sz="1400" b="1" spc="6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1]</a:t>
            </a:r>
            <a:r>
              <a:rPr lang="en-US" sz="1400" b="1" spc="6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=</a:t>
            </a:r>
            <a:r>
              <a:rPr lang="en-US" sz="1400" b="1" spc="3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flag[k</a:t>
            </a:r>
            <a:r>
              <a:rPr lang="en-US" sz="1400" b="1" spc="3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+</a:t>
            </a:r>
            <a:r>
              <a:rPr lang="en-US" sz="1400" b="1" spc="6" dirty="0">
                <a:latin typeface="Consolas"/>
                <a:cs typeface="Consolas"/>
              </a:rPr>
              <a:t> </a:t>
            </a:r>
            <a:r>
              <a:rPr lang="en-US" sz="1400" b="1" spc="-15" dirty="0" smtClean="0">
                <a:latin typeface="Consolas"/>
                <a:cs typeface="Consolas"/>
              </a:rPr>
              <a:t>2</a:t>
            </a:r>
            <a:r>
              <a:rPr lang="en-US" sz="1400" b="1" spc="-22" baseline="18518" dirty="0" smtClean="0">
                <a:latin typeface="Consolas"/>
                <a:cs typeface="Consolas"/>
              </a:rPr>
              <a:t>d</a:t>
            </a:r>
            <a:r>
              <a:rPr lang="en-US" sz="1400" b="1" spc="-22" dirty="0" smtClean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-</a:t>
            </a:r>
            <a:r>
              <a:rPr lang="en-US" sz="1400" b="1" spc="-3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1]</a:t>
            </a:r>
            <a:r>
              <a:rPr lang="en-US" sz="1400" b="1" spc="3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||</a:t>
            </a:r>
            <a:r>
              <a:rPr lang="en-US" sz="1400" b="1" spc="6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flag[k</a:t>
            </a:r>
            <a:r>
              <a:rPr lang="en-US" sz="1400" b="1" spc="3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+</a:t>
            </a:r>
            <a:r>
              <a:rPr lang="en-US" sz="1400" b="1" spc="3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2</a:t>
            </a:r>
            <a:r>
              <a:rPr lang="en-US" sz="1400" b="1" baseline="18518" dirty="0">
                <a:latin typeface="Consolas"/>
                <a:cs typeface="Consolas"/>
              </a:rPr>
              <a:t>d+1</a:t>
            </a:r>
            <a:r>
              <a:rPr lang="en-US" sz="1400" b="1" spc="404" baseline="18518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-</a:t>
            </a:r>
            <a:r>
              <a:rPr lang="en-US" sz="1400" b="1" spc="6" dirty="0">
                <a:latin typeface="Consolas"/>
                <a:cs typeface="Consolas"/>
              </a:rPr>
              <a:t> </a:t>
            </a:r>
            <a:r>
              <a:rPr lang="en-US" sz="1400" b="1" spc="-15" dirty="0">
                <a:latin typeface="Consolas"/>
                <a:cs typeface="Consolas"/>
              </a:rPr>
              <a:t>1</a:t>
            </a:r>
            <a:r>
              <a:rPr lang="en-US" sz="1400" b="1" spc="-15" dirty="0" smtClean="0">
                <a:latin typeface="Consolas"/>
                <a:cs typeface="Consolas"/>
              </a:rPr>
              <a:t>]</a:t>
            </a:r>
            <a:endParaRPr lang="en-US" sz="1400" baseline="18518" dirty="0">
              <a:latin typeface="Consolas"/>
              <a:cs typeface="Consolas"/>
            </a:endParaRPr>
          </a:p>
          <a:p>
            <a:pPr marL="569913">
              <a:spcBef>
                <a:spcPts val="167"/>
              </a:spcBef>
            </a:pPr>
            <a:endParaRPr lang="en-US" sz="1400" b="1" spc="-15" dirty="0" smtClean="0">
              <a:latin typeface="Consolas"/>
              <a:cs typeface="Consola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9172" y="3473925"/>
            <a:ext cx="9655340" cy="3300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714"/>
            <a:r>
              <a:rPr lang="en-US" sz="2000" b="1" spc="-6" dirty="0">
                <a:latin typeface="Myriad Pro Cond"/>
                <a:cs typeface="Myriad Pro Cond"/>
              </a:rPr>
              <a:t>Down-sweep:</a:t>
            </a:r>
            <a:endParaRPr lang="en-US" sz="2000" dirty="0">
              <a:latin typeface="Myriad Pro Cond"/>
              <a:cs typeface="Myriad Pro Cond"/>
            </a:endParaRPr>
          </a:p>
          <a:p>
            <a:pPr marL="119755">
              <a:spcBef>
                <a:spcPts val="673"/>
              </a:spcBef>
            </a:pPr>
            <a:r>
              <a:rPr lang="en-US" sz="1400" b="1" dirty="0">
                <a:latin typeface="Consolas"/>
                <a:cs typeface="Consolas"/>
              </a:rPr>
              <a:t>data[n-1]</a:t>
            </a:r>
            <a:r>
              <a:rPr lang="en-US" sz="1400" b="1" spc="6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=</a:t>
            </a:r>
            <a:r>
              <a:rPr lang="en-US" sz="1400" b="1" spc="6" dirty="0">
                <a:latin typeface="Consolas"/>
                <a:cs typeface="Consolas"/>
              </a:rPr>
              <a:t> </a:t>
            </a:r>
            <a:r>
              <a:rPr lang="en-US" sz="1400" b="1" spc="-30" dirty="0">
                <a:latin typeface="Consolas"/>
                <a:cs typeface="Consolas"/>
              </a:rPr>
              <a:t>0</a:t>
            </a:r>
            <a:endParaRPr lang="en-US" sz="1400" dirty="0">
              <a:latin typeface="Consolas"/>
              <a:cs typeface="Consolas"/>
            </a:endParaRPr>
          </a:p>
          <a:p>
            <a:pPr marL="433967" marR="1030816" indent="-314212">
              <a:lnSpc>
                <a:spcPct val="109400"/>
              </a:lnSpc>
            </a:pPr>
            <a:r>
              <a:rPr lang="en-US" sz="1400" b="1" dirty="0">
                <a:latin typeface="Consolas"/>
                <a:cs typeface="Consolas"/>
              </a:rPr>
              <a:t>for</a:t>
            </a:r>
            <a:r>
              <a:rPr lang="en-US" sz="1400" b="1" spc="6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d=(log</a:t>
            </a:r>
            <a:r>
              <a:rPr lang="en-US" sz="1400" b="1" baseline="-25000" dirty="0">
                <a:latin typeface="Consolas"/>
                <a:cs typeface="Consolas"/>
              </a:rPr>
              <a:t>2</a:t>
            </a:r>
            <a:r>
              <a:rPr lang="en-US" sz="1400" b="1" dirty="0">
                <a:latin typeface="Consolas"/>
                <a:cs typeface="Consolas"/>
              </a:rPr>
              <a:t>n</a:t>
            </a:r>
            <a:r>
              <a:rPr lang="en-US" sz="1400" b="1" spc="3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-</a:t>
            </a:r>
            <a:r>
              <a:rPr lang="en-US" sz="1400" b="1" spc="6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1)</a:t>
            </a:r>
            <a:r>
              <a:rPr lang="en-US" sz="1400" b="1" spc="6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down</a:t>
            </a:r>
            <a:r>
              <a:rPr lang="en-US" sz="1400" b="1" spc="6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to</a:t>
            </a:r>
            <a:r>
              <a:rPr lang="en-US" sz="1400" b="1" spc="3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0</a:t>
            </a:r>
            <a:r>
              <a:rPr lang="en-US" sz="1400" b="1" spc="6" dirty="0">
                <a:latin typeface="Consolas"/>
                <a:cs typeface="Consolas"/>
              </a:rPr>
              <a:t> </a:t>
            </a:r>
            <a:r>
              <a:rPr lang="en-US" sz="1400" b="1" spc="-15" dirty="0">
                <a:latin typeface="Consolas"/>
                <a:cs typeface="Consolas"/>
              </a:rPr>
              <a:t>do: </a:t>
            </a:r>
            <a:endParaRPr lang="en-US" sz="1400" b="1" spc="-15" dirty="0" smtClean="0">
              <a:latin typeface="Consolas"/>
              <a:cs typeface="Consolas"/>
            </a:endParaRPr>
          </a:p>
          <a:p>
            <a:pPr marL="433967" marR="1030816" indent="-314212">
              <a:lnSpc>
                <a:spcPct val="109400"/>
              </a:lnSpc>
            </a:pPr>
            <a:r>
              <a:rPr lang="en-US" sz="1400" b="1" spc="-15" dirty="0">
                <a:latin typeface="Consolas"/>
                <a:cs typeface="Consolas"/>
              </a:rPr>
              <a:t> </a:t>
            </a:r>
            <a:r>
              <a:rPr lang="en-US" sz="1400" b="1" spc="-15" dirty="0" smtClean="0">
                <a:latin typeface="Consolas"/>
                <a:cs typeface="Consolas"/>
              </a:rPr>
              <a:t>  </a:t>
            </a:r>
            <a:r>
              <a:rPr lang="en-US" sz="1400" b="1" dirty="0" err="1" smtClean="0">
                <a:latin typeface="Consolas"/>
                <a:cs typeface="Consolas"/>
              </a:rPr>
              <a:t>forall</a:t>
            </a:r>
            <a:r>
              <a:rPr lang="en-US" sz="1400" b="1" spc="3" dirty="0" smtClean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k=0</a:t>
            </a:r>
            <a:r>
              <a:rPr lang="en-US" sz="1400" b="1" spc="3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to</a:t>
            </a:r>
            <a:r>
              <a:rPr lang="en-US" sz="1400" b="1" spc="3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n-1</a:t>
            </a:r>
            <a:r>
              <a:rPr lang="en-US" sz="1400" b="1" spc="3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by</a:t>
            </a:r>
            <a:r>
              <a:rPr lang="en-US" sz="1400" b="1" spc="3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2</a:t>
            </a:r>
            <a:r>
              <a:rPr lang="en-US" sz="1400" b="1" baseline="18518" dirty="0">
                <a:latin typeface="Consolas"/>
                <a:cs typeface="Consolas"/>
              </a:rPr>
              <a:t>d+1</a:t>
            </a:r>
            <a:r>
              <a:rPr lang="en-US" sz="1400" b="1" spc="404" baseline="18518" dirty="0">
                <a:latin typeface="Consolas"/>
                <a:cs typeface="Consolas"/>
              </a:rPr>
              <a:t> </a:t>
            </a:r>
            <a:r>
              <a:rPr lang="en-US" sz="1400" b="1" spc="-15" dirty="0">
                <a:latin typeface="Consolas"/>
                <a:cs typeface="Consolas"/>
              </a:rPr>
              <a:t>do:</a:t>
            </a:r>
            <a:endParaRPr lang="en-US" sz="1400" dirty="0">
              <a:latin typeface="Consolas"/>
              <a:cs typeface="Consolas"/>
            </a:endParaRPr>
          </a:p>
          <a:p>
            <a:pPr marL="643442">
              <a:spcBef>
                <a:spcPts val="167"/>
              </a:spcBef>
            </a:pPr>
            <a:r>
              <a:rPr lang="en-US" sz="1400" b="1" dirty="0" err="1">
                <a:latin typeface="Consolas"/>
                <a:cs typeface="Consolas"/>
              </a:rPr>
              <a:t>tmp</a:t>
            </a:r>
            <a:r>
              <a:rPr lang="en-US" sz="1400" b="1" spc="6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=</a:t>
            </a:r>
            <a:r>
              <a:rPr lang="en-US" sz="1400" b="1" spc="3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data[k</a:t>
            </a:r>
            <a:r>
              <a:rPr lang="en-US" sz="1400" b="1" spc="6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+</a:t>
            </a:r>
            <a:r>
              <a:rPr lang="en-US" sz="1400" b="1" spc="6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2</a:t>
            </a:r>
            <a:r>
              <a:rPr lang="en-US" sz="1400" b="1" baseline="18518" dirty="0">
                <a:latin typeface="Consolas"/>
                <a:cs typeface="Consolas"/>
              </a:rPr>
              <a:t>d</a:t>
            </a:r>
            <a:r>
              <a:rPr lang="en-US" sz="1400" b="1" spc="404" baseline="18518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-</a:t>
            </a:r>
            <a:r>
              <a:rPr lang="en-US" sz="1400" b="1" spc="6" dirty="0">
                <a:latin typeface="Consolas"/>
                <a:cs typeface="Consolas"/>
              </a:rPr>
              <a:t> </a:t>
            </a:r>
            <a:r>
              <a:rPr lang="en-US" sz="1400" b="1" spc="-15" dirty="0">
                <a:latin typeface="Consolas"/>
                <a:cs typeface="Consolas"/>
              </a:rPr>
              <a:t>1]</a:t>
            </a:r>
            <a:endParaRPr lang="en-US" sz="1400" dirty="0">
              <a:latin typeface="Consolas"/>
              <a:cs typeface="Consolas"/>
            </a:endParaRPr>
          </a:p>
          <a:p>
            <a:pPr marL="643442" marR="18483">
              <a:lnSpc>
                <a:spcPct val="109400"/>
              </a:lnSpc>
            </a:pPr>
            <a:r>
              <a:rPr lang="en-US" sz="1400" b="1" dirty="0">
                <a:latin typeface="Consolas"/>
                <a:cs typeface="Consolas"/>
              </a:rPr>
              <a:t>data[k</a:t>
            </a:r>
            <a:r>
              <a:rPr lang="en-US" sz="1400" b="1" spc="-3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+</a:t>
            </a:r>
            <a:r>
              <a:rPr lang="en-US" sz="1400" b="1" spc="6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2</a:t>
            </a:r>
            <a:r>
              <a:rPr lang="en-US" sz="1400" b="1" baseline="18518" dirty="0">
                <a:latin typeface="Consolas"/>
                <a:cs typeface="Consolas"/>
              </a:rPr>
              <a:t>d</a:t>
            </a:r>
            <a:r>
              <a:rPr lang="en-US" sz="1400" b="1" spc="400" baseline="18518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-</a:t>
            </a:r>
            <a:r>
              <a:rPr lang="en-US" sz="1400" b="1" spc="6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1]</a:t>
            </a:r>
            <a:r>
              <a:rPr lang="en-US" sz="1400" b="1" spc="3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=</a:t>
            </a:r>
            <a:r>
              <a:rPr lang="en-US" sz="1400" b="1" spc="6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data[k</a:t>
            </a:r>
            <a:r>
              <a:rPr lang="en-US" sz="1400" b="1" spc="3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+</a:t>
            </a:r>
            <a:r>
              <a:rPr lang="en-US" sz="1400" b="1" spc="3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2</a:t>
            </a:r>
            <a:r>
              <a:rPr lang="en-US" sz="1400" b="1" baseline="18518" dirty="0">
                <a:latin typeface="Consolas"/>
                <a:cs typeface="Consolas"/>
              </a:rPr>
              <a:t>d+1</a:t>
            </a:r>
            <a:r>
              <a:rPr lang="en-US" sz="1400" b="1" spc="404" baseline="18518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-</a:t>
            </a:r>
            <a:r>
              <a:rPr lang="en-US" sz="1400" b="1" spc="6" dirty="0">
                <a:latin typeface="Consolas"/>
                <a:cs typeface="Consolas"/>
              </a:rPr>
              <a:t> </a:t>
            </a:r>
            <a:r>
              <a:rPr lang="en-US" sz="1400" b="1" spc="-15" dirty="0">
                <a:latin typeface="Consolas"/>
                <a:cs typeface="Consolas"/>
              </a:rPr>
              <a:t>1] </a:t>
            </a:r>
            <a:endParaRPr lang="en-US" sz="1400" b="1" spc="-15" dirty="0" smtClean="0">
              <a:latin typeface="Consolas"/>
              <a:cs typeface="Consolas"/>
            </a:endParaRPr>
          </a:p>
          <a:p>
            <a:pPr marL="643442" marR="18483">
              <a:lnSpc>
                <a:spcPct val="109400"/>
              </a:lnSpc>
            </a:pPr>
            <a:r>
              <a:rPr lang="en-US" sz="1400" b="1" dirty="0" smtClean="0">
                <a:latin typeface="Consolas"/>
                <a:cs typeface="Consolas"/>
              </a:rPr>
              <a:t>if</a:t>
            </a:r>
            <a:r>
              <a:rPr lang="en-US" sz="1400" b="1" spc="6" dirty="0" smtClean="0">
                <a:latin typeface="Consolas"/>
                <a:cs typeface="Consolas"/>
              </a:rPr>
              <a:t> </a:t>
            </a:r>
            <a:r>
              <a:rPr lang="en-US" sz="1400" b="1" dirty="0" err="1">
                <a:solidFill>
                  <a:srgbClr val="C82506"/>
                </a:solidFill>
                <a:latin typeface="Consolas"/>
                <a:cs typeface="Consolas"/>
              </a:rPr>
              <a:t>flag_original</a:t>
            </a:r>
            <a:r>
              <a:rPr lang="en-US" sz="1400" b="1" dirty="0">
                <a:latin typeface="Consolas"/>
                <a:cs typeface="Consolas"/>
              </a:rPr>
              <a:t>[k</a:t>
            </a:r>
            <a:r>
              <a:rPr lang="en-US" sz="1400" b="1" spc="3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+</a:t>
            </a:r>
            <a:r>
              <a:rPr lang="en-US" sz="1400" b="1" spc="6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2</a:t>
            </a:r>
            <a:r>
              <a:rPr lang="en-US" sz="1400" b="1" baseline="18518" dirty="0">
                <a:latin typeface="Consolas"/>
                <a:cs typeface="Consolas"/>
              </a:rPr>
              <a:t>d</a:t>
            </a:r>
            <a:r>
              <a:rPr lang="en-US" sz="1400" b="1" dirty="0">
                <a:latin typeface="Consolas"/>
                <a:cs typeface="Consolas"/>
              </a:rPr>
              <a:t>]</a:t>
            </a:r>
            <a:r>
              <a:rPr lang="en-US" sz="1400" b="1" spc="6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==</a:t>
            </a:r>
            <a:r>
              <a:rPr lang="en-US" sz="1400" b="1" spc="3" dirty="0">
                <a:latin typeface="Consolas"/>
                <a:cs typeface="Consolas"/>
              </a:rPr>
              <a:t> </a:t>
            </a:r>
            <a:r>
              <a:rPr lang="en-US" sz="1400" b="1" spc="-15" dirty="0">
                <a:latin typeface="Consolas"/>
                <a:cs typeface="Consolas"/>
              </a:rPr>
              <a:t>1</a:t>
            </a:r>
            <a:r>
              <a:rPr lang="en-US" sz="1400" b="1" spc="-15" dirty="0" smtClean="0">
                <a:latin typeface="Consolas"/>
                <a:cs typeface="Consolas"/>
              </a:rPr>
              <a:t>:              # </a:t>
            </a:r>
            <a:r>
              <a:rPr lang="en-US" sz="1400" b="1" dirty="0" smtClean="0">
                <a:latin typeface="Consolas"/>
                <a:cs typeface="Consolas"/>
              </a:rPr>
              <a:t>must</a:t>
            </a:r>
            <a:r>
              <a:rPr lang="en-US" sz="1400" b="1" spc="6" dirty="0" smtClean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maintain</a:t>
            </a:r>
            <a:r>
              <a:rPr lang="en-US" sz="1400" b="1" spc="6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copy</a:t>
            </a:r>
            <a:r>
              <a:rPr lang="en-US" sz="1400" b="1" spc="6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of</a:t>
            </a:r>
            <a:r>
              <a:rPr lang="en-US" sz="1400" b="1" spc="6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original</a:t>
            </a:r>
            <a:r>
              <a:rPr lang="en-US" sz="1400" b="1" spc="6" dirty="0">
                <a:latin typeface="Consolas"/>
                <a:cs typeface="Consolas"/>
              </a:rPr>
              <a:t> </a:t>
            </a:r>
            <a:r>
              <a:rPr lang="en-US" sz="1400" b="1" spc="-6" dirty="0">
                <a:latin typeface="Consolas"/>
                <a:cs typeface="Consolas"/>
              </a:rPr>
              <a:t>flags </a:t>
            </a:r>
            <a:endParaRPr lang="en-US" sz="1400" dirty="0">
              <a:latin typeface="Consolas"/>
              <a:cs typeface="Consolas"/>
            </a:endParaRPr>
          </a:p>
          <a:p>
            <a:pPr marL="957654">
              <a:spcBef>
                <a:spcPts val="167"/>
              </a:spcBef>
            </a:pPr>
            <a:r>
              <a:rPr lang="en-US" sz="1400" b="1" dirty="0">
                <a:latin typeface="Consolas"/>
                <a:cs typeface="Consolas"/>
              </a:rPr>
              <a:t>data[k</a:t>
            </a:r>
            <a:r>
              <a:rPr lang="en-US" sz="1400" b="1" spc="-3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+</a:t>
            </a:r>
            <a:r>
              <a:rPr lang="en-US" sz="1400" b="1" spc="3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2</a:t>
            </a:r>
            <a:r>
              <a:rPr lang="en-US" sz="1400" b="1" baseline="18518" dirty="0">
                <a:latin typeface="Consolas"/>
                <a:cs typeface="Consolas"/>
              </a:rPr>
              <a:t>d+1</a:t>
            </a:r>
            <a:r>
              <a:rPr lang="en-US" sz="1400" b="1" spc="404" baseline="18518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-</a:t>
            </a:r>
            <a:r>
              <a:rPr lang="en-US" sz="1400" b="1" spc="3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1]</a:t>
            </a:r>
            <a:r>
              <a:rPr lang="en-US" sz="1400" b="1" spc="3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=</a:t>
            </a:r>
            <a:r>
              <a:rPr lang="en-US" sz="1400" b="1" spc="6" dirty="0">
                <a:latin typeface="Consolas"/>
                <a:cs typeface="Consolas"/>
              </a:rPr>
              <a:t> </a:t>
            </a:r>
            <a:r>
              <a:rPr lang="en-US" sz="1400" b="1" spc="-30" dirty="0" smtClean="0">
                <a:latin typeface="Consolas"/>
                <a:cs typeface="Consolas"/>
              </a:rPr>
              <a:t>0                    </a:t>
            </a:r>
            <a:r>
              <a:rPr lang="en-US" sz="1400" b="1" dirty="0" smtClean="0">
                <a:latin typeface="Consolas"/>
                <a:cs typeface="Consolas"/>
              </a:rPr>
              <a:t>#</a:t>
            </a:r>
            <a:r>
              <a:rPr lang="en-US" sz="1400" b="1" spc="6" dirty="0" smtClean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start</a:t>
            </a:r>
            <a:r>
              <a:rPr lang="en-US" sz="1400" b="1" spc="6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of</a:t>
            </a:r>
            <a:r>
              <a:rPr lang="en-US" sz="1400" b="1" spc="6" dirty="0">
                <a:latin typeface="Consolas"/>
                <a:cs typeface="Consolas"/>
              </a:rPr>
              <a:t> </a:t>
            </a:r>
            <a:r>
              <a:rPr lang="en-US" sz="1400" b="1" spc="-6" dirty="0" smtClean="0">
                <a:latin typeface="Consolas"/>
                <a:cs typeface="Consolas"/>
              </a:rPr>
              <a:t>segment</a:t>
            </a:r>
            <a:endParaRPr lang="en-US" sz="1400" dirty="0">
              <a:latin typeface="Consolas"/>
              <a:cs typeface="Consolas"/>
            </a:endParaRPr>
          </a:p>
          <a:p>
            <a:pPr marL="957654" marR="681563" indent="-314212">
              <a:lnSpc>
                <a:spcPct val="109400"/>
              </a:lnSpc>
            </a:pPr>
            <a:r>
              <a:rPr lang="en-US" sz="1400" b="1" dirty="0">
                <a:latin typeface="Consolas"/>
                <a:cs typeface="Consolas"/>
              </a:rPr>
              <a:t>else</a:t>
            </a:r>
            <a:r>
              <a:rPr lang="en-US" sz="1400" b="1" spc="6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if</a:t>
            </a:r>
            <a:r>
              <a:rPr lang="en-US" sz="1400" b="1" spc="6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flag[k</a:t>
            </a:r>
            <a:r>
              <a:rPr lang="en-US" sz="1400" b="1" spc="3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+</a:t>
            </a:r>
            <a:r>
              <a:rPr lang="en-US" sz="1400" b="1" spc="6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2</a:t>
            </a:r>
            <a:r>
              <a:rPr lang="en-US" sz="1400" b="1" baseline="18518" dirty="0">
                <a:latin typeface="Consolas"/>
                <a:cs typeface="Consolas"/>
              </a:rPr>
              <a:t>d</a:t>
            </a:r>
            <a:r>
              <a:rPr lang="en-US" sz="1400" b="1" spc="-9" baseline="18518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-</a:t>
            </a:r>
            <a:r>
              <a:rPr lang="en-US" sz="1400" b="1" spc="9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1]</a:t>
            </a:r>
            <a:r>
              <a:rPr lang="en-US" sz="1400" b="1" spc="3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==</a:t>
            </a:r>
            <a:r>
              <a:rPr lang="en-US" sz="1400" b="1" spc="6" dirty="0">
                <a:latin typeface="Consolas"/>
                <a:cs typeface="Consolas"/>
              </a:rPr>
              <a:t> </a:t>
            </a:r>
            <a:r>
              <a:rPr lang="en-US" sz="1400" b="1" spc="-15" dirty="0" smtClean="0">
                <a:latin typeface="Consolas"/>
                <a:cs typeface="Consolas"/>
              </a:rPr>
              <a:t>1:</a:t>
            </a:r>
          </a:p>
          <a:p>
            <a:pPr marL="957654" marR="681563" indent="-314212">
              <a:lnSpc>
                <a:spcPct val="109400"/>
              </a:lnSpc>
            </a:pPr>
            <a:r>
              <a:rPr lang="en-US" sz="1400" b="1" spc="-15" dirty="0">
                <a:latin typeface="Consolas"/>
                <a:cs typeface="Consolas"/>
              </a:rPr>
              <a:t> </a:t>
            </a:r>
            <a:r>
              <a:rPr lang="en-US" sz="1400" b="1" spc="-15" dirty="0" smtClean="0">
                <a:latin typeface="Consolas"/>
                <a:cs typeface="Consolas"/>
              </a:rPr>
              <a:t>  </a:t>
            </a:r>
            <a:r>
              <a:rPr lang="en-US" sz="1400" b="1" dirty="0" smtClean="0">
                <a:latin typeface="Consolas"/>
                <a:cs typeface="Consolas"/>
              </a:rPr>
              <a:t>data[k</a:t>
            </a:r>
            <a:r>
              <a:rPr lang="en-US" sz="1400" b="1" spc="-3" dirty="0" smtClean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+</a:t>
            </a:r>
            <a:r>
              <a:rPr lang="en-US" sz="1400" b="1" spc="3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2</a:t>
            </a:r>
            <a:r>
              <a:rPr lang="en-US" sz="1400" b="1" baseline="18518" dirty="0">
                <a:latin typeface="Consolas"/>
                <a:cs typeface="Consolas"/>
              </a:rPr>
              <a:t>d+1</a:t>
            </a:r>
            <a:r>
              <a:rPr lang="en-US" sz="1400" b="1" spc="404" baseline="18518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-</a:t>
            </a:r>
            <a:r>
              <a:rPr lang="en-US" sz="1400" b="1" spc="3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1]</a:t>
            </a:r>
            <a:r>
              <a:rPr lang="en-US" sz="1400" b="1" spc="3" dirty="0">
                <a:latin typeface="Consolas"/>
                <a:cs typeface="Consolas"/>
              </a:rPr>
              <a:t> </a:t>
            </a:r>
            <a:r>
              <a:rPr lang="en-US" sz="1400" b="1" dirty="0">
                <a:latin typeface="Consolas"/>
                <a:cs typeface="Consolas"/>
              </a:rPr>
              <a:t>=</a:t>
            </a:r>
            <a:r>
              <a:rPr lang="en-US" sz="1400" b="1" spc="6" dirty="0">
                <a:latin typeface="Consolas"/>
                <a:cs typeface="Consolas"/>
              </a:rPr>
              <a:t> </a:t>
            </a:r>
            <a:r>
              <a:rPr lang="en-US" sz="1400" b="1" spc="-15" dirty="0" err="1" smtClean="0">
                <a:latin typeface="Consolas"/>
                <a:cs typeface="Consolas"/>
              </a:rPr>
              <a:t>tmp</a:t>
            </a:r>
            <a:endParaRPr lang="en-US" sz="1400" b="1" spc="-15" dirty="0" smtClean="0">
              <a:latin typeface="Consolas"/>
              <a:cs typeface="Consolas"/>
            </a:endParaRPr>
          </a:p>
          <a:p>
            <a:pPr marL="957654" marR="681563" indent="-314212">
              <a:lnSpc>
                <a:spcPct val="109400"/>
              </a:lnSpc>
            </a:pPr>
            <a:r>
              <a:rPr lang="nn-NO" sz="1400" b="1" dirty="0" smtClean="0">
                <a:latin typeface="Consolas"/>
                <a:cs typeface="Consolas"/>
              </a:rPr>
              <a:t>else:</a:t>
            </a:r>
          </a:p>
          <a:p>
            <a:pPr marL="957654" marR="681563" indent="-314212">
              <a:lnSpc>
                <a:spcPct val="109400"/>
              </a:lnSpc>
            </a:pPr>
            <a:r>
              <a:rPr lang="nn-NO" sz="1400" b="1" dirty="0" smtClean="0">
                <a:latin typeface="Consolas"/>
                <a:cs typeface="Consolas"/>
              </a:rPr>
              <a:t>   data[k</a:t>
            </a:r>
            <a:r>
              <a:rPr lang="nn-NO" sz="1400" b="1" spc="3" dirty="0" smtClean="0">
                <a:latin typeface="Consolas"/>
                <a:cs typeface="Consolas"/>
              </a:rPr>
              <a:t> </a:t>
            </a:r>
            <a:r>
              <a:rPr lang="nn-NO" sz="1400" b="1" dirty="0">
                <a:latin typeface="Consolas"/>
                <a:cs typeface="Consolas"/>
              </a:rPr>
              <a:t>+</a:t>
            </a:r>
            <a:r>
              <a:rPr lang="nn-NO" sz="1400" b="1" spc="3" dirty="0">
                <a:latin typeface="Consolas"/>
                <a:cs typeface="Consolas"/>
              </a:rPr>
              <a:t> </a:t>
            </a:r>
            <a:r>
              <a:rPr lang="nn-NO" sz="1400" b="1" dirty="0">
                <a:latin typeface="Consolas"/>
                <a:cs typeface="Consolas"/>
              </a:rPr>
              <a:t>2</a:t>
            </a:r>
            <a:r>
              <a:rPr lang="nn-NO" sz="1400" b="1" baseline="18518" dirty="0">
                <a:latin typeface="Consolas"/>
                <a:cs typeface="Consolas"/>
              </a:rPr>
              <a:t>d+1</a:t>
            </a:r>
            <a:r>
              <a:rPr lang="nn-NO" sz="1400" b="1" spc="404" baseline="18518" dirty="0">
                <a:latin typeface="Consolas"/>
                <a:cs typeface="Consolas"/>
              </a:rPr>
              <a:t> </a:t>
            </a:r>
            <a:r>
              <a:rPr lang="nn-NO" sz="1400" b="1" dirty="0">
                <a:latin typeface="Consolas"/>
                <a:cs typeface="Consolas"/>
              </a:rPr>
              <a:t>-</a:t>
            </a:r>
            <a:r>
              <a:rPr lang="nn-NO" sz="1400" b="1" spc="3" dirty="0">
                <a:latin typeface="Consolas"/>
                <a:cs typeface="Consolas"/>
              </a:rPr>
              <a:t> </a:t>
            </a:r>
            <a:r>
              <a:rPr lang="nn-NO" sz="1400" b="1" dirty="0">
                <a:latin typeface="Consolas"/>
                <a:cs typeface="Consolas"/>
              </a:rPr>
              <a:t>1]</a:t>
            </a:r>
            <a:r>
              <a:rPr lang="nn-NO" sz="1400" b="1" spc="3" dirty="0">
                <a:latin typeface="Consolas"/>
                <a:cs typeface="Consolas"/>
              </a:rPr>
              <a:t> </a:t>
            </a:r>
            <a:r>
              <a:rPr lang="nn-NO" sz="1400" b="1" dirty="0">
                <a:latin typeface="Consolas"/>
                <a:cs typeface="Consolas"/>
              </a:rPr>
              <a:t>=</a:t>
            </a:r>
            <a:r>
              <a:rPr lang="nn-NO" sz="1400" b="1" spc="6" dirty="0">
                <a:latin typeface="Consolas"/>
                <a:cs typeface="Consolas"/>
              </a:rPr>
              <a:t> </a:t>
            </a:r>
            <a:r>
              <a:rPr lang="nn-NO" sz="1400" b="1" dirty="0">
                <a:latin typeface="Consolas"/>
                <a:cs typeface="Consolas"/>
              </a:rPr>
              <a:t>tmp</a:t>
            </a:r>
            <a:r>
              <a:rPr lang="nn-NO" sz="1400" b="1" spc="3" dirty="0">
                <a:latin typeface="Consolas"/>
                <a:cs typeface="Consolas"/>
              </a:rPr>
              <a:t> </a:t>
            </a:r>
            <a:r>
              <a:rPr lang="nn-NO" sz="1400" b="1" dirty="0">
                <a:latin typeface="Consolas"/>
                <a:cs typeface="Consolas"/>
              </a:rPr>
              <a:t>+</a:t>
            </a:r>
            <a:r>
              <a:rPr lang="nn-NO" sz="1400" b="1" spc="3" dirty="0">
                <a:latin typeface="Consolas"/>
                <a:cs typeface="Consolas"/>
              </a:rPr>
              <a:t> </a:t>
            </a:r>
            <a:r>
              <a:rPr lang="nn-NO" sz="1400" b="1" dirty="0">
                <a:latin typeface="Consolas"/>
                <a:cs typeface="Consolas"/>
              </a:rPr>
              <a:t>data[k</a:t>
            </a:r>
            <a:r>
              <a:rPr lang="nn-NO" sz="1400" b="1" spc="3" dirty="0">
                <a:latin typeface="Consolas"/>
                <a:cs typeface="Consolas"/>
              </a:rPr>
              <a:t> </a:t>
            </a:r>
            <a:r>
              <a:rPr lang="nn-NO" sz="1400" b="1" dirty="0">
                <a:latin typeface="Consolas"/>
                <a:cs typeface="Consolas"/>
              </a:rPr>
              <a:t>+</a:t>
            </a:r>
            <a:r>
              <a:rPr lang="nn-NO" sz="1400" b="1" spc="3" dirty="0">
                <a:latin typeface="Consolas"/>
                <a:cs typeface="Consolas"/>
              </a:rPr>
              <a:t> </a:t>
            </a:r>
            <a:r>
              <a:rPr lang="nn-NO" sz="1400" b="1" dirty="0">
                <a:latin typeface="Consolas"/>
                <a:cs typeface="Consolas"/>
              </a:rPr>
              <a:t>2</a:t>
            </a:r>
            <a:r>
              <a:rPr lang="nn-NO" sz="1400" b="1" baseline="18518" dirty="0">
                <a:latin typeface="Consolas"/>
                <a:cs typeface="Consolas"/>
              </a:rPr>
              <a:t>d+1</a:t>
            </a:r>
            <a:r>
              <a:rPr lang="nn-NO" sz="1400" b="1" spc="400" baseline="18518" dirty="0">
                <a:latin typeface="Consolas"/>
                <a:cs typeface="Consolas"/>
              </a:rPr>
              <a:t> </a:t>
            </a:r>
            <a:r>
              <a:rPr lang="nn-NO" sz="1400" b="1" dirty="0">
                <a:latin typeface="Consolas"/>
                <a:cs typeface="Consolas"/>
              </a:rPr>
              <a:t>-</a:t>
            </a:r>
            <a:r>
              <a:rPr lang="nn-NO" sz="1400" b="1" spc="6" dirty="0">
                <a:latin typeface="Consolas"/>
                <a:cs typeface="Consolas"/>
              </a:rPr>
              <a:t> </a:t>
            </a:r>
            <a:r>
              <a:rPr lang="nn-NO" sz="1400" b="1" spc="-15" dirty="0">
                <a:latin typeface="Consolas"/>
                <a:cs typeface="Consolas"/>
              </a:rPr>
              <a:t>1] </a:t>
            </a:r>
            <a:endParaRPr lang="nn-NO" sz="1400" b="1" spc="-15" dirty="0" smtClean="0">
              <a:latin typeface="Consolas"/>
              <a:cs typeface="Consolas"/>
            </a:endParaRPr>
          </a:p>
          <a:p>
            <a:pPr marL="957654" marR="681563" indent="-314212">
              <a:lnSpc>
                <a:spcPct val="109400"/>
              </a:lnSpc>
            </a:pPr>
            <a:r>
              <a:rPr lang="nn-NO" sz="1400" b="1" dirty="0" smtClean="0">
                <a:latin typeface="Consolas"/>
                <a:cs typeface="Consolas"/>
              </a:rPr>
              <a:t>flag[k</a:t>
            </a:r>
            <a:r>
              <a:rPr lang="nn-NO" sz="1400" b="1" spc="6" dirty="0" smtClean="0">
                <a:latin typeface="Consolas"/>
                <a:cs typeface="Consolas"/>
              </a:rPr>
              <a:t> </a:t>
            </a:r>
            <a:r>
              <a:rPr lang="nn-NO" sz="1400" b="1" dirty="0">
                <a:latin typeface="Consolas"/>
                <a:cs typeface="Consolas"/>
              </a:rPr>
              <a:t>+</a:t>
            </a:r>
            <a:r>
              <a:rPr lang="nn-NO" sz="1400" b="1" spc="3" dirty="0">
                <a:latin typeface="Consolas"/>
                <a:cs typeface="Consolas"/>
              </a:rPr>
              <a:t> </a:t>
            </a:r>
            <a:r>
              <a:rPr lang="nn-NO" sz="1400" b="1" dirty="0">
                <a:latin typeface="Consolas"/>
                <a:cs typeface="Consolas"/>
              </a:rPr>
              <a:t>2</a:t>
            </a:r>
            <a:r>
              <a:rPr lang="nn-NO" sz="1400" b="1" baseline="18518" dirty="0">
                <a:latin typeface="Consolas"/>
                <a:cs typeface="Consolas"/>
              </a:rPr>
              <a:t>d</a:t>
            </a:r>
            <a:r>
              <a:rPr lang="nn-NO" sz="1400" b="1" spc="409" baseline="18518" dirty="0">
                <a:latin typeface="Consolas"/>
                <a:cs typeface="Consolas"/>
              </a:rPr>
              <a:t> </a:t>
            </a:r>
            <a:r>
              <a:rPr lang="nn-NO" sz="1400" b="1" dirty="0">
                <a:latin typeface="Consolas"/>
                <a:cs typeface="Consolas"/>
              </a:rPr>
              <a:t>-</a:t>
            </a:r>
            <a:r>
              <a:rPr lang="nn-NO" sz="1400" b="1" spc="6" dirty="0">
                <a:latin typeface="Consolas"/>
                <a:cs typeface="Consolas"/>
              </a:rPr>
              <a:t> </a:t>
            </a:r>
            <a:r>
              <a:rPr lang="nn-NO" sz="1400" b="1" dirty="0">
                <a:latin typeface="Consolas"/>
                <a:cs typeface="Consolas"/>
              </a:rPr>
              <a:t>1]</a:t>
            </a:r>
            <a:r>
              <a:rPr lang="nn-NO" sz="1400" b="1" spc="3" dirty="0">
                <a:latin typeface="Consolas"/>
                <a:cs typeface="Consolas"/>
              </a:rPr>
              <a:t> </a:t>
            </a:r>
            <a:r>
              <a:rPr lang="nn-NO" sz="1400" b="1" dirty="0">
                <a:latin typeface="Consolas"/>
                <a:cs typeface="Consolas"/>
              </a:rPr>
              <a:t>=</a:t>
            </a:r>
            <a:r>
              <a:rPr lang="nn-NO" sz="1400" b="1" spc="6" dirty="0">
                <a:latin typeface="Consolas"/>
                <a:cs typeface="Consolas"/>
              </a:rPr>
              <a:t> </a:t>
            </a:r>
            <a:r>
              <a:rPr lang="nn-NO" sz="1400" b="1" spc="-30" dirty="0" smtClean="0">
                <a:latin typeface="Consolas"/>
                <a:cs typeface="Consolas"/>
              </a:rPr>
              <a:t>0</a:t>
            </a:r>
            <a:endParaRPr lang="nn-NO" sz="14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20944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Sparse Matrix Multiplication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18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Most values in matrix are zero</a:t>
                </a:r>
              </a:p>
              <a:p>
                <a:pPr lvl="1"/>
                <a:r>
                  <a:rPr lang="en-US" dirty="0"/>
                  <a:t>Note: easy parallelization by parallelizing the different per-row dot products</a:t>
                </a:r>
              </a:p>
              <a:p>
                <a:pPr lvl="1"/>
                <a:r>
                  <a:rPr lang="en-US" dirty="0"/>
                  <a:t>But different amounts of work per row (complicates wide SIMD execution)</a:t>
                </a:r>
              </a:p>
              <a:p>
                <a:r>
                  <a:rPr lang="en-US" dirty="0"/>
                  <a:t>Example sparse storage format: compressed sparse row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𝑣𝑎𝑙𝑢𝑒𝑠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[ [3, 1], [2], [4], …, [2, 6, 8] ]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𝑐𝑜𝑙𝑠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[ [0, 2], [1], [2], …., ]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𝑟𝑜𝑤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𝑠𝑡𝑎𝑟𝑡𝑠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[0, 2, 3, 4, … ]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9" name="Content Placeholder 1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bject 13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Data Parallelism (1)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3/11/2025, Lecture 12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32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1252" y="4039906"/>
            <a:ext cx="4298036" cy="227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1872" y="294198"/>
            <a:ext cx="9926686" cy="1397124"/>
          </a:xfrm>
        </p:spPr>
        <p:txBody>
          <a:bodyPr/>
          <a:lstStyle/>
          <a:p>
            <a:r>
              <a:rPr lang="en-US" dirty="0" smtClean="0"/>
              <a:t>Sparse Matrix </a:t>
            </a:r>
            <a:r>
              <a:rPr lang="en-US" dirty="0"/>
              <a:t>M</a:t>
            </a:r>
            <a:r>
              <a:rPr lang="en-US" dirty="0" smtClean="0"/>
              <a:t>ultiplication with Scan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Example: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[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𝑣𝑎𝑙𝑢𝑒𝑠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[ [3, 1], [2], [4], [2, 6, 8] ]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𝑐𝑜𝑙𝑠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[ [0,2], [1], [2], [1,2,3] ]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𝑟𝑜𝑤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𝑠𝑡𝑎𝑟𝑡𝑠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[0, 2, 3, 4]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Map </a:t>
                </a:r>
                <a:r>
                  <a:rPr lang="en-US" dirty="0"/>
                  <a:t>over all non-zero values: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𝑝𝑟𝑜𝑑𝑢𝑐𝑡𝑠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 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𝑣𝑎𝑙𝑢𝑒𝑠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𝑐𝑜𝑙𝑠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]]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products </a:t>
                </a:r>
                <a:r>
                  <a:rPr lang="en-US" dirty="0"/>
                  <a:t>= [3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 2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4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 2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6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 8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]</a:t>
                </a:r>
              </a:p>
              <a:p>
                <a:r>
                  <a:rPr lang="en-US" dirty="0"/>
                  <a:t>Create flags vector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𝑟𝑜𝑤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𝑠𝑡𝑎𝑟𝑡𝑠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𝑓𝑙𝑎𝑔𝑠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=[1, 0, 1, 1, 1, 0, 0]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Perform inclusive segmented-scan on (products, flags) using addition </a:t>
                </a:r>
                <a:r>
                  <a:rPr lang="en-US" dirty="0" smtClean="0"/>
                  <a:t>operator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4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+8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Take last element in each segment: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[3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, 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+8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5" name="Content Placeholder 2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bject 19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Data Parallelism (1)</a:t>
            </a:r>
            <a:endParaRPr lang="en-US" dirty="0"/>
          </a:p>
        </p:txBody>
      </p:sp>
      <p:grpSp>
        <p:nvGrpSpPr>
          <p:cNvPr id="15" name="object 15"/>
          <p:cNvGrpSpPr/>
          <p:nvPr/>
        </p:nvGrpSpPr>
        <p:grpSpPr>
          <a:xfrm>
            <a:off x="8355215" y="3945533"/>
            <a:ext cx="660771" cy="246056"/>
            <a:chOff x="10973718" y="5855849"/>
            <a:chExt cx="1089660" cy="405765"/>
          </a:xfrm>
        </p:grpSpPr>
        <p:sp>
          <p:nvSpPr>
            <p:cNvPr id="16" name="object 16"/>
            <p:cNvSpPr/>
            <p:nvPr/>
          </p:nvSpPr>
          <p:spPr>
            <a:xfrm>
              <a:off x="11120709" y="5932642"/>
              <a:ext cx="921385" cy="307975"/>
            </a:xfrm>
            <a:custGeom>
              <a:avLst/>
              <a:gdLst/>
              <a:ahLst/>
              <a:cxnLst/>
              <a:rect l="l" t="t" r="r" b="b"/>
              <a:pathLst>
                <a:path w="921384" h="307975">
                  <a:moveTo>
                    <a:pt x="921265" y="307636"/>
                  </a:moveTo>
                  <a:lnTo>
                    <a:pt x="19867" y="6634"/>
                  </a:lnTo>
                  <a:lnTo>
                    <a:pt x="0" y="0"/>
                  </a:lnTo>
                </a:path>
              </a:pathLst>
            </a:custGeom>
            <a:ln w="41883">
              <a:solidFill>
                <a:srgbClr val="A6AAA9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7" name="object 17"/>
            <p:cNvSpPr/>
            <p:nvPr/>
          </p:nvSpPr>
          <p:spPr>
            <a:xfrm>
              <a:off x="10973718" y="5855849"/>
              <a:ext cx="194945" cy="167005"/>
            </a:xfrm>
            <a:custGeom>
              <a:avLst/>
              <a:gdLst/>
              <a:ahLst/>
              <a:cxnLst/>
              <a:rect l="l" t="t" r="r" b="b"/>
              <a:pathLst>
                <a:path w="194945" h="167004">
                  <a:moveTo>
                    <a:pt x="194716" y="0"/>
                  </a:moveTo>
                  <a:lnTo>
                    <a:pt x="0" y="27710"/>
                  </a:lnTo>
                  <a:lnTo>
                    <a:pt x="138990" y="166854"/>
                  </a:lnTo>
                  <a:lnTo>
                    <a:pt x="194716" y="0"/>
                  </a:lnTo>
                  <a:close/>
                </a:path>
              </a:pathLst>
            </a:custGeom>
            <a:solidFill>
              <a:srgbClr val="A6AAA9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9214422" y="4165984"/>
            <a:ext cx="1502018" cy="23798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1486" dirty="0">
                <a:solidFill>
                  <a:schemeClr val="tx1">
                    <a:lumMod val="65000"/>
                    <a:lumOff val="35000"/>
                  </a:schemeClr>
                </a:solidFill>
                <a:cs typeface="Myriad Pro Cond"/>
              </a:rPr>
              <a:t>gather(x,</a:t>
            </a:r>
            <a:r>
              <a:rPr sz="1486" spc="-15" dirty="0">
                <a:solidFill>
                  <a:schemeClr val="tx1">
                    <a:lumMod val="65000"/>
                    <a:lumOff val="35000"/>
                  </a:schemeClr>
                </a:solidFill>
                <a:cs typeface="Myriad Pro Cond"/>
              </a:rPr>
              <a:t> </a:t>
            </a:r>
            <a:r>
              <a:rPr sz="1486" spc="-6" dirty="0">
                <a:solidFill>
                  <a:schemeClr val="tx1">
                    <a:lumMod val="65000"/>
                    <a:lumOff val="35000"/>
                  </a:schemeClr>
                </a:solidFill>
                <a:cs typeface="Myriad Pro Cond"/>
              </a:rPr>
              <a:t>cols)</a:t>
            </a:r>
            <a:endParaRPr sz="1486" dirty="0">
              <a:solidFill>
                <a:schemeClr val="tx1">
                  <a:lumMod val="65000"/>
                  <a:lumOff val="35000"/>
                </a:schemeClr>
              </a:solidFill>
              <a:cs typeface="Myriad Pro Cond"/>
            </a:endParaRP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3/11/2025, Lecture 12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33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390" y="1405586"/>
            <a:ext cx="3314391" cy="206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4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7" y="561634"/>
            <a:ext cx="38100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35" y="3419134"/>
            <a:ext cx="3813602" cy="2860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36" y="2182075"/>
            <a:ext cx="3813600" cy="286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19" y="3805215"/>
            <a:ext cx="2795905" cy="1866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147" y="1181098"/>
            <a:ext cx="2796189" cy="1839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759" y="859264"/>
            <a:ext cx="2958566" cy="643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578" y="5547935"/>
            <a:ext cx="2570102" cy="34696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3/11/2025, Lecture 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Data Parallelism (1)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5339F38-439B-42BE-A6DB-D203DE66964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4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</a:t>
            </a:r>
            <a:r>
              <a:rPr lang="en-US" dirty="0"/>
              <a:t>D</a:t>
            </a:r>
            <a:r>
              <a:rPr lang="en-US" dirty="0" smtClean="0"/>
              <a:t>ependencies is Key</a:t>
            </a:r>
            <a:endParaRPr lang="en-US" dirty="0"/>
          </a:p>
        </p:txBody>
      </p:sp>
      <p:sp>
        <p:nvSpPr>
          <p:cNvPr id="56" name="Content Placeholder 5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part of parallel programming is understanding when dependencies exist between operation</a:t>
            </a:r>
          </a:p>
          <a:p>
            <a:r>
              <a:rPr lang="en-US" dirty="0" smtClean="0"/>
              <a:t>Lack </a:t>
            </a:r>
            <a:r>
              <a:rPr lang="en-US" dirty="0"/>
              <a:t>of dependencies implies potential for parallel execution</a:t>
            </a:r>
          </a:p>
          <a:p>
            <a:endParaRPr lang="en-US" dirty="0"/>
          </a:p>
        </p:txBody>
      </p:sp>
      <p:sp>
        <p:nvSpPr>
          <p:cNvPr id="50" name="object 50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Data Parallelism (1)</a:t>
            </a:r>
            <a:endParaRPr lang="en-US" dirty="0"/>
          </a:p>
        </p:txBody>
      </p:sp>
      <p:sp>
        <p:nvSpPr>
          <p:cNvPr id="9" name="object 9"/>
          <p:cNvSpPr txBox="1"/>
          <p:nvPr/>
        </p:nvSpPr>
        <p:spPr>
          <a:xfrm>
            <a:off x="2973001" y="3920341"/>
            <a:ext cx="2654635" cy="867763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7701">
              <a:lnSpc>
                <a:spcPts val="2322"/>
              </a:lnSpc>
              <a:spcBef>
                <a:spcPts val="67"/>
              </a:spcBef>
            </a:pPr>
            <a:r>
              <a:rPr sz="2092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x</a:t>
            </a:r>
            <a:r>
              <a:rPr sz="2092" b="1" spc="3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 </a:t>
            </a:r>
            <a:r>
              <a:rPr sz="2092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=</a:t>
            </a:r>
            <a:r>
              <a:rPr sz="2092" b="1" spc="3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 </a:t>
            </a:r>
            <a:r>
              <a:rPr sz="2092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a</a:t>
            </a:r>
            <a:r>
              <a:rPr sz="2092" b="1" spc="3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 </a:t>
            </a:r>
            <a:r>
              <a:rPr sz="2092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+</a:t>
            </a:r>
            <a:r>
              <a:rPr sz="2092" b="1" spc="3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 </a:t>
            </a:r>
            <a:r>
              <a:rPr sz="2092" b="1" spc="-15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b;</a:t>
            </a:r>
            <a:endParaRPr sz="2092" dirty="0">
              <a:solidFill>
                <a:schemeClr val="tx2">
                  <a:lumMod val="60000"/>
                  <a:lumOff val="40000"/>
                </a:schemeClr>
              </a:solidFill>
              <a:latin typeface="Consolas"/>
              <a:cs typeface="Consolas"/>
            </a:endParaRPr>
          </a:p>
          <a:p>
            <a:pPr marL="7701">
              <a:lnSpc>
                <a:spcPts val="2138"/>
              </a:lnSpc>
            </a:pPr>
            <a:r>
              <a:rPr sz="2092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y</a:t>
            </a:r>
            <a:r>
              <a:rPr sz="2092" b="1" spc="3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 </a:t>
            </a:r>
            <a:r>
              <a:rPr sz="2092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=</a:t>
            </a:r>
            <a:r>
              <a:rPr sz="2092" b="1" spc="3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 </a:t>
            </a:r>
            <a:r>
              <a:rPr sz="2092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b</a:t>
            </a:r>
            <a:r>
              <a:rPr sz="2092" b="1" spc="3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 </a:t>
            </a:r>
            <a:r>
              <a:rPr sz="2092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*</a:t>
            </a:r>
            <a:r>
              <a:rPr sz="2092" b="1" spc="3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 </a:t>
            </a:r>
            <a:r>
              <a:rPr sz="2092" b="1" spc="-15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7;</a:t>
            </a:r>
            <a:endParaRPr sz="2092" dirty="0">
              <a:solidFill>
                <a:schemeClr val="tx2">
                  <a:lumMod val="60000"/>
                  <a:lumOff val="40000"/>
                </a:schemeClr>
              </a:solidFill>
              <a:latin typeface="Consolas"/>
              <a:cs typeface="Consolas"/>
            </a:endParaRPr>
          </a:p>
          <a:p>
            <a:pPr marL="7701">
              <a:lnSpc>
                <a:spcPts val="2322"/>
              </a:lnSpc>
            </a:pPr>
            <a:r>
              <a:rPr sz="2092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z</a:t>
            </a:r>
            <a:r>
              <a:rPr sz="2092" b="1" spc="3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 </a:t>
            </a:r>
            <a:r>
              <a:rPr sz="2092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=</a:t>
            </a:r>
            <a:r>
              <a:rPr sz="2092" b="1" spc="3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 </a:t>
            </a:r>
            <a:r>
              <a:rPr sz="2092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(x-y)</a:t>
            </a:r>
            <a:r>
              <a:rPr sz="2092" b="1" spc="3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 </a:t>
            </a:r>
            <a:r>
              <a:rPr sz="2092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*</a:t>
            </a:r>
            <a:r>
              <a:rPr sz="2092" b="1" spc="3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 </a:t>
            </a:r>
            <a:r>
              <a:rPr sz="2092" b="1" spc="-6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(x+y);</a:t>
            </a:r>
            <a:endParaRPr sz="2092" dirty="0">
              <a:solidFill>
                <a:schemeClr val="tx2">
                  <a:lumMod val="60000"/>
                  <a:lumOff val="40000"/>
                </a:schemeClr>
              </a:solidFill>
              <a:latin typeface="Consolas"/>
              <a:cs typeface="Consolas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6983473" y="3099076"/>
            <a:ext cx="1610977" cy="3194147"/>
            <a:chOff x="6983473" y="3099076"/>
            <a:chExt cx="1610977" cy="3194147"/>
          </a:xfrm>
        </p:grpSpPr>
        <p:grpSp>
          <p:nvGrpSpPr>
            <p:cNvPr id="2" name="object 2"/>
            <p:cNvGrpSpPr/>
            <p:nvPr/>
          </p:nvGrpSpPr>
          <p:grpSpPr>
            <a:xfrm>
              <a:off x="6983474" y="3698853"/>
              <a:ext cx="1605334" cy="443209"/>
              <a:chOff x="11515559" y="6099681"/>
              <a:chExt cx="2647315" cy="730885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13298484" y="6110284"/>
                <a:ext cx="854075" cy="709295"/>
              </a:xfrm>
              <a:custGeom>
                <a:avLst/>
                <a:gdLst/>
                <a:ahLst/>
                <a:cxnLst/>
                <a:rect l="l" t="t" r="r" b="b"/>
                <a:pathLst>
                  <a:path w="854075" h="709295">
                    <a:moveTo>
                      <a:pt x="723433" y="0"/>
                    </a:moveTo>
                    <a:lnTo>
                      <a:pt x="130154" y="0"/>
                    </a:lnTo>
                    <a:lnTo>
                      <a:pt x="104054" y="871"/>
                    </a:lnTo>
                    <a:lnTo>
                      <a:pt x="47613" y="17454"/>
                    </a:lnTo>
                    <a:lnTo>
                      <a:pt x="17459" y="47609"/>
                    </a:lnTo>
                    <a:lnTo>
                      <a:pt x="3241" y="83320"/>
                    </a:lnTo>
                    <a:lnTo>
                      <a:pt x="0" y="130153"/>
                    </a:lnTo>
                    <a:lnTo>
                      <a:pt x="0" y="578900"/>
                    </a:lnTo>
                    <a:lnTo>
                      <a:pt x="3241" y="625733"/>
                    </a:lnTo>
                    <a:lnTo>
                      <a:pt x="17459" y="661445"/>
                    </a:lnTo>
                    <a:lnTo>
                      <a:pt x="47613" y="691599"/>
                    </a:lnTo>
                    <a:lnTo>
                      <a:pt x="83322" y="705815"/>
                    </a:lnTo>
                    <a:lnTo>
                      <a:pt x="130154" y="709053"/>
                    </a:lnTo>
                    <a:lnTo>
                      <a:pt x="723433" y="709053"/>
                    </a:lnTo>
                    <a:lnTo>
                      <a:pt x="770270" y="705815"/>
                    </a:lnTo>
                    <a:lnTo>
                      <a:pt x="805983" y="691599"/>
                    </a:lnTo>
                    <a:lnTo>
                      <a:pt x="836135" y="661445"/>
                    </a:lnTo>
                    <a:lnTo>
                      <a:pt x="850351" y="625733"/>
                    </a:lnTo>
                    <a:lnTo>
                      <a:pt x="853588" y="578900"/>
                    </a:lnTo>
                    <a:lnTo>
                      <a:pt x="853588" y="130153"/>
                    </a:lnTo>
                    <a:lnTo>
                      <a:pt x="850351" y="83320"/>
                    </a:lnTo>
                    <a:lnTo>
                      <a:pt x="836135" y="47609"/>
                    </a:lnTo>
                    <a:lnTo>
                      <a:pt x="805983" y="17454"/>
                    </a:lnTo>
                    <a:lnTo>
                      <a:pt x="770270" y="3237"/>
                    </a:lnTo>
                    <a:lnTo>
                      <a:pt x="723433" y="0"/>
                    </a:lnTo>
                    <a:close/>
                  </a:path>
                </a:pathLst>
              </a:custGeom>
              <a:solidFill>
                <a:srgbClr val="DCDEE0"/>
              </a:solidFill>
            </p:spPr>
            <p:txBody>
              <a:bodyPr wrap="square" lIns="0" tIns="0" rIns="0" bIns="0" rtlCol="0"/>
              <a:lstStyle/>
              <a:p>
                <a:endParaRPr sz="1092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13298359" y="6110159"/>
                <a:ext cx="854075" cy="709930"/>
              </a:xfrm>
              <a:custGeom>
                <a:avLst/>
                <a:gdLst/>
                <a:ahLst/>
                <a:cxnLst/>
                <a:rect l="l" t="t" r="r" b="b"/>
                <a:pathLst>
                  <a:path w="854075" h="709929">
                    <a:moveTo>
                      <a:pt x="162643" y="0"/>
                    </a:moveTo>
                    <a:lnTo>
                      <a:pt x="691192" y="0"/>
                    </a:lnTo>
                    <a:lnTo>
                      <a:pt x="723557" y="124"/>
                    </a:lnTo>
                    <a:lnTo>
                      <a:pt x="770390" y="3362"/>
                    </a:lnTo>
                    <a:lnTo>
                      <a:pt x="806102" y="17578"/>
                    </a:lnTo>
                    <a:lnTo>
                      <a:pt x="836256" y="47733"/>
                    </a:lnTo>
                    <a:lnTo>
                      <a:pt x="850473" y="83445"/>
                    </a:lnTo>
                    <a:lnTo>
                      <a:pt x="853711" y="130277"/>
                    </a:lnTo>
                    <a:lnTo>
                      <a:pt x="853835" y="162643"/>
                    </a:lnTo>
                    <a:lnTo>
                      <a:pt x="853835" y="546660"/>
                    </a:lnTo>
                    <a:lnTo>
                      <a:pt x="852839" y="605126"/>
                    </a:lnTo>
                    <a:lnTo>
                      <a:pt x="836256" y="661569"/>
                    </a:lnTo>
                    <a:lnTo>
                      <a:pt x="806102" y="691724"/>
                    </a:lnTo>
                    <a:lnTo>
                      <a:pt x="770390" y="705940"/>
                    </a:lnTo>
                    <a:lnTo>
                      <a:pt x="723557" y="709178"/>
                    </a:lnTo>
                    <a:lnTo>
                      <a:pt x="691192" y="709302"/>
                    </a:lnTo>
                    <a:lnTo>
                      <a:pt x="162643" y="709302"/>
                    </a:lnTo>
                    <a:lnTo>
                      <a:pt x="104176" y="708306"/>
                    </a:lnTo>
                    <a:lnTo>
                      <a:pt x="47733" y="691724"/>
                    </a:lnTo>
                    <a:lnTo>
                      <a:pt x="17578" y="661569"/>
                    </a:lnTo>
                    <a:lnTo>
                      <a:pt x="3362" y="625857"/>
                    </a:lnTo>
                    <a:lnTo>
                      <a:pt x="124" y="579025"/>
                    </a:lnTo>
                    <a:lnTo>
                      <a:pt x="0" y="546660"/>
                    </a:lnTo>
                    <a:lnTo>
                      <a:pt x="0" y="162643"/>
                    </a:lnTo>
                    <a:lnTo>
                      <a:pt x="996" y="104176"/>
                    </a:lnTo>
                    <a:lnTo>
                      <a:pt x="17578" y="47733"/>
                    </a:lnTo>
                    <a:lnTo>
                      <a:pt x="47733" y="17578"/>
                    </a:lnTo>
                    <a:lnTo>
                      <a:pt x="83445" y="3362"/>
                    </a:lnTo>
                    <a:lnTo>
                      <a:pt x="130277" y="124"/>
                    </a:lnTo>
                    <a:lnTo>
                      <a:pt x="162643" y="0"/>
                    </a:lnTo>
                    <a:close/>
                  </a:path>
                </a:pathLst>
              </a:custGeom>
              <a:ln w="20941">
                <a:solidFill>
                  <a:srgbClr val="A6AAA9"/>
                </a:solidFill>
              </a:ln>
            </p:spPr>
            <p:txBody>
              <a:bodyPr wrap="square" lIns="0" tIns="0" rIns="0" bIns="0" rtlCol="0"/>
              <a:lstStyle/>
              <a:p>
                <a:endParaRPr sz="1092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11526161" y="6110284"/>
                <a:ext cx="854075" cy="709295"/>
              </a:xfrm>
              <a:custGeom>
                <a:avLst/>
                <a:gdLst/>
                <a:ahLst/>
                <a:cxnLst/>
                <a:rect l="l" t="t" r="r" b="b"/>
                <a:pathLst>
                  <a:path w="854075" h="709295">
                    <a:moveTo>
                      <a:pt x="723433" y="0"/>
                    </a:moveTo>
                    <a:lnTo>
                      <a:pt x="130154" y="0"/>
                    </a:lnTo>
                    <a:lnTo>
                      <a:pt x="104052" y="871"/>
                    </a:lnTo>
                    <a:lnTo>
                      <a:pt x="47604" y="17454"/>
                    </a:lnTo>
                    <a:lnTo>
                      <a:pt x="17453" y="47609"/>
                    </a:lnTo>
                    <a:lnTo>
                      <a:pt x="3237" y="83320"/>
                    </a:lnTo>
                    <a:lnTo>
                      <a:pt x="0" y="130153"/>
                    </a:lnTo>
                    <a:lnTo>
                      <a:pt x="0" y="578900"/>
                    </a:lnTo>
                    <a:lnTo>
                      <a:pt x="3237" y="625733"/>
                    </a:lnTo>
                    <a:lnTo>
                      <a:pt x="17453" y="661445"/>
                    </a:lnTo>
                    <a:lnTo>
                      <a:pt x="47604" y="691599"/>
                    </a:lnTo>
                    <a:lnTo>
                      <a:pt x="83318" y="705815"/>
                    </a:lnTo>
                    <a:lnTo>
                      <a:pt x="130154" y="709053"/>
                    </a:lnTo>
                    <a:lnTo>
                      <a:pt x="723433" y="709053"/>
                    </a:lnTo>
                    <a:lnTo>
                      <a:pt x="770265" y="705815"/>
                    </a:lnTo>
                    <a:lnTo>
                      <a:pt x="805974" y="691599"/>
                    </a:lnTo>
                    <a:lnTo>
                      <a:pt x="836129" y="661445"/>
                    </a:lnTo>
                    <a:lnTo>
                      <a:pt x="850347" y="625733"/>
                    </a:lnTo>
                    <a:lnTo>
                      <a:pt x="853588" y="578900"/>
                    </a:lnTo>
                    <a:lnTo>
                      <a:pt x="853588" y="130153"/>
                    </a:lnTo>
                    <a:lnTo>
                      <a:pt x="850347" y="83320"/>
                    </a:lnTo>
                    <a:lnTo>
                      <a:pt x="836129" y="47609"/>
                    </a:lnTo>
                    <a:lnTo>
                      <a:pt x="805974" y="17454"/>
                    </a:lnTo>
                    <a:lnTo>
                      <a:pt x="770265" y="3237"/>
                    </a:lnTo>
                    <a:lnTo>
                      <a:pt x="723433" y="0"/>
                    </a:lnTo>
                    <a:close/>
                  </a:path>
                </a:pathLst>
              </a:custGeom>
              <a:solidFill>
                <a:srgbClr val="DCDEE0"/>
              </a:solidFill>
            </p:spPr>
            <p:txBody>
              <a:bodyPr wrap="square" lIns="0" tIns="0" rIns="0" bIns="0" rtlCol="0"/>
              <a:lstStyle/>
              <a:p>
                <a:endParaRPr sz="1092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11526036" y="6110159"/>
                <a:ext cx="854075" cy="709930"/>
              </a:xfrm>
              <a:custGeom>
                <a:avLst/>
                <a:gdLst/>
                <a:ahLst/>
                <a:cxnLst/>
                <a:rect l="l" t="t" r="r" b="b"/>
                <a:pathLst>
                  <a:path w="854075" h="709929">
                    <a:moveTo>
                      <a:pt x="162643" y="0"/>
                    </a:moveTo>
                    <a:lnTo>
                      <a:pt x="691192" y="0"/>
                    </a:lnTo>
                    <a:lnTo>
                      <a:pt x="723557" y="124"/>
                    </a:lnTo>
                    <a:lnTo>
                      <a:pt x="770390" y="3362"/>
                    </a:lnTo>
                    <a:lnTo>
                      <a:pt x="806102" y="17578"/>
                    </a:lnTo>
                    <a:lnTo>
                      <a:pt x="836256" y="47733"/>
                    </a:lnTo>
                    <a:lnTo>
                      <a:pt x="850473" y="83445"/>
                    </a:lnTo>
                    <a:lnTo>
                      <a:pt x="853711" y="130277"/>
                    </a:lnTo>
                    <a:lnTo>
                      <a:pt x="853835" y="162643"/>
                    </a:lnTo>
                    <a:lnTo>
                      <a:pt x="853835" y="546660"/>
                    </a:lnTo>
                    <a:lnTo>
                      <a:pt x="852839" y="605126"/>
                    </a:lnTo>
                    <a:lnTo>
                      <a:pt x="836256" y="661569"/>
                    </a:lnTo>
                    <a:lnTo>
                      <a:pt x="806102" y="691724"/>
                    </a:lnTo>
                    <a:lnTo>
                      <a:pt x="770390" y="705940"/>
                    </a:lnTo>
                    <a:lnTo>
                      <a:pt x="723557" y="709178"/>
                    </a:lnTo>
                    <a:lnTo>
                      <a:pt x="691192" y="709302"/>
                    </a:lnTo>
                    <a:lnTo>
                      <a:pt x="162643" y="709302"/>
                    </a:lnTo>
                    <a:lnTo>
                      <a:pt x="104176" y="708306"/>
                    </a:lnTo>
                    <a:lnTo>
                      <a:pt x="47733" y="691724"/>
                    </a:lnTo>
                    <a:lnTo>
                      <a:pt x="17578" y="661569"/>
                    </a:lnTo>
                    <a:lnTo>
                      <a:pt x="3362" y="625857"/>
                    </a:lnTo>
                    <a:lnTo>
                      <a:pt x="124" y="579025"/>
                    </a:lnTo>
                    <a:lnTo>
                      <a:pt x="0" y="546660"/>
                    </a:lnTo>
                    <a:lnTo>
                      <a:pt x="0" y="162643"/>
                    </a:lnTo>
                    <a:lnTo>
                      <a:pt x="996" y="104176"/>
                    </a:lnTo>
                    <a:lnTo>
                      <a:pt x="17578" y="47733"/>
                    </a:lnTo>
                    <a:lnTo>
                      <a:pt x="47733" y="17578"/>
                    </a:lnTo>
                    <a:lnTo>
                      <a:pt x="83445" y="3362"/>
                    </a:lnTo>
                    <a:lnTo>
                      <a:pt x="130277" y="124"/>
                    </a:lnTo>
                    <a:lnTo>
                      <a:pt x="162643" y="0"/>
                    </a:lnTo>
                    <a:close/>
                  </a:path>
                </a:pathLst>
              </a:custGeom>
              <a:ln w="20941">
                <a:solidFill>
                  <a:srgbClr val="A6AAA9"/>
                </a:solidFill>
              </a:ln>
            </p:spPr>
            <p:txBody>
              <a:bodyPr wrap="square" lIns="0" tIns="0" rIns="0" bIns="0" rtlCol="0"/>
              <a:lstStyle/>
              <a:p>
                <a:endParaRPr sz="1092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sp>
          <p:nvSpPr>
            <p:cNvPr id="10" name="object 10"/>
            <p:cNvSpPr txBox="1"/>
            <p:nvPr/>
          </p:nvSpPr>
          <p:spPr>
            <a:xfrm>
              <a:off x="7028896" y="3099076"/>
              <a:ext cx="796314" cy="947400"/>
            </a:xfrm>
            <a:prstGeom prst="rect">
              <a:avLst/>
            </a:prstGeom>
          </p:spPr>
          <p:txBody>
            <a:bodyPr vert="horz" wrap="square" lIns="0" tIns="8471" rIns="0" bIns="0" rtlCol="0">
              <a:spAutoFit/>
            </a:bodyPr>
            <a:lstStyle/>
            <a:p>
              <a:pPr marL="7701">
                <a:spcBef>
                  <a:spcPts val="67"/>
                </a:spcBef>
                <a:tabLst>
                  <a:tab pos="641517" algn="l"/>
                </a:tabLst>
              </a:pPr>
              <a:r>
                <a:rPr sz="2092" b="1" spc="-3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/>
                  <a:cs typeface="Consolas"/>
                </a:rPr>
                <a:t>a</a:t>
              </a:r>
              <a:r>
                <a:rPr sz="2092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/>
                  <a:cs typeface="Consolas"/>
                </a:rPr>
                <a:t>	</a:t>
              </a:r>
              <a:r>
                <a:rPr sz="2092" b="1" spc="-3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/>
                  <a:cs typeface="Consolas"/>
                </a:rPr>
                <a:t>b</a:t>
              </a:r>
              <a:endParaRPr sz="2092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endParaRPr>
            </a:p>
            <a:p>
              <a:pPr marL="146324">
                <a:spcBef>
                  <a:spcPts val="2301"/>
                </a:spcBef>
              </a:pPr>
              <a:r>
                <a:rPr sz="2092" b="1" spc="-3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/>
                  <a:cs typeface="Consolas"/>
                </a:rPr>
                <a:t>+</a:t>
              </a:r>
              <a:endParaRPr sz="2092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endParaRP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8432338" y="3099076"/>
              <a:ext cx="162112" cy="330501"/>
            </a:xfrm>
            <a:prstGeom prst="rect">
              <a:avLst/>
            </a:prstGeom>
          </p:spPr>
          <p:txBody>
            <a:bodyPr vert="horz" wrap="square" lIns="0" tIns="8471" rIns="0" bIns="0" rtlCol="0">
              <a:spAutoFit/>
            </a:bodyPr>
            <a:lstStyle/>
            <a:p>
              <a:pPr marL="7701">
                <a:spcBef>
                  <a:spcPts val="67"/>
                </a:spcBef>
              </a:pPr>
              <a:r>
                <a:rPr sz="2092" b="1" spc="-3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/>
                  <a:cs typeface="Consolas"/>
                </a:rPr>
                <a:t>7</a:t>
              </a:r>
              <a:endParaRPr sz="2092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endParaRPr>
            </a:p>
          </p:txBody>
        </p:sp>
        <p:grpSp>
          <p:nvGrpSpPr>
            <p:cNvPr id="12" name="object 12"/>
            <p:cNvGrpSpPr/>
            <p:nvPr/>
          </p:nvGrpSpPr>
          <p:grpSpPr>
            <a:xfrm>
              <a:off x="6983473" y="4478648"/>
              <a:ext cx="530619" cy="443209"/>
              <a:chOff x="11515559" y="7385622"/>
              <a:chExt cx="875030" cy="730885"/>
            </a:xfrm>
          </p:grpSpPr>
          <p:sp>
            <p:nvSpPr>
              <p:cNvPr id="13" name="object 13"/>
              <p:cNvSpPr/>
              <p:nvPr/>
            </p:nvSpPr>
            <p:spPr>
              <a:xfrm>
                <a:off x="11526161" y="7396224"/>
                <a:ext cx="854075" cy="709295"/>
              </a:xfrm>
              <a:custGeom>
                <a:avLst/>
                <a:gdLst/>
                <a:ahLst/>
                <a:cxnLst/>
                <a:rect l="l" t="t" r="r" b="b"/>
                <a:pathLst>
                  <a:path w="854075" h="709295">
                    <a:moveTo>
                      <a:pt x="723433" y="0"/>
                    </a:moveTo>
                    <a:lnTo>
                      <a:pt x="130154" y="0"/>
                    </a:lnTo>
                    <a:lnTo>
                      <a:pt x="104052" y="871"/>
                    </a:lnTo>
                    <a:lnTo>
                      <a:pt x="47604" y="17453"/>
                    </a:lnTo>
                    <a:lnTo>
                      <a:pt x="17453" y="47608"/>
                    </a:lnTo>
                    <a:lnTo>
                      <a:pt x="3237" y="83320"/>
                    </a:lnTo>
                    <a:lnTo>
                      <a:pt x="0" y="130152"/>
                    </a:lnTo>
                    <a:lnTo>
                      <a:pt x="0" y="578900"/>
                    </a:lnTo>
                    <a:lnTo>
                      <a:pt x="3237" y="625733"/>
                    </a:lnTo>
                    <a:lnTo>
                      <a:pt x="17453" y="661444"/>
                    </a:lnTo>
                    <a:lnTo>
                      <a:pt x="47604" y="691599"/>
                    </a:lnTo>
                    <a:lnTo>
                      <a:pt x="83318" y="705815"/>
                    </a:lnTo>
                    <a:lnTo>
                      <a:pt x="130154" y="709053"/>
                    </a:lnTo>
                    <a:lnTo>
                      <a:pt x="723433" y="709053"/>
                    </a:lnTo>
                    <a:lnTo>
                      <a:pt x="770265" y="705815"/>
                    </a:lnTo>
                    <a:lnTo>
                      <a:pt x="805974" y="691599"/>
                    </a:lnTo>
                    <a:lnTo>
                      <a:pt x="836129" y="661444"/>
                    </a:lnTo>
                    <a:lnTo>
                      <a:pt x="850347" y="625733"/>
                    </a:lnTo>
                    <a:lnTo>
                      <a:pt x="853588" y="578900"/>
                    </a:lnTo>
                    <a:lnTo>
                      <a:pt x="853588" y="130152"/>
                    </a:lnTo>
                    <a:lnTo>
                      <a:pt x="850347" y="83320"/>
                    </a:lnTo>
                    <a:lnTo>
                      <a:pt x="836129" y="47608"/>
                    </a:lnTo>
                    <a:lnTo>
                      <a:pt x="805974" y="17453"/>
                    </a:lnTo>
                    <a:lnTo>
                      <a:pt x="770265" y="3237"/>
                    </a:lnTo>
                    <a:lnTo>
                      <a:pt x="723433" y="0"/>
                    </a:lnTo>
                    <a:close/>
                  </a:path>
                </a:pathLst>
              </a:custGeom>
              <a:solidFill>
                <a:srgbClr val="DCDEE0"/>
              </a:solidFill>
            </p:spPr>
            <p:txBody>
              <a:bodyPr wrap="square" lIns="0" tIns="0" rIns="0" bIns="0" rtlCol="0"/>
              <a:lstStyle/>
              <a:p>
                <a:endParaRPr sz="1092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11526036" y="7396100"/>
                <a:ext cx="854075" cy="709930"/>
              </a:xfrm>
              <a:custGeom>
                <a:avLst/>
                <a:gdLst/>
                <a:ahLst/>
                <a:cxnLst/>
                <a:rect l="l" t="t" r="r" b="b"/>
                <a:pathLst>
                  <a:path w="854075" h="709929">
                    <a:moveTo>
                      <a:pt x="162643" y="0"/>
                    </a:moveTo>
                    <a:lnTo>
                      <a:pt x="691192" y="0"/>
                    </a:lnTo>
                    <a:lnTo>
                      <a:pt x="723557" y="124"/>
                    </a:lnTo>
                    <a:lnTo>
                      <a:pt x="770390" y="3362"/>
                    </a:lnTo>
                    <a:lnTo>
                      <a:pt x="806102" y="17578"/>
                    </a:lnTo>
                    <a:lnTo>
                      <a:pt x="836256" y="47733"/>
                    </a:lnTo>
                    <a:lnTo>
                      <a:pt x="850473" y="83445"/>
                    </a:lnTo>
                    <a:lnTo>
                      <a:pt x="853711" y="130277"/>
                    </a:lnTo>
                    <a:lnTo>
                      <a:pt x="853835" y="162643"/>
                    </a:lnTo>
                    <a:lnTo>
                      <a:pt x="853835" y="546660"/>
                    </a:lnTo>
                    <a:lnTo>
                      <a:pt x="852839" y="605126"/>
                    </a:lnTo>
                    <a:lnTo>
                      <a:pt x="836256" y="661569"/>
                    </a:lnTo>
                    <a:lnTo>
                      <a:pt x="806102" y="691724"/>
                    </a:lnTo>
                    <a:lnTo>
                      <a:pt x="770390" y="705940"/>
                    </a:lnTo>
                    <a:lnTo>
                      <a:pt x="723557" y="709178"/>
                    </a:lnTo>
                    <a:lnTo>
                      <a:pt x="691192" y="709302"/>
                    </a:lnTo>
                    <a:lnTo>
                      <a:pt x="162643" y="709302"/>
                    </a:lnTo>
                    <a:lnTo>
                      <a:pt x="104176" y="708306"/>
                    </a:lnTo>
                    <a:lnTo>
                      <a:pt x="47733" y="691724"/>
                    </a:lnTo>
                    <a:lnTo>
                      <a:pt x="17578" y="661569"/>
                    </a:lnTo>
                    <a:lnTo>
                      <a:pt x="3362" y="625857"/>
                    </a:lnTo>
                    <a:lnTo>
                      <a:pt x="124" y="579025"/>
                    </a:lnTo>
                    <a:lnTo>
                      <a:pt x="0" y="546660"/>
                    </a:lnTo>
                    <a:lnTo>
                      <a:pt x="0" y="162643"/>
                    </a:lnTo>
                    <a:lnTo>
                      <a:pt x="996" y="104176"/>
                    </a:lnTo>
                    <a:lnTo>
                      <a:pt x="17578" y="47733"/>
                    </a:lnTo>
                    <a:lnTo>
                      <a:pt x="47733" y="17578"/>
                    </a:lnTo>
                    <a:lnTo>
                      <a:pt x="83445" y="3362"/>
                    </a:lnTo>
                    <a:lnTo>
                      <a:pt x="130277" y="124"/>
                    </a:lnTo>
                    <a:lnTo>
                      <a:pt x="162643" y="0"/>
                    </a:lnTo>
                    <a:close/>
                  </a:path>
                </a:pathLst>
              </a:custGeom>
              <a:ln w="20941">
                <a:solidFill>
                  <a:srgbClr val="A6AAA9"/>
                </a:solidFill>
              </a:ln>
            </p:spPr>
            <p:txBody>
              <a:bodyPr wrap="square" lIns="0" tIns="0" rIns="0" bIns="0" rtlCol="0"/>
              <a:lstStyle/>
              <a:p>
                <a:endParaRPr sz="1092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sp>
          <p:nvSpPr>
            <p:cNvPr id="15" name="object 15"/>
            <p:cNvSpPr txBox="1"/>
            <p:nvPr/>
          </p:nvSpPr>
          <p:spPr>
            <a:xfrm>
              <a:off x="7167698" y="4489832"/>
              <a:ext cx="162112" cy="330501"/>
            </a:xfrm>
            <a:prstGeom prst="rect">
              <a:avLst/>
            </a:prstGeom>
          </p:spPr>
          <p:txBody>
            <a:bodyPr vert="horz" wrap="square" lIns="0" tIns="8471" rIns="0" bIns="0" rtlCol="0">
              <a:spAutoFit/>
            </a:bodyPr>
            <a:lstStyle/>
            <a:p>
              <a:pPr marL="7701">
                <a:spcBef>
                  <a:spcPts val="67"/>
                </a:spcBef>
              </a:pPr>
              <a:r>
                <a:rPr sz="2092" b="1" spc="-3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/>
                  <a:cs typeface="Consolas"/>
                </a:rPr>
                <a:t>-</a:t>
              </a:r>
              <a:endParaRPr sz="2092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endParaRPr>
            </a:p>
          </p:txBody>
        </p:sp>
        <p:grpSp>
          <p:nvGrpSpPr>
            <p:cNvPr id="16" name="object 16"/>
            <p:cNvGrpSpPr/>
            <p:nvPr/>
          </p:nvGrpSpPr>
          <p:grpSpPr>
            <a:xfrm>
              <a:off x="8058211" y="4478648"/>
              <a:ext cx="530619" cy="443209"/>
              <a:chOff x="13287881" y="7385622"/>
              <a:chExt cx="875030" cy="730885"/>
            </a:xfrm>
          </p:grpSpPr>
          <p:sp>
            <p:nvSpPr>
              <p:cNvPr id="17" name="object 17"/>
              <p:cNvSpPr/>
              <p:nvPr/>
            </p:nvSpPr>
            <p:spPr>
              <a:xfrm>
                <a:off x="13298484" y="7396224"/>
                <a:ext cx="854075" cy="709295"/>
              </a:xfrm>
              <a:custGeom>
                <a:avLst/>
                <a:gdLst/>
                <a:ahLst/>
                <a:cxnLst/>
                <a:rect l="l" t="t" r="r" b="b"/>
                <a:pathLst>
                  <a:path w="854075" h="709295">
                    <a:moveTo>
                      <a:pt x="723433" y="0"/>
                    </a:moveTo>
                    <a:lnTo>
                      <a:pt x="130154" y="0"/>
                    </a:lnTo>
                    <a:lnTo>
                      <a:pt x="104054" y="871"/>
                    </a:lnTo>
                    <a:lnTo>
                      <a:pt x="47613" y="17453"/>
                    </a:lnTo>
                    <a:lnTo>
                      <a:pt x="17459" y="47608"/>
                    </a:lnTo>
                    <a:lnTo>
                      <a:pt x="3241" y="83320"/>
                    </a:lnTo>
                    <a:lnTo>
                      <a:pt x="0" y="130152"/>
                    </a:lnTo>
                    <a:lnTo>
                      <a:pt x="0" y="578900"/>
                    </a:lnTo>
                    <a:lnTo>
                      <a:pt x="3241" y="625733"/>
                    </a:lnTo>
                    <a:lnTo>
                      <a:pt x="17459" y="661444"/>
                    </a:lnTo>
                    <a:lnTo>
                      <a:pt x="47613" y="691599"/>
                    </a:lnTo>
                    <a:lnTo>
                      <a:pt x="83322" y="705815"/>
                    </a:lnTo>
                    <a:lnTo>
                      <a:pt x="130154" y="709053"/>
                    </a:lnTo>
                    <a:lnTo>
                      <a:pt x="723433" y="709053"/>
                    </a:lnTo>
                    <a:lnTo>
                      <a:pt x="770270" y="705815"/>
                    </a:lnTo>
                    <a:lnTo>
                      <a:pt x="805983" y="691599"/>
                    </a:lnTo>
                    <a:lnTo>
                      <a:pt x="836135" y="661444"/>
                    </a:lnTo>
                    <a:lnTo>
                      <a:pt x="850351" y="625733"/>
                    </a:lnTo>
                    <a:lnTo>
                      <a:pt x="853588" y="578900"/>
                    </a:lnTo>
                    <a:lnTo>
                      <a:pt x="853588" y="130152"/>
                    </a:lnTo>
                    <a:lnTo>
                      <a:pt x="850351" y="83320"/>
                    </a:lnTo>
                    <a:lnTo>
                      <a:pt x="836135" y="47608"/>
                    </a:lnTo>
                    <a:lnTo>
                      <a:pt x="805983" y="17453"/>
                    </a:lnTo>
                    <a:lnTo>
                      <a:pt x="770270" y="3237"/>
                    </a:lnTo>
                    <a:lnTo>
                      <a:pt x="723433" y="0"/>
                    </a:lnTo>
                    <a:close/>
                  </a:path>
                </a:pathLst>
              </a:custGeom>
              <a:solidFill>
                <a:srgbClr val="DCDEE0"/>
              </a:solidFill>
            </p:spPr>
            <p:txBody>
              <a:bodyPr wrap="square" lIns="0" tIns="0" rIns="0" bIns="0" rtlCol="0"/>
              <a:lstStyle/>
              <a:p>
                <a:endParaRPr sz="1092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13298359" y="7396100"/>
                <a:ext cx="854075" cy="709930"/>
              </a:xfrm>
              <a:custGeom>
                <a:avLst/>
                <a:gdLst/>
                <a:ahLst/>
                <a:cxnLst/>
                <a:rect l="l" t="t" r="r" b="b"/>
                <a:pathLst>
                  <a:path w="854075" h="709929">
                    <a:moveTo>
                      <a:pt x="162643" y="0"/>
                    </a:moveTo>
                    <a:lnTo>
                      <a:pt x="691192" y="0"/>
                    </a:lnTo>
                    <a:lnTo>
                      <a:pt x="723557" y="124"/>
                    </a:lnTo>
                    <a:lnTo>
                      <a:pt x="770390" y="3362"/>
                    </a:lnTo>
                    <a:lnTo>
                      <a:pt x="806102" y="17578"/>
                    </a:lnTo>
                    <a:lnTo>
                      <a:pt x="836256" y="47733"/>
                    </a:lnTo>
                    <a:lnTo>
                      <a:pt x="850473" y="83445"/>
                    </a:lnTo>
                    <a:lnTo>
                      <a:pt x="853711" y="130277"/>
                    </a:lnTo>
                    <a:lnTo>
                      <a:pt x="853835" y="162643"/>
                    </a:lnTo>
                    <a:lnTo>
                      <a:pt x="853835" y="546660"/>
                    </a:lnTo>
                    <a:lnTo>
                      <a:pt x="852839" y="605126"/>
                    </a:lnTo>
                    <a:lnTo>
                      <a:pt x="836256" y="661569"/>
                    </a:lnTo>
                    <a:lnTo>
                      <a:pt x="806102" y="691724"/>
                    </a:lnTo>
                    <a:lnTo>
                      <a:pt x="770390" y="705940"/>
                    </a:lnTo>
                    <a:lnTo>
                      <a:pt x="723557" y="709178"/>
                    </a:lnTo>
                    <a:lnTo>
                      <a:pt x="691192" y="709302"/>
                    </a:lnTo>
                    <a:lnTo>
                      <a:pt x="162643" y="709302"/>
                    </a:lnTo>
                    <a:lnTo>
                      <a:pt x="104176" y="708306"/>
                    </a:lnTo>
                    <a:lnTo>
                      <a:pt x="47733" y="691724"/>
                    </a:lnTo>
                    <a:lnTo>
                      <a:pt x="17578" y="661569"/>
                    </a:lnTo>
                    <a:lnTo>
                      <a:pt x="3362" y="625857"/>
                    </a:lnTo>
                    <a:lnTo>
                      <a:pt x="124" y="579025"/>
                    </a:lnTo>
                    <a:lnTo>
                      <a:pt x="0" y="546660"/>
                    </a:lnTo>
                    <a:lnTo>
                      <a:pt x="0" y="162643"/>
                    </a:lnTo>
                    <a:lnTo>
                      <a:pt x="996" y="104176"/>
                    </a:lnTo>
                    <a:lnTo>
                      <a:pt x="17578" y="47733"/>
                    </a:lnTo>
                    <a:lnTo>
                      <a:pt x="47733" y="17578"/>
                    </a:lnTo>
                    <a:lnTo>
                      <a:pt x="83445" y="3362"/>
                    </a:lnTo>
                    <a:lnTo>
                      <a:pt x="130277" y="124"/>
                    </a:lnTo>
                    <a:lnTo>
                      <a:pt x="162643" y="0"/>
                    </a:lnTo>
                    <a:close/>
                  </a:path>
                </a:pathLst>
              </a:custGeom>
              <a:ln w="20941">
                <a:solidFill>
                  <a:srgbClr val="A6AAA9"/>
                </a:solidFill>
              </a:ln>
            </p:spPr>
            <p:txBody>
              <a:bodyPr wrap="square" lIns="0" tIns="0" rIns="0" bIns="0" rtlCol="0"/>
              <a:lstStyle/>
              <a:p>
                <a:endParaRPr sz="1092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sp>
          <p:nvSpPr>
            <p:cNvPr id="19" name="object 19"/>
            <p:cNvSpPr txBox="1"/>
            <p:nvPr/>
          </p:nvSpPr>
          <p:spPr>
            <a:xfrm>
              <a:off x="8242436" y="4489832"/>
              <a:ext cx="162112" cy="330501"/>
            </a:xfrm>
            <a:prstGeom prst="rect">
              <a:avLst/>
            </a:prstGeom>
          </p:spPr>
          <p:txBody>
            <a:bodyPr vert="horz" wrap="square" lIns="0" tIns="8471" rIns="0" bIns="0" rtlCol="0">
              <a:spAutoFit/>
            </a:bodyPr>
            <a:lstStyle/>
            <a:p>
              <a:pPr marL="7701">
                <a:spcBef>
                  <a:spcPts val="67"/>
                </a:spcBef>
              </a:pPr>
              <a:r>
                <a:rPr sz="2092" b="1" spc="-3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/>
                  <a:cs typeface="Consolas"/>
                </a:rPr>
                <a:t>+</a:t>
              </a:r>
              <a:endParaRPr sz="2092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endParaRPr>
            </a:p>
          </p:txBody>
        </p:sp>
        <p:grpSp>
          <p:nvGrpSpPr>
            <p:cNvPr id="20" name="object 20"/>
            <p:cNvGrpSpPr/>
            <p:nvPr/>
          </p:nvGrpSpPr>
          <p:grpSpPr>
            <a:xfrm>
              <a:off x="7563128" y="5258448"/>
              <a:ext cx="530619" cy="442824"/>
              <a:chOff x="12471452" y="8671570"/>
              <a:chExt cx="875030" cy="730250"/>
            </a:xfrm>
          </p:grpSpPr>
          <p:sp>
            <p:nvSpPr>
              <p:cNvPr id="21" name="object 21"/>
              <p:cNvSpPr/>
              <p:nvPr/>
            </p:nvSpPr>
            <p:spPr>
              <a:xfrm>
                <a:off x="12482048" y="8682166"/>
                <a:ext cx="854075" cy="709295"/>
              </a:xfrm>
              <a:custGeom>
                <a:avLst/>
                <a:gdLst/>
                <a:ahLst/>
                <a:cxnLst/>
                <a:rect l="l" t="t" r="r" b="b"/>
                <a:pathLst>
                  <a:path w="854075" h="709295">
                    <a:moveTo>
                      <a:pt x="723433" y="0"/>
                    </a:moveTo>
                    <a:lnTo>
                      <a:pt x="130155" y="0"/>
                    </a:lnTo>
                    <a:lnTo>
                      <a:pt x="104054" y="871"/>
                    </a:lnTo>
                    <a:lnTo>
                      <a:pt x="47609" y="17453"/>
                    </a:lnTo>
                    <a:lnTo>
                      <a:pt x="17453" y="47608"/>
                    </a:lnTo>
                    <a:lnTo>
                      <a:pt x="3237" y="83320"/>
                    </a:lnTo>
                    <a:lnTo>
                      <a:pt x="0" y="130152"/>
                    </a:lnTo>
                    <a:lnTo>
                      <a:pt x="0" y="578900"/>
                    </a:lnTo>
                    <a:lnTo>
                      <a:pt x="3237" y="625733"/>
                    </a:lnTo>
                    <a:lnTo>
                      <a:pt x="17453" y="661444"/>
                    </a:lnTo>
                    <a:lnTo>
                      <a:pt x="47609" y="691599"/>
                    </a:lnTo>
                    <a:lnTo>
                      <a:pt x="83323" y="705815"/>
                    </a:lnTo>
                    <a:lnTo>
                      <a:pt x="130155" y="709053"/>
                    </a:lnTo>
                    <a:lnTo>
                      <a:pt x="723433" y="709053"/>
                    </a:lnTo>
                    <a:lnTo>
                      <a:pt x="770265" y="705815"/>
                    </a:lnTo>
                    <a:lnTo>
                      <a:pt x="805979" y="691599"/>
                    </a:lnTo>
                    <a:lnTo>
                      <a:pt x="836135" y="661444"/>
                    </a:lnTo>
                    <a:lnTo>
                      <a:pt x="850351" y="625733"/>
                    </a:lnTo>
                    <a:lnTo>
                      <a:pt x="853588" y="578900"/>
                    </a:lnTo>
                    <a:lnTo>
                      <a:pt x="853588" y="130152"/>
                    </a:lnTo>
                    <a:lnTo>
                      <a:pt x="850351" y="83320"/>
                    </a:lnTo>
                    <a:lnTo>
                      <a:pt x="836135" y="47608"/>
                    </a:lnTo>
                    <a:lnTo>
                      <a:pt x="805979" y="17453"/>
                    </a:lnTo>
                    <a:lnTo>
                      <a:pt x="770265" y="3237"/>
                    </a:lnTo>
                    <a:lnTo>
                      <a:pt x="723433" y="0"/>
                    </a:lnTo>
                    <a:close/>
                  </a:path>
                </a:pathLst>
              </a:custGeom>
              <a:solidFill>
                <a:srgbClr val="DCDEE0"/>
              </a:solidFill>
            </p:spPr>
            <p:txBody>
              <a:bodyPr wrap="square" lIns="0" tIns="0" rIns="0" bIns="0" rtlCol="0"/>
              <a:lstStyle/>
              <a:p>
                <a:endParaRPr sz="1092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12481923" y="8682041"/>
                <a:ext cx="854075" cy="709930"/>
              </a:xfrm>
              <a:custGeom>
                <a:avLst/>
                <a:gdLst/>
                <a:ahLst/>
                <a:cxnLst/>
                <a:rect l="l" t="t" r="r" b="b"/>
                <a:pathLst>
                  <a:path w="854075" h="709929">
                    <a:moveTo>
                      <a:pt x="162643" y="0"/>
                    </a:moveTo>
                    <a:lnTo>
                      <a:pt x="691192" y="0"/>
                    </a:lnTo>
                    <a:lnTo>
                      <a:pt x="723557" y="124"/>
                    </a:lnTo>
                    <a:lnTo>
                      <a:pt x="770390" y="3362"/>
                    </a:lnTo>
                    <a:lnTo>
                      <a:pt x="806102" y="17578"/>
                    </a:lnTo>
                    <a:lnTo>
                      <a:pt x="836256" y="47733"/>
                    </a:lnTo>
                    <a:lnTo>
                      <a:pt x="850473" y="83445"/>
                    </a:lnTo>
                    <a:lnTo>
                      <a:pt x="853711" y="130277"/>
                    </a:lnTo>
                    <a:lnTo>
                      <a:pt x="853835" y="162643"/>
                    </a:lnTo>
                    <a:lnTo>
                      <a:pt x="853835" y="546660"/>
                    </a:lnTo>
                    <a:lnTo>
                      <a:pt x="852839" y="605126"/>
                    </a:lnTo>
                    <a:lnTo>
                      <a:pt x="836256" y="661569"/>
                    </a:lnTo>
                    <a:lnTo>
                      <a:pt x="806102" y="691724"/>
                    </a:lnTo>
                    <a:lnTo>
                      <a:pt x="770390" y="705940"/>
                    </a:lnTo>
                    <a:lnTo>
                      <a:pt x="723557" y="709178"/>
                    </a:lnTo>
                    <a:lnTo>
                      <a:pt x="691192" y="709302"/>
                    </a:lnTo>
                    <a:lnTo>
                      <a:pt x="162643" y="709302"/>
                    </a:lnTo>
                    <a:lnTo>
                      <a:pt x="104176" y="708306"/>
                    </a:lnTo>
                    <a:lnTo>
                      <a:pt x="47733" y="691724"/>
                    </a:lnTo>
                    <a:lnTo>
                      <a:pt x="17578" y="661569"/>
                    </a:lnTo>
                    <a:lnTo>
                      <a:pt x="3362" y="625857"/>
                    </a:lnTo>
                    <a:lnTo>
                      <a:pt x="124" y="579025"/>
                    </a:lnTo>
                    <a:lnTo>
                      <a:pt x="0" y="546660"/>
                    </a:lnTo>
                    <a:lnTo>
                      <a:pt x="0" y="162643"/>
                    </a:lnTo>
                    <a:lnTo>
                      <a:pt x="996" y="104176"/>
                    </a:lnTo>
                    <a:lnTo>
                      <a:pt x="17578" y="47733"/>
                    </a:lnTo>
                    <a:lnTo>
                      <a:pt x="47733" y="17578"/>
                    </a:lnTo>
                    <a:lnTo>
                      <a:pt x="83445" y="3362"/>
                    </a:lnTo>
                    <a:lnTo>
                      <a:pt x="130277" y="124"/>
                    </a:lnTo>
                    <a:lnTo>
                      <a:pt x="162643" y="0"/>
                    </a:lnTo>
                    <a:close/>
                  </a:path>
                </a:pathLst>
              </a:custGeom>
              <a:ln w="20941">
                <a:solidFill>
                  <a:srgbClr val="A6AAA9"/>
                </a:solidFill>
              </a:ln>
            </p:spPr>
            <p:txBody>
              <a:bodyPr wrap="square" lIns="0" tIns="0" rIns="0" bIns="0" rtlCol="0"/>
              <a:lstStyle/>
              <a:p>
                <a:endParaRPr sz="1092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sp>
          <p:nvSpPr>
            <p:cNvPr id="23" name="object 23"/>
            <p:cNvSpPr txBox="1"/>
            <p:nvPr/>
          </p:nvSpPr>
          <p:spPr>
            <a:xfrm>
              <a:off x="7747348" y="5345823"/>
              <a:ext cx="174819" cy="947400"/>
            </a:xfrm>
            <a:prstGeom prst="rect">
              <a:avLst/>
            </a:prstGeom>
          </p:spPr>
          <p:txBody>
            <a:bodyPr vert="horz" wrap="square" lIns="0" tIns="8471" rIns="0" bIns="0" rtlCol="0">
              <a:spAutoFit/>
            </a:bodyPr>
            <a:lstStyle/>
            <a:p>
              <a:pPr marL="7701">
                <a:spcBef>
                  <a:spcPts val="67"/>
                </a:spcBef>
              </a:pPr>
              <a:r>
                <a:rPr sz="2092" b="1" spc="-3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/>
                  <a:cs typeface="Consolas"/>
                </a:rPr>
                <a:t>*</a:t>
              </a:r>
              <a:endParaRPr sz="2092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endParaRPr>
            </a:p>
            <a:p>
              <a:pPr marL="20023">
                <a:spcBef>
                  <a:spcPts val="2332"/>
                </a:spcBef>
              </a:pPr>
              <a:r>
                <a:rPr sz="2092" b="1" spc="-3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/>
                  <a:cs typeface="Consolas"/>
                </a:rPr>
                <a:t>z</a:t>
              </a:r>
              <a:endParaRPr sz="2092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endParaRPr>
            </a:p>
          </p:txBody>
        </p:sp>
        <p:grpSp>
          <p:nvGrpSpPr>
            <p:cNvPr id="24" name="object 24"/>
            <p:cNvGrpSpPr/>
            <p:nvPr/>
          </p:nvGrpSpPr>
          <p:grpSpPr>
            <a:xfrm>
              <a:off x="7790359" y="3399343"/>
              <a:ext cx="472859" cy="269930"/>
              <a:chOff x="12846174" y="5605769"/>
              <a:chExt cx="779780" cy="445134"/>
            </a:xfrm>
          </p:grpSpPr>
          <p:sp>
            <p:nvSpPr>
              <p:cNvPr id="25" name="object 25"/>
              <p:cNvSpPr/>
              <p:nvPr/>
            </p:nvSpPr>
            <p:spPr>
              <a:xfrm>
                <a:off x="12867115" y="5626711"/>
                <a:ext cx="623570" cy="348615"/>
              </a:xfrm>
              <a:custGeom>
                <a:avLst/>
                <a:gdLst/>
                <a:ahLst/>
                <a:cxnLst/>
                <a:rect l="l" t="t" r="r" b="b"/>
                <a:pathLst>
                  <a:path w="623569" h="348614">
                    <a:moveTo>
                      <a:pt x="0" y="0"/>
                    </a:moveTo>
                    <a:lnTo>
                      <a:pt x="605140" y="337962"/>
                    </a:lnTo>
                    <a:lnTo>
                      <a:pt x="623463" y="348196"/>
                    </a:lnTo>
                  </a:path>
                </a:pathLst>
              </a:custGeom>
              <a:ln w="4188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092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6" name="object 26"/>
              <p:cNvSpPr/>
              <p:nvPr/>
            </p:nvSpPr>
            <p:spPr>
              <a:xfrm>
                <a:off x="13429412" y="5887904"/>
                <a:ext cx="196850" cy="162560"/>
              </a:xfrm>
              <a:custGeom>
                <a:avLst/>
                <a:gdLst/>
                <a:ahLst/>
                <a:cxnLst/>
                <a:rect l="l" t="t" r="r" b="b"/>
                <a:pathLst>
                  <a:path w="196850" h="162560">
                    <a:moveTo>
                      <a:pt x="85777" y="0"/>
                    </a:moveTo>
                    <a:lnTo>
                      <a:pt x="0" y="153582"/>
                    </a:lnTo>
                    <a:lnTo>
                      <a:pt x="196465" y="162564"/>
                    </a:lnTo>
                    <a:lnTo>
                      <a:pt x="85777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92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grpSp>
          <p:nvGrpSpPr>
            <p:cNvPr id="27" name="object 27"/>
            <p:cNvGrpSpPr/>
            <p:nvPr/>
          </p:nvGrpSpPr>
          <p:grpSpPr>
            <a:xfrm>
              <a:off x="7130386" y="3402174"/>
              <a:ext cx="1333864" cy="1825591"/>
              <a:chOff x="11757830" y="5610437"/>
              <a:chExt cx="2199640" cy="3010535"/>
            </a:xfrm>
          </p:grpSpPr>
          <p:sp>
            <p:nvSpPr>
              <p:cNvPr id="28" name="object 28"/>
              <p:cNvSpPr/>
              <p:nvPr/>
            </p:nvSpPr>
            <p:spPr>
              <a:xfrm>
                <a:off x="11778772" y="5661674"/>
                <a:ext cx="76835" cy="282575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282575">
                    <a:moveTo>
                      <a:pt x="0" y="0"/>
                    </a:moveTo>
                    <a:lnTo>
                      <a:pt x="70945" y="262124"/>
                    </a:lnTo>
                    <a:lnTo>
                      <a:pt x="76428" y="282382"/>
                    </a:lnTo>
                  </a:path>
                </a:pathLst>
              </a:custGeom>
              <a:ln w="4188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092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9" name="object 29"/>
              <p:cNvSpPr/>
              <p:nvPr/>
            </p:nvSpPr>
            <p:spPr>
              <a:xfrm>
                <a:off x="11764824" y="5900863"/>
                <a:ext cx="170180" cy="193040"/>
              </a:xfrm>
              <a:custGeom>
                <a:avLst/>
                <a:gdLst/>
                <a:ahLst/>
                <a:cxnLst/>
                <a:rect l="l" t="t" r="r" b="b"/>
                <a:pathLst>
                  <a:path w="170179" h="193039">
                    <a:moveTo>
                      <a:pt x="169806" y="0"/>
                    </a:moveTo>
                    <a:lnTo>
                      <a:pt x="0" y="45957"/>
                    </a:lnTo>
                    <a:lnTo>
                      <a:pt x="130865" y="192780"/>
                    </a:lnTo>
                    <a:lnTo>
                      <a:pt x="16980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92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0" name="object 30"/>
              <p:cNvSpPr/>
              <p:nvPr/>
            </p:nvSpPr>
            <p:spPr>
              <a:xfrm>
                <a:off x="12154326" y="5631379"/>
                <a:ext cx="506730" cy="346710"/>
              </a:xfrm>
              <a:custGeom>
                <a:avLst/>
                <a:gdLst/>
                <a:ahLst/>
                <a:cxnLst/>
                <a:rect l="l" t="t" r="r" b="b"/>
                <a:pathLst>
                  <a:path w="506729" h="346710">
                    <a:moveTo>
                      <a:pt x="506387" y="0"/>
                    </a:moveTo>
                    <a:lnTo>
                      <a:pt x="17317" y="334822"/>
                    </a:lnTo>
                    <a:lnTo>
                      <a:pt x="0" y="346678"/>
                    </a:lnTo>
                  </a:path>
                </a:pathLst>
              </a:custGeom>
              <a:ln w="4188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092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12026450" y="5893649"/>
                <a:ext cx="194945" cy="172085"/>
              </a:xfrm>
              <a:custGeom>
                <a:avLst/>
                <a:gdLst/>
                <a:ahLst/>
                <a:cxnLst/>
                <a:rect l="l" t="t" r="r" b="b"/>
                <a:pathLst>
                  <a:path w="194945" h="172085">
                    <a:moveTo>
                      <a:pt x="95473" y="0"/>
                    </a:moveTo>
                    <a:lnTo>
                      <a:pt x="0" y="171950"/>
                    </a:lnTo>
                    <a:lnTo>
                      <a:pt x="194842" y="145153"/>
                    </a:lnTo>
                    <a:lnTo>
                      <a:pt x="9547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92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2" name="object 32"/>
              <p:cNvSpPr/>
              <p:nvPr/>
            </p:nvSpPr>
            <p:spPr>
              <a:xfrm>
                <a:off x="13805427" y="5662790"/>
                <a:ext cx="131445" cy="262255"/>
              </a:xfrm>
              <a:custGeom>
                <a:avLst/>
                <a:gdLst/>
                <a:ahLst/>
                <a:cxnLst/>
                <a:rect l="l" t="t" r="r" b="b"/>
                <a:pathLst>
                  <a:path w="131444" h="262254">
                    <a:moveTo>
                      <a:pt x="130881" y="0"/>
                    </a:moveTo>
                    <a:lnTo>
                      <a:pt x="9386" y="242982"/>
                    </a:lnTo>
                    <a:lnTo>
                      <a:pt x="0" y="261754"/>
                    </a:lnTo>
                  </a:path>
                </a:pathLst>
              </a:custGeom>
              <a:ln w="4188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092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3" name="object 33"/>
              <p:cNvSpPr/>
              <p:nvPr/>
            </p:nvSpPr>
            <p:spPr>
              <a:xfrm>
                <a:off x="13736126" y="5866478"/>
                <a:ext cx="157480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157480" h="196850">
                    <a:moveTo>
                      <a:pt x="0" y="0"/>
                    </a:moveTo>
                    <a:lnTo>
                      <a:pt x="0" y="196673"/>
                    </a:lnTo>
                    <a:lnTo>
                      <a:pt x="157335" y="786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92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4" name="object 34"/>
              <p:cNvSpPr/>
              <p:nvPr/>
            </p:nvSpPr>
            <p:spPr>
              <a:xfrm>
                <a:off x="11938683" y="6863119"/>
                <a:ext cx="0" cy="325120"/>
              </a:xfrm>
              <a:custGeom>
                <a:avLst/>
                <a:gdLst/>
                <a:ahLst/>
                <a:cxnLst/>
                <a:rect l="l" t="t" r="r" b="b"/>
                <a:pathLst>
                  <a:path h="325120">
                    <a:moveTo>
                      <a:pt x="0" y="0"/>
                    </a:moveTo>
                    <a:lnTo>
                      <a:pt x="0" y="303775"/>
                    </a:lnTo>
                    <a:lnTo>
                      <a:pt x="0" y="324762"/>
                    </a:lnTo>
                  </a:path>
                </a:pathLst>
              </a:custGeom>
              <a:ln w="4188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092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5" name="object 35"/>
              <p:cNvSpPr/>
              <p:nvPr/>
            </p:nvSpPr>
            <p:spPr>
              <a:xfrm>
                <a:off x="11850728" y="7166940"/>
                <a:ext cx="176530" cy="176530"/>
              </a:xfrm>
              <a:custGeom>
                <a:avLst/>
                <a:gdLst/>
                <a:ahLst/>
                <a:cxnLst/>
                <a:rect l="l" t="t" r="r" b="b"/>
                <a:pathLst>
                  <a:path w="176529" h="176529">
                    <a:moveTo>
                      <a:pt x="175910" y="0"/>
                    </a:moveTo>
                    <a:lnTo>
                      <a:pt x="0" y="0"/>
                    </a:lnTo>
                    <a:lnTo>
                      <a:pt x="87955" y="175910"/>
                    </a:lnTo>
                    <a:lnTo>
                      <a:pt x="17591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92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6" name="object 36"/>
              <p:cNvSpPr/>
              <p:nvPr/>
            </p:nvSpPr>
            <p:spPr>
              <a:xfrm>
                <a:off x="12195013" y="6868571"/>
                <a:ext cx="1572260" cy="410209"/>
              </a:xfrm>
              <a:custGeom>
                <a:avLst/>
                <a:gdLst/>
                <a:ahLst/>
                <a:cxnLst/>
                <a:rect l="l" t="t" r="r" b="b"/>
                <a:pathLst>
                  <a:path w="1572259" h="410209">
                    <a:moveTo>
                      <a:pt x="1572252" y="0"/>
                    </a:moveTo>
                    <a:lnTo>
                      <a:pt x="20307" y="404638"/>
                    </a:lnTo>
                    <a:lnTo>
                      <a:pt x="0" y="409933"/>
                    </a:lnTo>
                  </a:path>
                </a:pathLst>
              </a:custGeom>
              <a:ln w="4188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092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7" name="object 37"/>
              <p:cNvSpPr/>
              <p:nvPr/>
            </p:nvSpPr>
            <p:spPr>
              <a:xfrm>
                <a:off x="12045057" y="7188111"/>
                <a:ext cx="193040" cy="170815"/>
              </a:xfrm>
              <a:custGeom>
                <a:avLst/>
                <a:gdLst/>
                <a:ahLst/>
                <a:cxnLst/>
                <a:rect l="l" t="t" r="r" b="b"/>
                <a:pathLst>
                  <a:path w="193040" h="170815">
                    <a:moveTo>
                      <a:pt x="148037" y="0"/>
                    </a:moveTo>
                    <a:lnTo>
                      <a:pt x="0" y="129492"/>
                    </a:lnTo>
                    <a:lnTo>
                      <a:pt x="192412" y="170220"/>
                    </a:lnTo>
                    <a:lnTo>
                      <a:pt x="148037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92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8" name="object 38"/>
              <p:cNvSpPr/>
              <p:nvPr/>
            </p:nvSpPr>
            <p:spPr>
              <a:xfrm>
                <a:off x="13756690" y="6879152"/>
                <a:ext cx="0" cy="325120"/>
              </a:xfrm>
              <a:custGeom>
                <a:avLst/>
                <a:gdLst/>
                <a:ahLst/>
                <a:cxnLst/>
                <a:rect l="l" t="t" r="r" b="b"/>
                <a:pathLst>
                  <a:path h="325120">
                    <a:moveTo>
                      <a:pt x="0" y="0"/>
                    </a:moveTo>
                    <a:lnTo>
                      <a:pt x="0" y="303775"/>
                    </a:lnTo>
                    <a:lnTo>
                      <a:pt x="0" y="324762"/>
                    </a:lnTo>
                  </a:path>
                </a:pathLst>
              </a:custGeom>
              <a:ln w="4188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092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9" name="object 39"/>
              <p:cNvSpPr/>
              <p:nvPr/>
            </p:nvSpPr>
            <p:spPr>
              <a:xfrm>
                <a:off x="13668735" y="7182973"/>
                <a:ext cx="176530" cy="176530"/>
              </a:xfrm>
              <a:custGeom>
                <a:avLst/>
                <a:gdLst/>
                <a:ahLst/>
                <a:cxnLst/>
                <a:rect l="l" t="t" r="r" b="b"/>
                <a:pathLst>
                  <a:path w="176530" h="176529">
                    <a:moveTo>
                      <a:pt x="175910" y="0"/>
                    </a:moveTo>
                    <a:lnTo>
                      <a:pt x="0" y="0"/>
                    </a:lnTo>
                    <a:lnTo>
                      <a:pt x="87955" y="175910"/>
                    </a:lnTo>
                    <a:lnTo>
                      <a:pt x="17591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92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40" name="object 40"/>
              <p:cNvSpPr/>
              <p:nvPr/>
            </p:nvSpPr>
            <p:spPr>
              <a:xfrm>
                <a:off x="11929312" y="6890173"/>
                <a:ext cx="1619250" cy="376555"/>
              </a:xfrm>
              <a:custGeom>
                <a:avLst/>
                <a:gdLst/>
                <a:ahLst/>
                <a:cxnLst/>
                <a:rect l="l" t="t" r="r" b="b"/>
                <a:pathLst>
                  <a:path w="1619250" h="376554">
                    <a:moveTo>
                      <a:pt x="0" y="0"/>
                    </a:moveTo>
                    <a:lnTo>
                      <a:pt x="1598441" y="371666"/>
                    </a:lnTo>
                    <a:lnTo>
                      <a:pt x="1618883" y="376419"/>
                    </a:lnTo>
                  </a:path>
                </a:pathLst>
              </a:custGeom>
              <a:ln w="4188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092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41" name="object 41"/>
              <p:cNvSpPr/>
              <p:nvPr/>
            </p:nvSpPr>
            <p:spPr>
              <a:xfrm>
                <a:off x="13507881" y="7176179"/>
                <a:ext cx="191770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191769" h="171450">
                    <a:moveTo>
                      <a:pt x="39831" y="0"/>
                    </a:moveTo>
                    <a:lnTo>
                      <a:pt x="0" y="171340"/>
                    </a:lnTo>
                    <a:lnTo>
                      <a:pt x="191250" y="125509"/>
                    </a:lnTo>
                    <a:lnTo>
                      <a:pt x="39831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92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42" name="object 42"/>
              <p:cNvSpPr/>
              <p:nvPr/>
            </p:nvSpPr>
            <p:spPr>
              <a:xfrm>
                <a:off x="11973666" y="8159455"/>
                <a:ext cx="629920" cy="381635"/>
              </a:xfrm>
              <a:custGeom>
                <a:avLst/>
                <a:gdLst/>
                <a:ahLst/>
                <a:cxnLst/>
                <a:rect l="l" t="t" r="r" b="b"/>
                <a:pathLst>
                  <a:path w="629920" h="381634">
                    <a:moveTo>
                      <a:pt x="0" y="0"/>
                    </a:moveTo>
                    <a:lnTo>
                      <a:pt x="611465" y="370345"/>
                    </a:lnTo>
                    <a:lnTo>
                      <a:pt x="629416" y="381218"/>
                    </a:lnTo>
                  </a:path>
                </a:pathLst>
              </a:custGeom>
              <a:ln w="4188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092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43" name="object 43"/>
              <p:cNvSpPr/>
              <p:nvPr/>
            </p:nvSpPr>
            <p:spPr>
              <a:xfrm>
                <a:off x="12539607" y="8454591"/>
                <a:ext cx="196215" cy="166370"/>
              </a:xfrm>
              <a:custGeom>
                <a:avLst/>
                <a:gdLst/>
                <a:ahLst/>
                <a:cxnLst/>
                <a:rect l="l" t="t" r="r" b="b"/>
                <a:pathLst>
                  <a:path w="196215" h="166370">
                    <a:moveTo>
                      <a:pt x="91128" y="0"/>
                    </a:moveTo>
                    <a:lnTo>
                      <a:pt x="0" y="150464"/>
                    </a:lnTo>
                    <a:lnTo>
                      <a:pt x="196025" y="166363"/>
                    </a:lnTo>
                    <a:lnTo>
                      <a:pt x="91128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92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44" name="object 44"/>
              <p:cNvSpPr/>
              <p:nvPr/>
            </p:nvSpPr>
            <p:spPr>
              <a:xfrm>
                <a:off x="13117001" y="8192896"/>
                <a:ext cx="588010" cy="347345"/>
              </a:xfrm>
              <a:custGeom>
                <a:avLst/>
                <a:gdLst/>
                <a:ahLst/>
                <a:cxnLst/>
                <a:rect l="l" t="t" r="r" b="b"/>
                <a:pathLst>
                  <a:path w="588009" h="347345">
                    <a:moveTo>
                      <a:pt x="587439" y="0"/>
                    </a:moveTo>
                    <a:lnTo>
                      <a:pt x="18067" y="336505"/>
                    </a:lnTo>
                    <a:lnTo>
                      <a:pt x="0" y="347184"/>
                    </a:lnTo>
                  </a:path>
                </a:pathLst>
              </a:custGeom>
              <a:ln w="4188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092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45" name="object 45"/>
              <p:cNvSpPr/>
              <p:nvPr/>
            </p:nvSpPr>
            <p:spPr>
              <a:xfrm>
                <a:off x="12983583" y="8453704"/>
                <a:ext cx="196215" cy="165735"/>
              </a:xfrm>
              <a:custGeom>
                <a:avLst/>
                <a:gdLst/>
                <a:ahLst/>
                <a:cxnLst/>
                <a:rect l="l" t="t" r="r" b="b"/>
                <a:pathLst>
                  <a:path w="196215" h="165734">
                    <a:moveTo>
                      <a:pt x="106698" y="0"/>
                    </a:moveTo>
                    <a:lnTo>
                      <a:pt x="0" y="165223"/>
                    </a:lnTo>
                    <a:lnTo>
                      <a:pt x="196192" y="151440"/>
                    </a:lnTo>
                    <a:lnTo>
                      <a:pt x="106698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92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sp>
          <p:nvSpPr>
            <p:cNvPr id="46" name="object 46"/>
            <p:cNvSpPr txBox="1"/>
            <p:nvPr/>
          </p:nvSpPr>
          <p:spPr>
            <a:xfrm>
              <a:off x="8242436" y="3773534"/>
              <a:ext cx="162112" cy="330501"/>
            </a:xfrm>
            <a:prstGeom prst="rect">
              <a:avLst/>
            </a:prstGeom>
          </p:spPr>
          <p:txBody>
            <a:bodyPr vert="horz" wrap="square" lIns="0" tIns="8471" rIns="0" bIns="0" rtlCol="0">
              <a:spAutoFit/>
            </a:bodyPr>
            <a:lstStyle/>
            <a:p>
              <a:pPr marL="7701">
                <a:spcBef>
                  <a:spcPts val="67"/>
                </a:spcBef>
              </a:pPr>
              <a:r>
                <a:rPr sz="2092" b="1" spc="-3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/>
                  <a:cs typeface="Consolas"/>
                </a:rPr>
                <a:t>*</a:t>
              </a:r>
              <a:endParaRPr sz="2092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endParaRPr>
            </a:p>
          </p:txBody>
        </p:sp>
        <p:grpSp>
          <p:nvGrpSpPr>
            <p:cNvPr id="47" name="object 47"/>
            <p:cNvGrpSpPr/>
            <p:nvPr/>
          </p:nvGrpSpPr>
          <p:grpSpPr>
            <a:xfrm>
              <a:off x="7784695" y="5740442"/>
              <a:ext cx="107048" cy="291108"/>
              <a:chOff x="12836834" y="9466413"/>
              <a:chExt cx="176530" cy="480059"/>
            </a:xfrm>
          </p:grpSpPr>
          <p:sp>
            <p:nvSpPr>
              <p:cNvPr id="48" name="object 48"/>
              <p:cNvSpPr/>
              <p:nvPr/>
            </p:nvSpPr>
            <p:spPr>
              <a:xfrm>
                <a:off x="12924789" y="9466413"/>
                <a:ext cx="0" cy="325120"/>
              </a:xfrm>
              <a:custGeom>
                <a:avLst/>
                <a:gdLst/>
                <a:ahLst/>
                <a:cxnLst/>
                <a:rect l="l" t="t" r="r" b="b"/>
                <a:pathLst>
                  <a:path h="325120">
                    <a:moveTo>
                      <a:pt x="0" y="0"/>
                    </a:moveTo>
                    <a:lnTo>
                      <a:pt x="0" y="303775"/>
                    </a:lnTo>
                    <a:lnTo>
                      <a:pt x="0" y="324762"/>
                    </a:lnTo>
                  </a:path>
                </a:pathLst>
              </a:custGeom>
              <a:ln w="4188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092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49" name="object 49"/>
              <p:cNvSpPr/>
              <p:nvPr/>
            </p:nvSpPr>
            <p:spPr>
              <a:xfrm>
                <a:off x="12836834" y="9770234"/>
                <a:ext cx="176530" cy="176530"/>
              </a:xfrm>
              <a:custGeom>
                <a:avLst/>
                <a:gdLst/>
                <a:ahLst/>
                <a:cxnLst/>
                <a:rect l="l" t="t" r="r" b="b"/>
                <a:pathLst>
                  <a:path w="176530" h="176529">
                    <a:moveTo>
                      <a:pt x="175910" y="0"/>
                    </a:moveTo>
                    <a:lnTo>
                      <a:pt x="0" y="0"/>
                    </a:lnTo>
                    <a:lnTo>
                      <a:pt x="87955" y="175910"/>
                    </a:lnTo>
                    <a:lnTo>
                      <a:pt x="17591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092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sp>
        <p:nvSpPr>
          <p:cNvPr id="57" name="Date Placeholder 5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3/11/2025, Lecture 12</a:t>
            </a:r>
            <a:endParaRPr lang="en-US"/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5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</a:t>
            </a:r>
            <a:r>
              <a:rPr lang="en-US" dirty="0"/>
              <a:t>P</a:t>
            </a:r>
            <a:r>
              <a:rPr lang="en-US" dirty="0" smtClean="0"/>
              <a:t>arallel </a:t>
            </a:r>
            <a:r>
              <a:rPr lang="en-US" dirty="0"/>
              <a:t>M</a:t>
            </a:r>
            <a:r>
              <a:rPr lang="en-US" dirty="0" smtClean="0"/>
              <a:t>odel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Organize computation as operations on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sequences</a:t>
            </a:r>
            <a:r>
              <a:rPr lang="en-US" dirty="0"/>
              <a:t> of elements</a:t>
            </a:r>
          </a:p>
          <a:p>
            <a:pPr lvl="1"/>
            <a:r>
              <a:rPr lang="en-US" dirty="0" smtClean="0"/>
              <a:t>e.g</a:t>
            </a:r>
            <a:r>
              <a:rPr lang="en-US" dirty="0"/>
              <a:t>., perform same function on all elements of a </a:t>
            </a:r>
            <a:r>
              <a:rPr lang="en-US" dirty="0" smtClean="0"/>
              <a:t>sequence</a:t>
            </a:r>
          </a:p>
          <a:p>
            <a:pPr lvl="1"/>
            <a:r>
              <a:rPr lang="en-US" dirty="0" smtClean="0"/>
              <a:t>Helps decoupling steps in computation</a:t>
            </a:r>
          </a:p>
          <a:p>
            <a:r>
              <a:rPr lang="en-US" dirty="0"/>
              <a:t>Data parallelism is parallelization across multiple processors in parallel computing </a:t>
            </a:r>
            <a:r>
              <a:rPr lang="en-US" dirty="0" smtClean="0"/>
              <a:t>environments</a:t>
            </a:r>
          </a:p>
          <a:p>
            <a:pPr lvl="1"/>
            <a:r>
              <a:rPr lang="en-US" dirty="0"/>
              <a:t>It focuses on distributing the data across different </a:t>
            </a:r>
            <a:r>
              <a:rPr lang="en-US" dirty="0" smtClean="0"/>
              <a:t>computational units, </a:t>
            </a:r>
            <a:r>
              <a:rPr lang="en-US" dirty="0"/>
              <a:t>which operate on the data in parallel</a:t>
            </a:r>
          </a:p>
          <a:p>
            <a:r>
              <a:rPr lang="en-US" dirty="0"/>
              <a:t>A well-known modern example: </a:t>
            </a:r>
            <a:endParaRPr lang="en-US" dirty="0" smtClean="0"/>
          </a:p>
          <a:p>
            <a:pPr lvl="1"/>
            <a:r>
              <a:rPr lang="en-US" dirty="0" err="1" smtClean="0"/>
              <a:t>Numpy</a:t>
            </a:r>
            <a:r>
              <a:rPr lang="en-US" dirty="0"/>
              <a:t>: </a:t>
            </a:r>
            <a:r>
              <a:rPr lang="en-US" dirty="0">
                <a:latin typeface="Consolas" panose="020B0609020204030204" pitchFamily="49" charset="0"/>
              </a:rPr>
              <a:t>C = A + B</a:t>
            </a:r>
            <a:r>
              <a:rPr lang="en-US" dirty="0"/>
              <a:t> (A, B, and C are vectors of same length)</a:t>
            </a:r>
          </a:p>
          <a:p>
            <a:r>
              <a:rPr lang="en-US" dirty="0" smtClean="0"/>
              <a:t>We will look at various algorithms that work on ranges of elements</a:t>
            </a:r>
          </a:p>
          <a:p>
            <a:r>
              <a:rPr lang="en-US" dirty="0" smtClean="0"/>
              <a:t>Many common problems can be solved by applying some of these algorithms</a:t>
            </a:r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Data Parallelism (1)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3/11/2025, Lecture 12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6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Data-Parallel Model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9562151"/>
              </p:ext>
            </p:extLst>
          </p:nvPr>
        </p:nvGraphicFramePr>
        <p:xfrm>
          <a:off x="1262061" y="1828800"/>
          <a:ext cx="9692450" cy="412356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46225">
                  <a:extLst>
                    <a:ext uri="{9D8B030D-6E8A-4147-A177-3AD203B41FA5}">
                      <a16:colId xmlns:a16="http://schemas.microsoft.com/office/drawing/2014/main" val="3563011070"/>
                    </a:ext>
                  </a:extLst>
                </a:gridCol>
                <a:gridCol w="4846225">
                  <a:extLst>
                    <a:ext uri="{9D8B030D-6E8A-4147-A177-3AD203B41FA5}">
                      <a16:colId xmlns:a16="http://schemas.microsoft.com/office/drawing/2014/main" val="25237624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Data parallelism</a:t>
                      </a:r>
                      <a:endParaRPr lang="en-U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Task parallelism</a:t>
                      </a:r>
                      <a:endParaRPr lang="en-US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00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Same operations are performed on different subsets of same data</a:t>
                      </a:r>
                      <a:endParaRPr lang="en-U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Different operations are performed on the same or different data</a:t>
                      </a:r>
                      <a:endParaRPr lang="en-US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110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Synchronous computation</a:t>
                      </a:r>
                      <a:endParaRPr lang="en-U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Asynchronous computation</a:t>
                      </a:r>
                      <a:endParaRPr lang="en-US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27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Speedup is more as there is only one type of execution thread operating on all sets of data</a:t>
                      </a:r>
                      <a:endParaRPr lang="en-U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Speedup is less as each processor will execute a different thread or process on the same or different set of data</a:t>
                      </a:r>
                      <a:endParaRPr lang="en-US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955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Amount of parallelization is proportional to the input data size</a:t>
                      </a:r>
                      <a:endParaRPr lang="en-U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Amount of parallelization is proportional to the number of independent tasks to be performed</a:t>
                      </a:r>
                      <a:endParaRPr lang="en-US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937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Designed for optimum load balance on multi processor system</a:t>
                      </a:r>
                      <a:endParaRPr lang="en-U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Load balancing depends on the availability of the hardware and scheduling algorithms like static and dynamic scheduling</a:t>
                      </a:r>
                      <a:endParaRPr lang="en-US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767535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3/11/2025, Lecture 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Data Parallelism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T</a:t>
            </a:r>
            <a:r>
              <a:rPr lang="en-US" dirty="0" smtClean="0"/>
              <a:t>ype: Sequences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Collection </a:t>
            </a:r>
            <a:r>
              <a:rPr lang="en-US" dirty="0"/>
              <a:t>of elements</a:t>
            </a:r>
          </a:p>
          <a:p>
            <a:pPr lvl="1"/>
            <a:r>
              <a:rPr lang="en-US" dirty="0"/>
              <a:t>In </a:t>
            </a:r>
            <a:r>
              <a:rPr lang="en-US" dirty="0" smtClean="0"/>
              <a:t>C++: </a:t>
            </a:r>
            <a:r>
              <a:rPr lang="en-US" dirty="0" smtClean="0">
                <a:latin typeface="Consolas" panose="020B0609020204030204" pitchFamily="49" charset="0"/>
              </a:rPr>
              <a:t>vector&lt;T&gt;</a:t>
            </a:r>
            <a:r>
              <a:rPr lang="en-US" dirty="0"/>
              <a:t> </a:t>
            </a:r>
            <a:r>
              <a:rPr lang="en-US" dirty="0" smtClean="0"/>
              <a:t>(actually any C++ container)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 smtClean="0"/>
              <a:t>Similar constructs exist in other programming languages:</a:t>
            </a:r>
          </a:p>
          <a:p>
            <a:pPr lvl="2"/>
            <a:r>
              <a:rPr lang="en-US" dirty="0" smtClean="0"/>
              <a:t>Scala </a:t>
            </a:r>
            <a:r>
              <a:rPr lang="en-US" dirty="0"/>
              <a:t>lists: </a:t>
            </a:r>
            <a:r>
              <a:rPr lang="en-US" dirty="0">
                <a:latin typeface="Consolas" panose="020B0609020204030204" pitchFamily="49" charset="0"/>
              </a:rPr>
              <a:t>List[T]</a:t>
            </a:r>
          </a:p>
          <a:p>
            <a:pPr lvl="2"/>
            <a:r>
              <a:rPr lang="en-US" dirty="0" smtClean="0"/>
              <a:t>Python: </a:t>
            </a:r>
            <a:r>
              <a:rPr lang="en-US" dirty="0"/>
              <a:t>Pandas </a:t>
            </a:r>
            <a:r>
              <a:rPr lang="en-US" dirty="0" err="1" smtClean="0"/>
              <a:t>Dataframes</a:t>
            </a:r>
            <a:r>
              <a:rPr lang="en-US" dirty="0" smtClean="0"/>
              <a:t>, </a:t>
            </a:r>
            <a:r>
              <a:rPr lang="en-US" dirty="0" err="1" smtClean="0"/>
              <a:t>Numpy</a:t>
            </a:r>
            <a:r>
              <a:rPr lang="en-US" dirty="0" smtClean="0"/>
              <a:t> arrays</a:t>
            </a:r>
            <a:endParaRPr lang="en-US" dirty="0"/>
          </a:p>
          <a:p>
            <a:pPr lvl="2"/>
            <a:r>
              <a:rPr lang="en-US" dirty="0"/>
              <a:t>In a functional language (like Haskell): </a:t>
            </a:r>
            <a:r>
              <a:rPr lang="en-US" dirty="0" err="1">
                <a:latin typeface="Consolas" panose="020B0609020204030204" pitchFamily="49" charset="0"/>
              </a:rPr>
              <a:t>seq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T</a:t>
            </a:r>
          </a:p>
          <a:p>
            <a:pPr lvl="2"/>
            <a:r>
              <a:rPr lang="en-US" dirty="0"/>
              <a:t>Etc.</a:t>
            </a:r>
          </a:p>
          <a:p>
            <a:endParaRPr lang="en-US" dirty="0"/>
          </a:p>
          <a:p>
            <a:r>
              <a:rPr lang="en-US" dirty="0"/>
              <a:t>Important: </a:t>
            </a:r>
            <a:r>
              <a:rPr lang="en-US" dirty="0" smtClean="0"/>
              <a:t>data-parallel programs </a:t>
            </a:r>
            <a:r>
              <a:rPr lang="en-US" dirty="0"/>
              <a:t>only access elements of a sequence through specific operations, not direct element </a:t>
            </a:r>
            <a:r>
              <a:rPr lang="en-US" dirty="0" smtClean="0"/>
              <a:t>access</a:t>
            </a:r>
          </a:p>
          <a:p>
            <a:pPr lvl="1"/>
            <a:r>
              <a:rPr lang="en-US" dirty="0" smtClean="0"/>
              <a:t>C++: Iterators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Data Parallelism (1)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3/11/2025, Lecture 12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4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120" name="Content Placeholder 119"/>
          <p:cNvSpPr>
            <a:spLocks noGrp="1"/>
          </p:cNvSpPr>
          <p:nvPr>
            <p:ph idx="1"/>
          </p:nvPr>
        </p:nvSpPr>
        <p:spPr>
          <a:xfrm>
            <a:off x="1261873" y="1828801"/>
            <a:ext cx="5973018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Higher order function (function that takes a function as an argument)</a:t>
            </a:r>
          </a:p>
          <a:p>
            <a:r>
              <a:rPr lang="en-US" dirty="0"/>
              <a:t>Applies side-effect free unary function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Consolas" panose="020B0609020204030204" pitchFamily="49" charset="0"/>
              </a:rPr>
              <a:t>f </a:t>
            </a:r>
            <a:r>
              <a:rPr lang="en-US" dirty="0">
                <a:latin typeface="Consolas" panose="020B0609020204030204" pitchFamily="49" charset="0"/>
              </a:rPr>
              <a:t>:: a -&gt; b</a:t>
            </a:r>
            <a:r>
              <a:rPr lang="en-US" dirty="0"/>
              <a:t> to all elements of input sequence, </a:t>
            </a:r>
            <a:r>
              <a:rPr lang="en-US" dirty="0" smtClean="0"/>
              <a:t>producing an </a:t>
            </a:r>
            <a:r>
              <a:rPr lang="en-US" dirty="0"/>
              <a:t>output sequence of the same length</a:t>
            </a:r>
          </a:p>
          <a:p>
            <a:r>
              <a:rPr lang="en-US" dirty="0"/>
              <a:t>In a functional language (e.g., </a:t>
            </a:r>
            <a:r>
              <a:rPr lang="en-US" dirty="0" smtClean="0"/>
              <a:t>Haskell):</a:t>
            </a:r>
          </a:p>
          <a:p>
            <a:pPr lvl="1"/>
            <a:r>
              <a:rPr lang="pt-BR" sz="1200" dirty="0" smtClean="0">
                <a:latin typeface="Consolas" panose="020B0609020204030204" pitchFamily="49" charset="0"/>
              </a:rPr>
              <a:t>map </a:t>
            </a:r>
            <a:r>
              <a:rPr lang="pt-BR" sz="1200" dirty="0">
                <a:latin typeface="Consolas" panose="020B0609020204030204" pitchFamily="49" charset="0"/>
              </a:rPr>
              <a:t>:: (a -&gt; b) -&gt; seq a -&gt; seq </a:t>
            </a:r>
            <a:r>
              <a:rPr lang="pt-BR" sz="1200" dirty="0" smtClean="0">
                <a:latin typeface="Consolas" panose="020B0609020204030204" pitchFamily="49" charset="0"/>
              </a:rPr>
              <a:t>b</a:t>
            </a:r>
          </a:p>
          <a:p>
            <a:r>
              <a:rPr lang="pt-BR" dirty="0"/>
              <a:t>In C</a:t>
            </a:r>
            <a:r>
              <a:rPr lang="pt-BR" dirty="0" smtClean="0"/>
              <a:t>++: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sz="1400" dirty="0" smtClean="0">
              <a:solidFill>
                <a:srgbClr val="1F377F"/>
              </a:solidFill>
              <a:latin typeface="Consolas" panose="020B0609020204030204" pitchFamily="49" charset="0"/>
            </a:endParaRP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4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template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sz="140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typename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2B91AF"/>
                </a:solidFill>
                <a:latin typeface="Consolas" panose="020B0609020204030204" pitchFamily="49" charset="0"/>
              </a:rPr>
              <a:t>InputIt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typename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2B91AF"/>
                </a:solidFill>
                <a:latin typeface="Consolas" panose="020B0609020204030204" pitchFamily="49" charset="0"/>
              </a:rPr>
              <a:t>OutputIt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endParaRPr lang="en-US" sz="14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</a:t>
            </a:r>
            <a:r>
              <a:rPr lang="en-US" sz="140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typename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2B91AF"/>
                </a:solidFill>
                <a:latin typeface="Consolas" panose="020B0609020204030204" pitchFamily="49" charset="0"/>
              </a:rPr>
              <a:t>UnaryOp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400" dirty="0" err="1">
                <a:solidFill>
                  <a:srgbClr val="2B91AF"/>
                </a:solidFill>
                <a:latin typeface="Consolas" panose="020B0609020204030204" pitchFamily="49" charset="0"/>
              </a:rPr>
              <a:t>OutputIt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4531F"/>
                </a:solidFill>
                <a:latin typeface="Consolas" panose="020B0609020204030204" pitchFamily="49" charset="0"/>
              </a:rPr>
              <a:t>transform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2B91AF"/>
                </a:solidFill>
                <a:latin typeface="Consolas" panose="020B0609020204030204" pitchFamily="49" charset="0"/>
              </a:rPr>
              <a:t>InputIt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808080"/>
                </a:solidFill>
                <a:latin typeface="Consolas" panose="020B0609020204030204" pitchFamily="49" charset="0"/>
              </a:rPr>
              <a:t>first1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err="1">
                <a:solidFill>
                  <a:srgbClr val="2B91AF"/>
                </a:solidFill>
                <a:latin typeface="Consolas" panose="020B0609020204030204" pitchFamily="49" charset="0"/>
              </a:rPr>
              <a:t>InputIt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808080"/>
                </a:solidFill>
                <a:latin typeface="Consolas" panose="020B0609020204030204" pitchFamily="49" charset="0"/>
              </a:rPr>
              <a:t>last1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2B91AF"/>
                </a:solidFill>
                <a:latin typeface="Consolas" panose="020B0609020204030204" pitchFamily="49" charset="0"/>
              </a:rPr>
              <a:t>OutputIt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808080"/>
                </a:solidFill>
                <a:latin typeface="Consolas" panose="020B0609020204030204" pitchFamily="49" charset="0"/>
              </a:rPr>
              <a:t>d_first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err="1">
                <a:solidFill>
                  <a:srgbClr val="2B91AF"/>
                </a:solidFill>
                <a:latin typeface="Consolas" panose="020B0609020204030204" pitchFamily="49" charset="0"/>
              </a:rPr>
              <a:t>UnaryOp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808080"/>
                </a:solidFill>
                <a:latin typeface="Consolas" panose="020B0609020204030204" pitchFamily="49" charset="0"/>
              </a:rPr>
              <a:t>unary_op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dirty="0"/>
          </a:p>
        </p:txBody>
      </p:sp>
      <p:sp>
        <p:nvSpPr>
          <p:cNvPr id="114" name="object 11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Data Parallelism (1)</a:t>
            </a:r>
            <a:endParaRPr lang="en-US" dirty="0"/>
          </a:p>
        </p:txBody>
      </p:sp>
      <p:grpSp>
        <p:nvGrpSpPr>
          <p:cNvPr id="123" name="Group 122"/>
          <p:cNvGrpSpPr/>
          <p:nvPr/>
        </p:nvGrpSpPr>
        <p:grpSpPr>
          <a:xfrm>
            <a:off x="7330781" y="1054095"/>
            <a:ext cx="3744820" cy="3791430"/>
            <a:chOff x="6755756" y="2590864"/>
            <a:chExt cx="3744820" cy="3791430"/>
          </a:xfrm>
        </p:grpSpPr>
        <p:grpSp>
          <p:nvGrpSpPr>
            <p:cNvPr id="10" name="object 10"/>
            <p:cNvGrpSpPr/>
            <p:nvPr/>
          </p:nvGrpSpPr>
          <p:grpSpPr>
            <a:xfrm>
              <a:off x="6759077" y="4734397"/>
              <a:ext cx="3727810" cy="1376221"/>
              <a:chOff x="11145512" y="7807371"/>
              <a:chExt cx="6147435" cy="2269490"/>
            </a:xfrm>
          </p:grpSpPr>
          <p:pic>
            <p:nvPicPr>
              <p:cNvPr id="11" name="object 11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1199145" y="9470781"/>
                <a:ext cx="6043878" cy="605683"/>
              </a:xfrm>
              <a:prstGeom prst="rect">
                <a:avLst/>
              </a:prstGeom>
            </p:spPr>
          </p:pic>
          <p:pic>
            <p:nvPicPr>
              <p:cNvPr id="12" name="object 1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1426249" y="8254053"/>
                <a:ext cx="5564521" cy="460786"/>
              </a:xfrm>
              <a:prstGeom prst="rect">
                <a:avLst/>
              </a:prstGeom>
            </p:spPr>
          </p:pic>
          <p:sp>
            <p:nvSpPr>
              <p:cNvPr id="13" name="object 13"/>
              <p:cNvSpPr/>
              <p:nvPr/>
            </p:nvSpPr>
            <p:spPr>
              <a:xfrm>
                <a:off x="11161387" y="7823246"/>
                <a:ext cx="640080" cy="574675"/>
              </a:xfrm>
              <a:custGeom>
                <a:avLst/>
                <a:gdLst/>
                <a:ahLst/>
                <a:cxnLst/>
                <a:rect l="l" t="t" r="r" b="b"/>
                <a:pathLst>
                  <a:path w="640079" h="574675">
                    <a:moveTo>
                      <a:pt x="639954" y="0"/>
                    </a:moveTo>
                    <a:lnTo>
                      <a:pt x="0" y="0"/>
                    </a:lnTo>
                    <a:lnTo>
                      <a:pt x="0" y="574270"/>
                    </a:lnTo>
                    <a:lnTo>
                      <a:pt x="639954" y="574270"/>
                    </a:lnTo>
                    <a:lnTo>
                      <a:pt x="639954" y="0"/>
                    </a:lnTo>
                    <a:close/>
                  </a:path>
                </a:pathLst>
              </a:custGeom>
              <a:solidFill>
                <a:srgbClr val="EC5D57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11161387" y="7823246"/>
                <a:ext cx="640080" cy="574675"/>
              </a:xfrm>
              <a:custGeom>
                <a:avLst/>
                <a:gdLst/>
                <a:ahLst/>
                <a:cxnLst/>
                <a:rect l="l" t="t" r="r" b="b"/>
                <a:pathLst>
                  <a:path w="640079" h="574675">
                    <a:moveTo>
                      <a:pt x="0" y="0"/>
                    </a:moveTo>
                    <a:lnTo>
                      <a:pt x="639954" y="0"/>
                    </a:lnTo>
                    <a:lnTo>
                      <a:pt x="639954" y="574270"/>
                    </a:lnTo>
                    <a:lnTo>
                      <a:pt x="0" y="574270"/>
                    </a:lnTo>
                    <a:lnTo>
                      <a:pt x="0" y="0"/>
                    </a:lnTo>
                    <a:close/>
                  </a:path>
                </a:pathLst>
              </a:custGeom>
              <a:ln w="31412">
                <a:solidFill>
                  <a:srgbClr val="C82506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11943562" y="7823246"/>
                <a:ext cx="640080" cy="574675"/>
              </a:xfrm>
              <a:custGeom>
                <a:avLst/>
                <a:gdLst/>
                <a:ahLst/>
                <a:cxnLst/>
                <a:rect l="l" t="t" r="r" b="b"/>
                <a:pathLst>
                  <a:path w="640079" h="574675">
                    <a:moveTo>
                      <a:pt x="639954" y="0"/>
                    </a:moveTo>
                    <a:lnTo>
                      <a:pt x="0" y="0"/>
                    </a:lnTo>
                    <a:lnTo>
                      <a:pt x="0" y="574270"/>
                    </a:lnTo>
                    <a:lnTo>
                      <a:pt x="639954" y="574270"/>
                    </a:lnTo>
                    <a:lnTo>
                      <a:pt x="639954" y="0"/>
                    </a:lnTo>
                    <a:close/>
                  </a:path>
                </a:pathLst>
              </a:custGeom>
              <a:solidFill>
                <a:srgbClr val="EC5D57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11943562" y="7823246"/>
                <a:ext cx="640080" cy="574675"/>
              </a:xfrm>
              <a:custGeom>
                <a:avLst/>
                <a:gdLst/>
                <a:ahLst/>
                <a:cxnLst/>
                <a:rect l="l" t="t" r="r" b="b"/>
                <a:pathLst>
                  <a:path w="640079" h="574675">
                    <a:moveTo>
                      <a:pt x="0" y="0"/>
                    </a:moveTo>
                    <a:lnTo>
                      <a:pt x="639954" y="0"/>
                    </a:lnTo>
                    <a:lnTo>
                      <a:pt x="639954" y="574270"/>
                    </a:lnTo>
                    <a:lnTo>
                      <a:pt x="0" y="574270"/>
                    </a:lnTo>
                    <a:lnTo>
                      <a:pt x="0" y="0"/>
                    </a:lnTo>
                    <a:close/>
                  </a:path>
                </a:pathLst>
              </a:custGeom>
              <a:ln w="31412">
                <a:solidFill>
                  <a:srgbClr val="C82506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12725748" y="7823246"/>
                <a:ext cx="640080" cy="574675"/>
              </a:xfrm>
              <a:custGeom>
                <a:avLst/>
                <a:gdLst/>
                <a:ahLst/>
                <a:cxnLst/>
                <a:rect l="l" t="t" r="r" b="b"/>
                <a:pathLst>
                  <a:path w="640080" h="574675">
                    <a:moveTo>
                      <a:pt x="639954" y="0"/>
                    </a:moveTo>
                    <a:lnTo>
                      <a:pt x="0" y="0"/>
                    </a:lnTo>
                    <a:lnTo>
                      <a:pt x="0" y="574270"/>
                    </a:lnTo>
                    <a:lnTo>
                      <a:pt x="639954" y="574270"/>
                    </a:lnTo>
                    <a:lnTo>
                      <a:pt x="639954" y="0"/>
                    </a:lnTo>
                    <a:close/>
                  </a:path>
                </a:pathLst>
              </a:custGeom>
              <a:solidFill>
                <a:srgbClr val="EC5D57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12725748" y="7823246"/>
                <a:ext cx="640080" cy="574675"/>
              </a:xfrm>
              <a:custGeom>
                <a:avLst/>
                <a:gdLst/>
                <a:ahLst/>
                <a:cxnLst/>
                <a:rect l="l" t="t" r="r" b="b"/>
                <a:pathLst>
                  <a:path w="640080" h="574675">
                    <a:moveTo>
                      <a:pt x="0" y="0"/>
                    </a:moveTo>
                    <a:lnTo>
                      <a:pt x="639954" y="0"/>
                    </a:lnTo>
                    <a:lnTo>
                      <a:pt x="639954" y="574270"/>
                    </a:lnTo>
                    <a:lnTo>
                      <a:pt x="0" y="574270"/>
                    </a:lnTo>
                    <a:lnTo>
                      <a:pt x="0" y="0"/>
                    </a:lnTo>
                    <a:close/>
                  </a:path>
                </a:pathLst>
              </a:custGeom>
              <a:ln w="31412">
                <a:solidFill>
                  <a:srgbClr val="C82506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19" name="object 19"/>
              <p:cNvSpPr/>
              <p:nvPr/>
            </p:nvSpPr>
            <p:spPr>
              <a:xfrm>
                <a:off x="13507923" y="7823246"/>
                <a:ext cx="640080" cy="574675"/>
              </a:xfrm>
              <a:custGeom>
                <a:avLst/>
                <a:gdLst/>
                <a:ahLst/>
                <a:cxnLst/>
                <a:rect l="l" t="t" r="r" b="b"/>
                <a:pathLst>
                  <a:path w="640080" h="574675">
                    <a:moveTo>
                      <a:pt x="639954" y="0"/>
                    </a:moveTo>
                    <a:lnTo>
                      <a:pt x="0" y="0"/>
                    </a:lnTo>
                    <a:lnTo>
                      <a:pt x="0" y="574270"/>
                    </a:lnTo>
                    <a:lnTo>
                      <a:pt x="639954" y="574270"/>
                    </a:lnTo>
                    <a:lnTo>
                      <a:pt x="639954" y="0"/>
                    </a:lnTo>
                    <a:close/>
                  </a:path>
                </a:pathLst>
              </a:custGeom>
              <a:solidFill>
                <a:srgbClr val="EC5D57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20" name="object 20"/>
              <p:cNvSpPr/>
              <p:nvPr/>
            </p:nvSpPr>
            <p:spPr>
              <a:xfrm>
                <a:off x="13507923" y="7823246"/>
                <a:ext cx="640080" cy="574675"/>
              </a:xfrm>
              <a:custGeom>
                <a:avLst/>
                <a:gdLst/>
                <a:ahLst/>
                <a:cxnLst/>
                <a:rect l="l" t="t" r="r" b="b"/>
                <a:pathLst>
                  <a:path w="640080" h="574675">
                    <a:moveTo>
                      <a:pt x="0" y="0"/>
                    </a:moveTo>
                    <a:lnTo>
                      <a:pt x="639954" y="0"/>
                    </a:lnTo>
                    <a:lnTo>
                      <a:pt x="639954" y="574270"/>
                    </a:lnTo>
                    <a:lnTo>
                      <a:pt x="0" y="574270"/>
                    </a:lnTo>
                    <a:lnTo>
                      <a:pt x="0" y="0"/>
                    </a:lnTo>
                    <a:close/>
                  </a:path>
                </a:pathLst>
              </a:custGeom>
              <a:ln w="31412">
                <a:solidFill>
                  <a:srgbClr val="C82506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21" name="object 21"/>
              <p:cNvSpPr/>
              <p:nvPr/>
            </p:nvSpPr>
            <p:spPr>
              <a:xfrm>
                <a:off x="14290109" y="7823246"/>
                <a:ext cx="640080" cy="574675"/>
              </a:xfrm>
              <a:custGeom>
                <a:avLst/>
                <a:gdLst/>
                <a:ahLst/>
                <a:cxnLst/>
                <a:rect l="l" t="t" r="r" b="b"/>
                <a:pathLst>
                  <a:path w="640080" h="574675">
                    <a:moveTo>
                      <a:pt x="639954" y="0"/>
                    </a:moveTo>
                    <a:lnTo>
                      <a:pt x="0" y="0"/>
                    </a:lnTo>
                    <a:lnTo>
                      <a:pt x="0" y="574270"/>
                    </a:lnTo>
                    <a:lnTo>
                      <a:pt x="639954" y="574270"/>
                    </a:lnTo>
                    <a:lnTo>
                      <a:pt x="639954" y="0"/>
                    </a:lnTo>
                    <a:close/>
                  </a:path>
                </a:pathLst>
              </a:custGeom>
              <a:solidFill>
                <a:srgbClr val="EC5D57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14290109" y="7823246"/>
                <a:ext cx="640080" cy="574675"/>
              </a:xfrm>
              <a:custGeom>
                <a:avLst/>
                <a:gdLst/>
                <a:ahLst/>
                <a:cxnLst/>
                <a:rect l="l" t="t" r="r" b="b"/>
                <a:pathLst>
                  <a:path w="640080" h="574675">
                    <a:moveTo>
                      <a:pt x="0" y="0"/>
                    </a:moveTo>
                    <a:lnTo>
                      <a:pt x="639954" y="0"/>
                    </a:lnTo>
                    <a:lnTo>
                      <a:pt x="639954" y="574270"/>
                    </a:lnTo>
                    <a:lnTo>
                      <a:pt x="0" y="574270"/>
                    </a:lnTo>
                    <a:lnTo>
                      <a:pt x="0" y="0"/>
                    </a:lnTo>
                    <a:close/>
                  </a:path>
                </a:pathLst>
              </a:custGeom>
              <a:ln w="31412">
                <a:solidFill>
                  <a:srgbClr val="C82506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23" name="object 23"/>
              <p:cNvSpPr/>
              <p:nvPr/>
            </p:nvSpPr>
            <p:spPr>
              <a:xfrm>
                <a:off x="15072284" y="7823246"/>
                <a:ext cx="640080" cy="574675"/>
              </a:xfrm>
              <a:custGeom>
                <a:avLst/>
                <a:gdLst/>
                <a:ahLst/>
                <a:cxnLst/>
                <a:rect l="l" t="t" r="r" b="b"/>
                <a:pathLst>
                  <a:path w="640080" h="574675">
                    <a:moveTo>
                      <a:pt x="639954" y="0"/>
                    </a:moveTo>
                    <a:lnTo>
                      <a:pt x="0" y="0"/>
                    </a:lnTo>
                    <a:lnTo>
                      <a:pt x="0" y="574270"/>
                    </a:lnTo>
                    <a:lnTo>
                      <a:pt x="639954" y="574270"/>
                    </a:lnTo>
                    <a:lnTo>
                      <a:pt x="639954" y="0"/>
                    </a:lnTo>
                    <a:close/>
                  </a:path>
                </a:pathLst>
              </a:custGeom>
              <a:solidFill>
                <a:srgbClr val="EC5D57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24" name="object 24"/>
              <p:cNvSpPr/>
              <p:nvPr/>
            </p:nvSpPr>
            <p:spPr>
              <a:xfrm>
                <a:off x="15072284" y="7823246"/>
                <a:ext cx="640080" cy="574675"/>
              </a:xfrm>
              <a:custGeom>
                <a:avLst/>
                <a:gdLst/>
                <a:ahLst/>
                <a:cxnLst/>
                <a:rect l="l" t="t" r="r" b="b"/>
                <a:pathLst>
                  <a:path w="640080" h="574675">
                    <a:moveTo>
                      <a:pt x="0" y="0"/>
                    </a:moveTo>
                    <a:lnTo>
                      <a:pt x="639954" y="0"/>
                    </a:lnTo>
                    <a:lnTo>
                      <a:pt x="639954" y="574270"/>
                    </a:lnTo>
                    <a:lnTo>
                      <a:pt x="0" y="574270"/>
                    </a:lnTo>
                    <a:lnTo>
                      <a:pt x="0" y="0"/>
                    </a:lnTo>
                    <a:close/>
                  </a:path>
                </a:pathLst>
              </a:custGeom>
              <a:ln w="31412">
                <a:solidFill>
                  <a:srgbClr val="C82506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25" name="object 25"/>
              <p:cNvSpPr/>
              <p:nvPr/>
            </p:nvSpPr>
            <p:spPr>
              <a:xfrm>
                <a:off x="15854469" y="7823246"/>
                <a:ext cx="640080" cy="574675"/>
              </a:xfrm>
              <a:custGeom>
                <a:avLst/>
                <a:gdLst/>
                <a:ahLst/>
                <a:cxnLst/>
                <a:rect l="l" t="t" r="r" b="b"/>
                <a:pathLst>
                  <a:path w="640080" h="574675">
                    <a:moveTo>
                      <a:pt x="639954" y="0"/>
                    </a:moveTo>
                    <a:lnTo>
                      <a:pt x="0" y="0"/>
                    </a:lnTo>
                    <a:lnTo>
                      <a:pt x="0" y="574270"/>
                    </a:lnTo>
                    <a:lnTo>
                      <a:pt x="639954" y="574270"/>
                    </a:lnTo>
                    <a:lnTo>
                      <a:pt x="639954" y="0"/>
                    </a:lnTo>
                    <a:close/>
                  </a:path>
                </a:pathLst>
              </a:custGeom>
              <a:solidFill>
                <a:srgbClr val="EC5D57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26" name="object 26"/>
              <p:cNvSpPr/>
              <p:nvPr/>
            </p:nvSpPr>
            <p:spPr>
              <a:xfrm>
                <a:off x="15854469" y="7823246"/>
                <a:ext cx="640080" cy="574675"/>
              </a:xfrm>
              <a:custGeom>
                <a:avLst/>
                <a:gdLst/>
                <a:ahLst/>
                <a:cxnLst/>
                <a:rect l="l" t="t" r="r" b="b"/>
                <a:pathLst>
                  <a:path w="640080" h="574675">
                    <a:moveTo>
                      <a:pt x="0" y="0"/>
                    </a:moveTo>
                    <a:lnTo>
                      <a:pt x="639954" y="0"/>
                    </a:lnTo>
                    <a:lnTo>
                      <a:pt x="639954" y="574270"/>
                    </a:lnTo>
                    <a:lnTo>
                      <a:pt x="0" y="574270"/>
                    </a:lnTo>
                    <a:lnTo>
                      <a:pt x="0" y="0"/>
                    </a:lnTo>
                    <a:close/>
                  </a:path>
                </a:pathLst>
              </a:custGeom>
              <a:ln w="31412">
                <a:solidFill>
                  <a:srgbClr val="C82506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27" name="object 27"/>
              <p:cNvSpPr/>
              <p:nvPr/>
            </p:nvSpPr>
            <p:spPr>
              <a:xfrm>
                <a:off x="16636644" y="7823246"/>
                <a:ext cx="640080" cy="574675"/>
              </a:xfrm>
              <a:custGeom>
                <a:avLst/>
                <a:gdLst/>
                <a:ahLst/>
                <a:cxnLst/>
                <a:rect l="l" t="t" r="r" b="b"/>
                <a:pathLst>
                  <a:path w="640080" h="574675">
                    <a:moveTo>
                      <a:pt x="639954" y="0"/>
                    </a:moveTo>
                    <a:lnTo>
                      <a:pt x="0" y="0"/>
                    </a:lnTo>
                    <a:lnTo>
                      <a:pt x="0" y="574270"/>
                    </a:lnTo>
                    <a:lnTo>
                      <a:pt x="639954" y="574270"/>
                    </a:lnTo>
                    <a:lnTo>
                      <a:pt x="639954" y="0"/>
                    </a:lnTo>
                    <a:close/>
                  </a:path>
                </a:pathLst>
              </a:custGeom>
              <a:solidFill>
                <a:srgbClr val="EC5D57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16636644" y="7823246"/>
                <a:ext cx="640080" cy="574675"/>
              </a:xfrm>
              <a:custGeom>
                <a:avLst/>
                <a:gdLst/>
                <a:ahLst/>
                <a:cxnLst/>
                <a:rect l="l" t="t" r="r" b="b"/>
                <a:pathLst>
                  <a:path w="640080" h="574675">
                    <a:moveTo>
                      <a:pt x="0" y="0"/>
                    </a:moveTo>
                    <a:lnTo>
                      <a:pt x="639954" y="0"/>
                    </a:lnTo>
                    <a:lnTo>
                      <a:pt x="639954" y="574270"/>
                    </a:lnTo>
                    <a:lnTo>
                      <a:pt x="0" y="574270"/>
                    </a:lnTo>
                    <a:lnTo>
                      <a:pt x="0" y="0"/>
                    </a:lnTo>
                    <a:close/>
                  </a:path>
                </a:pathLst>
              </a:custGeom>
              <a:ln w="31412">
                <a:solidFill>
                  <a:srgbClr val="C82506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</p:grpSp>
        <p:sp>
          <p:nvSpPr>
            <p:cNvPr id="29" name="object 29"/>
            <p:cNvSpPr txBox="1"/>
            <p:nvPr/>
          </p:nvSpPr>
          <p:spPr>
            <a:xfrm>
              <a:off x="6906343" y="4747849"/>
              <a:ext cx="3420529" cy="284274"/>
            </a:xfrm>
            <a:prstGeom prst="rect">
              <a:avLst/>
            </a:prstGeom>
          </p:spPr>
          <p:txBody>
            <a:bodyPr vert="horz" wrap="square" lIns="0" tIns="8856" rIns="0" bIns="0" rtlCol="0">
              <a:spAutoFit/>
            </a:bodyPr>
            <a:lstStyle/>
            <a:p>
              <a:pPr marL="7701">
                <a:spcBef>
                  <a:spcPts val="69"/>
                </a:spcBef>
                <a:tabLst>
                  <a:tab pos="479790" algn="l"/>
                  <a:tab pos="952648" algn="l"/>
                  <a:tab pos="1425122" algn="l"/>
                  <a:tab pos="1897595" algn="l"/>
                  <a:tab pos="2370069" algn="l"/>
                  <a:tab pos="2842542" algn="l"/>
                  <a:tab pos="3315016" algn="l"/>
                </a:tabLst>
              </a:pPr>
              <a:r>
                <a:rPr sz="1789" b="1" spc="-30" dirty="0">
                  <a:latin typeface="Myriad Pro Cond"/>
                  <a:cs typeface="Myriad Pro Cond"/>
                </a:rPr>
                <a:t>3</a:t>
              </a:r>
              <a:r>
                <a:rPr sz="1789" b="1" dirty="0">
                  <a:latin typeface="Myriad Pro Cond"/>
                  <a:cs typeface="Myriad Pro Cond"/>
                </a:rPr>
                <a:t>	</a:t>
              </a:r>
              <a:r>
                <a:rPr sz="1789" b="1" spc="-30" dirty="0">
                  <a:latin typeface="Myriad Pro Cond"/>
                  <a:cs typeface="Myriad Pro Cond"/>
                </a:rPr>
                <a:t>8</a:t>
              </a:r>
              <a:r>
                <a:rPr sz="1789" b="1" dirty="0">
                  <a:latin typeface="Myriad Pro Cond"/>
                  <a:cs typeface="Myriad Pro Cond"/>
                </a:rPr>
                <a:t>	</a:t>
              </a:r>
              <a:r>
                <a:rPr sz="1789" b="1" spc="-30" dirty="0">
                  <a:latin typeface="Myriad Pro Cond"/>
                  <a:cs typeface="Myriad Pro Cond"/>
                </a:rPr>
                <a:t>4</a:t>
              </a:r>
              <a:r>
                <a:rPr sz="1789" b="1" dirty="0">
                  <a:latin typeface="Myriad Pro Cond"/>
                  <a:cs typeface="Myriad Pro Cond"/>
                </a:rPr>
                <a:t>	</a:t>
              </a:r>
              <a:r>
                <a:rPr sz="1789" b="1" spc="-30" dirty="0">
                  <a:latin typeface="Myriad Pro Cond"/>
                  <a:cs typeface="Myriad Pro Cond"/>
                </a:rPr>
                <a:t>6</a:t>
              </a:r>
              <a:r>
                <a:rPr sz="1789" b="1" dirty="0">
                  <a:latin typeface="Myriad Pro Cond"/>
                  <a:cs typeface="Myriad Pro Cond"/>
                </a:rPr>
                <a:t>	</a:t>
              </a:r>
              <a:r>
                <a:rPr sz="1789" b="1" spc="-30" dirty="0">
                  <a:latin typeface="Myriad Pro Cond"/>
                  <a:cs typeface="Myriad Pro Cond"/>
                </a:rPr>
                <a:t>3</a:t>
              </a:r>
              <a:r>
                <a:rPr sz="1789" b="1" dirty="0">
                  <a:latin typeface="Myriad Pro Cond"/>
                  <a:cs typeface="Myriad Pro Cond"/>
                </a:rPr>
                <a:t>	</a:t>
              </a:r>
              <a:r>
                <a:rPr sz="1789" b="1" spc="-30" dirty="0">
                  <a:latin typeface="Myriad Pro Cond"/>
                  <a:cs typeface="Myriad Pro Cond"/>
                </a:rPr>
                <a:t>9</a:t>
              </a:r>
              <a:r>
                <a:rPr sz="1789" b="1" dirty="0">
                  <a:latin typeface="Myriad Pro Cond"/>
                  <a:cs typeface="Myriad Pro Cond"/>
                </a:rPr>
                <a:t>	</a:t>
              </a:r>
              <a:r>
                <a:rPr sz="1789" b="1" spc="-30" dirty="0">
                  <a:latin typeface="Myriad Pro Cond"/>
                  <a:cs typeface="Myriad Pro Cond"/>
                </a:rPr>
                <a:t>2</a:t>
              </a:r>
              <a:r>
                <a:rPr sz="1789" b="1" dirty="0">
                  <a:latin typeface="Myriad Pro Cond"/>
                  <a:cs typeface="Myriad Pro Cond"/>
                </a:rPr>
                <a:t>	</a:t>
              </a:r>
              <a:r>
                <a:rPr sz="1789" b="1" spc="-30" dirty="0">
                  <a:latin typeface="Myriad Pro Cond"/>
                  <a:cs typeface="Myriad Pro Cond"/>
                </a:rPr>
                <a:t>8</a:t>
              </a:r>
              <a:endParaRPr sz="1789" dirty="0">
                <a:latin typeface="Myriad Pro Cond"/>
                <a:cs typeface="Myriad Pro Cond"/>
              </a:endParaRPr>
            </a:p>
          </p:txBody>
        </p:sp>
        <p:sp>
          <p:nvSpPr>
            <p:cNvPr id="30" name="object 30"/>
            <p:cNvSpPr txBox="1"/>
            <p:nvPr/>
          </p:nvSpPr>
          <p:spPr>
            <a:xfrm>
              <a:off x="6758461" y="6071579"/>
              <a:ext cx="388145" cy="310715"/>
            </a:xfrm>
            <a:prstGeom prst="rect">
              <a:avLst/>
            </a:prstGeom>
            <a:solidFill>
              <a:srgbClr val="70BF41"/>
            </a:solidFill>
            <a:ln w="31412">
              <a:solidFill>
                <a:srgbClr val="00882B"/>
              </a:solidFill>
            </a:ln>
          </p:spPr>
          <p:txBody>
            <a:bodyPr vert="horz" wrap="square" lIns="0" tIns="35041" rIns="0" bIns="0" rtlCol="0">
              <a:spAutoFit/>
            </a:bodyPr>
            <a:lstStyle/>
            <a:p>
              <a:pPr marL="113209">
                <a:spcBef>
                  <a:spcPts val="276"/>
                </a:spcBef>
              </a:pPr>
              <a:r>
                <a:rPr sz="1789" b="1" spc="-15" dirty="0">
                  <a:latin typeface="Myriad Pro Cond"/>
                  <a:cs typeface="Myriad Pro Cond"/>
                </a:rPr>
                <a:t>13</a:t>
              </a:r>
              <a:endParaRPr sz="1789">
                <a:latin typeface="Myriad Pro Cond"/>
                <a:cs typeface="Myriad Pro Cond"/>
              </a:endParaRPr>
            </a:p>
          </p:txBody>
        </p:sp>
        <p:sp>
          <p:nvSpPr>
            <p:cNvPr id="31" name="object 31"/>
            <p:cNvSpPr txBox="1"/>
            <p:nvPr/>
          </p:nvSpPr>
          <p:spPr>
            <a:xfrm>
              <a:off x="7232773" y="6071579"/>
              <a:ext cx="388145" cy="310715"/>
            </a:xfrm>
            <a:prstGeom prst="rect">
              <a:avLst/>
            </a:prstGeom>
            <a:solidFill>
              <a:srgbClr val="70BF41"/>
            </a:solidFill>
            <a:ln w="31412">
              <a:solidFill>
                <a:srgbClr val="00882B"/>
              </a:solidFill>
            </a:ln>
          </p:spPr>
          <p:txBody>
            <a:bodyPr vert="horz" wrap="square" lIns="0" tIns="35041" rIns="0" bIns="0" rtlCol="0">
              <a:spAutoFit/>
            </a:bodyPr>
            <a:lstStyle/>
            <a:p>
              <a:pPr marL="111283">
                <a:spcBef>
                  <a:spcPts val="276"/>
                </a:spcBef>
              </a:pPr>
              <a:r>
                <a:rPr sz="1789" b="1" spc="-15" dirty="0">
                  <a:latin typeface="Myriad Pro Cond"/>
                  <a:cs typeface="Myriad Pro Cond"/>
                </a:rPr>
                <a:t>18</a:t>
              </a:r>
              <a:endParaRPr sz="1789">
                <a:latin typeface="Myriad Pro Cond"/>
                <a:cs typeface="Myriad Pro Cond"/>
              </a:endParaRPr>
            </a:p>
          </p:txBody>
        </p:sp>
        <p:sp>
          <p:nvSpPr>
            <p:cNvPr id="32" name="object 32"/>
            <p:cNvSpPr txBox="1"/>
            <p:nvPr/>
          </p:nvSpPr>
          <p:spPr>
            <a:xfrm>
              <a:off x="7707091" y="6071579"/>
              <a:ext cx="388145" cy="310715"/>
            </a:xfrm>
            <a:prstGeom prst="rect">
              <a:avLst/>
            </a:prstGeom>
            <a:solidFill>
              <a:srgbClr val="70BF41"/>
            </a:solidFill>
            <a:ln w="31412">
              <a:solidFill>
                <a:srgbClr val="00882B"/>
              </a:solidFill>
            </a:ln>
          </p:spPr>
          <p:txBody>
            <a:bodyPr vert="horz" wrap="square" lIns="0" tIns="35041" rIns="0" bIns="0" rtlCol="0">
              <a:spAutoFit/>
            </a:bodyPr>
            <a:lstStyle/>
            <a:p>
              <a:pPr marL="109358">
                <a:spcBef>
                  <a:spcPts val="276"/>
                </a:spcBef>
              </a:pPr>
              <a:r>
                <a:rPr sz="1789" b="1" spc="-15" dirty="0">
                  <a:latin typeface="Myriad Pro Cond"/>
                  <a:cs typeface="Myriad Pro Cond"/>
                </a:rPr>
                <a:t>14</a:t>
              </a:r>
              <a:endParaRPr sz="1789">
                <a:latin typeface="Myriad Pro Cond"/>
                <a:cs typeface="Myriad Pro Cond"/>
              </a:endParaRPr>
            </a:p>
          </p:txBody>
        </p:sp>
        <p:sp>
          <p:nvSpPr>
            <p:cNvPr id="33" name="object 33"/>
            <p:cNvSpPr txBox="1"/>
            <p:nvPr/>
          </p:nvSpPr>
          <p:spPr>
            <a:xfrm>
              <a:off x="8181402" y="6071579"/>
              <a:ext cx="388145" cy="310715"/>
            </a:xfrm>
            <a:prstGeom prst="rect">
              <a:avLst/>
            </a:prstGeom>
            <a:solidFill>
              <a:srgbClr val="70BF41"/>
            </a:solidFill>
            <a:ln w="31412">
              <a:solidFill>
                <a:srgbClr val="00882B"/>
              </a:solidFill>
            </a:ln>
          </p:spPr>
          <p:txBody>
            <a:bodyPr vert="horz" wrap="square" lIns="0" tIns="35041" rIns="0" bIns="0" rtlCol="0">
              <a:spAutoFit/>
            </a:bodyPr>
            <a:lstStyle/>
            <a:p>
              <a:pPr marL="107433">
                <a:spcBef>
                  <a:spcPts val="276"/>
                </a:spcBef>
              </a:pPr>
              <a:r>
                <a:rPr sz="1789" b="1" spc="-15" dirty="0">
                  <a:latin typeface="Myriad Pro Cond"/>
                  <a:cs typeface="Myriad Pro Cond"/>
                </a:rPr>
                <a:t>16</a:t>
              </a:r>
              <a:endParaRPr sz="1789">
                <a:latin typeface="Myriad Pro Cond"/>
                <a:cs typeface="Myriad Pro Cond"/>
              </a:endParaRPr>
            </a:p>
          </p:txBody>
        </p:sp>
        <p:sp>
          <p:nvSpPr>
            <p:cNvPr id="34" name="object 34"/>
            <p:cNvSpPr txBox="1"/>
            <p:nvPr/>
          </p:nvSpPr>
          <p:spPr>
            <a:xfrm>
              <a:off x="8655721" y="6071579"/>
              <a:ext cx="388145" cy="310715"/>
            </a:xfrm>
            <a:prstGeom prst="rect">
              <a:avLst/>
            </a:prstGeom>
            <a:solidFill>
              <a:srgbClr val="70BF41"/>
            </a:solidFill>
            <a:ln w="31412">
              <a:solidFill>
                <a:srgbClr val="00882B"/>
              </a:solidFill>
            </a:ln>
          </p:spPr>
          <p:txBody>
            <a:bodyPr vert="horz" wrap="square" lIns="0" tIns="35041" rIns="0" bIns="0" rtlCol="0">
              <a:spAutoFit/>
            </a:bodyPr>
            <a:lstStyle/>
            <a:p>
              <a:pPr marL="105893">
                <a:spcBef>
                  <a:spcPts val="276"/>
                </a:spcBef>
              </a:pPr>
              <a:r>
                <a:rPr sz="1789" b="1" spc="-15" dirty="0">
                  <a:latin typeface="Myriad Pro Cond"/>
                  <a:cs typeface="Myriad Pro Cond"/>
                </a:rPr>
                <a:t>13</a:t>
              </a:r>
              <a:endParaRPr sz="1789">
                <a:latin typeface="Myriad Pro Cond"/>
                <a:cs typeface="Myriad Pro Cond"/>
              </a:endParaRPr>
            </a:p>
          </p:txBody>
        </p:sp>
        <p:sp>
          <p:nvSpPr>
            <p:cNvPr id="35" name="object 35"/>
            <p:cNvSpPr txBox="1"/>
            <p:nvPr/>
          </p:nvSpPr>
          <p:spPr>
            <a:xfrm>
              <a:off x="9130033" y="6071579"/>
              <a:ext cx="388145" cy="310715"/>
            </a:xfrm>
            <a:prstGeom prst="rect">
              <a:avLst/>
            </a:prstGeom>
            <a:solidFill>
              <a:srgbClr val="70BF41"/>
            </a:solidFill>
            <a:ln w="31412">
              <a:solidFill>
                <a:srgbClr val="00882B"/>
              </a:solidFill>
            </a:ln>
          </p:spPr>
          <p:txBody>
            <a:bodyPr vert="horz" wrap="square" lIns="0" tIns="35041" rIns="0" bIns="0" rtlCol="0">
              <a:spAutoFit/>
            </a:bodyPr>
            <a:lstStyle/>
            <a:p>
              <a:pPr marL="103967">
                <a:spcBef>
                  <a:spcPts val="276"/>
                </a:spcBef>
              </a:pPr>
              <a:r>
                <a:rPr sz="1789" b="1" spc="-15" dirty="0">
                  <a:latin typeface="Myriad Pro Cond"/>
                  <a:cs typeface="Myriad Pro Cond"/>
                </a:rPr>
                <a:t>19</a:t>
              </a:r>
              <a:endParaRPr sz="1789">
                <a:latin typeface="Myriad Pro Cond"/>
                <a:cs typeface="Myriad Pro Cond"/>
              </a:endParaRPr>
            </a:p>
          </p:txBody>
        </p:sp>
        <p:sp>
          <p:nvSpPr>
            <p:cNvPr id="36" name="object 36"/>
            <p:cNvSpPr txBox="1"/>
            <p:nvPr/>
          </p:nvSpPr>
          <p:spPr>
            <a:xfrm>
              <a:off x="9604344" y="6071579"/>
              <a:ext cx="388145" cy="310715"/>
            </a:xfrm>
            <a:prstGeom prst="rect">
              <a:avLst/>
            </a:prstGeom>
            <a:solidFill>
              <a:srgbClr val="70BF41"/>
            </a:solidFill>
            <a:ln w="31412">
              <a:solidFill>
                <a:srgbClr val="00882B"/>
              </a:solidFill>
            </a:ln>
          </p:spPr>
          <p:txBody>
            <a:bodyPr vert="horz" wrap="square" lIns="0" tIns="35041" rIns="0" bIns="0" rtlCol="0">
              <a:spAutoFit/>
            </a:bodyPr>
            <a:lstStyle/>
            <a:p>
              <a:pPr marL="102042">
                <a:spcBef>
                  <a:spcPts val="276"/>
                </a:spcBef>
              </a:pPr>
              <a:r>
                <a:rPr sz="1789" b="1" spc="-15" dirty="0">
                  <a:latin typeface="Myriad Pro Cond"/>
                  <a:cs typeface="Myriad Pro Cond"/>
                </a:rPr>
                <a:t>12</a:t>
              </a:r>
              <a:endParaRPr sz="1789">
                <a:latin typeface="Myriad Pro Cond"/>
                <a:cs typeface="Myriad Pro Cond"/>
              </a:endParaRPr>
            </a:p>
          </p:txBody>
        </p:sp>
        <p:sp>
          <p:nvSpPr>
            <p:cNvPr id="37" name="object 37"/>
            <p:cNvSpPr txBox="1"/>
            <p:nvPr/>
          </p:nvSpPr>
          <p:spPr>
            <a:xfrm>
              <a:off x="10078663" y="6071579"/>
              <a:ext cx="388145" cy="310715"/>
            </a:xfrm>
            <a:prstGeom prst="rect">
              <a:avLst/>
            </a:prstGeom>
            <a:solidFill>
              <a:srgbClr val="70BF41"/>
            </a:solidFill>
            <a:ln w="31412">
              <a:solidFill>
                <a:srgbClr val="00882B"/>
              </a:solidFill>
            </a:ln>
          </p:spPr>
          <p:txBody>
            <a:bodyPr vert="horz" wrap="square" lIns="0" tIns="35041" rIns="0" bIns="0" rtlCol="0">
              <a:spAutoFit/>
            </a:bodyPr>
            <a:lstStyle/>
            <a:p>
              <a:pPr marL="100502">
                <a:spcBef>
                  <a:spcPts val="276"/>
                </a:spcBef>
              </a:pPr>
              <a:r>
                <a:rPr sz="1789" b="1" spc="-15" dirty="0">
                  <a:latin typeface="Myriad Pro Cond"/>
                  <a:cs typeface="Myriad Pro Cond"/>
                </a:rPr>
                <a:t>18</a:t>
              </a:r>
              <a:endParaRPr sz="1789">
                <a:latin typeface="Myriad Pro Cond"/>
                <a:cs typeface="Myriad Pro Cond"/>
              </a:endParaRPr>
            </a:p>
          </p:txBody>
        </p:sp>
        <p:grpSp>
          <p:nvGrpSpPr>
            <p:cNvPr id="38" name="object 38"/>
            <p:cNvGrpSpPr/>
            <p:nvPr/>
          </p:nvGrpSpPr>
          <p:grpSpPr>
            <a:xfrm>
              <a:off x="6777002" y="5117973"/>
              <a:ext cx="3723574" cy="936092"/>
              <a:chOff x="11175073" y="8439916"/>
              <a:chExt cx="6140450" cy="1543685"/>
            </a:xfrm>
          </p:grpSpPr>
          <p:sp>
            <p:nvSpPr>
              <p:cNvPr id="39" name="object 39"/>
              <p:cNvSpPr/>
              <p:nvPr/>
            </p:nvSpPr>
            <p:spPr>
              <a:xfrm>
                <a:off x="11485839" y="8471578"/>
                <a:ext cx="0" cy="1386840"/>
              </a:xfrm>
              <a:custGeom>
                <a:avLst/>
                <a:gdLst/>
                <a:ahLst/>
                <a:cxnLst/>
                <a:rect l="l" t="t" r="r" b="b"/>
                <a:pathLst>
                  <a:path h="1386840">
                    <a:moveTo>
                      <a:pt x="0" y="0"/>
                    </a:moveTo>
                    <a:lnTo>
                      <a:pt x="0" y="1370843"/>
                    </a:lnTo>
                    <a:lnTo>
                      <a:pt x="0" y="1386549"/>
                    </a:lnTo>
                  </a:path>
                </a:pathLst>
              </a:custGeom>
              <a:ln w="31412">
                <a:solidFill>
                  <a:srgbClr val="AAAAAA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40" name="object 40"/>
              <p:cNvSpPr/>
              <p:nvPr/>
            </p:nvSpPr>
            <p:spPr>
              <a:xfrm>
                <a:off x="11416731" y="9842421"/>
                <a:ext cx="138430" cy="138430"/>
              </a:xfrm>
              <a:custGeom>
                <a:avLst/>
                <a:gdLst/>
                <a:ahLst/>
                <a:cxnLst/>
                <a:rect l="l" t="t" r="r" b="b"/>
                <a:pathLst>
                  <a:path w="138429" h="138429">
                    <a:moveTo>
                      <a:pt x="138215" y="0"/>
                    </a:moveTo>
                    <a:lnTo>
                      <a:pt x="0" y="0"/>
                    </a:lnTo>
                    <a:lnTo>
                      <a:pt x="69107" y="138215"/>
                    </a:lnTo>
                    <a:lnTo>
                      <a:pt x="138215" y="0"/>
                    </a:lnTo>
                    <a:close/>
                  </a:path>
                </a:pathLst>
              </a:custGeom>
              <a:solidFill>
                <a:srgbClr val="AAAAAA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41" name="object 41"/>
              <p:cNvSpPr/>
              <p:nvPr/>
            </p:nvSpPr>
            <p:spPr>
              <a:xfrm>
                <a:off x="12260538" y="8450470"/>
                <a:ext cx="0" cy="1386840"/>
              </a:xfrm>
              <a:custGeom>
                <a:avLst/>
                <a:gdLst/>
                <a:ahLst/>
                <a:cxnLst/>
                <a:rect l="l" t="t" r="r" b="b"/>
                <a:pathLst>
                  <a:path h="1386840">
                    <a:moveTo>
                      <a:pt x="0" y="0"/>
                    </a:moveTo>
                    <a:lnTo>
                      <a:pt x="0" y="1370843"/>
                    </a:lnTo>
                    <a:lnTo>
                      <a:pt x="0" y="1386549"/>
                    </a:lnTo>
                  </a:path>
                </a:pathLst>
              </a:custGeom>
              <a:ln w="31412">
                <a:solidFill>
                  <a:srgbClr val="AAAAAA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42" name="object 42"/>
              <p:cNvSpPr/>
              <p:nvPr/>
            </p:nvSpPr>
            <p:spPr>
              <a:xfrm>
                <a:off x="12191430" y="9821313"/>
                <a:ext cx="138430" cy="138430"/>
              </a:xfrm>
              <a:custGeom>
                <a:avLst/>
                <a:gdLst/>
                <a:ahLst/>
                <a:cxnLst/>
                <a:rect l="l" t="t" r="r" b="b"/>
                <a:pathLst>
                  <a:path w="138429" h="138429">
                    <a:moveTo>
                      <a:pt x="138215" y="0"/>
                    </a:moveTo>
                    <a:lnTo>
                      <a:pt x="0" y="0"/>
                    </a:lnTo>
                    <a:lnTo>
                      <a:pt x="69107" y="138215"/>
                    </a:lnTo>
                    <a:lnTo>
                      <a:pt x="138215" y="0"/>
                    </a:lnTo>
                    <a:close/>
                  </a:path>
                </a:pathLst>
              </a:custGeom>
              <a:solidFill>
                <a:srgbClr val="AAAAAA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43" name="object 43"/>
              <p:cNvSpPr/>
              <p:nvPr/>
            </p:nvSpPr>
            <p:spPr>
              <a:xfrm>
                <a:off x="13046126" y="8461023"/>
                <a:ext cx="0" cy="1386840"/>
              </a:xfrm>
              <a:custGeom>
                <a:avLst/>
                <a:gdLst/>
                <a:ahLst/>
                <a:cxnLst/>
                <a:rect l="l" t="t" r="r" b="b"/>
                <a:pathLst>
                  <a:path h="1386840">
                    <a:moveTo>
                      <a:pt x="0" y="0"/>
                    </a:moveTo>
                    <a:lnTo>
                      <a:pt x="0" y="1370843"/>
                    </a:lnTo>
                    <a:lnTo>
                      <a:pt x="0" y="1386549"/>
                    </a:lnTo>
                  </a:path>
                </a:pathLst>
              </a:custGeom>
              <a:ln w="31412">
                <a:solidFill>
                  <a:srgbClr val="AAAAAA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44" name="object 44"/>
              <p:cNvSpPr/>
              <p:nvPr/>
            </p:nvSpPr>
            <p:spPr>
              <a:xfrm>
                <a:off x="12977018" y="9831867"/>
                <a:ext cx="138430" cy="138430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38429">
                    <a:moveTo>
                      <a:pt x="138215" y="0"/>
                    </a:moveTo>
                    <a:lnTo>
                      <a:pt x="0" y="0"/>
                    </a:lnTo>
                    <a:lnTo>
                      <a:pt x="69107" y="138215"/>
                    </a:lnTo>
                    <a:lnTo>
                      <a:pt x="138215" y="0"/>
                    </a:lnTo>
                    <a:close/>
                  </a:path>
                </a:pathLst>
              </a:custGeom>
              <a:solidFill>
                <a:srgbClr val="AAAAAA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45" name="object 45"/>
              <p:cNvSpPr/>
              <p:nvPr/>
            </p:nvSpPr>
            <p:spPr>
              <a:xfrm>
                <a:off x="13820825" y="8439916"/>
                <a:ext cx="0" cy="1386840"/>
              </a:xfrm>
              <a:custGeom>
                <a:avLst/>
                <a:gdLst/>
                <a:ahLst/>
                <a:cxnLst/>
                <a:rect l="l" t="t" r="r" b="b"/>
                <a:pathLst>
                  <a:path h="1386840">
                    <a:moveTo>
                      <a:pt x="0" y="0"/>
                    </a:moveTo>
                    <a:lnTo>
                      <a:pt x="0" y="1370843"/>
                    </a:lnTo>
                    <a:lnTo>
                      <a:pt x="0" y="1386549"/>
                    </a:lnTo>
                  </a:path>
                </a:pathLst>
              </a:custGeom>
              <a:ln w="31412">
                <a:solidFill>
                  <a:srgbClr val="AAAAAA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46" name="object 46"/>
              <p:cNvSpPr/>
              <p:nvPr/>
            </p:nvSpPr>
            <p:spPr>
              <a:xfrm>
                <a:off x="13751717" y="9810759"/>
                <a:ext cx="138430" cy="138430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38429">
                    <a:moveTo>
                      <a:pt x="138215" y="0"/>
                    </a:moveTo>
                    <a:lnTo>
                      <a:pt x="0" y="0"/>
                    </a:lnTo>
                    <a:lnTo>
                      <a:pt x="69107" y="138215"/>
                    </a:lnTo>
                    <a:lnTo>
                      <a:pt x="138215" y="0"/>
                    </a:lnTo>
                    <a:close/>
                  </a:path>
                </a:pathLst>
              </a:custGeom>
              <a:solidFill>
                <a:srgbClr val="AAAAAA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47" name="object 47"/>
              <p:cNvSpPr/>
              <p:nvPr/>
            </p:nvSpPr>
            <p:spPr>
              <a:xfrm>
                <a:off x="14595524" y="8473960"/>
                <a:ext cx="0" cy="1386840"/>
              </a:xfrm>
              <a:custGeom>
                <a:avLst/>
                <a:gdLst/>
                <a:ahLst/>
                <a:cxnLst/>
                <a:rect l="l" t="t" r="r" b="b"/>
                <a:pathLst>
                  <a:path h="1386840">
                    <a:moveTo>
                      <a:pt x="0" y="0"/>
                    </a:moveTo>
                    <a:lnTo>
                      <a:pt x="0" y="1370843"/>
                    </a:lnTo>
                    <a:lnTo>
                      <a:pt x="0" y="1386549"/>
                    </a:lnTo>
                  </a:path>
                </a:pathLst>
              </a:custGeom>
              <a:ln w="31412">
                <a:solidFill>
                  <a:srgbClr val="AAAAAA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48" name="object 48"/>
              <p:cNvSpPr/>
              <p:nvPr/>
            </p:nvSpPr>
            <p:spPr>
              <a:xfrm>
                <a:off x="14526416" y="9844803"/>
                <a:ext cx="138430" cy="138430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38429">
                    <a:moveTo>
                      <a:pt x="138215" y="0"/>
                    </a:moveTo>
                    <a:lnTo>
                      <a:pt x="0" y="0"/>
                    </a:lnTo>
                    <a:lnTo>
                      <a:pt x="69107" y="138215"/>
                    </a:lnTo>
                    <a:lnTo>
                      <a:pt x="138215" y="0"/>
                    </a:lnTo>
                    <a:close/>
                  </a:path>
                </a:pathLst>
              </a:custGeom>
              <a:solidFill>
                <a:srgbClr val="AAAAAA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49" name="object 49"/>
              <p:cNvSpPr/>
              <p:nvPr/>
            </p:nvSpPr>
            <p:spPr>
              <a:xfrm>
                <a:off x="15370223" y="8452852"/>
                <a:ext cx="0" cy="1386840"/>
              </a:xfrm>
              <a:custGeom>
                <a:avLst/>
                <a:gdLst/>
                <a:ahLst/>
                <a:cxnLst/>
                <a:rect l="l" t="t" r="r" b="b"/>
                <a:pathLst>
                  <a:path h="1386840">
                    <a:moveTo>
                      <a:pt x="0" y="0"/>
                    </a:moveTo>
                    <a:lnTo>
                      <a:pt x="0" y="1370843"/>
                    </a:lnTo>
                    <a:lnTo>
                      <a:pt x="0" y="1386549"/>
                    </a:lnTo>
                  </a:path>
                </a:pathLst>
              </a:custGeom>
              <a:ln w="31412">
                <a:solidFill>
                  <a:srgbClr val="AAAAAA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50" name="object 50"/>
              <p:cNvSpPr/>
              <p:nvPr/>
            </p:nvSpPr>
            <p:spPr>
              <a:xfrm>
                <a:off x="15301115" y="9823696"/>
                <a:ext cx="138430" cy="138430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38429">
                    <a:moveTo>
                      <a:pt x="138215" y="0"/>
                    </a:moveTo>
                    <a:lnTo>
                      <a:pt x="0" y="0"/>
                    </a:lnTo>
                    <a:lnTo>
                      <a:pt x="69107" y="138215"/>
                    </a:lnTo>
                    <a:lnTo>
                      <a:pt x="138215" y="0"/>
                    </a:lnTo>
                    <a:close/>
                  </a:path>
                </a:pathLst>
              </a:custGeom>
              <a:solidFill>
                <a:srgbClr val="AAAAAA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51" name="object 51"/>
              <p:cNvSpPr/>
              <p:nvPr/>
            </p:nvSpPr>
            <p:spPr>
              <a:xfrm>
                <a:off x="16146964" y="8473960"/>
                <a:ext cx="0" cy="1386840"/>
              </a:xfrm>
              <a:custGeom>
                <a:avLst/>
                <a:gdLst/>
                <a:ahLst/>
                <a:cxnLst/>
                <a:rect l="l" t="t" r="r" b="b"/>
                <a:pathLst>
                  <a:path h="1386840">
                    <a:moveTo>
                      <a:pt x="0" y="0"/>
                    </a:moveTo>
                    <a:lnTo>
                      <a:pt x="0" y="1370843"/>
                    </a:lnTo>
                    <a:lnTo>
                      <a:pt x="0" y="1386549"/>
                    </a:lnTo>
                  </a:path>
                </a:pathLst>
              </a:custGeom>
              <a:ln w="31412">
                <a:solidFill>
                  <a:srgbClr val="AAAAAA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52" name="object 52"/>
              <p:cNvSpPr/>
              <p:nvPr/>
            </p:nvSpPr>
            <p:spPr>
              <a:xfrm>
                <a:off x="16077856" y="9844803"/>
                <a:ext cx="138430" cy="138430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38429">
                    <a:moveTo>
                      <a:pt x="138215" y="0"/>
                    </a:moveTo>
                    <a:lnTo>
                      <a:pt x="0" y="0"/>
                    </a:lnTo>
                    <a:lnTo>
                      <a:pt x="69107" y="138215"/>
                    </a:lnTo>
                    <a:lnTo>
                      <a:pt x="138215" y="0"/>
                    </a:lnTo>
                    <a:close/>
                  </a:path>
                </a:pathLst>
              </a:custGeom>
              <a:solidFill>
                <a:srgbClr val="AAAAAA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53" name="object 53"/>
              <p:cNvSpPr/>
              <p:nvPr/>
            </p:nvSpPr>
            <p:spPr>
              <a:xfrm>
                <a:off x="16921663" y="8452852"/>
                <a:ext cx="0" cy="1386840"/>
              </a:xfrm>
              <a:custGeom>
                <a:avLst/>
                <a:gdLst/>
                <a:ahLst/>
                <a:cxnLst/>
                <a:rect l="l" t="t" r="r" b="b"/>
                <a:pathLst>
                  <a:path h="1386840">
                    <a:moveTo>
                      <a:pt x="0" y="0"/>
                    </a:moveTo>
                    <a:lnTo>
                      <a:pt x="0" y="1370843"/>
                    </a:lnTo>
                    <a:lnTo>
                      <a:pt x="0" y="1386549"/>
                    </a:lnTo>
                  </a:path>
                </a:pathLst>
              </a:custGeom>
              <a:ln w="31412">
                <a:solidFill>
                  <a:srgbClr val="AAAAAA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54" name="object 54"/>
              <p:cNvSpPr/>
              <p:nvPr/>
            </p:nvSpPr>
            <p:spPr>
              <a:xfrm>
                <a:off x="16852555" y="9823696"/>
                <a:ext cx="138430" cy="138430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38429">
                    <a:moveTo>
                      <a:pt x="138215" y="0"/>
                    </a:moveTo>
                    <a:lnTo>
                      <a:pt x="0" y="0"/>
                    </a:lnTo>
                    <a:lnTo>
                      <a:pt x="69107" y="138215"/>
                    </a:lnTo>
                    <a:lnTo>
                      <a:pt x="138215" y="0"/>
                    </a:lnTo>
                    <a:close/>
                  </a:path>
                </a:pathLst>
              </a:custGeom>
              <a:solidFill>
                <a:srgbClr val="AAAAAA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55" name="object 55"/>
              <p:cNvSpPr/>
              <p:nvPr/>
            </p:nvSpPr>
            <p:spPr>
              <a:xfrm>
                <a:off x="11190779" y="8873013"/>
                <a:ext cx="581660" cy="545465"/>
              </a:xfrm>
              <a:custGeom>
                <a:avLst/>
                <a:gdLst/>
                <a:ahLst/>
                <a:cxnLst/>
                <a:rect l="l" t="t" r="r" b="b"/>
                <a:pathLst>
                  <a:path w="581659" h="545465">
                    <a:moveTo>
                      <a:pt x="404710" y="0"/>
                    </a:moveTo>
                    <a:lnTo>
                      <a:pt x="176455" y="0"/>
                    </a:lnTo>
                    <a:lnTo>
                      <a:pt x="141343" y="135"/>
                    </a:lnTo>
                    <a:lnTo>
                      <a:pt x="90535" y="3648"/>
                    </a:lnTo>
                    <a:lnTo>
                      <a:pt x="51789" y="19072"/>
                    </a:lnTo>
                    <a:lnTo>
                      <a:pt x="19073" y="51788"/>
                    </a:lnTo>
                    <a:lnTo>
                      <a:pt x="3648" y="90534"/>
                    </a:lnTo>
                    <a:lnTo>
                      <a:pt x="135" y="141345"/>
                    </a:lnTo>
                    <a:lnTo>
                      <a:pt x="0" y="176459"/>
                    </a:lnTo>
                    <a:lnTo>
                      <a:pt x="0" y="368721"/>
                    </a:lnTo>
                    <a:lnTo>
                      <a:pt x="1081" y="432154"/>
                    </a:lnTo>
                    <a:lnTo>
                      <a:pt x="8648" y="472285"/>
                    </a:lnTo>
                    <a:lnTo>
                      <a:pt x="33650" y="511531"/>
                    </a:lnTo>
                    <a:lnTo>
                      <a:pt x="72898" y="536534"/>
                    </a:lnTo>
                    <a:lnTo>
                      <a:pt x="113026" y="544100"/>
                    </a:lnTo>
                    <a:lnTo>
                      <a:pt x="176455" y="545181"/>
                    </a:lnTo>
                    <a:lnTo>
                      <a:pt x="404710" y="545181"/>
                    </a:lnTo>
                    <a:lnTo>
                      <a:pt x="468138" y="544100"/>
                    </a:lnTo>
                    <a:lnTo>
                      <a:pt x="508267" y="536534"/>
                    </a:lnTo>
                    <a:lnTo>
                      <a:pt x="547514" y="511531"/>
                    </a:lnTo>
                    <a:lnTo>
                      <a:pt x="572516" y="472285"/>
                    </a:lnTo>
                    <a:lnTo>
                      <a:pt x="580084" y="432154"/>
                    </a:lnTo>
                    <a:lnTo>
                      <a:pt x="581165" y="368721"/>
                    </a:lnTo>
                    <a:lnTo>
                      <a:pt x="581165" y="176459"/>
                    </a:lnTo>
                    <a:lnTo>
                      <a:pt x="580084" y="113026"/>
                    </a:lnTo>
                    <a:lnTo>
                      <a:pt x="572516" y="72896"/>
                    </a:lnTo>
                    <a:lnTo>
                      <a:pt x="547514" y="33650"/>
                    </a:lnTo>
                    <a:lnTo>
                      <a:pt x="508267" y="8647"/>
                    </a:lnTo>
                    <a:lnTo>
                      <a:pt x="468138" y="1080"/>
                    </a:lnTo>
                    <a:lnTo>
                      <a:pt x="404710" y="0"/>
                    </a:lnTo>
                    <a:close/>
                  </a:path>
                </a:pathLst>
              </a:custGeom>
              <a:solidFill>
                <a:srgbClr val="DCDEE0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56" name="object 56"/>
              <p:cNvSpPr/>
              <p:nvPr/>
            </p:nvSpPr>
            <p:spPr>
              <a:xfrm>
                <a:off x="11190780" y="8873013"/>
                <a:ext cx="581660" cy="545465"/>
              </a:xfrm>
              <a:custGeom>
                <a:avLst/>
                <a:gdLst/>
                <a:ahLst/>
                <a:cxnLst/>
                <a:rect l="l" t="t" r="r" b="b"/>
                <a:pathLst>
                  <a:path w="581659" h="545465">
                    <a:moveTo>
                      <a:pt x="176459" y="0"/>
                    </a:moveTo>
                    <a:lnTo>
                      <a:pt x="404706" y="0"/>
                    </a:lnTo>
                    <a:lnTo>
                      <a:pt x="439821" y="135"/>
                    </a:lnTo>
                    <a:lnTo>
                      <a:pt x="490632" y="3648"/>
                    </a:lnTo>
                    <a:lnTo>
                      <a:pt x="529378" y="19072"/>
                    </a:lnTo>
                    <a:lnTo>
                      <a:pt x="562094" y="51788"/>
                    </a:lnTo>
                    <a:lnTo>
                      <a:pt x="577518" y="90533"/>
                    </a:lnTo>
                    <a:lnTo>
                      <a:pt x="581031" y="141345"/>
                    </a:lnTo>
                    <a:lnTo>
                      <a:pt x="581166" y="176459"/>
                    </a:lnTo>
                    <a:lnTo>
                      <a:pt x="581166" y="368721"/>
                    </a:lnTo>
                    <a:lnTo>
                      <a:pt x="580085" y="432154"/>
                    </a:lnTo>
                    <a:lnTo>
                      <a:pt x="572519" y="472285"/>
                    </a:lnTo>
                    <a:lnTo>
                      <a:pt x="547516" y="511531"/>
                    </a:lnTo>
                    <a:lnTo>
                      <a:pt x="508270" y="536533"/>
                    </a:lnTo>
                    <a:lnTo>
                      <a:pt x="468139" y="544100"/>
                    </a:lnTo>
                    <a:lnTo>
                      <a:pt x="404706" y="545181"/>
                    </a:lnTo>
                    <a:lnTo>
                      <a:pt x="176459" y="545181"/>
                    </a:lnTo>
                    <a:lnTo>
                      <a:pt x="113026" y="544100"/>
                    </a:lnTo>
                    <a:lnTo>
                      <a:pt x="72895" y="536533"/>
                    </a:lnTo>
                    <a:lnTo>
                      <a:pt x="33649" y="511531"/>
                    </a:lnTo>
                    <a:lnTo>
                      <a:pt x="8647" y="472285"/>
                    </a:lnTo>
                    <a:lnTo>
                      <a:pt x="1080" y="432154"/>
                    </a:lnTo>
                    <a:lnTo>
                      <a:pt x="0" y="368721"/>
                    </a:lnTo>
                    <a:lnTo>
                      <a:pt x="0" y="176459"/>
                    </a:lnTo>
                    <a:lnTo>
                      <a:pt x="1080" y="113026"/>
                    </a:lnTo>
                    <a:lnTo>
                      <a:pt x="8647" y="72895"/>
                    </a:lnTo>
                    <a:lnTo>
                      <a:pt x="33649" y="33649"/>
                    </a:lnTo>
                    <a:lnTo>
                      <a:pt x="72895" y="8647"/>
                    </a:lnTo>
                    <a:lnTo>
                      <a:pt x="113026" y="1080"/>
                    </a:lnTo>
                    <a:lnTo>
                      <a:pt x="176459" y="0"/>
                    </a:lnTo>
                    <a:close/>
                  </a:path>
                </a:pathLst>
              </a:custGeom>
              <a:ln w="31412">
                <a:solidFill>
                  <a:srgbClr val="A6AAA9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57" name="object 57"/>
              <p:cNvSpPr/>
              <p:nvPr/>
            </p:nvSpPr>
            <p:spPr>
              <a:xfrm>
                <a:off x="11980431" y="8873013"/>
                <a:ext cx="581660" cy="545465"/>
              </a:xfrm>
              <a:custGeom>
                <a:avLst/>
                <a:gdLst/>
                <a:ahLst/>
                <a:cxnLst/>
                <a:rect l="l" t="t" r="r" b="b"/>
                <a:pathLst>
                  <a:path w="581659" h="545465">
                    <a:moveTo>
                      <a:pt x="404699" y="0"/>
                    </a:moveTo>
                    <a:lnTo>
                      <a:pt x="176455" y="0"/>
                    </a:lnTo>
                    <a:lnTo>
                      <a:pt x="141342" y="135"/>
                    </a:lnTo>
                    <a:lnTo>
                      <a:pt x="90530" y="3648"/>
                    </a:lnTo>
                    <a:lnTo>
                      <a:pt x="51783" y="19072"/>
                    </a:lnTo>
                    <a:lnTo>
                      <a:pt x="19069" y="51788"/>
                    </a:lnTo>
                    <a:lnTo>
                      <a:pt x="3648" y="90534"/>
                    </a:lnTo>
                    <a:lnTo>
                      <a:pt x="135" y="141345"/>
                    </a:lnTo>
                    <a:lnTo>
                      <a:pt x="0" y="176459"/>
                    </a:lnTo>
                    <a:lnTo>
                      <a:pt x="0" y="368721"/>
                    </a:lnTo>
                    <a:lnTo>
                      <a:pt x="1081" y="432154"/>
                    </a:lnTo>
                    <a:lnTo>
                      <a:pt x="8648" y="472285"/>
                    </a:lnTo>
                    <a:lnTo>
                      <a:pt x="33645" y="511531"/>
                    </a:lnTo>
                    <a:lnTo>
                      <a:pt x="72887" y="536534"/>
                    </a:lnTo>
                    <a:lnTo>
                      <a:pt x="113025" y="544100"/>
                    </a:lnTo>
                    <a:lnTo>
                      <a:pt x="176455" y="545181"/>
                    </a:lnTo>
                    <a:lnTo>
                      <a:pt x="404699" y="545181"/>
                    </a:lnTo>
                    <a:lnTo>
                      <a:pt x="468137" y="544100"/>
                    </a:lnTo>
                    <a:lnTo>
                      <a:pt x="508267" y="536534"/>
                    </a:lnTo>
                    <a:lnTo>
                      <a:pt x="547514" y="511531"/>
                    </a:lnTo>
                    <a:lnTo>
                      <a:pt x="572516" y="472285"/>
                    </a:lnTo>
                    <a:lnTo>
                      <a:pt x="580084" y="432154"/>
                    </a:lnTo>
                    <a:lnTo>
                      <a:pt x="581165" y="368721"/>
                    </a:lnTo>
                    <a:lnTo>
                      <a:pt x="581165" y="176459"/>
                    </a:lnTo>
                    <a:lnTo>
                      <a:pt x="580084" y="113026"/>
                    </a:lnTo>
                    <a:lnTo>
                      <a:pt x="572516" y="72896"/>
                    </a:lnTo>
                    <a:lnTo>
                      <a:pt x="547514" y="33650"/>
                    </a:lnTo>
                    <a:lnTo>
                      <a:pt x="508267" y="8647"/>
                    </a:lnTo>
                    <a:lnTo>
                      <a:pt x="468137" y="1080"/>
                    </a:lnTo>
                    <a:lnTo>
                      <a:pt x="404699" y="0"/>
                    </a:lnTo>
                    <a:close/>
                  </a:path>
                </a:pathLst>
              </a:custGeom>
              <a:solidFill>
                <a:srgbClr val="DCDEE0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58" name="object 58"/>
              <p:cNvSpPr/>
              <p:nvPr/>
            </p:nvSpPr>
            <p:spPr>
              <a:xfrm>
                <a:off x="11980431" y="8873013"/>
                <a:ext cx="581660" cy="545465"/>
              </a:xfrm>
              <a:custGeom>
                <a:avLst/>
                <a:gdLst/>
                <a:ahLst/>
                <a:cxnLst/>
                <a:rect l="l" t="t" r="r" b="b"/>
                <a:pathLst>
                  <a:path w="581659" h="545465">
                    <a:moveTo>
                      <a:pt x="176459" y="0"/>
                    </a:moveTo>
                    <a:lnTo>
                      <a:pt x="404706" y="0"/>
                    </a:lnTo>
                    <a:lnTo>
                      <a:pt x="439821" y="135"/>
                    </a:lnTo>
                    <a:lnTo>
                      <a:pt x="490632" y="3648"/>
                    </a:lnTo>
                    <a:lnTo>
                      <a:pt x="529378" y="19072"/>
                    </a:lnTo>
                    <a:lnTo>
                      <a:pt x="562094" y="51788"/>
                    </a:lnTo>
                    <a:lnTo>
                      <a:pt x="577518" y="90533"/>
                    </a:lnTo>
                    <a:lnTo>
                      <a:pt x="581031" y="141345"/>
                    </a:lnTo>
                    <a:lnTo>
                      <a:pt x="581166" y="176459"/>
                    </a:lnTo>
                    <a:lnTo>
                      <a:pt x="581166" y="368721"/>
                    </a:lnTo>
                    <a:lnTo>
                      <a:pt x="580085" y="432154"/>
                    </a:lnTo>
                    <a:lnTo>
                      <a:pt x="572519" y="472285"/>
                    </a:lnTo>
                    <a:lnTo>
                      <a:pt x="547516" y="511531"/>
                    </a:lnTo>
                    <a:lnTo>
                      <a:pt x="508270" y="536533"/>
                    </a:lnTo>
                    <a:lnTo>
                      <a:pt x="468139" y="544100"/>
                    </a:lnTo>
                    <a:lnTo>
                      <a:pt x="404706" y="545181"/>
                    </a:lnTo>
                    <a:lnTo>
                      <a:pt x="176459" y="545181"/>
                    </a:lnTo>
                    <a:lnTo>
                      <a:pt x="113026" y="544100"/>
                    </a:lnTo>
                    <a:lnTo>
                      <a:pt x="72895" y="536533"/>
                    </a:lnTo>
                    <a:lnTo>
                      <a:pt x="33649" y="511531"/>
                    </a:lnTo>
                    <a:lnTo>
                      <a:pt x="8647" y="472285"/>
                    </a:lnTo>
                    <a:lnTo>
                      <a:pt x="1080" y="432154"/>
                    </a:lnTo>
                    <a:lnTo>
                      <a:pt x="0" y="368721"/>
                    </a:lnTo>
                    <a:lnTo>
                      <a:pt x="0" y="176459"/>
                    </a:lnTo>
                    <a:lnTo>
                      <a:pt x="1080" y="113026"/>
                    </a:lnTo>
                    <a:lnTo>
                      <a:pt x="8647" y="72895"/>
                    </a:lnTo>
                    <a:lnTo>
                      <a:pt x="33649" y="33649"/>
                    </a:lnTo>
                    <a:lnTo>
                      <a:pt x="72895" y="8647"/>
                    </a:lnTo>
                    <a:lnTo>
                      <a:pt x="113026" y="1080"/>
                    </a:lnTo>
                    <a:lnTo>
                      <a:pt x="176459" y="0"/>
                    </a:lnTo>
                    <a:close/>
                  </a:path>
                </a:pathLst>
              </a:custGeom>
              <a:ln w="31412">
                <a:solidFill>
                  <a:srgbClr val="A6AAA9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59" name="object 59"/>
              <p:cNvSpPr/>
              <p:nvPr/>
            </p:nvSpPr>
            <p:spPr>
              <a:xfrm>
                <a:off x="12770061" y="8873013"/>
                <a:ext cx="581660" cy="545465"/>
              </a:xfrm>
              <a:custGeom>
                <a:avLst/>
                <a:gdLst/>
                <a:ahLst/>
                <a:cxnLst/>
                <a:rect l="l" t="t" r="r" b="b"/>
                <a:pathLst>
                  <a:path w="581659" h="545465">
                    <a:moveTo>
                      <a:pt x="404710" y="0"/>
                    </a:moveTo>
                    <a:lnTo>
                      <a:pt x="176455" y="0"/>
                    </a:lnTo>
                    <a:lnTo>
                      <a:pt x="141343" y="135"/>
                    </a:lnTo>
                    <a:lnTo>
                      <a:pt x="90535" y="3648"/>
                    </a:lnTo>
                    <a:lnTo>
                      <a:pt x="51789" y="19072"/>
                    </a:lnTo>
                    <a:lnTo>
                      <a:pt x="19073" y="51788"/>
                    </a:lnTo>
                    <a:lnTo>
                      <a:pt x="3648" y="90534"/>
                    </a:lnTo>
                    <a:lnTo>
                      <a:pt x="135" y="141345"/>
                    </a:lnTo>
                    <a:lnTo>
                      <a:pt x="0" y="176459"/>
                    </a:lnTo>
                    <a:lnTo>
                      <a:pt x="0" y="368721"/>
                    </a:lnTo>
                    <a:lnTo>
                      <a:pt x="1081" y="432154"/>
                    </a:lnTo>
                    <a:lnTo>
                      <a:pt x="8648" y="472285"/>
                    </a:lnTo>
                    <a:lnTo>
                      <a:pt x="33650" y="511531"/>
                    </a:lnTo>
                    <a:lnTo>
                      <a:pt x="72898" y="536534"/>
                    </a:lnTo>
                    <a:lnTo>
                      <a:pt x="113026" y="544100"/>
                    </a:lnTo>
                    <a:lnTo>
                      <a:pt x="176455" y="545181"/>
                    </a:lnTo>
                    <a:lnTo>
                      <a:pt x="404710" y="545181"/>
                    </a:lnTo>
                    <a:lnTo>
                      <a:pt x="468138" y="544100"/>
                    </a:lnTo>
                    <a:lnTo>
                      <a:pt x="508267" y="536534"/>
                    </a:lnTo>
                    <a:lnTo>
                      <a:pt x="547514" y="511531"/>
                    </a:lnTo>
                    <a:lnTo>
                      <a:pt x="572516" y="472285"/>
                    </a:lnTo>
                    <a:lnTo>
                      <a:pt x="580084" y="432154"/>
                    </a:lnTo>
                    <a:lnTo>
                      <a:pt x="581165" y="368721"/>
                    </a:lnTo>
                    <a:lnTo>
                      <a:pt x="581165" y="176459"/>
                    </a:lnTo>
                    <a:lnTo>
                      <a:pt x="580084" y="113026"/>
                    </a:lnTo>
                    <a:lnTo>
                      <a:pt x="572516" y="72896"/>
                    </a:lnTo>
                    <a:lnTo>
                      <a:pt x="547514" y="33650"/>
                    </a:lnTo>
                    <a:lnTo>
                      <a:pt x="508267" y="8647"/>
                    </a:lnTo>
                    <a:lnTo>
                      <a:pt x="468138" y="1080"/>
                    </a:lnTo>
                    <a:lnTo>
                      <a:pt x="404710" y="0"/>
                    </a:lnTo>
                    <a:close/>
                  </a:path>
                </a:pathLst>
              </a:custGeom>
              <a:solidFill>
                <a:srgbClr val="DCDEE0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60" name="object 60"/>
              <p:cNvSpPr/>
              <p:nvPr/>
            </p:nvSpPr>
            <p:spPr>
              <a:xfrm>
                <a:off x="12770061" y="8873013"/>
                <a:ext cx="581660" cy="545465"/>
              </a:xfrm>
              <a:custGeom>
                <a:avLst/>
                <a:gdLst/>
                <a:ahLst/>
                <a:cxnLst/>
                <a:rect l="l" t="t" r="r" b="b"/>
                <a:pathLst>
                  <a:path w="581659" h="545465">
                    <a:moveTo>
                      <a:pt x="176459" y="0"/>
                    </a:moveTo>
                    <a:lnTo>
                      <a:pt x="404706" y="0"/>
                    </a:lnTo>
                    <a:lnTo>
                      <a:pt x="439821" y="135"/>
                    </a:lnTo>
                    <a:lnTo>
                      <a:pt x="490632" y="3648"/>
                    </a:lnTo>
                    <a:lnTo>
                      <a:pt x="529378" y="19072"/>
                    </a:lnTo>
                    <a:lnTo>
                      <a:pt x="562094" y="51788"/>
                    </a:lnTo>
                    <a:lnTo>
                      <a:pt x="577518" y="90533"/>
                    </a:lnTo>
                    <a:lnTo>
                      <a:pt x="581031" y="141345"/>
                    </a:lnTo>
                    <a:lnTo>
                      <a:pt x="581166" y="176459"/>
                    </a:lnTo>
                    <a:lnTo>
                      <a:pt x="581166" y="368721"/>
                    </a:lnTo>
                    <a:lnTo>
                      <a:pt x="580085" y="432154"/>
                    </a:lnTo>
                    <a:lnTo>
                      <a:pt x="572519" y="472285"/>
                    </a:lnTo>
                    <a:lnTo>
                      <a:pt x="547516" y="511531"/>
                    </a:lnTo>
                    <a:lnTo>
                      <a:pt x="508270" y="536533"/>
                    </a:lnTo>
                    <a:lnTo>
                      <a:pt x="468139" y="544100"/>
                    </a:lnTo>
                    <a:lnTo>
                      <a:pt x="404706" y="545181"/>
                    </a:lnTo>
                    <a:lnTo>
                      <a:pt x="176459" y="545181"/>
                    </a:lnTo>
                    <a:lnTo>
                      <a:pt x="113026" y="544100"/>
                    </a:lnTo>
                    <a:lnTo>
                      <a:pt x="72895" y="536533"/>
                    </a:lnTo>
                    <a:lnTo>
                      <a:pt x="33649" y="511531"/>
                    </a:lnTo>
                    <a:lnTo>
                      <a:pt x="8647" y="472285"/>
                    </a:lnTo>
                    <a:lnTo>
                      <a:pt x="1080" y="432154"/>
                    </a:lnTo>
                    <a:lnTo>
                      <a:pt x="0" y="368721"/>
                    </a:lnTo>
                    <a:lnTo>
                      <a:pt x="0" y="176459"/>
                    </a:lnTo>
                    <a:lnTo>
                      <a:pt x="1080" y="113026"/>
                    </a:lnTo>
                    <a:lnTo>
                      <a:pt x="8647" y="72895"/>
                    </a:lnTo>
                    <a:lnTo>
                      <a:pt x="33649" y="33649"/>
                    </a:lnTo>
                    <a:lnTo>
                      <a:pt x="72895" y="8647"/>
                    </a:lnTo>
                    <a:lnTo>
                      <a:pt x="113026" y="1080"/>
                    </a:lnTo>
                    <a:lnTo>
                      <a:pt x="176459" y="0"/>
                    </a:lnTo>
                    <a:close/>
                  </a:path>
                </a:pathLst>
              </a:custGeom>
              <a:ln w="31412">
                <a:solidFill>
                  <a:srgbClr val="A6AAA9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61" name="object 61"/>
              <p:cNvSpPr/>
              <p:nvPr/>
            </p:nvSpPr>
            <p:spPr>
              <a:xfrm>
                <a:off x="13559702" y="8873013"/>
                <a:ext cx="581660" cy="545465"/>
              </a:xfrm>
              <a:custGeom>
                <a:avLst/>
                <a:gdLst/>
                <a:ahLst/>
                <a:cxnLst/>
                <a:rect l="l" t="t" r="r" b="b"/>
                <a:pathLst>
                  <a:path w="581659" h="545465">
                    <a:moveTo>
                      <a:pt x="404699" y="0"/>
                    </a:moveTo>
                    <a:lnTo>
                      <a:pt x="176455" y="0"/>
                    </a:lnTo>
                    <a:lnTo>
                      <a:pt x="141343" y="135"/>
                    </a:lnTo>
                    <a:lnTo>
                      <a:pt x="90535" y="3648"/>
                    </a:lnTo>
                    <a:lnTo>
                      <a:pt x="51789" y="19072"/>
                    </a:lnTo>
                    <a:lnTo>
                      <a:pt x="19073" y="51788"/>
                    </a:lnTo>
                    <a:lnTo>
                      <a:pt x="3648" y="90534"/>
                    </a:lnTo>
                    <a:lnTo>
                      <a:pt x="135" y="141345"/>
                    </a:lnTo>
                    <a:lnTo>
                      <a:pt x="0" y="176459"/>
                    </a:lnTo>
                    <a:lnTo>
                      <a:pt x="0" y="368721"/>
                    </a:lnTo>
                    <a:lnTo>
                      <a:pt x="1081" y="432154"/>
                    </a:lnTo>
                    <a:lnTo>
                      <a:pt x="8648" y="472285"/>
                    </a:lnTo>
                    <a:lnTo>
                      <a:pt x="33650" y="511531"/>
                    </a:lnTo>
                    <a:lnTo>
                      <a:pt x="72898" y="536534"/>
                    </a:lnTo>
                    <a:lnTo>
                      <a:pt x="113026" y="544100"/>
                    </a:lnTo>
                    <a:lnTo>
                      <a:pt x="176455" y="545181"/>
                    </a:lnTo>
                    <a:lnTo>
                      <a:pt x="404699" y="545181"/>
                    </a:lnTo>
                    <a:lnTo>
                      <a:pt x="468137" y="544100"/>
                    </a:lnTo>
                    <a:lnTo>
                      <a:pt x="508267" y="536534"/>
                    </a:lnTo>
                    <a:lnTo>
                      <a:pt x="547514" y="511531"/>
                    </a:lnTo>
                    <a:lnTo>
                      <a:pt x="572516" y="472285"/>
                    </a:lnTo>
                    <a:lnTo>
                      <a:pt x="580084" y="432154"/>
                    </a:lnTo>
                    <a:lnTo>
                      <a:pt x="581165" y="368721"/>
                    </a:lnTo>
                    <a:lnTo>
                      <a:pt x="581165" y="176459"/>
                    </a:lnTo>
                    <a:lnTo>
                      <a:pt x="580084" y="113026"/>
                    </a:lnTo>
                    <a:lnTo>
                      <a:pt x="572516" y="72896"/>
                    </a:lnTo>
                    <a:lnTo>
                      <a:pt x="547514" y="33650"/>
                    </a:lnTo>
                    <a:lnTo>
                      <a:pt x="508267" y="8647"/>
                    </a:lnTo>
                    <a:lnTo>
                      <a:pt x="468137" y="1080"/>
                    </a:lnTo>
                    <a:lnTo>
                      <a:pt x="404699" y="0"/>
                    </a:lnTo>
                    <a:close/>
                  </a:path>
                </a:pathLst>
              </a:custGeom>
              <a:solidFill>
                <a:srgbClr val="DCDEE0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62" name="object 62"/>
              <p:cNvSpPr/>
              <p:nvPr/>
            </p:nvSpPr>
            <p:spPr>
              <a:xfrm>
                <a:off x="13559702" y="8873013"/>
                <a:ext cx="581660" cy="545465"/>
              </a:xfrm>
              <a:custGeom>
                <a:avLst/>
                <a:gdLst/>
                <a:ahLst/>
                <a:cxnLst/>
                <a:rect l="l" t="t" r="r" b="b"/>
                <a:pathLst>
                  <a:path w="581659" h="545465">
                    <a:moveTo>
                      <a:pt x="176459" y="0"/>
                    </a:moveTo>
                    <a:lnTo>
                      <a:pt x="404706" y="0"/>
                    </a:lnTo>
                    <a:lnTo>
                      <a:pt x="439821" y="135"/>
                    </a:lnTo>
                    <a:lnTo>
                      <a:pt x="490632" y="3648"/>
                    </a:lnTo>
                    <a:lnTo>
                      <a:pt x="529378" y="19072"/>
                    </a:lnTo>
                    <a:lnTo>
                      <a:pt x="562094" y="51788"/>
                    </a:lnTo>
                    <a:lnTo>
                      <a:pt x="577518" y="90533"/>
                    </a:lnTo>
                    <a:lnTo>
                      <a:pt x="581031" y="141345"/>
                    </a:lnTo>
                    <a:lnTo>
                      <a:pt x="581166" y="176459"/>
                    </a:lnTo>
                    <a:lnTo>
                      <a:pt x="581166" y="368721"/>
                    </a:lnTo>
                    <a:lnTo>
                      <a:pt x="580085" y="432154"/>
                    </a:lnTo>
                    <a:lnTo>
                      <a:pt x="572519" y="472285"/>
                    </a:lnTo>
                    <a:lnTo>
                      <a:pt x="547516" y="511531"/>
                    </a:lnTo>
                    <a:lnTo>
                      <a:pt x="508270" y="536533"/>
                    </a:lnTo>
                    <a:lnTo>
                      <a:pt x="468139" y="544100"/>
                    </a:lnTo>
                    <a:lnTo>
                      <a:pt x="404706" y="545181"/>
                    </a:lnTo>
                    <a:lnTo>
                      <a:pt x="176459" y="545181"/>
                    </a:lnTo>
                    <a:lnTo>
                      <a:pt x="113026" y="544100"/>
                    </a:lnTo>
                    <a:lnTo>
                      <a:pt x="72895" y="536533"/>
                    </a:lnTo>
                    <a:lnTo>
                      <a:pt x="33649" y="511531"/>
                    </a:lnTo>
                    <a:lnTo>
                      <a:pt x="8647" y="472285"/>
                    </a:lnTo>
                    <a:lnTo>
                      <a:pt x="1080" y="432154"/>
                    </a:lnTo>
                    <a:lnTo>
                      <a:pt x="0" y="368721"/>
                    </a:lnTo>
                    <a:lnTo>
                      <a:pt x="0" y="176459"/>
                    </a:lnTo>
                    <a:lnTo>
                      <a:pt x="1080" y="113026"/>
                    </a:lnTo>
                    <a:lnTo>
                      <a:pt x="8647" y="72895"/>
                    </a:lnTo>
                    <a:lnTo>
                      <a:pt x="33649" y="33649"/>
                    </a:lnTo>
                    <a:lnTo>
                      <a:pt x="72895" y="8647"/>
                    </a:lnTo>
                    <a:lnTo>
                      <a:pt x="113026" y="1080"/>
                    </a:lnTo>
                    <a:lnTo>
                      <a:pt x="176459" y="0"/>
                    </a:lnTo>
                    <a:close/>
                  </a:path>
                </a:pathLst>
              </a:custGeom>
              <a:ln w="31412">
                <a:solidFill>
                  <a:srgbClr val="A6AAA9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63" name="object 63"/>
              <p:cNvSpPr/>
              <p:nvPr/>
            </p:nvSpPr>
            <p:spPr>
              <a:xfrm>
                <a:off x="14349343" y="8873013"/>
                <a:ext cx="581660" cy="545465"/>
              </a:xfrm>
              <a:custGeom>
                <a:avLst/>
                <a:gdLst/>
                <a:ahLst/>
                <a:cxnLst/>
                <a:rect l="l" t="t" r="r" b="b"/>
                <a:pathLst>
                  <a:path w="581659" h="545465">
                    <a:moveTo>
                      <a:pt x="404699" y="0"/>
                    </a:moveTo>
                    <a:lnTo>
                      <a:pt x="176455" y="0"/>
                    </a:lnTo>
                    <a:lnTo>
                      <a:pt x="141343" y="135"/>
                    </a:lnTo>
                    <a:lnTo>
                      <a:pt x="90535" y="3648"/>
                    </a:lnTo>
                    <a:lnTo>
                      <a:pt x="51789" y="19072"/>
                    </a:lnTo>
                    <a:lnTo>
                      <a:pt x="19073" y="51788"/>
                    </a:lnTo>
                    <a:lnTo>
                      <a:pt x="3648" y="90534"/>
                    </a:lnTo>
                    <a:lnTo>
                      <a:pt x="135" y="141345"/>
                    </a:lnTo>
                    <a:lnTo>
                      <a:pt x="0" y="176459"/>
                    </a:lnTo>
                    <a:lnTo>
                      <a:pt x="0" y="368721"/>
                    </a:lnTo>
                    <a:lnTo>
                      <a:pt x="1081" y="432154"/>
                    </a:lnTo>
                    <a:lnTo>
                      <a:pt x="8648" y="472285"/>
                    </a:lnTo>
                    <a:lnTo>
                      <a:pt x="33650" y="511531"/>
                    </a:lnTo>
                    <a:lnTo>
                      <a:pt x="72898" y="536534"/>
                    </a:lnTo>
                    <a:lnTo>
                      <a:pt x="113026" y="544100"/>
                    </a:lnTo>
                    <a:lnTo>
                      <a:pt x="176455" y="545181"/>
                    </a:lnTo>
                    <a:lnTo>
                      <a:pt x="404699" y="545181"/>
                    </a:lnTo>
                    <a:lnTo>
                      <a:pt x="468137" y="544100"/>
                    </a:lnTo>
                    <a:lnTo>
                      <a:pt x="508267" y="536534"/>
                    </a:lnTo>
                    <a:lnTo>
                      <a:pt x="547514" y="511531"/>
                    </a:lnTo>
                    <a:lnTo>
                      <a:pt x="572516" y="472285"/>
                    </a:lnTo>
                    <a:lnTo>
                      <a:pt x="580084" y="432154"/>
                    </a:lnTo>
                    <a:lnTo>
                      <a:pt x="581165" y="368721"/>
                    </a:lnTo>
                    <a:lnTo>
                      <a:pt x="581165" y="176459"/>
                    </a:lnTo>
                    <a:lnTo>
                      <a:pt x="580084" y="113026"/>
                    </a:lnTo>
                    <a:lnTo>
                      <a:pt x="572516" y="72896"/>
                    </a:lnTo>
                    <a:lnTo>
                      <a:pt x="547514" y="33650"/>
                    </a:lnTo>
                    <a:lnTo>
                      <a:pt x="508267" y="8647"/>
                    </a:lnTo>
                    <a:lnTo>
                      <a:pt x="468137" y="1080"/>
                    </a:lnTo>
                    <a:lnTo>
                      <a:pt x="404699" y="0"/>
                    </a:lnTo>
                    <a:close/>
                  </a:path>
                </a:pathLst>
              </a:custGeom>
              <a:solidFill>
                <a:srgbClr val="DCDEE0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64" name="object 64"/>
              <p:cNvSpPr/>
              <p:nvPr/>
            </p:nvSpPr>
            <p:spPr>
              <a:xfrm>
                <a:off x="14349343" y="8873013"/>
                <a:ext cx="581660" cy="545465"/>
              </a:xfrm>
              <a:custGeom>
                <a:avLst/>
                <a:gdLst/>
                <a:ahLst/>
                <a:cxnLst/>
                <a:rect l="l" t="t" r="r" b="b"/>
                <a:pathLst>
                  <a:path w="581659" h="545465">
                    <a:moveTo>
                      <a:pt x="176459" y="0"/>
                    </a:moveTo>
                    <a:lnTo>
                      <a:pt x="404706" y="0"/>
                    </a:lnTo>
                    <a:lnTo>
                      <a:pt x="439821" y="135"/>
                    </a:lnTo>
                    <a:lnTo>
                      <a:pt x="490632" y="3648"/>
                    </a:lnTo>
                    <a:lnTo>
                      <a:pt x="529378" y="19072"/>
                    </a:lnTo>
                    <a:lnTo>
                      <a:pt x="562094" y="51788"/>
                    </a:lnTo>
                    <a:lnTo>
                      <a:pt x="577518" y="90533"/>
                    </a:lnTo>
                    <a:lnTo>
                      <a:pt x="581031" y="141345"/>
                    </a:lnTo>
                    <a:lnTo>
                      <a:pt x="581166" y="176459"/>
                    </a:lnTo>
                    <a:lnTo>
                      <a:pt x="581166" y="368721"/>
                    </a:lnTo>
                    <a:lnTo>
                      <a:pt x="580085" y="432154"/>
                    </a:lnTo>
                    <a:lnTo>
                      <a:pt x="572519" y="472285"/>
                    </a:lnTo>
                    <a:lnTo>
                      <a:pt x="547516" y="511531"/>
                    </a:lnTo>
                    <a:lnTo>
                      <a:pt x="508270" y="536533"/>
                    </a:lnTo>
                    <a:lnTo>
                      <a:pt x="468139" y="544100"/>
                    </a:lnTo>
                    <a:lnTo>
                      <a:pt x="404706" y="545181"/>
                    </a:lnTo>
                    <a:lnTo>
                      <a:pt x="176459" y="545181"/>
                    </a:lnTo>
                    <a:lnTo>
                      <a:pt x="113026" y="544100"/>
                    </a:lnTo>
                    <a:lnTo>
                      <a:pt x="72895" y="536533"/>
                    </a:lnTo>
                    <a:lnTo>
                      <a:pt x="33649" y="511531"/>
                    </a:lnTo>
                    <a:lnTo>
                      <a:pt x="8647" y="472285"/>
                    </a:lnTo>
                    <a:lnTo>
                      <a:pt x="1080" y="432154"/>
                    </a:lnTo>
                    <a:lnTo>
                      <a:pt x="0" y="368721"/>
                    </a:lnTo>
                    <a:lnTo>
                      <a:pt x="0" y="176459"/>
                    </a:lnTo>
                    <a:lnTo>
                      <a:pt x="1080" y="113026"/>
                    </a:lnTo>
                    <a:lnTo>
                      <a:pt x="8647" y="72895"/>
                    </a:lnTo>
                    <a:lnTo>
                      <a:pt x="33649" y="33649"/>
                    </a:lnTo>
                    <a:lnTo>
                      <a:pt x="72895" y="8647"/>
                    </a:lnTo>
                    <a:lnTo>
                      <a:pt x="113026" y="1080"/>
                    </a:lnTo>
                    <a:lnTo>
                      <a:pt x="176459" y="0"/>
                    </a:lnTo>
                    <a:close/>
                  </a:path>
                </a:pathLst>
              </a:custGeom>
              <a:ln w="31412">
                <a:solidFill>
                  <a:srgbClr val="A6AAA9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65" name="object 65"/>
              <p:cNvSpPr/>
              <p:nvPr/>
            </p:nvSpPr>
            <p:spPr>
              <a:xfrm>
                <a:off x="15138984" y="8873013"/>
                <a:ext cx="581660" cy="545465"/>
              </a:xfrm>
              <a:custGeom>
                <a:avLst/>
                <a:gdLst/>
                <a:ahLst/>
                <a:cxnLst/>
                <a:rect l="l" t="t" r="r" b="b"/>
                <a:pathLst>
                  <a:path w="581659" h="545465">
                    <a:moveTo>
                      <a:pt x="404699" y="0"/>
                    </a:moveTo>
                    <a:lnTo>
                      <a:pt x="176455" y="0"/>
                    </a:lnTo>
                    <a:lnTo>
                      <a:pt x="141342" y="135"/>
                    </a:lnTo>
                    <a:lnTo>
                      <a:pt x="90530" y="3648"/>
                    </a:lnTo>
                    <a:lnTo>
                      <a:pt x="51783" y="19072"/>
                    </a:lnTo>
                    <a:lnTo>
                      <a:pt x="19069" y="51788"/>
                    </a:lnTo>
                    <a:lnTo>
                      <a:pt x="3648" y="90534"/>
                    </a:lnTo>
                    <a:lnTo>
                      <a:pt x="135" y="141345"/>
                    </a:lnTo>
                    <a:lnTo>
                      <a:pt x="0" y="176459"/>
                    </a:lnTo>
                    <a:lnTo>
                      <a:pt x="0" y="368721"/>
                    </a:lnTo>
                    <a:lnTo>
                      <a:pt x="1081" y="432154"/>
                    </a:lnTo>
                    <a:lnTo>
                      <a:pt x="8648" y="472285"/>
                    </a:lnTo>
                    <a:lnTo>
                      <a:pt x="33645" y="511531"/>
                    </a:lnTo>
                    <a:lnTo>
                      <a:pt x="72887" y="536534"/>
                    </a:lnTo>
                    <a:lnTo>
                      <a:pt x="113025" y="544100"/>
                    </a:lnTo>
                    <a:lnTo>
                      <a:pt x="176455" y="545181"/>
                    </a:lnTo>
                    <a:lnTo>
                      <a:pt x="404699" y="545181"/>
                    </a:lnTo>
                    <a:lnTo>
                      <a:pt x="468137" y="544100"/>
                    </a:lnTo>
                    <a:lnTo>
                      <a:pt x="508267" y="536534"/>
                    </a:lnTo>
                    <a:lnTo>
                      <a:pt x="547514" y="511531"/>
                    </a:lnTo>
                    <a:lnTo>
                      <a:pt x="572516" y="472285"/>
                    </a:lnTo>
                    <a:lnTo>
                      <a:pt x="580084" y="432154"/>
                    </a:lnTo>
                    <a:lnTo>
                      <a:pt x="581165" y="368721"/>
                    </a:lnTo>
                    <a:lnTo>
                      <a:pt x="581165" y="176459"/>
                    </a:lnTo>
                    <a:lnTo>
                      <a:pt x="580084" y="113026"/>
                    </a:lnTo>
                    <a:lnTo>
                      <a:pt x="572516" y="72896"/>
                    </a:lnTo>
                    <a:lnTo>
                      <a:pt x="547514" y="33650"/>
                    </a:lnTo>
                    <a:lnTo>
                      <a:pt x="508267" y="8647"/>
                    </a:lnTo>
                    <a:lnTo>
                      <a:pt x="468137" y="1080"/>
                    </a:lnTo>
                    <a:lnTo>
                      <a:pt x="404699" y="0"/>
                    </a:lnTo>
                    <a:close/>
                  </a:path>
                </a:pathLst>
              </a:custGeom>
              <a:solidFill>
                <a:srgbClr val="DCDEE0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66" name="object 66"/>
              <p:cNvSpPr/>
              <p:nvPr/>
            </p:nvSpPr>
            <p:spPr>
              <a:xfrm>
                <a:off x="15138984" y="8873013"/>
                <a:ext cx="581660" cy="545465"/>
              </a:xfrm>
              <a:custGeom>
                <a:avLst/>
                <a:gdLst/>
                <a:ahLst/>
                <a:cxnLst/>
                <a:rect l="l" t="t" r="r" b="b"/>
                <a:pathLst>
                  <a:path w="581659" h="545465">
                    <a:moveTo>
                      <a:pt x="176459" y="0"/>
                    </a:moveTo>
                    <a:lnTo>
                      <a:pt x="404706" y="0"/>
                    </a:lnTo>
                    <a:lnTo>
                      <a:pt x="439821" y="135"/>
                    </a:lnTo>
                    <a:lnTo>
                      <a:pt x="490632" y="3648"/>
                    </a:lnTo>
                    <a:lnTo>
                      <a:pt x="529378" y="19072"/>
                    </a:lnTo>
                    <a:lnTo>
                      <a:pt x="562094" y="51788"/>
                    </a:lnTo>
                    <a:lnTo>
                      <a:pt x="577518" y="90533"/>
                    </a:lnTo>
                    <a:lnTo>
                      <a:pt x="581031" y="141345"/>
                    </a:lnTo>
                    <a:lnTo>
                      <a:pt x="581166" y="176459"/>
                    </a:lnTo>
                    <a:lnTo>
                      <a:pt x="581166" y="368721"/>
                    </a:lnTo>
                    <a:lnTo>
                      <a:pt x="580085" y="432154"/>
                    </a:lnTo>
                    <a:lnTo>
                      <a:pt x="572519" y="472285"/>
                    </a:lnTo>
                    <a:lnTo>
                      <a:pt x="547516" y="511531"/>
                    </a:lnTo>
                    <a:lnTo>
                      <a:pt x="508270" y="536533"/>
                    </a:lnTo>
                    <a:lnTo>
                      <a:pt x="468139" y="544100"/>
                    </a:lnTo>
                    <a:lnTo>
                      <a:pt x="404706" y="545181"/>
                    </a:lnTo>
                    <a:lnTo>
                      <a:pt x="176459" y="545181"/>
                    </a:lnTo>
                    <a:lnTo>
                      <a:pt x="113026" y="544100"/>
                    </a:lnTo>
                    <a:lnTo>
                      <a:pt x="72895" y="536533"/>
                    </a:lnTo>
                    <a:lnTo>
                      <a:pt x="33649" y="511531"/>
                    </a:lnTo>
                    <a:lnTo>
                      <a:pt x="8647" y="472285"/>
                    </a:lnTo>
                    <a:lnTo>
                      <a:pt x="1080" y="432154"/>
                    </a:lnTo>
                    <a:lnTo>
                      <a:pt x="0" y="368721"/>
                    </a:lnTo>
                    <a:lnTo>
                      <a:pt x="0" y="176459"/>
                    </a:lnTo>
                    <a:lnTo>
                      <a:pt x="1080" y="113026"/>
                    </a:lnTo>
                    <a:lnTo>
                      <a:pt x="8647" y="72895"/>
                    </a:lnTo>
                    <a:lnTo>
                      <a:pt x="33649" y="33649"/>
                    </a:lnTo>
                    <a:lnTo>
                      <a:pt x="72895" y="8647"/>
                    </a:lnTo>
                    <a:lnTo>
                      <a:pt x="113026" y="1080"/>
                    </a:lnTo>
                    <a:lnTo>
                      <a:pt x="176459" y="0"/>
                    </a:lnTo>
                    <a:close/>
                  </a:path>
                </a:pathLst>
              </a:custGeom>
              <a:ln w="31412">
                <a:solidFill>
                  <a:srgbClr val="A6AAA9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67" name="object 67"/>
              <p:cNvSpPr/>
              <p:nvPr/>
            </p:nvSpPr>
            <p:spPr>
              <a:xfrm>
                <a:off x="15928614" y="8873013"/>
                <a:ext cx="581660" cy="545465"/>
              </a:xfrm>
              <a:custGeom>
                <a:avLst/>
                <a:gdLst/>
                <a:ahLst/>
                <a:cxnLst/>
                <a:rect l="l" t="t" r="r" b="b"/>
                <a:pathLst>
                  <a:path w="581659" h="545465">
                    <a:moveTo>
                      <a:pt x="404710" y="0"/>
                    </a:moveTo>
                    <a:lnTo>
                      <a:pt x="176455" y="0"/>
                    </a:lnTo>
                    <a:lnTo>
                      <a:pt x="141343" y="135"/>
                    </a:lnTo>
                    <a:lnTo>
                      <a:pt x="90535" y="3648"/>
                    </a:lnTo>
                    <a:lnTo>
                      <a:pt x="51789" y="19072"/>
                    </a:lnTo>
                    <a:lnTo>
                      <a:pt x="19073" y="51788"/>
                    </a:lnTo>
                    <a:lnTo>
                      <a:pt x="3648" y="90534"/>
                    </a:lnTo>
                    <a:lnTo>
                      <a:pt x="135" y="141345"/>
                    </a:lnTo>
                    <a:lnTo>
                      <a:pt x="0" y="176459"/>
                    </a:lnTo>
                    <a:lnTo>
                      <a:pt x="0" y="368721"/>
                    </a:lnTo>
                    <a:lnTo>
                      <a:pt x="1081" y="432154"/>
                    </a:lnTo>
                    <a:lnTo>
                      <a:pt x="8648" y="472285"/>
                    </a:lnTo>
                    <a:lnTo>
                      <a:pt x="33650" y="511531"/>
                    </a:lnTo>
                    <a:lnTo>
                      <a:pt x="72898" y="536534"/>
                    </a:lnTo>
                    <a:lnTo>
                      <a:pt x="113026" y="544100"/>
                    </a:lnTo>
                    <a:lnTo>
                      <a:pt x="176455" y="545181"/>
                    </a:lnTo>
                    <a:lnTo>
                      <a:pt x="404710" y="545181"/>
                    </a:lnTo>
                    <a:lnTo>
                      <a:pt x="468138" y="544100"/>
                    </a:lnTo>
                    <a:lnTo>
                      <a:pt x="508267" y="536534"/>
                    </a:lnTo>
                    <a:lnTo>
                      <a:pt x="547514" y="511531"/>
                    </a:lnTo>
                    <a:lnTo>
                      <a:pt x="572516" y="472285"/>
                    </a:lnTo>
                    <a:lnTo>
                      <a:pt x="580084" y="432154"/>
                    </a:lnTo>
                    <a:lnTo>
                      <a:pt x="581165" y="368721"/>
                    </a:lnTo>
                    <a:lnTo>
                      <a:pt x="581165" y="176459"/>
                    </a:lnTo>
                    <a:lnTo>
                      <a:pt x="580084" y="113026"/>
                    </a:lnTo>
                    <a:lnTo>
                      <a:pt x="572516" y="72896"/>
                    </a:lnTo>
                    <a:lnTo>
                      <a:pt x="547514" y="33650"/>
                    </a:lnTo>
                    <a:lnTo>
                      <a:pt x="508267" y="8647"/>
                    </a:lnTo>
                    <a:lnTo>
                      <a:pt x="468138" y="1080"/>
                    </a:lnTo>
                    <a:lnTo>
                      <a:pt x="404710" y="0"/>
                    </a:lnTo>
                    <a:close/>
                  </a:path>
                </a:pathLst>
              </a:custGeom>
              <a:solidFill>
                <a:srgbClr val="DCDEE0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68" name="object 68"/>
              <p:cNvSpPr/>
              <p:nvPr/>
            </p:nvSpPr>
            <p:spPr>
              <a:xfrm>
                <a:off x="15928614" y="8873013"/>
                <a:ext cx="581660" cy="545465"/>
              </a:xfrm>
              <a:custGeom>
                <a:avLst/>
                <a:gdLst/>
                <a:ahLst/>
                <a:cxnLst/>
                <a:rect l="l" t="t" r="r" b="b"/>
                <a:pathLst>
                  <a:path w="581659" h="545465">
                    <a:moveTo>
                      <a:pt x="176459" y="0"/>
                    </a:moveTo>
                    <a:lnTo>
                      <a:pt x="404706" y="0"/>
                    </a:lnTo>
                    <a:lnTo>
                      <a:pt x="439821" y="135"/>
                    </a:lnTo>
                    <a:lnTo>
                      <a:pt x="490632" y="3648"/>
                    </a:lnTo>
                    <a:lnTo>
                      <a:pt x="529378" y="19072"/>
                    </a:lnTo>
                    <a:lnTo>
                      <a:pt x="562094" y="51788"/>
                    </a:lnTo>
                    <a:lnTo>
                      <a:pt x="577518" y="90533"/>
                    </a:lnTo>
                    <a:lnTo>
                      <a:pt x="581031" y="141345"/>
                    </a:lnTo>
                    <a:lnTo>
                      <a:pt x="581166" y="176459"/>
                    </a:lnTo>
                    <a:lnTo>
                      <a:pt x="581166" y="368721"/>
                    </a:lnTo>
                    <a:lnTo>
                      <a:pt x="580085" y="432154"/>
                    </a:lnTo>
                    <a:lnTo>
                      <a:pt x="572519" y="472285"/>
                    </a:lnTo>
                    <a:lnTo>
                      <a:pt x="547516" y="511531"/>
                    </a:lnTo>
                    <a:lnTo>
                      <a:pt x="508270" y="536533"/>
                    </a:lnTo>
                    <a:lnTo>
                      <a:pt x="468139" y="544100"/>
                    </a:lnTo>
                    <a:lnTo>
                      <a:pt x="404706" y="545181"/>
                    </a:lnTo>
                    <a:lnTo>
                      <a:pt x="176459" y="545181"/>
                    </a:lnTo>
                    <a:lnTo>
                      <a:pt x="113026" y="544100"/>
                    </a:lnTo>
                    <a:lnTo>
                      <a:pt x="72895" y="536533"/>
                    </a:lnTo>
                    <a:lnTo>
                      <a:pt x="33649" y="511531"/>
                    </a:lnTo>
                    <a:lnTo>
                      <a:pt x="8647" y="472285"/>
                    </a:lnTo>
                    <a:lnTo>
                      <a:pt x="1080" y="432154"/>
                    </a:lnTo>
                    <a:lnTo>
                      <a:pt x="0" y="368721"/>
                    </a:lnTo>
                    <a:lnTo>
                      <a:pt x="0" y="176459"/>
                    </a:lnTo>
                    <a:lnTo>
                      <a:pt x="1080" y="113026"/>
                    </a:lnTo>
                    <a:lnTo>
                      <a:pt x="8647" y="72895"/>
                    </a:lnTo>
                    <a:lnTo>
                      <a:pt x="33649" y="33649"/>
                    </a:lnTo>
                    <a:lnTo>
                      <a:pt x="72895" y="8647"/>
                    </a:lnTo>
                    <a:lnTo>
                      <a:pt x="113026" y="1080"/>
                    </a:lnTo>
                    <a:lnTo>
                      <a:pt x="176459" y="0"/>
                    </a:lnTo>
                    <a:close/>
                  </a:path>
                </a:pathLst>
              </a:custGeom>
              <a:ln w="31412">
                <a:solidFill>
                  <a:srgbClr val="A6AAA9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69" name="object 69"/>
              <p:cNvSpPr/>
              <p:nvPr/>
            </p:nvSpPr>
            <p:spPr>
              <a:xfrm>
                <a:off x="16718265" y="8873013"/>
                <a:ext cx="581660" cy="545465"/>
              </a:xfrm>
              <a:custGeom>
                <a:avLst/>
                <a:gdLst/>
                <a:ahLst/>
                <a:cxnLst/>
                <a:rect l="l" t="t" r="r" b="b"/>
                <a:pathLst>
                  <a:path w="581659" h="545465">
                    <a:moveTo>
                      <a:pt x="404699" y="0"/>
                    </a:moveTo>
                    <a:lnTo>
                      <a:pt x="176455" y="0"/>
                    </a:lnTo>
                    <a:lnTo>
                      <a:pt x="141342" y="135"/>
                    </a:lnTo>
                    <a:lnTo>
                      <a:pt x="90530" y="3648"/>
                    </a:lnTo>
                    <a:lnTo>
                      <a:pt x="51783" y="19072"/>
                    </a:lnTo>
                    <a:lnTo>
                      <a:pt x="19064" y="51788"/>
                    </a:lnTo>
                    <a:lnTo>
                      <a:pt x="3644" y="90534"/>
                    </a:lnTo>
                    <a:lnTo>
                      <a:pt x="134" y="141345"/>
                    </a:lnTo>
                    <a:lnTo>
                      <a:pt x="0" y="176459"/>
                    </a:lnTo>
                    <a:lnTo>
                      <a:pt x="0" y="368721"/>
                    </a:lnTo>
                    <a:lnTo>
                      <a:pt x="1079" y="432154"/>
                    </a:lnTo>
                    <a:lnTo>
                      <a:pt x="8638" y="472285"/>
                    </a:lnTo>
                    <a:lnTo>
                      <a:pt x="33644" y="511531"/>
                    </a:lnTo>
                    <a:lnTo>
                      <a:pt x="72887" y="536534"/>
                    </a:lnTo>
                    <a:lnTo>
                      <a:pt x="113025" y="544100"/>
                    </a:lnTo>
                    <a:lnTo>
                      <a:pt x="176455" y="545181"/>
                    </a:lnTo>
                    <a:lnTo>
                      <a:pt x="404699" y="545181"/>
                    </a:lnTo>
                    <a:lnTo>
                      <a:pt x="468137" y="544100"/>
                    </a:lnTo>
                    <a:lnTo>
                      <a:pt x="508267" y="536534"/>
                    </a:lnTo>
                    <a:lnTo>
                      <a:pt x="547514" y="511531"/>
                    </a:lnTo>
                    <a:lnTo>
                      <a:pt x="572516" y="472285"/>
                    </a:lnTo>
                    <a:lnTo>
                      <a:pt x="580084" y="432154"/>
                    </a:lnTo>
                    <a:lnTo>
                      <a:pt x="581165" y="368721"/>
                    </a:lnTo>
                    <a:lnTo>
                      <a:pt x="581165" y="176459"/>
                    </a:lnTo>
                    <a:lnTo>
                      <a:pt x="580084" y="113026"/>
                    </a:lnTo>
                    <a:lnTo>
                      <a:pt x="572516" y="72896"/>
                    </a:lnTo>
                    <a:lnTo>
                      <a:pt x="547514" y="33650"/>
                    </a:lnTo>
                    <a:lnTo>
                      <a:pt x="508267" y="8647"/>
                    </a:lnTo>
                    <a:lnTo>
                      <a:pt x="468137" y="1080"/>
                    </a:lnTo>
                    <a:lnTo>
                      <a:pt x="404699" y="0"/>
                    </a:lnTo>
                    <a:close/>
                  </a:path>
                </a:pathLst>
              </a:custGeom>
              <a:solidFill>
                <a:srgbClr val="DCDEE0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70" name="object 70"/>
              <p:cNvSpPr/>
              <p:nvPr/>
            </p:nvSpPr>
            <p:spPr>
              <a:xfrm>
                <a:off x="16718266" y="8873013"/>
                <a:ext cx="581660" cy="545465"/>
              </a:xfrm>
              <a:custGeom>
                <a:avLst/>
                <a:gdLst/>
                <a:ahLst/>
                <a:cxnLst/>
                <a:rect l="l" t="t" r="r" b="b"/>
                <a:pathLst>
                  <a:path w="581659" h="545465">
                    <a:moveTo>
                      <a:pt x="176459" y="0"/>
                    </a:moveTo>
                    <a:lnTo>
                      <a:pt x="404706" y="0"/>
                    </a:lnTo>
                    <a:lnTo>
                      <a:pt x="439821" y="135"/>
                    </a:lnTo>
                    <a:lnTo>
                      <a:pt x="490632" y="3648"/>
                    </a:lnTo>
                    <a:lnTo>
                      <a:pt x="529378" y="19072"/>
                    </a:lnTo>
                    <a:lnTo>
                      <a:pt x="562094" y="51788"/>
                    </a:lnTo>
                    <a:lnTo>
                      <a:pt x="577518" y="90533"/>
                    </a:lnTo>
                    <a:lnTo>
                      <a:pt x="581031" y="141345"/>
                    </a:lnTo>
                    <a:lnTo>
                      <a:pt x="581166" y="176459"/>
                    </a:lnTo>
                    <a:lnTo>
                      <a:pt x="581166" y="368721"/>
                    </a:lnTo>
                    <a:lnTo>
                      <a:pt x="580085" y="432154"/>
                    </a:lnTo>
                    <a:lnTo>
                      <a:pt x="572519" y="472285"/>
                    </a:lnTo>
                    <a:lnTo>
                      <a:pt x="547516" y="511531"/>
                    </a:lnTo>
                    <a:lnTo>
                      <a:pt x="508270" y="536533"/>
                    </a:lnTo>
                    <a:lnTo>
                      <a:pt x="468139" y="544100"/>
                    </a:lnTo>
                    <a:lnTo>
                      <a:pt x="404706" y="545181"/>
                    </a:lnTo>
                    <a:lnTo>
                      <a:pt x="176459" y="545181"/>
                    </a:lnTo>
                    <a:lnTo>
                      <a:pt x="113026" y="544100"/>
                    </a:lnTo>
                    <a:lnTo>
                      <a:pt x="72895" y="536533"/>
                    </a:lnTo>
                    <a:lnTo>
                      <a:pt x="33649" y="511531"/>
                    </a:lnTo>
                    <a:lnTo>
                      <a:pt x="8647" y="472285"/>
                    </a:lnTo>
                    <a:lnTo>
                      <a:pt x="1080" y="432154"/>
                    </a:lnTo>
                    <a:lnTo>
                      <a:pt x="0" y="368721"/>
                    </a:lnTo>
                    <a:lnTo>
                      <a:pt x="0" y="176459"/>
                    </a:lnTo>
                    <a:lnTo>
                      <a:pt x="1080" y="113026"/>
                    </a:lnTo>
                    <a:lnTo>
                      <a:pt x="8647" y="72895"/>
                    </a:lnTo>
                    <a:lnTo>
                      <a:pt x="33649" y="33649"/>
                    </a:lnTo>
                    <a:lnTo>
                      <a:pt x="72895" y="8647"/>
                    </a:lnTo>
                    <a:lnTo>
                      <a:pt x="113026" y="1080"/>
                    </a:lnTo>
                    <a:lnTo>
                      <a:pt x="176459" y="0"/>
                    </a:lnTo>
                    <a:close/>
                  </a:path>
                </a:pathLst>
              </a:custGeom>
              <a:ln w="31412">
                <a:solidFill>
                  <a:srgbClr val="A6AAA9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</p:grpSp>
        <p:sp>
          <p:nvSpPr>
            <p:cNvPr id="71" name="object 71"/>
            <p:cNvSpPr txBox="1"/>
            <p:nvPr/>
          </p:nvSpPr>
          <p:spPr>
            <a:xfrm>
              <a:off x="6918408" y="5385176"/>
              <a:ext cx="3432851" cy="284274"/>
            </a:xfrm>
            <a:prstGeom prst="rect">
              <a:avLst/>
            </a:prstGeom>
          </p:spPr>
          <p:txBody>
            <a:bodyPr vert="horz" wrap="square" lIns="0" tIns="8856" rIns="0" bIns="0" rtlCol="0">
              <a:spAutoFit/>
            </a:bodyPr>
            <a:lstStyle/>
            <a:p>
              <a:pPr marL="7701">
                <a:spcBef>
                  <a:spcPts val="69"/>
                </a:spcBef>
                <a:tabLst>
                  <a:tab pos="486336" algn="l"/>
                  <a:tab pos="964970" algn="l"/>
                  <a:tab pos="1443990" algn="l"/>
                  <a:tab pos="1923010" algn="l"/>
                  <a:tab pos="2401644" algn="l"/>
                  <a:tab pos="2880664" algn="l"/>
                  <a:tab pos="3359298" algn="l"/>
                </a:tabLst>
              </a:pPr>
              <a:r>
                <a:rPr sz="1789" b="1" spc="-30" dirty="0">
                  <a:latin typeface="Myriad Pro Cond"/>
                  <a:cs typeface="Myriad Pro Cond"/>
                </a:rPr>
                <a:t>f</a:t>
              </a:r>
              <a:r>
                <a:rPr sz="1789" b="1" dirty="0">
                  <a:latin typeface="Myriad Pro Cond"/>
                  <a:cs typeface="Myriad Pro Cond"/>
                </a:rPr>
                <a:t>	</a:t>
              </a:r>
              <a:r>
                <a:rPr sz="1789" b="1" spc="-30" dirty="0">
                  <a:latin typeface="Myriad Pro Cond"/>
                  <a:cs typeface="Myriad Pro Cond"/>
                </a:rPr>
                <a:t>f</a:t>
              </a:r>
              <a:r>
                <a:rPr sz="1789" b="1" dirty="0">
                  <a:latin typeface="Myriad Pro Cond"/>
                  <a:cs typeface="Myriad Pro Cond"/>
                </a:rPr>
                <a:t>	</a:t>
              </a:r>
              <a:r>
                <a:rPr sz="1789" b="1" spc="-30" dirty="0">
                  <a:latin typeface="Myriad Pro Cond"/>
                  <a:cs typeface="Myriad Pro Cond"/>
                </a:rPr>
                <a:t>f</a:t>
              </a:r>
              <a:r>
                <a:rPr sz="1789" b="1" dirty="0">
                  <a:latin typeface="Myriad Pro Cond"/>
                  <a:cs typeface="Myriad Pro Cond"/>
                </a:rPr>
                <a:t>	</a:t>
              </a:r>
              <a:r>
                <a:rPr sz="1789" b="1" spc="-30" dirty="0">
                  <a:latin typeface="Myriad Pro Cond"/>
                  <a:cs typeface="Myriad Pro Cond"/>
                </a:rPr>
                <a:t>f</a:t>
              </a:r>
              <a:r>
                <a:rPr sz="1789" b="1" dirty="0">
                  <a:latin typeface="Myriad Pro Cond"/>
                  <a:cs typeface="Myriad Pro Cond"/>
                </a:rPr>
                <a:t>	</a:t>
              </a:r>
              <a:r>
                <a:rPr sz="1789" b="1" spc="-30" dirty="0">
                  <a:latin typeface="Myriad Pro Cond"/>
                  <a:cs typeface="Myriad Pro Cond"/>
                </a:rPr>
                <a:t>f</a:t>
              </a:r>
              <a:r>
                <a:rPr sz="1789" b="1" dirty="0">
                  <a:latin typeface="Myriad Pro Cond"/>
                  <a:cs typeface="Myriad Pro Cond"/>
                </a:rPr>
                <a:t>	</a:t>
              </a:r>
              <a:r>
                <a:rPr sz="1789" b="1" spc="-30" dirty="0">
                  <a:latin typeface="Myriad Pro Cond"/>
                  <a:cs typeface="Myriad Pro Cond"/>
                </a:rPr>
                <a:t>f</a:t>
              </a:r>
              <a:r>
                <a:rPr sz="1789" b="1" dirty="0">
                  <a:latin typeface="Myriad Pro Cond"/>
                  <a:cs typeface="Myriad Pro Cond"/>
                </a:rPr>
                <a:t>	</a:t>
              </a:r>
              <a:r>
                <a:rPr sz="1789" b="1" spc="-30" dirty="0">
                  <a:latin typeface="Myriad Pro Cond"/>
                  <a:cs typeface="Myriad Pro Cond"/>
                </a:rPr>
                <a:t>f</a:t>
              </a:r>
              <a:r>
                <a:rPr sz="1789" b="1" dirty="0">
                  <a:latin typeface="Myriad Pro Cond"/>
                  <a:cs typeface="Myriad Pro Cond"/>
                </a:rPr>
                <a:t>	</a:t>
              </a:r>
              <a:r>
                <a:rPr sz="1789" b="1" spc="-30" dirty="0">
                  <a:latin typeface="Myriad Pro Cond"/>
                  <a:cs typeface="Myriad Pro Cond"/>
                </a:rPr>
                <a:t>f</a:t>
              </a:r>
              <a:endParaRPr sz="1789">
                <a:latin typeface="Myriad Pro Cond"/>
                <a:cs typeface="Myriad Pro Cond"/>
              </a:endParaRPr>
            </a:p>
          </p:txBody>
        </p:sp>
        <p:grpSp>
          <p:nvGrpSpPr>
            <p:cNvPr id="72" name="object 72"/>
            <p:cNvGrpSpPr/>
            <p:nvPr/>
          </p:nvGrpSpPr>
          <p:grpSpPr>
            <a:xfrm>
              <a:off x="6755756" y="2852105"/>
              <a:ext cx="3727810" cy="1424354"/>
              <a:chOff x="11140036" y="4703332"/>
              <a:chExt cx="6147435" cy="2348865"/>
            </a:xfrm>
          </p:grpSpPr>
          <p:pic>
            <p:nvPicPr>
              <p:cNvPr id="73" name="object 73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1210569" y="5920059"/>
                <a:ext cx="6043868" cy="605683"/>
              </a:xfrm>
              <a:prstGeom prst="rect">
                <a:avLst/>
              </a:prstGeom>
            </p:spPr>
          </p:pic>
          <p:pic>
            <p:nvPicPr>
              <p:cNvPr id="74" name="object 74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1437672" y="4703332"/>
                <a:ext cx="5564511" cy="460786"/>
              </a:xfrm>
              <a:prstGeom prst="rect">
                <a:avLst/>
              </a:prstGeom>
            </p:spPr>
          </p:pic>
          <p:sp>
            <p:nvSpPr>
              <p:cNvPr id="75" name="object 75"/>
              <p:cNvSpPr/>
              <p:nvPr/>
            </p:nvSpPr>
            <p:spPr>
              <a:xfrm>
                <a:off x="11155911" y="6461760"/>
                <a:ext cx="640080" cy="574675"/>
              </a:xfrm>
              <a:custGeom>
                <a:avLst/>
                <a:gdLst/>
                <a:ahLst/>
                <a:cxnLst/>
                <a:rect l="l" t="t" r="r" b="b"/>
                <a:pathLst>
                  <a:path w="640079" h="574675">
                    <a:moveTo>
                      <a:pt x="639954" y="0"/>
                    </a:moveTo>
                    <a:lnTo>
                      <a:pt x="0" y="0"/>
                    </a:lnTo>
                    <a:lnTo>
                      <a:pt x="0" y="574270"/>
                    </a:lnTo>
                    <a:lnTo>
                      <a:pt x="639954" y="574270"/>
                    </a:lnTo>
                    <a:lnTo>
                      <a:pt x="639954" y="0"/>
                    </a:lnTo>
                    <a:close/>
                  </a:path>
                </a:pathLst>
              </a:custGeom>
              <a:solidFill>
                <a:srgbClr val="70BF41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76" name="object 76"/>
              <p:cNvSpPr/>
              <p:nvPr/>
            </p:nvSpPr>
            <p:spPr>
              <a:xfrm>
                <a:off x="11155911" y="6461760"/>
                <a:ext cx="640080" cy="574675"/>
              </a:xfrm>
              <a:custGeom>
                <a:avLst/>
                <a:gdLst/>
                <a:ahLst/>
                <a:cxnLst/>
                <a:rect l="l" t="t" r="r" b="b"/>
                <a:pathLst>
                  <a:path w="640079" h="574675">
                    <a:moveTo>
                      <a:pt x="0" y="0"/>
                    </a:moveTo>
                    <a:lnTo>
                      <a:pt x="639954" y="0"/>
                    </a:lnTo>
                    <a:lnTo>
                      <a:pt x="639954" y="574270"/>
                    </a:lnTo>
                    <a:lnTo>
                      <a:pt x="0" y="574270"/>
                    </a:lnTo>
                    <a:lnTo>
                      <a:pt x="0" y="0"/>
                    </a:lnTo>
                    <a:close/>
                  </a:path>
                </a:pathLst>
              </a:custGeom>
              <a:ln w="31412">
                <a:solidFill>
                  <a:srgbClr val="00882B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77" name="object 77"/>
              <p:cNvSpPr/>
              <p:nvPr/>
            </p:nvSpPr>
            <p:spPr>
              <a:xfrm>
                <a:off x="11938086" y="6461760"/>
                <a:ext cx="640080" cy="574675"/>
              </a:xfrm>
              <a:custGeom>
                <a:avLst/>
                <a:gdLst/>
                <a:ahLst/>
                <a:cxnLst/>
                <a:rect l="l" t="t" r="r" b="b"/>
                <a:pathLst>
                  <a:path w="640079" h="574675">
                    <a:moveTo>
                      <a:pt x="639954" y="0"/>
                    </a:moveTo>
                    <a:lnTo>
                      <a:pt x="0" y="0"/>
                    </a:lnTo>
                    <a:lnTo>
                      <a:pt x="0" y="574270"/>
                    </a:lnTo>
                    <a:lnTo>
                      <a:pt x="639954" y="574270"/>
                    </a:lnTo>
                    <a:lnTo>
                      <a:pt x="639954" y="0"/>
                    </a:lnTo>
                    <a:close/>
                  </a:path>
                </a:pathLst>
              </a:custGeom>
              <a:solidFill>
                <a:srgbClr val="70BF41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78" name="object 78"/>
              <p:cNvSpPr/>
              <p:nvPr/>
            </p:nvSpPr>
            <p:spPr>
              <a:xfrm>
                <a:off x="11938086" y="6461760"/>
                <a:ext cx="640080" cy="574675"/>
              </a:xfrm>
              <a:custGeom>
                <a:avLst/>
                <a:gdLst/>
                <a:ahLst/>
                <a:cxnLst/>
                <a:rect l="l" t="t" r="r" b="b"/>
                <a:pathLst>
                  <a:path w="640079" h="574675">
                    <a:moveTo>
                      <a:pt x="0" y="0"/>
                    </a:moveTo>
                    <a:lnTo>
                      <a:pt x="639954" y="0"/>
                    </a:lnTo>
                    <a:lnTo>
                      <a:pt x="639954" y="574270"/>
                    </a:lnTo>
                    <a:lnTo>
                      <a:pt x="0" y="574270"/>
                    </a:lnTo>
                    <a:lnTo>
                      <a:pt x="0" y="0"/>
                    </a:lnTo>
                    <a:close/>
                  </a:path>
                </a:pathLst>
              </a:custGeom>
              <a:ln w="31412">
                <a:solidFill>
                  <a:srgbClr val="00882B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79" name="object 79"/>
              <p:cNvSpPr/>
              <p:nvPr/>
            </p:nvSpPr>
            <p:spPr>
              <a:xfrm>
                <a:off x="12720272" y="6461760"/>
                <a:ext cx="640080" cy="574675"/>
              </a:xfrm>
              <a:custGeom>
                <a:avLst/>
                <a:gdLst/>
                <a:ahLst/>
                <a:cxnLst/>
                <a:rect l="l" t="t" r="r" b="b"/>
                <a:pathLst>
                  <a:path w="640080" h="574675">
                    <a:moveTo>
                      <a:pt x="639954" y="0"/>
                    </a:moveTo>
                    <a:lnTo>
                      <a:pt x="0" y="0"/>
                    </a:lnTo>
                    <a:lnTo>
                      <a:pt x="0" y="574270"/>
                    </a:lnTo>
                    <a:lnTo>
                      <a:pt x="639954" y="574270"/>
                    </a:lnTo>
                    <a:lnTo>
                      <a:pt x="639954" y="0"/>
                    </a:lnTo>
                    <a:close/>
                  </a:path>
                </a:pathLst>
              </a:custGeom>
              <a:solidFill>
                <a:srgbClr val="70BF41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80" name="object 80"/>
              <p:cNvSpPr/>
              <p:nvPr/>
            </p:nvSpPr>
            <p:spPr>
              <a:xfrm>
                <a:off x="12720272" y="6461760"/>
                <a:ext cx="640080" cy="574675"/>
              </a:xfrm>
              <a:custGeom>
                <a:avLst/>
                <a:gdLst/>
                <a:ahLst/>
                <a:cxnLst/>
                <a:rect l="l" t="t" r="r" b="b"/>
                <a:pathLst>
                  <a:path w="640080" h="574675">
                    <a:moveTo>
                      <a:pt x="0" y="0"/>
                    </a:moveTo>
                    <a:lnTo>
                      <a:pt x="639954" y="0"/>
                    </a:lnTo>
                    <a:lnTo>
                      <a:pt x="639954" y="574270"/>
                    </a:lnTo>
                    <a:lnTo>
                      <a:pt x="0" y="574270"/>
                    </a:lnTo>
                    <a:lnTo>
                      <a:pt x="0" y="0"/>
                    </a:lnTo>
                    <a:close/>
                  </a:path>
                </a:pathLst>
              </a:custGeom>
              <a:ln w="31412">
                <a:solidFill>
                  <a:srgbClr val="00882B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81" name="object 81"/>
              <p:cNvSpPr/>
              <p:nvPr/>
            </p:nvSpPr>
            <p:spPr>
              <a:xfrm>
                <a:off x="13502447" y="6461760"/>
                <a:ext cx="640080" cy="574675"/>
              </a:xfrm>
              <a:custGeom>
                <a:avLst/>
                <a:gdLst/>
                <a:ahLst/>
                <a:cxnLst/>
                <a:rect l="l" t="t" r="r" b="b"/>
                <a:pathLst>
                  <a:path w="640080" h="574675">
                    <a:moveTo>
                      <a:pt x="639954" y="0"/>
                    </a:moveTo>
                    <a:lnTo>
                      <a:pt x="0" y="0"/>
                    </a:lnTo>
                    <a:lnTo>
                      <a:pt x="0" y="574270"/>
                    </a:lnTo>
                    <a:lnTo>
                      <a:pt x="639954" y="574270"/>
                    </a:lnTo>
                    <a:lnTo>
                      <a:pt x="639954" y="0"/>
                    </a:lnTo>
                    <a:close/>
                  </a:path>
                </a:pathLst>
              </a:custGeom>
              <a:solidFill>
                <a:srgbClr val="70BF41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82" name="object 82"/>
              <p:cNvSpPr/>
              <p:nvPr/>
            </p:nvSpPr>
            <p:spPr>
              <a:xfrm>
                <a:off x="13502447" y="6461760"/>
                <a:ext cx="640080" cy="574675"/>
              </a:xfrm>
              <a:custGeom>
                <a:avLst/>
                <a:gdLst/>
                <a:ahLst/>
                <a:cxnLst/>
                <a:rect l="l" t="t" r="r" b="b"/>
                <a:pathLst>
                  <a:path w="640080" h="574675">
                    <a:moveTo>
                      <a:pt x="0" y="0"/>
                    </a:moveTo>
                    <a:lnTo>
                      <a:pt x="639954" y="0"/>
                    </a:lnTo>
                    <a:lnTo>
                      <a:pt x="639954" y="574270"/>
                    </a:lnTo>
                    <a:lnTo>
                      <a:pt x="0" y="574270"/>
                    </a:lnTo>
                    <a:lnTo>
                      <a:pt x="0" y="0"/>
                    </a:lnTo>
                    <a:close/>
                  </a:path>
                </a:pathLst>
              </a:custGeom>
              <a:ln w="31412">
                <a:solidFill>
                  <a:srgbClr val="00882B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83" name="object 83"/>
              <p:cNvSpPr/>
              <p:nvPr/>
            </p:nvSpPr>
            <p:spPr>
              <a:xfrm>
                <a:off x="14284632" y="6461760"/>
                <a:ext cx="640080" cy="574675"/>
              </a:xfrm>
              <a:custGeom>
                <a:avLst/>
                <a:gdLst/>
                <a:ahLst/>
                <a:cxnLst/>
                <a:rect l="l" t="t" r="r" b="b"/>
                <a:pathLst>
                  <a:path w="640080" h="574675">
                    <a:moveTo>
                      <a:pt x="639954" y="0"/>
                    </a:moveTo>
                    <a:lnTo>
                      <a:pt x="0" y="0"/>
                    </a:lnTo>
                    <a:lnTo>
                      <a:pt x="0" y="574270"/>
                    </a:lnTo>
                    <a:lnTo>
                      <a:pt x="639954" y="574270"/>
                    </a:lnTo>
                    <a:lnTo>
                      <a:pt x="639954" y="0"/>
                    </a:lnTo>
                    <a:close/>
                  </a:path>
                </a:pathLst>
              </a:custGeom>
              <a:solidFill>
                <a:srgbClr val="70BF41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84" name="object 84"/>
              <p:cNvSpPr/>
              <p:nvPr/>
            </p:nvSpPr>
            <p:spPr>
              <a:xfrm>
                <a:off x="14284632" y="6461760"/>
                <a:ext cx="640080" cy="574675"/>
              </a:xfrm>
              <a:custGeom>
                <a:avLst/>
                <a:gdLst/>
                <a:ahLst/>
                <a:cxnLst/>
                <a:rect l="l" t="t" r="r" b="b"/>
                <a:pathLst>
                  <a:path w="640080" h="574675">
                    <a:moveTo>
                      <a:pt x="0" y="0"/>
                    </a:moveTo>
                    <a:lnTo>
                      <a:pt x="639954" y="0"/>
                    </a:lnTo>
                    <a:lnTo>
                      <a:pt x="639954" y="574270"/>
                    </a:lnTo>
                    <a:lnTo>
                      <a:pt x="0" y="574270"/>
                    </a:lnTo>
                    <a:lnTo>
                      <a:pt x="0" y="0"/>
                    </a:lnTo>
                    <a:close/>
                  </a:path>
                </a:pathLst>
              </a:custGeom>
              <a:ln w="31412">
                <a:solidFill>
                  <a:srgbClr val="00882B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85" name="object 85"/>
              <p:cNvSpPr/>
              <p:nvPr/>
            </p:nvSpPr>
            <p:spPr>
              <a:xfrm>
                <a:off x="15066807" y="6461760"/>
                <a:ext cx="640080" cy="574675"/>
              </a:xfrm>
              <a:custGeom>
                <a:avLst/>
                <a:gdLst/>
                <a:ahLst/>
                <a:cxnLst/>
                <a:rect l="l" t="t" r="r" b="b"/>
                <a:pathLst>
                  <a:path w="640080" h="574675">
                    <a:moveTo>
                      <a:pt x="639954" y="0"/>
                    </a:moveTo>
                    <a:lnTo>
                      <a:pt x="0" y="0"/>
                    </a:lnTo>
                    <a:lnTo>
                      <a:pt x="0" y="574270"/>
                    </a:lnTo>
                    <a:lnTo>
                      <a:pt x="639954" y="574270"/>
                    </a:lnTo>
                    <a:lnTo>
                      <a:pt x="639954" y="0"/>
                    </a:lnTo>
                    <a:close/>
                  </a:path>
                </a:pathLst>
              </a:custGeom>
              <a:solidFill>
                <a:srgbClr val="70BF41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86" name="object 86"/>
              <p:cNvSpPr/>
              <p:nvPr/>
            </p:nvSpPr>
            <p:spPr>
              <a:xfrm>
                <a:off x="15066807" y="6461760"/>
                <a:ext cx="640080" cy="574675"/>
              </a:xfrm>
              <a:custGeom>
                <a:avLst/>
                <a:gdLst/>
                <a:ahLst/>
                <a:cxnLst/>
                <a:rect l="l" t="t" r="r" b="b"/>
                <a:pathLst>
                  <a:path w="640080" h="574675">
                    <a:moveTo>
                      <a:pt x="0" y="0"/>
                    </a:moveTo>
                    <a:lnTo>
                      <a:pt x="639954" y="0"/>
                    </a:lnTo>
                    <a:lnTo>
                      <a:pt x="639954" y="574270"/>
                    </a:lnTo>
                    <a:lnTo>
                      <a:pt x="0" y="574270"/>
                    </a:lnTo>
                    <a:lnTo>
                      <a:pt x="0" y="0"/>
                    </a:lnTo>
                    <a:close/>
                  </a:path>
                </a:pathLst>
              </a:custGeom>
              <a:ln w="31412">
                <a:solidFill>
                  <a:srgbClr val="00882B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87" name="object 87"/>
              <p:cNvSpPr/>
              <p:nvPr/>
            </p:nvSpPr>
            <p:spPr>
              <a:xfrm>
                <a:off x="15848993" y="6461760"/>
                <a:ext cx="640080" cy="574675"/>
              </a:xfrm>
              <a:custGeom>
                <a:avLst/>
                <a:gdLst/>
                <a:ahLst/>
                <a:cxnLst/>
                <a:rect l="l" t="t" r="r" b="b"/>
                <a:pathLst>
                  <a:path w="640080" h="574675">
                    <a:moveTo>
                      <a:pt x="639954" y="0"/>
                    </a:moveTo>
                    <a:lnTo>
                      <a:pt x="0" y="0"/>
                    </a:lnTo>
                    <a:lnTo>
                      <a:pt x="0" y="574270"/>
                    </a:lnTo>
                    <a:lnTo>
                      <a:pt x="639954" y="574270"/>
                    </a:lnTo>
                    <a:lnTo>
                      <a:pt x="639954" y="0"/>
                    </a:lnTo>
                    <a:close/>
                  </a:path>
                </a:pathLst>
              </a:custGeom>
              <a:solidFill>
                <a:srgbClr val="70BF41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88" name="object 88"/>
              <p:cNvSpPr/>
              <p:nvPr/>
            </p:nvSpPr>
            <p:spPr>
              <a:xfrm>
                <a:off x="15848993" y="6461760"/>
                <a:ext cx="640080" cy="574675"/>
              </a:xfrm>
              <a:custGeom>
                <a:avLst/>
                <a:gdLst/>
                <a:ahLst/>
                <a:cxnLst/>
                <a:rect l="l" t="t" r="r" b="b"/>
                <a:pathLst>
                  <a:path w="640080" h="574675">
                    <a:moveTo>
                      <a:pt x="0" y="0"/>
                    </a:moveTo>
                    <a:lnTo>
                      <a:pt x="639954" y="0"/>
                    </a:lnTo>
                    <a:lnTo>
                      <a:pt x="639954" y="574270"/>
                    </a:lnTo>
                    <a:lnTo>
                      <a:pt x="0" y="574270"/>
                    </a:lnTo>
                    <a:lnTo>
                      <a:pt x="0" y="0"/>
                    </a:lnTo>
                    <a:close/>
                  </a:path>
                </a:pathLst>
              </a:custGeom>
              <a:ln w="31412">
                <a:solidFill>
                  <a:srgbClr val="00882B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89" name="object 89"/>
              <p:cNvSpPr/>
              <p:nvPr/>
            </p:nvSpPr>
            <p:spPr>
              <a:xfrm>
                <a:off x="16631168" y="6461760"/>
                <a:ext cx="640080" cy="574675"/>
              </a:xfrm>
              <a:custGeom>
                <a:avLst/>
                <a:gdLst/>
                <a:ahLst/>
                <a:cxnLst/>
                <a:rect l="l" t="t" r="r" b="b"/>
                <a:pathLst>
                  <a:path w="640080" h="574675">
                    <a:moveTo>
                      <a:pt x="639954" y="0"/>
                    </a:moveTo>
                    <a:lnTo>
                      <a:pt x="0" y="0"/>
                    </a:lnTo>
                    <a:lnTo>
                      <a:pt x="0" y="574270"/>
                    </a:lnTo>
                    <a:lnTo>
                      <a:pt x="639954" y="574270"/>
                    </a:lnTo>
                    <a:lnTo>
                      <a:pt x="639954" y="0"/>
                    </a:lnTo>
                    <a:close/>
                  </a:path>
                </a:pathLst>
              </a:custGeom>
              <a:solidFill>
                <a:srgbClr val="70BF41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90" name="object 90"/>
              <p:cNvSpPr/>
              <p:nvPr/>
            </p:nvSpPr>
            <p:spPr>
              <a:xfrm>
                <a:off x="16631168" y="6461760"/>
                <a:ext cx="640080" cy="574675"/>
              </a:xfrm>
              <a:custGeom>
                <a:avLst/>
                <a:gdLst/>
                <a:ahLst/>
                <a:cxnLst/>
                <a:rect l="l" t="t" r="r" b="b"/>
                <a:pathLst>
                  <a:path w="640080" h="574675">
                    <a:moveTo>
                      <a:pt x="0" y="0"/>
                    </a:moveTo>
                    <a:lnTo>
                      <a:pt x="639954" y="0"/>
                    </a:lnTo>
                    <a:lnTo>
                      <a:pt x="639954" y="574270"/>
                    </a:lnTo>
                    <a:lnTo>
                      <a:pt x="0" y="574270"/>
                    </a:lnTo>
                    <a:lnTo>
                      <a:pt x="0" y="0"/>
                    </a:lnTo>
                    <a:close/>
                  </a:path>
                </a:pathLst>
              </a:custGeom>
              <a:ln w="31412">
                <a:solidFill>
                  <a:srgbClr val="00882B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</p:grpSp>
        <p:sp>
          <p:nvSpPr>
            <p:cNvPr id="91" name="object 91"/>
            <p:cNvSpPr txBox="1"/>
            <p:nvPr/>
          </p:nvSpPr>
          <p:spPr>
            <a:xfrm>
              <a:off x="6775624" y="2590864"/>
              <a:ext cx="388145" cy="288163"/>
            </a:xfrm>
            <a:prstGeom prst="rect">
              <a:avLst/>
            </a:prstGeom>
            <a:solidFill>
              <a:srgbClr val="EC5D57"/>
            </a:solidFill>
            <a:ln w="31412">
              <a:solidFill>
                <a:srgbClr val="C82506"/>
              </a:solidFill>
            </a:ln>
          </p:spPr>
          <p:txBody>
            <a:bodyPr vert="horz" wrap="square" lIns="0" tIns="12707" rIns="0" bIns="0" rtlCol="0">
              <a:spAutoFit/>
            </a:bodyPr>
            <a:lstStyle/>
            <a:p>
              <a:pPr algn="ctr">
                <a:spcBef>
                  <a:spcPts val="100"/>
                </a:spcBef>
              </a:pPr>
              <a:r>
                <a:rPr sz="1789" b="1" spc="-30" dirty="0">
                  <a:latin typeface="Myriad Pro Cond"/>
                  <a:cs typeface="Myriad Pro Cond"/>
                </a:rPr>
                <a:t>3</a:t>
              </a:r>
              <a:endParaRPr sz="1789">
                <a:latin typeface="Myriad Pro Cond"/>
                <a:cs typeface="Myriad Pro Cond"/>
              </a:endParaRPr>
            </a:p>
          </p:txBody>
        </p:sp>
        <p:sp>
          <p:nvSpPr>
            <p:cNvPr id="92" name="object 92"/>
            <p:cNvSpPr txBox="1"/>
            <p:nvPr/>
          </p:nvSpPr>
          <p:spPr>
            <a:xfrm>
              <a:off x="7249936" y="2590864"/>
              <a:ext cx="388145" cy="288163"/>
            </a:xfrm>
            <a:prstGeom prst="rect">
              <a:avLst/>
            </a:prstGeom>
            <a:solidFill>
              <a:srgbClr val="EC5D57"/>
            </a:solidFill>
            <a:ln w="31412">
              <a:solidFill>
                <a:srgbClr val="C82506"/>
              </a:solidFill>
            </a:ln>
          </p:spPr>
          <p:txBody>
            <a:bodyPr vert="horz" wrap="square" lIns="0" tIns="12707" rIns="0" bIns="0" rtlCol="0">
              <a:spAutoFit/>
            </a:bodyPr>
            <a:lstStyle/>
            <a:p>
              <a:pPr algn="ctr">
                <a:spcBef>
                  <a:spcPts val="100"/>
                </a:spcBef>
              </a:pPr>
              <a:r>
                <a:rPr sz="1789" b="1" spc="-30" dirty="0">
                  <a:latin typeface="Myriad Pro Cond"/>
                  <a:cs typeface="Myriad Pro Cond"/>
                </a:rPr>
                <a:t>8</a:t>
              </a:r>
              <a:endParaRPr sz="1789">
                <a:latin typeface="Myriad Pro Cond"/>
                <a:cs typeface="Myriad Pro Cond"/>
              </a:endParaRPr>
            </a:p>
          </p:txBody>
        </p:sp>
        <p:sp>
          <p:nvSpPr>
            <p:cNvPr id="93" name="object 93"/>
            <p:cNvSpPr txBox="1"/>
            <p:nvPr/>
          </p:nvSpPr>
          <p:spPr>
            <a:xfrm>
              <a:off x="7724254" y="2590864"/>
              <a:ext cx="388145" cy="288163"/>
            </a:xfrm>
            <a:prstGeom prst="rect">
              <a:avLst/>
            </a:prstGeom>
            <a:solidFill>
              <a:srgbClr val="EC5D57"/>
            </a:solidFill>
            <a:ln w="31412">
              <a:solidFill>
                <a:srgbClr val="C82506"/>
              </a:solidFill>
            </a:ln>
          </p:spPr>
          <p:txBody>
            <a:bodyPr vert="horz" wrap="square" lIns="0" tIns="12707" rIns="0" bIns="0" rtlCol="0">
              <a:spAutoFit/>
            </a:bodyPr>
            <a:lstStyle/>
            <a:p>
              <a:pPr marR="2310" algn="ctr">
                <a:spcBef>
                  <a:spcPts val="100"/>
                </a:spcBef>
              </a:pPr>
              <a:r>
                <a:rPr sz="1789" b="1" spc="-30" dirty="0">
                  <a:latin typeface="Myriad Pro Cond"/>
                  <a:cs typeface="Myriad Pro Cond"/>
                </a:rPr>
                <a:t>4</a:t>
              </a:r>
              <a:endParaRPr sz="1789">
                <a:latin typeface="Myriad Pro Cond"/>
                <a:cs typeface="Myriad Pro Cond"/>
              </a:endParaRPr>
            </a:p>
          </p:txBody>
        </p:sp>
        <p:sp>
          <p:nvSpPr>
            <p:cNvPr id="94" name="object 94"/>
            <p:cNvSpPr txBox="1"/>
            <p:nvPr/>
          </p:nvSpPr>
          <p:spPr>
            <a:xfrm>
              <a:off x="8198566" y="2590864"/>
              <a:ext cx="388145" cy="288163"/>
            </a:xfrm>
            <a:prstGeom prst="rect">
              <a:avLst/>
            </a:prstGeom>
            <a:solidFill>
              <a:srgbClr val="EC5D57"/>
            </a:solidFill>
            <a:ln w="31412">
              <a:solidFill>
                <a:srgbClr val="C82506"/>
              </a:solidFill>
            </a:ln>
          </p:spPr>
          <p:txBody>
            <a:bodyPr vert="horz" wrap="square" lIns="0" tIns="12707" rIns="0" bIns="0" rtlCol="0">
              <a:spAutoFit/>
            </a:bodyPr>
            <a:lstStyle/>
            <a:p>
              <a:pPr marR="6161" algn="ctr">
                <a:spcBef>
                  <a:spcPts val="100"/>
                </a:spcBef>
              </a:pPr>
              <a:r>
                <a:rPr sz="1789" b="1" spc="-30" dirty="0">
                  <a:latin typeface="Myriad Pro Cond"/>
                  <a:cs typeface="Myriad Pro Cond"/>
                </a:rPr>
                <a:t>6</a:t>
              </a:r>
              <a:endParaRPr sz="1789">
                <a:latin typeface="Myriad Pro Cond"/>
                <a:cs typeface="Myriad Pro Cond"/>
              </a:endParaRPr>
            </a:p>
          </p:txBody>
        </p:sp>
        <p:sp>
          <p:nvSpPr>
            <p:cNvPr id="95" name="object 95"/>
            <p:cNvSpPr txBox="1"/>
            <p:nvPr/>
          </p:nvSpPr>
          <p:spPr>
            <a:xfrm>
              <a:off x="8672884" y="2590864"/>
              <a:ext cx="388145" cy="288163"/>
            </a:xfrm>
            <a:prstGeom prst="rect">
              <a:avLst/>
            </a:prstGeom>
            <a:solidFill>
              <a:srgbClr val="EC5D57"/>
            </a:solidFill>
            <a:ln w="31412">
              <a:solidFill>
                <a:srgbClr val="C82506"/>
              </a:solidFill>
            </a:ln>
          </p:spPr>
          <p:txBody>
            <a:bodyPr vert="horz" wrap="square" lIns="0" tIns="12707" rIns="0" bIns="0" rtlCol="0">
              <a:spAutoFit/>
            </a:bodyPr>
            <a:lstStyle/>
            <a:p>
              <a:pPr marR="9627" algn="ctr">
                <a:spcBef>
                  <a:spcPts val="100"/>
                </a:spcBef>
              </a:pPr>
              <a:r>
                <a:rPr sz="1789" b="1" spc="-30" dirty="0">
                  <a:latin typeface="Myriad Pro Cond"/>
                  <a:cs typeface="Myriad Pro Cond"/>
                </a:rPr>
                <a:t>3</a:t>
              </a:r>
              <a:endParaRPr sz="1789">
                <a:latin typeface="Myriad Pro Cond"/>
                <a:cs typeface="Myriad Pro Cond"/>
              </a:endParaRPr>
            </a:p>
          </p:txBody>
        </p:sp>
        <p:sp>
          <p:nvSpPr>
            <p:cNvPr id="96" name="object 96"/>
            <p:cNvSpPr txBox="1"/>
            <p:nvPr/>
          </p:nvSpPr>
          <p:spPr>
            <a:xfrm>
              <a:off x="9147195" y="2590864"/>
              <a:ext cx="388145" cy="288163"/>
            </a:xfrm>
            <a:prstGeom prst="rect">
              <a:avLst/>
            </a:prstGeom>
            <a:solidFill>
              <a:srgbClr val="EC5D57"/>
            </a:solidFill>
            <a:ln w="31412">
              <a:solidFill>
                <a:srgbClr val="C82506"/>
              </a:solidFill>
            </a:ln>
          </p:spPr>
          <p:txBody>
            <a:bodyPr vert="horz" wrap="square" lIns="0" tIns="12707" rIns="0" bIns="0" rtlCol="0">
              <a:spAutoFit/>
            </a:bodyPr>
            <a:lstStyle/>
            <a:p>
              <a:pPr marR="13477" algn="ctr">
                <a:spcBef>
                  <a:spcPts val="100"/>
                </a:spcBef>
              </a:pPr>
              <a:r>
                <a:rPr sz="1789" b="1" spc="-30" dirty="0">
                  <a:latin typeface="Myriad Pro Cond"/>
                  <a:cs typeface="Myriad Pro Cond"/>
                </a:rPr>
                <a:t>9</a:t>
              </a:r>
              <a:endParaRPr sz="1789">
                <a:latin typeface="Myriad Pro Cond"/>
                <a:cs typeface="Myriad Pro Cond"/>
              </a:endParaRPr>
            </a:p>
          </p:txBody>
        </p:sp>
        <p:sp>
          <p:nvSpPr>
            <p:cNvPr id="97" name="object 97"/>
            <p:cNvSpPr txBox="1"/>
            <p:nvPr/>
          </p:nvSpPr>
          <p:spPr>
            <a:xfrm>
              <a:off x="9621513" y="2590864"/>
              <a:ext cx="388145" cy="288163"/>
            </a:xfrm>
            <a:prstGeom prst="rect">
              <a:avLst/>
            </a:prstGeom>
            <a:solidFill>
              <a:srgbClr val="EC5D57"/>
            </a:solidFill>
            <a:ln w="31412">
              <a:solidFill>
                <a:srgbClr val="C82506"/>
              </a:solidFill>
            </a:ln>
          </p:spPr>
          <p:txBody>
            <a:bodyPr vert="horz" wrap="square" lIns="0" tIns="12707" rIns="0" bIns="0" rtlCol="0">
              <a:spAutoFit/>
            </a:bodyPr>
            <a:lstStyle/>
            <a:p>
              <a:pPr marR="16943" algn="ctr">
                <a:spcBef>
                  <a:spcPts val="100"/>
                </a:spcBef>
              </a:pPr>
              <a:r>
                <a:rPr sz="1789" b="1" spc="-30" dirty="0">
                  <a:latin typeface="Myriad Pro Cond"/>
                  <a:cs typeface="Myriad Pro Cond"/>
                </a:rPr>
                <a:t>2</a:t>
              </a:r>
              <a:endParaRPr sz="1789">
                <a:latin typeface="Myriad Pro Cond"/>
                <a:cs typeface="Myriad Pro Cond"/>
              </a:endParaRPr>
            </a:p>
          </p:txBody>
        </p:sp>
        <p:sp>
          <p:nvSpPr>
            <p:cNvPr id="98" name="object 98"/>
            <p:cNvSpPr txBox="1"/>
            <p:nvPr/>
          </p:nvSpPr>
          <p:spPr>
            <a:xfrm>
              <a:off x="10095825" y="2590864"/>
              <a:ext cx="388145" cy="288163"/>
            </a:xfrm>
            <a:prstGeom prst="rect">
              <a:avLst/>
            </a:prstGeom>
            <a:solidFill>
              <a:srgbClr val="EC5D57"/>
            </a:solidFill>
            <a:ln w="31412">
              <a:solidFill>
                <a:srgbClr val="C82506"/>
              </a:solidFill>
            </a:ln>
          </p:spPr>
          <p:txBody>
            <a:bodyPr vert="horz" wrap="square" lIns="0" tIns="12707" rIns="0" bIns="0" rtlCol="0">
              <a:spAutoFit/>
            </a:bodyPr>
            <a:lstStyle/>
            <a:p>
              <a:pPr marR="20408" algn="ctr">
                <a:spcBef>
                  <a:spcPts val="100"/>
                </a:spcBef>
              </a:pPr>
              <a:r>
                <a:rPr sz="1789" b="1" spc="-30" dirty="0">
                  <a:latin typeface="Myriad Pro Cond"/>
                  <a:cs typeface="Myriad Pro Cond"/>
                </a:rPr>
                <a:t>8</a:t>
              </a:r>
              <a:endParaRPr sz="1789">
                <a:latin typeface="Myriad Pro Cond"/>
                <a:cs typeface="Myriad Pro Cond"/>
              </a:endParaRPr>
            </a:p>
          </p:txBody>
        </p:sp>
        <p:sp>
          <p:nvSpPr>
            <p:cNvPr id="99" name="object 99"/>
            <p:cNvSpPr txBox="1"/>
            <p:nvPr/>
          </p:nvSpPr>
          <p:spPr>
            <a:xfrm>
              <a:off x="6870925" y="3944368"/>
              <a:ext cx="3517950" cy="284274"/>
            </a:xfrm>
            <a:prstGeom prst="rect">
              <a:avLst/>
            </a:prstGeom>
          </p:spPr>
          <p:txBody>
            <a:bodyPr vert="horz" wrap="square" lIns="0" tIns="8856" rIns="0" bIns="0" rtlCol="0">
              <a:spAutoFit/>
            </a:bodyPr>
            <a:lstStyle/>
            <a:p>
              <a:pPr marL="7701">
                <a:spcBef>
                  <a:spcPts val="69"/>
                </a:spcBef>
                <a:tabLst>
                  <a:tab pos="479790" algn="l"/>
                  <a:tab pos="952648" algn="l"/>
                  <a:tab pos="1425122" algn="l"/>
                  <a:tab pos="1897595" algn="l"/>
                  <a:tab pos="2370069" algn="l"/>
                  <a:tab pos="2842542" algn="l"/>
                  <a:tab pos="3315016" algn="l"/>
                </a:tabLst>
              </a:pPr>
              <a:r>
                <a:rPr sz="1789" b="1" spc="-15" dirty="0">
                  <a:latin typeface="Myriad Pro Cond"/>
                  <a:cs typeface="Myriad Pro Cond"/>
                </a:rPr>
                <a:t>13</a:t>
              </a:r>
              <a:r>
                <a:rPr sz="1789" b="1" dirty="0">
                  <a:latin typeface="Myriad Pro Cond"/>
                  <a:cs typeface="Myriad Pro Cond"/>
                </a:rPr>
                <a:t>	</a:t>
              </a:r>
              <a:r>
                <a:rPr sz="1789" b="1" spc="-15" dirty="0">
                  <a:latin typeface="Myriad Pro Cond"/>
                  <a:cs typeface="Myriad Pro Cond"/>
                </a:rPr>
                <a:t>18</a:t>
              </a:r>
              <a:r>
                <a:rPr sz="1789" b="1" dirty="0">
                  <a:latin typeface="Myriad Pro Cond"/>
                  <a:cs typeface="Myriad Pro Cond"/>
                </a:rPr>
                <a:t>	</a:t>
              </a:r>
              <a:r>
                <a:rPr sz="1789" b="1" spc="-15" dirty="0">
                  <a:latin typeface="Myriad Pro Cond"/>
                  <a:cs typeface="Myriad Pro Cond"/>
                </a:rPr>
                <a:t>14</a:t>
              </a:r>
              <a:r>
                <a:rPr sz="1789" b="1" dirty="0">
                  <a:latin typeface="Myriad Pro Cond"/>
                  <a:cs typeface="Myriad Pro Cond"/>
                </a:rPr>
                <a:t>	</a:t>
              </a:r>
              <a:r>
                <a:rPr sz="1789" b="1" spc="-15" dirty="0">
                  <a:latin typeface="Myriad Pro Cond"/>
                  <a:cs typeface="Myriad Pro Cond"/>
                </a:rPr>
                <a:t>16</a:t>
              </a:r>
              <a:r>
                <a:rPr sz="1789" b="1" dirty="0">
                  <a:latin typeface="Myriad Pro Cond"/>
                  <a:cs typeface="Myriad Pro Cond"/>
                </a:rPr>
                <a:t>	</a:t>
              </a:r>
              <a:r>
                <a:rPr sz="1789" b="1" spc="-15" dirty="0">
                  <a:latin typeface="Myriad Pro Cond"/>
                  <a:cs typeface="Myriad Pro Cond"/>
                </a:rPr>
                <a:t>13</a:t>
              </a:r>
              <a:r>
                <a:rPr sz="1789" b="1" dirty="0">
                  <a:latin typeface="Myriad Pro Cond"/>
                  <a:cs typeface="Myriad Pro Cond"/>
                </a:rPr>
                <a:t>	</a:t>
              </a:r>
              <a:r>
                <a:rPr sz="1789" b="1" spc="-15" dirty="0">
                  <a:latin typeface="Myriad Pro Cond"/>
                  <a:cs typeface="Myriad Pro Cond"/>
                </a:rPr>
                <a:t>19</a:t>
              </a:r>
              <a:r>
                <a:rPr sz="1789" b="1" dirty="0">
                  <a:latin typeface="Myriad Pro Cond"/>
                  <a:cs typeface="Myriad Pro Cond"/>
                </a:rPr>
                <a:t>	</a:t>
              </a:r>
              <a:r>
                <a:rPr sz="1789" b="1" spc="-15" dirty="0">
                  <a:latin typeface="Myriad Pro Cond"/>
                  <a:cs typeface="Myriad Pro Cond"/>
                </a:rPr>
                <a:t>12</a:t>
              </a:r>
              <a:r>
                <a:rPr sz="1789" b="1" dirty="0">
                  <a:latin typeface="Myriad Pro Cond"/>
                  <a:cs typeface="Myriad Pro Cond"/>
                </a:rPr>
                <a:t>	</a:t>
              </a:r>
              <a:r>
                <a:rPr sz="1789" b="1" spc="-15" dirty="0">
                  <a:latin typeface="Myriad Pro Cond"/>
                  <a:cs typeface="Myriad Pro Cond"/>
                </a:rPr>
                <a:t>18</a:t>
              </a:r>
              <a:endParaRPr sz="1789" dirty="0">
                <a:latin typeface="Myriad Pro Cond"/>
                <a:cs typeface="Myriad Pro Cond"/>
              </a:endParaRPr>
            </a:p>
          </p:txBody>
        </p:sp>
        <p:grpSp>
          <p:nvGrpSpPr>
            <p:cNvPr id="100" name="object 100"/>
            <p:cNvGrpSpPr/>
            <p:nvPr/>
          </p:nvGrpSpPr>
          <p:grpSpPr>
            <a:xfrm>
              <a:off x="7901680" y="3136431"/>
              <a:ext cx="1329243" cy="485951"/>
              <a:chOff x="13029750" y="5172206"/>
              <a:chExt cx="2192020" cy="801370"/>
            </a:xfrm>
          </p:grpSpPr>
          <p:sp>
            <p:nvSpPr>
              <p:cNvPr id="101" name="object 101"/>
              <p:cNvSpPr/>
              <p:nvPr/>
            </p:nvSpPr>
            <p:spPr>
              <a:xfrm>
                <a:off x="13045456" y="5187913"/>
                <a:ext cx="2160905" cy="769620"/>
              </a:xfrm>
              <a:custGeom>
                <a:avLst/>
                <a:gdLst/>
                <a:ahLst/>
                <a:cxnLst/>
                <a:rect l="l" t="t" r="r" b="b"/>
                <a:pathLst>
                  <a:path w="2160905" h="769620">
                    <a:moveTo>
                      <a:pt x="1984002" y="0"/>
                    </a:moveTo>
                    <a:lnTo>
                      <a:pt x="176455" y="0"/>
                    </a:lnTo>
                    <a:lnTo>
                      <a:pt x="141343" y="135"/>
                    </a:lnTo>
                    <a:lnTo>
                      <a:pt x="90535" y="3647"/>
                    </a:lnTo>
                    <a:lnTo>
                      <a:pt x="51789" y="19071"/>
                    </a:lnTo>
                    <a:lnTo>
                      <a:pt x="19073" y="51787"/>
                    </a:lnTo>
                    <a:lnTo>
                      <a:pt x="3648" y="90533"/>
                    </a:lnTo>
                    <a:lnTo>
                      <a:pt x="135" y="141344"/>
                    </a:lnTo>
                    <a:lnTo>
                      <a:pt x="0" y="176459"/>
                    </a:lnTo>
                    <a:lnTo>
                      <a:pt x="0" y="593098"/>
                    </a:lnTo>
                    <a:lnTo>
                      <a:pt x="1081" y="656531"/>
                    </a:lnTo>
                    <a:lnTo>
                      <a:pt x="8648" y="696662"/>
                    </a:lnTo>
                    <a:lnTo>
                      <a:pt x="33650" y="735908"/>
                    </a:lnTo>
                    <a:lnTo>
                      <a:pt x="72898" y="760910"/>
                    </a:lnTo>
                    <a:lnTo>
                      <a:pt x="113026" y="768477"/>
                    </a:lnTo>
                    <a:lnTo>
                      <a:pt x="176455" y="769558"/>
                    </a:lnTo>
                    <a:lnTo>
                      <a:pt x="1984002" y="769558"/>
                    </a:lnTo>
                    <a:lnTo>
                      <a:pt x="2047436" y="768477"/>
                    </a:lnTo>
                    <a:lnTo>
                      <a:pt x="2087569" y="760910"/>
                    </a:lnTo>
                    <a:lnTo>
                      <a:pt x="2126813" y="735908"/>
                    </a:lnTo>
                    <a:lnTo>
                      <a:pt x="2151819" y="696662"/>
                    </a:lnTo>
                    <a:lnTo>
                      <a:pt x="2159387" y="656531"/>
                    </a:lnTo>
                    <a:lnTo>
                      <a:pt x="2160468" y="593098"/>
                    </a:lnTo>
                    <a:lnTo>
                      <a:pt x="2160468" y="176459"/>
                    </a:lnTo>
                    <a:lnTo>
                      <a:pt x="2159387" y="113026"/>
                    </a:lnTo>
                    <a:lnTo>
                      <a:pt x="2151819" y="72895"/>
                    </a:lnTo>
                    <a:lnTo>
                      <a:pt x="2126813" y="33649"/>
                    </a:lnTo>
                    <a:lnTo>
                      <a:pt x="2087569" y="8646"/>
                    </a:lnTo>
                    <a:lnTo>
                      <a:pt x="2047436" y="1080"/>
                    </a:lnTo>
                    <a:lnTo>
                      <a:pt x="1984002" y="0"/>
                    </a:lnTo>
                    <a:close/>
                  </a:path>
                </a:pathLst>
              </a:custGeom>
              <a:solidFill>
                <a:srgbClr val="DCDEE0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102" name="object 102"/>
              <p:cNvSpPr/>
              <p:nvPr/>
            </p:nvSpPr>
            <p:spPr>
              <a:xfrm>
                <a:off x="13045456" y="5187913"/>
                <a:ext cx="2160905" cy="769620"/>
              </a:xfrm>
              <a:custGeom>
                <a:avLst/>
                <a:gdLst/>
                <a:ahLst/>
                <a:cxnLst/>
                <a:rect l="l" t="t" r="r" b="b"/>
                <a:pathLst>
                  <a:path w="2160905" h="769620">
                    <a:moveTo>
                      <a:pt x="176459" y="0"/>
                    </a:moveTo>
                    <a:lnTo>
                      <a:pt x="1984004" y="0"/>
                    </a:lnTo>
                    <a:lnTo>
                      <a:pt x="2019119" y="135"/>
                    </a:lnTo>
                    <a:lnTo>
                      <a:pt x="2069930" y="3648"/>
                    </a:lnTo>
                    <a:lnTo>
                      <a:pt x="2108676" y="19072"/>
                    </a:lnTo>
                    <a:lnTo>
                      <a:pt x="2141392" y="51788"/>
                    </a:lnTo>
                    <a:lnTo>
                      <a:pt x="2156816" y="90533"/>
                    </a:lnTo>
                    <a:lnTo>
                      <a:pt x="2160329" y="141345"/>
                    </a:lnTo>
                    <a:lnTo>
                      <a:pt x="2160465" y="176459"/>
                    </a:lnTo>
                    <a:lnTo>
                      <a:pt x="2160465" y="593099"/>
                    </a:lnTo>
                    <a:lnTo>
                      <a:pt x="2159384" y="656532"/>
                    </a:lnTo>
                    <a:lnTo>
                      <a:pt x="2151817" y="696663"/>
                    </a:lnTo>
                    <a:lnTo>
                      <a:pt x="2126814" y="735909"/>
                    </a:lnTo>
                    <a:lnTo>
                      <a:pt x="2087568" y="760911"/>
                    </a:lnTo>
                    <a:lnTo>
                      <a:pt x="2047438" y="768477"/>
                    </a:lnTo>
                    <a:lnTo>
                      <a:pt x="1984004" y="769558"/>
                    </a:lnTo>
                    <a:lnTo>
                      <a:pt x="176459" y="769558"/>
                    </a:lnTo>
                    <a:lnTo>
                      <a:pt x="113026" y="768477"/>
                    </a:lnTo>
                    <a:lnTo>
                      <a:pt x="72895" y="760911"/>
                    </a:lnTo>
                    <a:lnTo>
                      <a:pt x="33649" y="735909"/>
                    </a:lnTo>
                    <a:lnTo>
                      <a:pt x="8647" y="696663"/>
                    </a:lnTo>
                    <a:lnTo>
                      <a:pt x="1080" y="656532"/>
                    </a:lnTo>
                    <a:lnTo>
                      <a:pt x="0" y="593099"/>
                    </a:lnTo>
                    <a:lnTo>
                      <a:pt x="0" y="176459"/>
                    </a:lnTo>
                    <a:lnTo>
                      <a:pt x="1080" y="113026"/>
                    </a:lnTo>
                    <a:lnTo>
                      <a:pt x="8647" y="72895"/>
                    </a:lnTo>
                    <a:lnTo>
                      <a:pt x="33649" y="33649"/>
                    </a:lnTo>
                    <a:lnTo>
                      <a:pt x="72895" y="8647"/>
                    </a:lnTo>
                    <a:lnTo>
                      <a:pt x="113026" y="1080"/>
                    </a:lnTo>
                    <a:lnTo>
                      <a:pt x="176459" y="0"/>
                    </a:lnTo>
                    <a:close/>
                  </a:path>
                </a:pathLst>
              </a:custGeom>
              <a:ln w="31412">
                <a:solidFill>
                  <a:srgbClr val="A6AAA9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</p:grpSp>
        <p:sp>
          <p:nvSpPr>
            <p:cNvPr id="103" name="object 103"/>
            <p:cNvSpPr txBox="1"/>
            <p:nvPr/>
          </p:nvSpPr>
          <p:spPr>
            <a:xfrm>
              <a:off x="8285626" y="3235267"/>
              <a:ext cx="574131" cy="253194"/>
            </a:xfrm>
            <a:prstGeom prst="rect">
              <a:avLst/>
            </a:prstGeom>
          </p:spPr>
          <p:txBody>
            <a:bodyPr vert="horz" wrap="square" lIns="0" tIns="10397" rIns="0" bIns="0" rtlCol="0">
              <a:spAutoFit/>
            </a:bodyPr>
            <a:lstStyle/>
            <a:p>
              <a:pPr marL="7701">
                <a:spcBef>
                  <a:spcPts val="82"/>
                </a:spcBef>
              </a:pPr>
              <a:r>
                <a:rPr sz="1577" b="1" dirty="0">
                  <a:latin typeface="Consolas"/>
                  <a:cs typeface="Consolas"/>
                </a:rPr>
                <a:t>map</a:t>
              </a:r>
              <a:r>
                <a:rPr sz="1577" b="1" spc="36" dirty="0">
                  <a:latin typeface="Consolas"/>
                  <a:cs typeface="Consolas"/>
                </a:rPr>
                <a:t> </a:t>
              </a:r>
              <a:r>
                <a:rPr sz="1577" b="1" spc="-30" dirty="0">
                  <a:latin typeface="Consolas"/>
                  <a:cs typeface="Consolas"/>
                </a:rPr>
                <a:t>f</a:t>
              </a:r>
              <a:endParaRPr sz="1577">
                <a:latin typeface="Consolas"/>
                <a:cs typeface="Consolas"/>
              </a:endParaRPr>
            </a:p>
          </p:txBody>
        </p:sp>
      </p:grpSp>
      <p:sp>
        <p:nvSpPr>
          <p:cNvPr id="121" name="Date Placeholder 1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3/11/2025, Lecture 12</a:t>
            </a:r>
            <a:endParaRPr lang="en-US"/>
          </a:p>
        </p:txBody>
      </p:sp>
      <p:sp>
        <p:nvSpPr>
          <p:cNvPr id="122" name="Slide Number Placeholder 12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8</a:t>
            </a:fld>
            <a:endParaRPr lang="en-US"/>
          </a:p>
        </p:txBody>
      </p:sp>
      <p:grpSp>
        <p:nvGrpSpPr>
          <p:cNvPr id="117" name="Group 116"/>
          <p:cNvGrpSpPr/>
          <p:nvPr/>
        </p:nvGrpSpPr>
        <p:grpSpPr>
          <a:xfrm>
            <a:off x="5159534" y="4030896"/>
            <a:ext cx="5767948" cy="2813529"/>
            <a:chOff x="669236" y="3259082"/>
            <a:chExt cx="5767948" cy="2511712"/>
          </a:xfrm>
        </p:grpSpPr>
        <p:sp>
          <p:nvSpPr>
            <p:cNvPr id="118" name="Rectangle 117"/>
            <p:cNvSpPr/>
            <p:nvPr/>
          </p:nvSpPr>
          <p:spPr>
            <a:xfrm>
              <a:off x="669236" y="3259082"/>
              <a:ext cx="5767948" cy="24181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9" name="Group 118"/>
            <p:cNvGrpSpPr/>
            <p:nvPr/>
          </p:nvGrpSpPr>
          <p:grpSpPr>
            <a:xfrm>
              <a:off x="836783" y="3357605"/>
              <a:ext cx="5423200" cy="2413189"/>
              <a:chOff x="491621" y="3730193"/>
              <a:chExt cx="5423200" cy="2413189"/>
            </a:xfrm>
          </p:grpSpPr>
          <p:sp>
            <p:nvSpPr>
              <p:cNvPr id="127" name="object 7"/>
              <p:cNvSpPr txBox="1"/>
              <p:nvPr/>
            </p:nvSpPr>
            <p:spPr>
              <a:xfrm>
                <a:off x="491621" y="3730193"/>
                <a:ext cx="3419373" cy="662572"/>
              </a:xfrm>
              <a:prstGeom prst="rect">
                <a:avLst/>
              </a:prstGeom>
            </p:spPr>
            <p:txBody>
              <a:bodyPr vert="horz" wrap="square" lIns="0" tIns="73932" rIns="0" bIns="0" rtlCol="0">
                <a:spAutoFit/>
              </a:bodyPr>
              <a:lstStyle/>
              <a:p>
                <a:pPr marL="7701">
                  <a:spcBef>
                    <a:spcPts val="582"/>
                  </a:spcBef>
                  <a:tabLst>
                    <a:tab pos="3411282" algn="l"/>
                  </a:tabLst>
                </a:pPr>
                <a:r>
                  <a:rPr sz="2092" b="1" u="sng" spc="-15" dirty="0">
                    <a:uFill>
                      <a:solidFill>
                        <a:srgbClr val="000000"/>
                      </a:solidFill>
                    </a:uFill>
                    <a:latin typeface="Myriad Pro Cond"/>
                    <a:cs typeface="Myriad Pro Cond"/>
                  </a:rPr>
                  <a:t>C++</a:t>
                </a:r>
                <a:r>
                  <a:rPr sz="2092" b="1" u="sng" dirty="0">
                    <a:uFill>
                      <a:solidFill>
                        <a:srgbClr val="000000"/>
                      </a:solidFill>
                    </a:uFill>
                    <a:latin typeface="Myriad Pro Cond"/>
                    <a:cs typeface="Myriad Pro Cond"/>
                  </a:rPr>
                  <a:t>	</a:t>
                </a:r>
                <a:endParaRPr sz="2092" dirty="0">
                  <a:latin typeface="Myriad Pro Cond"/>
                  <a:cs typeface="Myriad Pro Cond"/>
                </a:endParaRPr>
              </a:p>
              <a:p>
                <a:pPr marL="7701">
                  <a:spcBef>
                    <a:spcPts val="352"/>
                  </a:spcBef>
                </a:pPr>
                <a:r>
                  <a:rPr sz="1395" b="1" dirty="0">
                    <a:latin typeface="Consolas"/>
                    <a:cs typeface="Consolas"/>
                  </a:rPr>
                  <a:t>int f(int x) { return x + 10; </a:t>
                </a:r>
                <a:r>
                  <a:rPr sz="1395" b="1" spc="-30" dirty="0">
                    <a:latin typeface="Consolas"/>
                    <a:cs typeface="Consolas"/>
                  </a:rPr>
                  <a:t>}</a:t>
                </a:r>
                <a:endParaRPr sz="1395" dirty="0">
                  <a:latin typeface="Consolas"/>
                  <a:cs typeface="Consolas"/>
                </a:endParaRPr>
              </a:p>
            </p:txBody>
          </p:sp>
          <p:sp>
            <p:nvSpPr>
              <p:cNvPr id="128" name="object 8"/>
              <p:cNvSpPr txBox="1"/>
              <p:nvPr/>
            </p:nvSpPr>
            <p:spPr>
              <a:xfrm>
                <a:off x="491621" y="4620206"/>
                <a:ext cx="3436701" cy="1523176"/>
              </a:xfrm>
              <a:prstGeom prst="rect">
                <a:avLst/>
              </a:prstGeom>
            </p:spPr>
            <p:txBody>
              <a:bodyPr vert="horz" wrap="square" lIns="0" tIns="42357" rIns="0" bIns="0" rtlCol="0">
                <a:spAutoFit/>
              </a:bodyPr>
              <a:lstStyle/>
              <a:p>
                <a:pPr marL="7701">
                  <a:spcBef>
                    <a:spcPts val="334"/>
                  </a:spcBef>
                </a:pPr>
                <a:r>
                  <a:rPr sz="1395" b="1" dirty="0">
                    <a:latin typeface="Consolas"/>
                    <a:cs typeface="Consolas"/>
                  </a:rPr>
                  <a:t>int a[] = {3, 8, 4, 6, 3, 9, 2, </a:t>
                </a:r>
                <a:r>
                  <a:rPr sz="1395" b="1" spc="-15" dirty="0">
                    <a:latin typeface="Consolas"/>
                    <a:cs typeface="Consolas"/>
                  </a:rPr>
                  <a:t>8};</a:t>
                </a:r>
                <a:endParaRPr sz="1395" dirty="0">
                  <a:latin typeface="Consolas"/>
                  <a:cs typeface="Consolas"/>
                </a:endParaRPr>
              </a:p>
              <a:p>
                <a:pPr marL="7701">
                  <a:spcBef>
                    <a:spcPts val="278"/>
                  </a:spcBef>
                </a:pPr>
                <a:r>
                  <a:rPr sz="1395" b="1" dirty="0">
                    <a:latin typeface="Consolas"/>
                    <a:cs typeface="Consolas"/>
                  </a:rPr>
                  <a:t>int </a:t>
                </a:r>
                <a:r>
                  <a:rPr sz="1395" b="1" spc="-6" dirty="0">
                    <a:latin typeface="Consolas"/>
                    <a:cs typeface="Consolas"/>
                  </a:rPr>
                  <a:t>b[8];</a:t>
                </a:r>
                <a:endParaRPr sz="1395" dirty="0">
                  <a:latin typeface="Consolas"/>
                  <a:cs typeface="Consolas"/>
                </a:endParaRPr>
              </a:p>
              <a:p>
                <a:pPr marL="7701">
                  <a:spcBef>
                    <a:spcPts val="276"/>
                  </a:spcBef>
                </a:pPr>
                <a:r>
                  <a:rPr sz="1395" b="1" dirty="0">
                    <a:latin typeface="Consolas"/>
                    <a:cs typeface="Consolas"/>
                  </a:rPr>
                  <a:t>std::transform(a, a+8, b, </a:t>
                </a:r>
                <a:r>
                  <a:rPr sz="1395" b="1" spc="-15" dirty="0">
                    <a:latin typeface="Consolas"/>
                    <a:cs typeface="Consolas"/>
                  </a:rPr>
                  <a:t>f</a:t>
                </a:r>
                <a:r>
                  <a:rPr sz="1395" b="1" spc="-15" dirty="0" smtClean="0">
                    <a:latin typeface="Consolas"/>
                    <a:cs typeface="Consolas"/>
                  </a:rPr>
                  <a:t>);</a:t>
                </a:r>
                <a:endParaRPr lang="en-US" sz="1395" b="1" spc="-15" dirty="0" smtClean="0">
                  <a:latin typeface="Consolas"/>
                  <a:cs typeface="Consolas"/>
                </a:endParaRPr>
              </a:p>
              <a:p>
                <a:pPr marL="7701">
                  <a:spcBef>
                    <a:spcPts val="276"/>
                  </a:spcBef>
                </a:pPr>
                <a:endParaRPr lang="en-US" sz="1395" b="1" spc="-15" dirty="0">
                  <a:latin typeface="Consolas"/>
                  <a:cs typeface="Consolas"/>
                </a:endParaRPr>
              </a:p>
              <a:p>
                <a:pPr marL="7701">
                  <a:spcBef>
                    <a:spcPts val="276"/>
                  </a:spcBef>
                </a:pPr>
                <a:r>
                  <a:rPr lang="en-US" sz="1395" b="1" spc="-15" dirty="0" smtClean="0">
                    <a:latin typeface="Consolas"/>
                    <a:cs typeface="Consolas"/>
                  </a:rPr>
                  <a:t>Produces: </a:t>
                </a:r>
              </a:p>
              <a:p>
                <a:pPr marL="7701">
                  <a:spcBef>
                    <a:spcPts val="276"/>
                  </a:spcBef>
                </a:pPr>
                <a:r>
                  <a:rPr lang="en-US" sz="1395" b="1" dirty="0" smtClean="0">
                    <a:latin typeface="Consolas"/>
                    <a:cs typeface="Consolas"/>
                  </a:rPr>
                  <a:t>{13</a:t>
                </a:r>
                <a:r>
                  <a:rPr lang="en-US" sz="1395" b="1" dirty="0">
                    <a:latin typeface="Consolas"/>
                    <a:cs typeface="Consolas"/>
                  </a:rPr>
                  <a:t>, </a:t>
                </a:r>
                <a:r>
                  <a:rPr lang="en-US" sz="1395" b="1" dirty="0" smtClean="0">
                    <a:latin typeface="Consolas"/>
                    <a:cs typeface="Consolas"/>
                  </a:rPr>
                  <a:t>18</a:t>
                </a:r>
                <a:r>
                  <a:rPr lang="en-US" sz="1395" b="1" dirty="0">
                    <a:latin typeface="Consolas"/>
                    <a:cs typeface="Consolas"/>
                  </a:rPr>
                  <a:t>, </a:t>
                </a:r>
                <a:r>
                  <a:rPr lang="en-US" sz="1395" b="1" dirty="0" smtClean="0">
                    <a:latin typeface="Consolas"/>
                    <a:cs typeface="Consolas"/>
                  </a:rPr>
                  <a:t>14</a:t>
                </a:r>
                <a:r>
                  <a:rPr lang="en-US" sz="1395" b="1" dirty="0">
                    <a:latin typeface="Consolas"/>
                    <a:cs typeface="Consolas"/>
                  </a:rPr>
                  <a:t>, </a:t>
                </a:r>
                <a:r>
                  <a:rPr lang="en-US" sz="1395" b="1" dirty="0" smtClean="0">
                    <a:latin typeface="Consolas"/>
                    <a:cs typeface="Consolas"/>
                  </a:rPr>
                  <a:t>16</a:t>
                </a:r>
                <a:r>
                  <a:rPr lang="en-US" sz="1395" b="1" dirty="0">
                    <a:latin typeface="Consolas"/>
                    <a:cs typeface="Consolas"/>
                  </a:rPr>
                  <a:t>, </a:t>
                </a:r>
                <a:r>
                  <a:rPr lang="en-US" sz="1395" b="1" dirty="0" smtClean="0">
                    <a:latin typeface="Consolas"/>
                    <a:cs typeface="Consolas"/>
                  </a:rPr>
                  <a:t>13</a:t>
                </a:r>
                <a:r>
                  <a:rPr lang="en-US" sz="1395" b="1" dirty="0">
                    <a:latin typeface="Consolas"/>
                    <a:cs typeface="Consolas"/>
                  </a:rPr>
                  <a:t>, </a:t>
                </a:r>
                <a:r>
                  <a:rPr lang="en-US" sz="1395" b="1" dirty="0" smtClean="0">
                    <a:latin typeface="Consolas"/>
                    <a:cs typeface="Consolas"/>
                  </a:rPr>
                  <a:t>19</a:t>
                </a:r>
                <a:r>
                  <a:rPr lang="en-US" sz="1395" b="1" dirty="0">
                    <a:latin typeface="Consolas"/>
                    <a:cs typeface="Consolas"/>
                  </a:rPr>
                  <a:t>, </a:t>
                </a:r>
                <a:r>
                  <a:rPr lang="en-US" sz="1395" b="1" dirty="0" smtClean="0">
                    <a:latin typeface="Consolas"/>
                    <a:cs typeface="Consolas"/>
                  </a:rPr>
                  <a:t>12</a:t>
                </a:r>
                <a:r>
                  <a:rPr lang="en-US" sz="1395" b="1" dirty="0">
                    <a:latin typeface="Consolas"/>
                    <a:cs typeface="Consolas"/>
                  </a:rPr>
                  <a:t>, </a:t>
                </a:r>
                <a:r>
                  <a:rPr lang="en-US" sz="1395" b="1" dirty="0" smtClean="0">
                    <a:latin typeface="Consolas"/>
                    <a:cs typeface="Consolas"/>
                  </a:rPr>
                  <a:t>1</a:t>
                </a:r>
                <a:r>
                  <a:rPr lang="en-US" sz="1395" b="1" spc="-15" dirty="0" smtClean="0">
                    <a:latin typeface="Consolas"/>
                    <a:cs typeface="Consolas"/>
                  </a:rPr>
                  <a:t>8</a:t>
                </a:r>
                <a:r>
                  <a:rPr lang="en-US" sz="1395" b="1" spc="-15" dirty="0">
                    <a:latin typeface="Consolas"/>
                    <a:cs typeface="Consolas"/>
                  </a:rPr>
                  <a:t>};</a:t>
                </a:r>
                <a:endParaRPr sz="1395" dirty="0">
                  <a:latin typeface="Consolas"/>
                  <a:cs typeface="Consolas"/>
                </a:endParaRPr>
              </a:p>
            </p:txBody>
          </p:sp>
          <p:grpSp>
            <p:nvGrpSpPr>
              <p:cNvPr id="129" name="object 104"/>
              <p:cNvGrpSpPr/>
              <p:nvPr/>
            </p:nvGrpSpPr>
            <p:grpSpPr>
              <a:xfrm>
                <a:off x="2122858" y="5345745"/>
                <a:ext cx="2494833" cy="469779"/>
                <a:chOff x="3500043" y="8815530"/>
                <a:chExt cx="4114165" cy="774700"/>
              </a:xfrm>
            </p:grpSpPr>
            <p:sp>
              <p:nvSpPr>
                <p:cNvPr id="135" name="object 105"/>
                <p:cNvSpPr/>
                <p:nvPr/>
              </p:nvSpPr>
              <p:spPr>
                <a:xfrm>
                  <a:off x="3652060" y="8938763"/>
                  <a:ext cx="3182620" cy="630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2620" h="630554">
                      <a:moveTo>
                        <a:pt x="3182376" y="630154"/>
                      </a:moveTo>
                      <a:lnTo>
                        <a:pt x="20547" y="4069"/>
                      </a:lnTo>
                      <a:lnTo>
                        <a:pt x="0" y="0"/>
                      </a:lnTo>
                    </a:path>
                  </a:pathLst>
                </a:custGeom>
                <a:ln w="41883">
                  <a:solidFill>
                    <a:srgbClr val="A6AAA9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092"/>
                </a:p>
              </p:txBody>
            </p:sp>
            <p:sp>
              <p:nvSpPr>
                <p:cNvPr id="136" name="object 106"/>
                <p:cNvSpPr/>
                <p:nvPr/>
              </p:nvSpPr>
              <p:spPr>
                <a:xfrm>
                  <a:off x="3500043" y="8856550"/>
                  <a:ext cx="189865" cy="172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864" h="172720">
                      <a:moveTo>
                        <a:pt x="189644" y="0"/>
                      </a:moveTo>
                      <a:lnTo>
                        <a:pt x="0" y="52111"/>
                      </a:lnTo>
                      <a:lnTo>
                        <a:pt x="155475" y="172560"/>
                      </a:lnTo>
                      <a:lnTo>
                        <a:pt x="189644" y="0"/>
                      </a:lnTo>
                      <a:close/>
                    </a:path>
                  </a:pathLst>
                </a:custGeom>
                <a:solidFill>
                  <a:srgbClr val="A6AAA9"/>
                </a:solidFill>
              </p:spPr>
              <p:txBody>
                <a:bodyPr wrap="square" lIns="0" tIns="0" rIns="0" bIns="0" rtlCol="0"/>
                <a:lstStyle/>
                <a:p>
                  <a:endParaRPr sz="1092"/>
                </a:p>
              </p:txBody>
            </p:sp>
            <p:sp>
              <p:nvSpPr>
                <p:cNvPr id="137" name="object 107"/>
                <p:cNvSpPr/>
                <p:nvPr/>
              </p:nvSpPr>
              <p:spPr>
                <a:xfrm>
                  <a:off x="4410375" y="8901150"/>
                  <a:ext cx="318325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3254" h="298450">
                      <a:moveTo>
                        <a:pt x="3182861" y="298030"/>
                      </a:moveTo>
                      <a:lnTo>
                        <a:pt x="20855" y="1953"/>
                      </a:lnTo>
                      <a:lnTo>
                        <a:pt x="0" y="0"/>
                      </a:lnTo>
                    </a:path>
                  </a:pathLst>
                </a:custGeom>
                <a:ln w="41883">
                  <a:solidFill>
                    <a:srgbClr val="A6AAA9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092"/>
                </a:p>
              </p:txBody>
            </p:sp>
            <p:sp>
              <p:nvSpPr>
                <p:cNvPr id="138" name="object 108"/>
                <p:cNvSpPr/>
                <p:nvPr/>
              </p:nvSpPr>
              <p:spPr>
                <a:xfrm>
                  <a:off x="4256081" y="8815530"/>
                  <a:ext cx="183515" cy="175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514" h="175259">
                      <a:moveTo>
                        <a:pt x="183345" y="0"/>
                      </a:moveTo>
                      <a:lnTo>
                        <a:pt x="0" y="71172"/>
                      </a:lnTo>
                      <a:lnTo>
                        <a:pt x="166945" y="175144"/>
                      </a:lnTo>
                      <a:lnTo>
                        <a:pt x="183345" y="0"/>
                      </a:lnTo>
                      <a:close/>
                    </a:path>
                  </a:pathLst>
                </a:custGeom>
                <a:solidFill>
                  <a:srgbClr val="A6AAA9"/>
                </a:solidFill>
              </p:spPr>
              <p:txBody>
                <a:bodyPr wrap="square" lIns="0" tIns="0" rIns="0" bIns="0" rtlCol="0"/>
                <a:lstStyle/>
                <a:p>
                  <a:endParaRPr sz="1092"/>
                </a:p>
              </p:txBody>
            </p:sp>
          </p:grpSp>
          <p:sp>
            <p:nvSpPr>
              <p:cNvPr id="130" name="object 109"/>
              <p:cNvSpPr txBox="1"/>
              <p:nvPr/>
            </p:nvSpPr>
            <p:spPr>
              <a:xfrm>
                <a:off x="4239405" y="5434528"/>
                <a:ext cx="1675416" cy="480717"/>
              </a:xfrm>
              <a:prstGeom prst="rect">
                <a:avLst/>
              </a:prstGeom>
            </p:spPr>
            <p:txBody>
              <a:bodyPr vert="horz" wrap="square" lIns="0" tIns="18868" rIns="0" bIns="0" rtlCol="0">
                <a:spAutoFit/>
              </a:bodyPr>
              <a:lstStyle/>
              <a:p>
                <a:pPr marL="7701" marR="3081" indent="470548">
                  <a:lnSpc>
                    <a:spcPts val="1765"/>
                  </a:lnSpc>
                  <a:spcBef>
                    <a:spcPts val="149"/>
                  </a:spcBef>
                </a:pPr>
                <a:r>
                  <a:rPr sz="1486" b="1" dirty="0">
                    <a:solidFill>
                      <a:srgbClr val="A6AAA9"/>
                    </a:solidFill>
                    <a:latin typeface="Myriad Pro Cond"/>
                    <a:cs typeface="Myriad Pro Cond"/>
                  </a:rPr>
                  <a:t>Input end </a:t>
                </a:r>
                <a:r>
                  <a:rPr sz="1486" b="1" spc="-6" dirty="0">
                    <a:solidFill>
                      <a:srgbClr val="A6AAA9"/>
                    </a:solidFill>
                    <a:latin typeface="Myriad Pro Cond"/>
                    <a:cs typeface="Myriad Pro Cond"/>
                  </a:rPr>
                  <a:t>iterator </a:t>
                </a:r>
                <a:r>
                  <a:rPr sz="1486" b="1" dirty="0">
                    <a:solidFill>
                      <a:srgbClr val="A6AAA9"/>
                    </a:solidFill>
                    <a:latin typeface="Myriad Pro Cond"/>
                    <a:cs typeface="Myriad Pro Cond"/>
                  </a:rPr>
                  <a:t>Input</a:t>
                </a:r>
                <a:r>
                  <a:rPr sz="1486" b="1" spc="12" dirty="0">
                    <a:solidFill>
                      <a:srgbClr val="A6AAA9"/>
                    </a:solidFill>
                    <a:latin typeface="Myriad Pro Cond"/>
                    <a:cs typeface="Myriad Pro Cond"/>
                  </a:rPr>
                  <a:t> </a:t>
                </a:r>
                <a:r>
                  <a:rPr sz="1486" b="1" dirty="0">
                    <a:solidFill>
                      <a:srgbClr val="A6AAA9"/>
                    </a:solidFill>
                    <a:latin typeface="Myriad Pro Cond"/>
                    <a:cs typeface="Myriad Pro Cond"/>
                  </a:rPr>
                  <a:t>start</a:t>
                </a:r>
                <a:r>
                  <a:rPr sz="1486" b="1" spc="12" dirty="0">
                    <a:solidFill>
                      <a:srgbClr val="A6AAA9"/>
                    </a:solidFill>
                    <a:latin typeface="Myriad Pro Cond"/>
                    <a:cs typeface="Myriad Pro Cond"/>
                  </a:rPr>
                  <a:t> </a:t>
                </a:r>
                <a:r>
                  <a:rPr sz="1486" b="1" spc="-6" dirty="0">
                    <a:solidFill>
                      <a:srgbClr val="A6AAA9"/>
                    </a:solidFill>
                    <a:latin typeface="Myriad Pro Cond"/>
                    <a:cs typeface="Myriad Pro Cond"/>
                  </a:rPr>
                  <a:t>iterator</a:t>
                </a:r>
                <a:endParaRPr sz="1486">
                  <a:latin typeface="Myriad Pro Cond"/>
                  <a:cs typeface="Myriad Pro Cond"/>
                </a:endParaRPr>
              </a:p>
            </p:txBody>
          </p:sp>
          <p:grpSp>
            <p:nvGrpSpPr>
              <p:cNvPr id="131" name="object 110"/>
              <p:cNvGrpSpPr/>
              <p:nvPr/>
            </p:nvGrpSpPr>
            <p:grpSpPr>
              <a:xfrm>
                <a:off x="2845781" y="5003991"/>
                <a:ext cx="1325777" cy="199463"/>
                <a:chOff x="4692198" y="8251951"/>
                <a:chExt cx="2186305" cy="328930"/>
              </a:xfrm>
            </p:grpSpPr>
            <p:sp>
              <p:nvSpPr>
                <p:cNvPr id="133" name="object 111"/>
                <p:cNvSpPr/>
                <p:nvPr/>
              </p:nvSpPr>
              <p:spPr>
                <a:xfrm>
                  <a:off x="4846226" y="8272893"/>
                  <a:ext cx="2011680" cy="222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1679" h="222884">
                      <a:moveTo>
                        <a:pt x="2011171" y="0"/>
                      </a:moveTo>
                      <a:lnTo>
                        <a:pt x="20819" y="220310"/>
                      </a:lnTo>
                      <a:lnTo>
                        <a:pt x="0" y="222614"/>
                      </a:lnTo>
                    </a:path>
                  </a:pathLst>
                </a:custGeom>
                <a:ln w="41883">
                  <a:solidFill>
                    <a:srgbClr val="A6AAA9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092"/>
                </a:p>
              </p:txBody>
            </p:sp>
            <p:sp>
              <p:nvSpPr>
                <p:cNvPr id="134" name="object 112"/>
                <p:cNvSpPr/>
                <p:nvPr/>
              </p:nvSpPr>
              <p:spPr>
                <a:xfrm>
                  <a:off x="4692198" y="8405782"/>
                  <a:ext cx="184785" cy="175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785" h="175259">
                      <a:moveTo>
                        <a:pt x="165166" y="0"/>
                      </a:moveTo>
                      <a:lnTo>
                        <a:pt x="0" y="106774"/>
                      </a:lnTo>
                      <a:lnTo>
                        <a:pt x="184520" y="174842"/>
                      </a:lnTo>
                      <a:lnTo>
                        <a:pt x="165166" y="0"/>
                      </a:lnTo>
                      <a:close/>
                    </a:path>
                  </a:pathLst>
                </a:custGeom>
                <a:solidFill>
                  <a:srgbClr val="A6AAA9"/>
                </a:solidFill>
              </p:spPr>
              <p:txBody>
                <a:bodyPr wrap="square" lIns="0" tIns="0" rIns="0" bIns="0" rtlCol="0"/>
                <a:lstStyle/>
                <a:p>
                  <a:endParaRPr sz="1092"/>
                </a:p>
              </p:txBody>
            </p:sp>
          </p:grpSp>
          <p:sp>
            <p:nvSpPr>
              <p:cNvPr id="132" name="object 113"/>
              <p:cNvSpPr txBox="1"/>
              <p:nvPr/>
            </p:nvSpPr>
            <p:spPr>
              <a:xfrm>
                <a:off x="4218674" y="4873748"/>
                <a:ext cx="1377376" cy="237985"/>
              </a:xfrm>
              <a:prstGeom prst="rect">
                <a:avLst/>
              </a:prstGeom>
            </p:spPr>
            <p:txBody>
              <a:bodyPr vert="horz" wrap="square" lIns="0" tIns="9242" rIns="0" bIns="0" rtlCol="0">
                <a:spAutoFit/>
              </a:bodyPr>
              <a:lstStyle/>
              <a:p>
                <a:pPr marL="7701">
                  <a:spcBef>
                    <a:spcPts val="73"/>
                  </a:spcBef>
                </a:pPr>
                <a:r>
                  <a:rPr sz="1486" b="1" dirty="0">
                    <a:solidFill>
                      <a:srgbClr val="A6AAA9"/>
                    </a:solidFill>
                    <a:latin typeface="Myriad Pro Cond"/>
                    <a:cs typeface="Myriad Pro Cond"/>
                  </a:rPr>
                  <a:t>Output</a:t>
                </a:r>
                <a:r>
                  <a:rPr sz="1486" b="1" spc="24" dirty="0">
                    <a:solidFill>
                      <a:srgbClr val="A6AAA9"/>
                    </a:solidFill>
                    <a:latin typeface="Myriad Pro Cond"/>
                    <a:cs typeface="Myriad Pro Cond"/>
                  </a:rPr>
                  <a:t> </a:t>
                </a:r>
                <a:r>
                  <a:rPr sz="1486" b="1" dirty="0">
                    <a:solidFill>
                      <a:srgbClr val="A6AAA9"/>
                    </a:solidFill>
                    <a:latin typeface="Myriad Pro Cond"/>
                    <a:cs typeface="Myriad Pro Cond"/>
                  </a:rPr>
                  <a:t>start</a:t>
                </a:r>
                <a:r>
                  <a:rPr sz="1486" b="1" spc="24" dirty="0">
                    <a:solidFill>
                      <a:srgbClr val="A6AAA9"/>
                    </a:solidFill>
                    <a:latin typeface="Myriad Pro Cond"/>
                    <a:cs typeface="Myriad Pro Cond"/>
                  </a:rPr>
                  <a:t> </a:t>
                </a:r>
                <a:r>
                  <a:rPr sz="1486" b="1" spc="-6" dirty="0">
                    <a:solidFill>
                      <a:srgbClr val="A6AAA9"/>
                    </a:solidFill>
                    <a:latin typeface="Myriad Pro Cond"/>
                    <a:cs typeface="Myriad Pro Cond"/>
                  </a:rPr>
                  <a:t>iterator</a:t>
                </a:r>
                <a:endParaRPr sz="1486">
                  <a:latin typeface="Myriad Pro Cond"/>
                  <a:cs typeface="Myriad Pro Cond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949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Parallelizing Map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261873" y="1828801"/>
            <a:ext cx="9012284" cy="4351338"/>
          </a:xfrm>
        </p:spPr>
        <p:txBody>
          <a:bodyPr/>
          <a:lstStyle/>
          <a:p>
            <a:r>
              <a:rPr lang="en-US" dirty="0"/>
              <a:t>Since </a:t>
            </a:r>
            <a:r>
              <a:rPr lang="en-US" dirty="0">
                <a:latin typeface="Consolas" panose="020B0609020204030204" pitchFamily="49" charset="0"/>
              </a:rPr>
              <a:t>f :: a -&gt; b</a:t>
            </a:r>
            <a:r>
              <a:rPr lang="en-US" dirty="0"/>
              <a:t> is a side-effect free function, </a:t>
            </a:r>
            <a:r>
              <a:rPr lang="en-US" dirty="0" smtClean="0"/>
              <a:t>applying </a:t>
            </a:r>
            <a:r>
              <a:rPr lang="en-US" dirty="0">
                <a:latin typeface="Consolas" panose="020B0609020204030204" pitchFamily="49" charset="0"/>
              </a:rPr>
              <a:t>f</a:t>
            </a:r>
            <a:r>
              <a:rPr lang="en-US" dirty="0"/>
              <a:t> to all elements of the sequence can be performed </a:t>
            </a:r>
            <a:endParaRPr lang="en-US" dirty="0" smtClean="0"/>
          </a:p>
          <a:p>
            <a:pPr lvl="1"/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any order without changing the output of the program</a:t>
            </a:r>
          </a:p>
          <a:p>
            <a:pPr lvl="1"/>
            <a:r>
              <a:rPr lang="en-US" dirty="0" smtClean="0"/>
              <a:t>Therefore</a:t>
            </a:r>
            <a:r>
              <a:rPr lang="en-US" dirty="0"/>
              <a:t>, the implementation of map has </a:t>
            </a:r>
            <a:r>
              <a:rPr lang="en-US" dirty="0" smtClean="0"/>
              <a:t>the flexibility </a:t>
            </a:r>
            <a:r>
              <a:rPr lang="en-US" dirty="0"/>
              <a:t>to reorder/parallelize processing of elements of </a:t>
            </a:r>
            <a:r>
              <a:rPr lang="en-US" dirty="0" smtClean="0"/>
              <a:t>the sequence </a:t>
            </a:r>
            <a:r>
              <a:rPr lang="en-US" dirty="0"/>
              <a:t>however it sees </a:t>
            </a:r>
            <a:r>
              <a:rPr lang="en-US" dirty="0" smtClean="0"/>
              <a:t>fit</a:t>
            </a:r>
          </a:p>
          <a:p>
            <a:pPr lvl="1"/>
            <a:r>
              <a:rPr lang="en-US" dirty="0" smtClean="0"/>
              <a:t>Side-effect </a:t>
            </a:r>
            <a:r>
              <a:rPr lang="en-US" dirty="0"/>
              <a:t>free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>
                <a:sym typeface="Wingdings" panose="05000000000000000000" pitchFamily="2" charset="2"/>
              </a:rPr>
              <a:t>n</a:t>
            </a:r>
            <a:r>
              <a:rPr lang="en-US" dirty="0" smtClean="0"/>
              <a:t>o multi-threading issues!</a:t>
            </a:r>
            <a:endParaRPr lang="en-US" dirty="0"/>
          </a:p>
          <a:p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Data Parallelism (1)</a:t>
            </a:r>
            <a:endParaRPr lang="en-US" dirty="0"/>
          </a:p>
        </p:txBody>
      </p:sp>
      <p:sp>
        <p:nvSpPr>
          <p:cNvPr id="4" name="object 4"/>
          <p:cNvSpPr txBox="1"/>
          <p:nvPr/>
        </p:nvSpPr>
        <p:spPr>
          <a:xfrm>
            <a:off x="2108040" y="3923858"/>
            <a:ext cx="7265958" cy="1797991"/>
          </a:xfrm>
          <a:prstGeom prst="rect">
            <a:avLst/>
          </a:prstGeom>
        </p:spPr>
        <p:txBody>
          <a:bodyPr vert="horz" wrap="square" lIns="0" tIns="90105" rIns="0" bIns="0" rtlCol="0">
            <a:spAutoFit/>
          </a:bodyPr>
          <a:lstStyle/>
          <a:p>
            <a:pPr marL="7701">
              <a:spcBef>
                <a:spcPts val="709"/>
              </a:spcBef>
            </a:pPr>
            <a:r>
              <a:rPr sz="1789" dirty="0">
                <a:latin typeface="Consolas"/>
                <a:cs typeface="Consolas"/>
              </a:rPr>
              <a:t>map</a:t>
            </a:r>
            <a:r>
              <a:rPr sz="1789" spc="3" dirty="0">
                <a:latin typeface="Consolas"/>
                <a:cs typeface="Consolas"/>
              </a:rPr>
              <a:t> </a:t>
            </a:r>
            <a:r>
              <a:rPr sz="1789" dirty="0">
                <a:latin typeface="Consolas"/>
                <a:cs typeface="Consolas"/>
              </a:rPr>
              <a:t>f</a:t>
            </a:r>
            <a:r>
              <a:rPr sz="1789" spc="3" dirty="0">
                <a:latin typeface="Consolas"/>
                <a:cs typeface="Consolas"/>
              </a:rPr>
              <a:t> </a:t>
            </a:r>
            <a:r>
              <a:rPr sz="1789" dirty="0">
                <a:latin typeface="Consolas"/>
                <a:cs typeface="Consolas"/>
              </a:rPr>
              <a:t>s</a:t>
            </a:r>
            <a:r>
              <a:rPr sz="1789" spc="3" dirty="0">
                <a:latin typeface="Consolas"/>
                <a:cs typeface="Consolas"/>
              </a:rPr>
              <a:t> </a:t>
            </a:r>
            <a:r>
              <a:rPr sz="1789" spc="-30" dirty="0">
                <a:latin typeface="Consolas"/>
                <a:cs typeface="Consolas"/>
              </a:rPr>
              <a:t>=</a:t>
            </a:r>
            <a:endParaRPr sz="1789" dirty="0">
              <a:latin typeface="Consolas"/>
              <a:cs typeface="Consolas"/>
            </a:endParaRPr>
          </a:p>
          <a:p>
            <a:pPr marL="510210" marR="3081">
              <a:lnSpc>
                <a:spcPct val="130400"/>
              </a:lnSpc>
              <a:spcBef>
                <a:spcPts val="3"/>
              </a:spcBef>
            </a:pPr>
            <a:r>
              <a:rPr sz="1789" dirty="0">
                <a:latin typeface="Consolas"/>
                <a:cs typeface="Consolas"/>
              </a:rPr>
              <a:t>partition</a:t>
            </a:r>
            <a:r>
              <a:rPr sz="1789" spc="3" dirty="0">
                <a:latin typeface="Consolas"/>
                <a:cs typeface="Consolas"/>
              </a:rPr>
              <a:t> </a:t>
            </a:r>
            <a:r>
              <a:rPr sz="1789" dirty="0">
                <a:latin typeface="Consolas"/>
                <a:cs typeface="Consolas"/>
              </a:rPr>
              <a:t>sequence</a:t>
            </a:r>
            <a:r>
              <a:rPr sz="1789" spc="3" dirty="0">
                <a:latin typeface="Consolas"/>
                <a:cs typeface="Consolas"/>
              </a:rPr>
              <a:t> </a:t>
            </a:r>
            <a:r>
              <a:rPr sz="1789" dirty="0">
                <a:latin typeface="Consolas"/>
                <a:cs typeface="Consolas"/>
              </a:rPr>
              <a:t>s</a:t>
            </a:r>
            <a:r>
              <a:rPr sz="1789" spc="3" dirty="0">
                <a:latin typeface="Consolas"/>
                <a:cs typeface="Consolas"/>
              </a:rPr>
              <a:t> </a:t>
            </a:r>
            <a:r>
              <a:rPr sz="1789" dirty="0">
                <a:latin typeface="Consolas"/>
                <a:cs typeface="Consolas"/>
              </a:rPr>
              <a:t>into</a:t>
            </a:r>
            <a:r>
              <a:rPr sz="1789" spc="3" dirty="0">
                <a:latin typeface="Consolas"/>
                <a:cs typeface="Consolas"/>
              </a:rPr>
              <a:t> </a:t>
            </a:r>
            <a:r>
              <a:rPr sz="1789" dirty="0">
                <a:latin typeface="Consolas"/>
                <a:cs typeface="Consolas"/>
              </a:rPr>
              <a:t>P</a:t>
            </a:r>
            <a:r>
              <a:rPr sz="1789" spc="3" dirty="0">
                <a:latin typeface="Consolas"/>
                <a:cs typeface="Consolas"/>
              </a:rPr>
              <a:t> </a:t>
            </a:r>
            <a:r>
              <a:rPr sz="1789" dirty="0">
                <a:latin typeface="Consolas"/>
                <a:cs typeface="Consolas"/>
              </a:rPr>
              <a:t>smaller</a:t>
            </a:r>
            <a:r>
              <a:rPr sz="1789" spc="3" dirty="0">
                <a:latin typeface="Consolas"/>
                <a:cs typeface="Consolas"/>
              </a:rPr>
              <a:t> </a:t>
            </a:r>
            <a:r>
              <a:rPr lang="en-US" sz="1789" spc="3" dirty="0" smtClean="0">
                <a:latin typeface="Consolas"/>
                <a:cs typeface="Consolas"/>
              </a:rPr>
              <a:t>sub</a:t>
            </a:r>
            <a:r>
              <a:rPr sz="1789" spc="-6" dirty="0" smtClean="0">
                <a:latin typeface="Consolas"/>
                <a:cs typeface="Consolas"/>
              </a:rPr>
              <a:t>sequences</a:t>
            </a:r>
            <a:r>
              <a:rPr lang="en-US" sz="1789" spc="-6" dirty="0" smtClean="0">
                <a:latin typeface="Consolas"/>
                <a:cs typeface="Consolas"/>
              </a:rPr>
              <a:t> </a:t>
            </a:r>
            <a:r>
              <a:rPr lang="en-US" sz="1789" spc="-6" dirty="0" err="1" smtClean="0">
                <a:latin typeface="Consolas"/>
                <a:cs typeface="Consolas"/>
              </a:rPr>
              <a:t>s_i</a:t>
            </a:r>
            <a:r>
              <a:rPr sz="1789" spc="-6" dirty="0" smtClean="0">
                <a:latin typeface="Consolas"/>
                <a:cs typeface="Consolas"/>
              </a:rPr>
              <a:t> </a:t>
            </a:r>
            <a:endParaRPr lang="en-US" sz="1789" spc="-6" dirty="0" smtClean="0">
              <a:latin typeface="Consolas"/>
              <a:cs typeface="Consolas"/>
            </a:endParaRPr>
          </a:p>
          <a:p>
            <a:pPr marL="510210" marR="3081">
              <a:lnSpc>
                <a:spcPct val="130400"/>
              </a:lnSpc>
              <a:spcBef>
                <a:spcPts val="3"/>
              </a:spcBef>
            </a:pPr>
            <a:r>
              <a:rPr sz="1789" dirty="0" smtClean="0">
                <a:latin typeface="Consolas"/>
                <a:cs typeface="Consolas"/>
              </a:rPr>
              <a:t>for</a:t>
            </a:r>
            <a:r>
              <a:rPr sz="1789" spc="3" dirty="0" smtClean="0">
                <a:latin typeface="Consolas"/>
                <a:cs typeface="Consolas"/>
              </a:rPr>
              <a:t> </a:t>
            </a:r>
            <a:r>
              <a:rPr sz="1789" dirty="0">
                <a:latin typeface="Consolas"/>
                <a:cs typeface="Consolas"/>
              </a:rPr>
              <a:t>each</a:t>
            </a:r>
            <a:r>
              <a:rPr sz="1789" spc="3" dirty="0">
                <a:latin typeface="Consolas"/>
                <a:cs typeface="Consolas"/>
              </a:rPr>
              <a:t> </a:t>
            </a:r>
            <a:r>
              <a:rPr sz="1789" dirty="0">
                <a:latin typeface="Consolas"/>
                <a:cs typeface="Consolas"/>
              </a:rPr>
              <a:t>subsequence</a:t>
            </a:r>
            <a:r>
              <a:rPr sz="1789" spc="3" dirty="0">
                <a:latin typeface="Consolas"/>
                <a:cs typeface="Consolas"/>
              </a:rPr>
              <a:t> </a:t>
            </a:r>
            <a:r>
              <a:rPr sz="1789" dirty="0">
                <a:latin typeface="Consolas"/>
                <a:cs typeface="Consolas"/>
              </a:rPr>
              <a:t>s_i</a:t>
            </a:r>
            <a:r>
              <a:rPr sz="1789" spc="3" dirty="0">
                <a:latin typeface="Consolas"/>
                <a:cs typeface="Consolas"/>
              </a:rPr>
              <a:t> </a:t>
            </a:r>
            <a:r>
              <a:rPr sz="1789" dirty="0">
                <a:latin typeface="Consolas"/>
                <a:cs typeface="Consolas"/>
              </a:rPr>
              <a:t>(in</a:t>
            </a:r>
            <a:r>
              <a:rPr sz="1789" spc="3" dirty="0">
                <a:latin typeface="Consolas"/>
                <a:cs typeface="Consolas"/>
              </a:rPr>
              <a:t> </a:t>
            </a:r>
            <a:r>
              <a:rPr sz="1789" spc="-6" dirty="0" smtClean="0">
                <a:latin typeface="Consolas"/>
                <a:cs typeface="Consolas"/>
              </a:rPr>
              <a:t>parallel)</a:t>
            </a:r>
            <a:endParaRPr lang="en-US" sz="1789" dirty="0">
              <a:latin typeface="Consolas"/>
              <a:cs typeface="Consolas"/>
            </a:endParaRPr>
          </a:p>
          <a:p>
            <a:pPr marL="510210" marR="3081">
              <a:lnSpc>
                <a:spcPct val="130400"/>
              </a:lnSpc>
              <a:spcBef>
                <a:spcPts val="3"/>
              </a:spcBef>
            </a:pPr>
            <a:r>
              <a:rPr lang="en-US" sz="1789" dirty="0">
                <a:latin typeface="Consolas"/>
                <a:cs typeface="Consolas"/>
              </a:rPr>
              <a:t> </a:t>
            </a:r>
            <a:r>
              <a:rPr lang="en-US" sz="1789" dirty="0" smtClean="0">
                <a:latin typeface="Consolas"/>
                <a:cs typeface="Consolas"/>
              </a:rPr>
              <a:t>   </a:t>
            </a:r>
            <a:r>
              <a:rPr sz="1789" dirty="0" err="1" smtClean="0">
                <a:latin typeface="Consolas"/>
                <a:cs typeface="Consolas"/>
              </a:rPr>
              <a:t>out_i</a:t>
            </a:r>
            <a:r>
              <a:rPr sz="1789" spc="-3" dirty="0" smtClean="0">
                <a:latin typeface="Consolas"/>
                <a:cs typeface="Consolas"/>
              </a:rPr>
              <a:t> </a:t>
            </a:r>
            <a:r>
              <a:rPr sz="1789" dirty="0">
                <a:latin typeface="Consolas"/>
                <a:cs typeface="Consolas"/>
              </a:rPr>
              <a:t>=</a:t>
            </a:r>
            <a:r>
              <a:rPr sz="1789" spc="3" dirty="0">
                <a:latin typeface="Consolas"/>
                <a:cs typeface="Consolas"/>
              </a:rPr>
              <a:t> </a:t>
            </a:r>
            <a:r>
              <a:rPr sz="1789" dirty="0">
                <a:latin typeface="Consolas"/>
                <a:cs typeface="Consolas"/>
              </a:rPr>
              <a:t>map</a:t>
            </a:r>
            <a:r>
              <a:rPr sz="1789" spc="3" dirty="0">
                <a:latin typeface="Consolas"/>
                <a:cs typeface="Consolas"/>
              </a:rPr>
              <a:t> </a:t>
            </a:r>
            <a:r>
              <a:rPr sz="1789" dirty="0">
                <a:latin typeface="Consolas"/>
                <a:cs typeface="Consolas"/>
              </a:rPr>
              <a:t>f</a:t>
            </a:r>
            <a:r>
              <a:rPr sz="1789" spc="3" dirty="0">
                <a:latin typeface="Consolas"/>
                <a:cs typeface="Consolas"/>
              </a:rPr>
              <a:t> </a:t>
            </a:r>
            <a:r>
              <a:rPr sz="1789" spc="-15" dirty="0" err="1" smtClean="0">
                <a:latin typeface="Consolas"/>
                <a:cs typeface="Consolas"/>
              </a:rPr>
              <a:t>s_i</a:t>
            </a:r>
            <a:endParaRPr lang="en-US" sz="1789" dirty="0">
              <a:latin typeface="Consolas"/>
              <a:cs typeface="Consolas"/>
            </a:endParaRPr>
          </a:p>
          <a:p>
            <a:pPr marL="510210" marR="3081">
              <a:lnSpc>
                <a:spcPct val="130400"/>
              </a:lnSpc>
              <a:spcBef>
                <a:spcPts val="3"/>
              </a:spcBef>
            </a:pPr>
            <a:r>
              <a:rPr sz="1789" dirty="0" smtClean="0">
                <a:latin typeface="Consolas"/>
                <a:cs typeface="Consolas"/>
              </a:rPr>
              <a:t>out</a:t>
            </a:r>
            <a:r>
              <a:rPr sz="1789" spc="3" dirty="0" smtClean="0">
                <a:latin typeface="Consolas"/>
                <a:cs typeface="Consolas"/>
              </a:rPr>
              <a:t> </a:t>
            </a:r>
            <a:r>
              <a:rPr sz="1789" dirty="0">
                <a:latin typeface="Consolas"/>
                <a:cs typeface="Consolas"/>
              </a:rPr>
              <a:t>=</a:t>
            </a:r>
            <a:r>
              <a:rPr sz="1789" spc="3" dirty="0">
                <a:latin typeface="Consolas"/>
                <a:cs typeface="Consolas"/>
              </a:rPr>
              <a:t> </a:t>
            </a:r>
            <a:r>
              <a:rPr sz="1789" dirty="0">
                <a:latin typeface="Consolas"/>
                <a:cs typeface="Consolas"/>
              </a:rPr>
              <a:t>concatenate</a:t>
            </a:r>
            <a:r>
              <a:rPr sz="1789" spc="3" dirty="0">
                <a:latin typeface="Consolas"/>
                <a:cs typeface="Consolas"/>
              </a:rPr>
              <a:t> </a:t>
            </a:r>
            <a:r>
              <a:rPr sz="1789" spc="-6" dirty="0">
                <a:latin typeface="Consolas"/>
                <a:cs typeface="Consolas"/>
              </a:rPr>
              <a:t>out_i’s</a:t>
            </a:r>
            <a:endParaRPr sz="1789" dirty="0">
              <a:latin typeface="Consolas"/>
              <a:cs typeface="Consolas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3/11/2025, Lecture 12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1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Vi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1 - Welcome and Introduction</Template>
  <TotalTime>2148</TotalTime>
  <Words>4103</Words>
  <Application>Microsoft Office PowerPoint</Application>
  <PresentationFormat>Widescreen</PresentationFormat>
  <Paragraphs>510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Calibri</vt:lpstr>
      <vt:lpstr>Cambria Math</vt:lpstr>
      <vt:lpstr>Century Schoolbook</vt:lpstr>
      <vt:lpstr>Consolas</vt:lpstr>
      <vt:lpstr>Lucida Sans Unicode</vt:lpstr>
      <vt:lpstr>Myriad Pro Cond</vt:lpstr>
      <vt:lpstr>Trebuchet MS</vt:lpstr>
      <vt:lpstr>Wingdings</vt:lpstr>
      <vt:lpstr>Wingdings 2</vt:lpstr>
      <vt:lpstr>View</vt:lpstr>
      <vt:lpstr>Data Parallelism (1)</vt:lpstr>
      <vt:lpstr>Today’s Theme</vt:lpstr>
      <vt:lpstr>Motivation</vt:lpstr>
      <vt:lpstr>Understanding Dependencies is Key</vt:lpstr>
      <vt:lpstr>Data-Parallel Model</vt:lpstr>
      <vt:lpstr>Data-Parallel Model</vt:lpstr>
      <vt:lpstr>Key Data Type: Sequences</vt:lpstr>
      <vt:lpstr>Map</vt:lpstr>
      <vt:lpstr>Parallelizing Map</vt:lpstr>
      <vt:lpstr>Parallelizing Map</vt:lpstr>
      <vt:lpstr>Fold (fold left)</vt:lpstr>
      <vt:lpstr>Parallel Fold (fold left)</vt:lpstr>
      <vt:lpstr>Parallel Fold (fold left)</vt:lpstr>
      <vt:lpstr>Scan</vt:lpstr>
      <vt:lpstr>Inclusive Scan</vt:lpstr>
      <vt:lpstr>Exclusive Scan</vt:lpstr>
      <vt:lpstr>Scan</vt:lpstr>
      <vt:lpstr>Parallel Scan</vt:lpstr>
      <vt:lpstr>Data-Parallel Scan</vt:lpstr>
      <vt:lpstr>Data-Parallel Inclusive Scan</vt:lpstr>
      <vt:lpstr>Work-efficient Parallel Exclusive Scan (O(N) work, O(LogN) span)</vt:lpstr>
      <vt:lpstr>Work efficient exclusive Scan Algorithm</vt:lpstr>
      <vt:lpstr>Now consider Scan Implementation on just two Cores</vt:lpstr>
      <vt:lpstr>Scan: Two Processor Implementation</vt:lpstr>
      <vt:lpstr>Scan Implementation</vt:lpstr>
      <vt:lpstr>Parallel Segmented Scan</vt:lpstr>
      <vt:lpstr>Segmented Scan</vt:lpstr>
      <vt:lpstr>Segmented Scan</vt:lpstr>
      <vt:lpstr>Segmented Scan</vt:lpstr>
      <vt:lpstr>Segmented Scan (exclusive)</vt:lpstr>
      <vt:lpstr>Work-efficient segmented Scan</vt:lpstr>
      <vt:lpstr>Sparse Matrix Multiplication</vt:lpstr>
      <vt:lpstr>Sparse Matrix Multiplication with Scan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Hartmut Kaiser</dc:creator>
  <cp:lastModifiedBy>Hartmut Kaiser</cp:lastModifiedBy>
  <cp:revision>476</cp:revision>
  <dcterms:created xsi:type="dcterms:W3CDTF">2024-06-27T20:10:03Z</dcterms:created>
  <dcterms:modified xsi:type="dcterms:W3CDTF">2025-03-13T11:31:05Z</dcterms:modified>
</cp:coreProperties>
</file>