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28.jpg" ContentType="image/jpeg"/>
  <Override PartName="/ppt/media/image29.jpg" ContentType="image/jpeg"/>
  <Override PartName="/ppt/media/image30.jpg" ContentType="image/jpeg"/>
  <Override PartName="/ppt/media/image3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52"/>
  </p:notesMasterIdLst>
  <p:sldIdLst>
    <p:sldId id="256" r:id="rId2"/>
    <p:sldId id="477" r:id="rId3"/>
    <p:sldId id="478" r:id="rId4"/>
    <p:sldId id="459" r:id="rId5"/>
    <p:sldId id="460" r:id="rId6"/>
    <p:sldId id="469" r:id="rId7"/>
    <p:sldId id="479" r:id="rId8"/>
    <p:sldId id="470" r:id="rId9"/>
    <p:sldId id="471" r:id="rId10"/>
    <p:sldId id="476" r:id="rId11"/>
    <p:sldId id="472" r:id="rId12"/>
    <p:sldId id="462" r:id="rId13"/>
    <p:sldId id="473" r:id="rId14"/>
    <p:sldId id="463" r:id="rId15"/>
    <p:sldId id="465" r:id="rId16"/>
    <p:sldId id="452" r:id="rId17"/>
    <p:sldId id="453" r:id="rId18"/>
    <p:sldId id="448" r:id="rId19"/>
    <p:sldId id="480" r:id="rId20"/>
    <p:sldId id="449" r:id="rId21"/>
    <p:sldId id="432" r:id="rId22"/>
    <p:sldId id="481" r:id="rId23"/>
    <p:sldId id="419" r:id="rId24"/>
    <p:sldId id="474" r:id="rId25"/>
    <p:sldId id="356" r:id="rId26"/>
    <p:sldId id="357" r:id="rId27"/>
    <p:sldId id="439" r:id="rId28"/>
    <p:sldId id="440" r:id="rId29"/>
    <p:sldId id="358" r:id="rId30"/>
    <p:sldId id="438" r:id="rId31"/>
    <p:sldId id="359" r:id="rId32"/>
    <p:sldId id="482" r:id="rId33"/>
    <p:sldId id="441" r:id="rId34"/>
    <p:sldId id="360" r:id="rId35"/>
    <p:sldId id="442" r:id="rId36"/>
    <p:sldId id="483" r:id="rId37"/>
    <p:sldId id="361" r:id="rId38"/>
    <p:sldId id="443" r:id="rId39"/>
    <p:sldId id="484" r:id="rId40"/>
    <p:sldId id="485" r:id="rId41"/>
    <p:sldId id="434" r:id="rId42"/>
    <p:sldId id="445" r:id="rId43"/>
    <p:sldId id="444" r:id="rId44"/>
    <p:sldId id="475" r:id="rId45"/>
    <p:sldId id="363" r:id="rId46"/>
    <p:sldId id="456" r:id="rId47"/>
    <p:sldId id="457" r:id="rId48"/>
    <p:sldId id="458" r:id="rId49"/>
    <p:sldId id="366" r:id="rId50"/>
    <p:sldId id="437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3" pos="1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30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342"/>
      </p:cViewPr>
      <p:guideLst>
        <p:guide orient="horz" pos="2808"/>
        <p:guide pos="1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DBD87-D45B-449A-A81D-96B908368C17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29B2D-53F2-4807-92B5-B5CECE2A0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66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6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4"/>
            <a:ext cx="9418319" cy="4041647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198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19" cy="1691641"/>
          </a:xfrm>
        </p:spPr>
        <p:txBody>
          <a:bodyPr>
            <a:normAutofit/>
          </a:bodyPr>
          <a:lstStyle>
            <a:lvl1pPr marL="0" indent="0" algn="l">
              <a:buNone/>
              <a:defRPr sz="2199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115" indent="0" algn="ctr">
              <a:buNone/>
              <a:defRPr sz="2199"/>
            </a:lvl2pPr>
            <a:lvl3pPr marL="914230" indent="0" algn="ctr">
              <a:buNone/>
              <a:defRPr sz="2199"/>
            </a:lvl3pPr>
            <a:lvl4pPr marL="1371345" indent="0" algn="ctr">
              <a:buNone/>
              <a:defRPr sz="1999"/>
            </a:lvl4pPr>
            <a:lvl5pPr marL="1828460" indent="0" algn="ctr">
              <a:buNone/>
              <a:defRPr sz="1999"/>
            </a:lvl5pPr>
            <a:lvl6pPr marL="2285577" indent="0" algn="ctr">
              <a:buNone/>
              <a:defRPr sz="1999"/>
            </a:lvl6pPr>
            <a:lvl7pPr marL="2742692" indent="0" algn="ctr">
              <a:buNone/>
              <a:defRPr sz="1999"/>
            </a:lvl7pPr>
            <a:lvl8pPr marL="3199806" indent="0" algn="ctr">
              <a:buNone/>
              <a:defRPr sz="1999"/>
            </a:lvl8pPr>
            <a:lvl9pPr marL="3656921" indent="0" algn="ctr">
              <a:buNone/>
              <a:defRPr sz="199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36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79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1" y="381001"/>
            <a:ext cx="2476501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1" y="381001"/>
            <a:ext cx="7734301" cy="58975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105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140" y="2698852"/>
            <a:ext cx="7277733" cy="5538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98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93140" y="3446781"/>
            <a:ext cx="3890009" cy="701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99" b="0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1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2809" y="5694029"/>
            <a:ext cx="1170031" cy="116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91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4"/>
            <a:ext cx="9418319" cy="4041647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198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19" cy="1691641"/>
          </a:xfrm>
        </p:spPr>
        <p:txBody>
          <a:bodyPr anchor="t">
            <a:normAutofit/>
          </a:bodyPr>
          <a:lstStyle>
            <a:lvl1pPr marL="0" indent="0">
              <a:buNone/>
              <a:defRPr sz="2199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15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23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3pPr>
            <a:lvl4pPr marL="1371345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4pPr>
            <a:lvl5pPr marL="1828460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5pPr>
            <a:lvl6pPr marL="2285577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6pPr>
            <a:lvl7pPr marL="2742692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7pPr>
            <a:lvl8pPr marL="3199806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8pPr>
            <a:lvl9pPr marL="3656921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57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3" y="1828801"/>
            <a:ext cx="4480561" cy="4351338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599"/>
            </a:lvl3pPr>
            <a:lvl4pPr>
              <a:defRPr sz="1399"/>
            </a:lvl4pPr>
            <a:lvl5pPr>
              <a:defRPr sz="1399"/>
            </a:lvl5pPr>
            <a:lvl6pPr>
              <a:defRPr sz="1399"/>
            </a:lvl6pPr>
            <a:lvl7pPr>
              <a:defRPr sz="1399"/>
            </a:lvl7pPr>
            <a:lvl8pPr>
              <a:defRPr sz="1399"/>
            </a:lvl8pPr>
            <a:lvl9pPr>
              <a:defRPr sz="139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1" y="1828801"/>
            <a:ext cx="4480561" cy="4351338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599"/>
            </a:lvl3pPr>
            <a:lvl4pPr>
              <a:defRPr sz="1399"/>
            </a:lvl4pPr>
            <a:lvl5pPr>
              <a:defRPr sz="1399"/>
            </a:lvl5pPr>
            <a:lvl6pPr>
              <a:defRPr sz="1399"/>
            </a:lvl6pPr>
            <a:lvl7pPr>
              <a:defRPr sz="1399"/>
            </a:lvl7pPr>
            <a:lvl8pPr>
              <a:defRPr sz="1399"/>
            </a:lvl8pPr>
            <a:lvl9pPr>
              <a:defRPr sz="139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2809" y="5694029"/>
            <a:ext cx="1170031" cy="116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6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3" y="1713656"/>
            <a:ext cx="4480561" cy="73152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99" b="0">
                <a:solidFill>
                  <a:schemeClr val="tx2"/>
                </a:solidFill>
              </a:defRPr>
            </a:lvl1pPr>
            <a:lvl2pPr marL="457115" indent="0">
              <a:buNone/>
              <a:defRPr sz="1999" b="1"/>
            </a:lvl2pPr>
            <a:lvl3pPr marL="914230" indent="0">
              <a:buNone/>
              <a:defRPr sz="1799" b="1"/>
            </a:lvl3pPr>
            <a:lvl4pPr marL="1371345" indent="0">
              <a:buNone/>
              <a:defRPr sz="1599" b="1"/>
            </a:lvl4pPr>
            <a:lvl5pPr marL="1828460" indent="0">
              <a:buNone/>
              <a:defRPr sz="1599" b="1"/>
            </a:lvl5pPr>
            <a:lvl6pPr marL="2285577" indent="0">
              <a:buNone/>
              <a:defRPr sz="1599" b="1"/>
            </a:lvl6pPr>
            <a:lvl7pPr marL="2742692" indent="0">
              <a:buNone/>
              <a:defRPr sz="1599" b="1"/>
            </a:lvl7pPr>
            <a:lvl8pPr marL="3199806" indent="0">
              <a:buNone/>
              <a:defRPr sz="1599" b="1"/>
            </a:lvl8pPr>
            <a:lvl9pPr marL="3656921" indent="0">
              <a:buNone/>
              <a:defRPr sz="159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3" y="2507551"/>
            <a:ext cx="4480561" cy="3664650"/>
          </a:xfrm>
        </p:spPr>
        <p:txBody>
          <a:bodyPr/>
          <a:lstStyle>
            <a:lvl1pPr>
              <a:defRPr sz="1799"/>
            </a:lvl1pPr>
            <a:lvl2pPr>
              <a:defRPr sz="1599"/>
            </a:lvl2pPr>
            <a:lvl3pPr>
              <a:defRPr sz="1399"/>
            </a:lvl3pPr>
            <a:lvl4pPr>
              <a:defRPr sz="1399"/>
            </a:lvl4pPr>
            <a:lvl5pPr>
              <a:defRPr sz="1399"/>
            </a:lvl5pPr>
            <a:lvl6pPr>
              <a:defRPr sz="1399"/>
            </a:lvl6pPr>
            <a:lvl7pPr>
              <a:defRPr sz="1399"/>
            </a:lvl7pPr>
            <a:lvl8pPr>
              <a:defRPr sz="1399"/>
            </a:lvl8pPr>
            <a:lvl9pPr>
              <a:defRPr sz="139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1" y="1713656"/>
            <a:ext cx="4480561" cy="731521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1999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15" indent="0">
              <a:buNone/>
              <a:defRPr sz="1999" b="1"/>
            </a:lvl2pPr>
            <a:lvl3pPr marL="914230" indent="0">
              <a:buNone/>
              <a:defRPr sz="1799" b="1"/>
            </a:lvl3pPr>
            <a:lvl4pPr marL="1371345" indent="0">
              <a:buNone/>
              <a:defRPr sz="1599" b="1"/>
            </a:lvl4pPr>
            <a:lvl5pPr marL="1828460" indent="0">
              <a:buNone/>
              <a:defRPr sz="1599" b="1"/>
            </a:lvl5pPr>
            <a:lvl6pPr marL="2285577" indent="0">
              <a:buNone/>
              <a:defRPr sz="1599" b="1"/>
            </a:lvl6pPr>
            <a:lvl7pPr marL="2742692" indent="0">
              <a:buNone/>
              <a:defRPr sz="1599" b="1"/>
            </a:lvl7pPr>
            <a:lvl8pPr marL="3199806" indent="0">
              <a:buNone/>
              <a:defRPr sz="1599" b="1"/>
            </a:lvl8pPr>
            <a:lvl9pPr marL="3656921" indent="0">
              <a:buNone/>
              <a:defRPr sz="1599" b="1"/>
            </a:lvl9pPr>
          </a:lstStyle>
          <a:p>
            <a:pPr marL="0" lvl="0" indent="0" algn="l" defTabSz="914230" rtl="0" eaLnBrk="1" latinLnBrk="0" hangingPunct="1">
              <a:lnSpc>
                <a:spcPct val="90000"/>
              </a:lnSpc>
              <a:spcBef>
                <a:spcPts val="1999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1" y="2507551"/>
            <a:ext cx="4480561" cy="3664650"/>
          </a:xfrm>
        </p:spPr>
        <p:txBody>
          <a:bodyPr/>
          <a:lstStyle>
            <a:lvl1pPr>
              <a:defRPr sz="1799"/>
            </a:lvl1pPr>
            <a:lvl2pPr>
              <a:defRPr sz="1599"/>
            </a:lvl2pPr>
            <a:lvl3pPr>
              <a:defRPr sz="1399"/>
            </a:lvl3pPr>
            <a:lvl4pPr>
              <a:defRPr sz="1399"/>
            </a:lvl4pPr>
            <a:lvl5pPr>
              <a:defRPr sz="1399"/>
            </a:lvl5pPr>
            <a:lvl6pPr>
              <a:defRPr sz="1399"/>
            </a:lvl6pPr>
            <a:lvl7pPr>
              <a:defRPr sz="1399"/>
            </a:lvl7pPr>
            <a:lvl8pPr>
              <a:defRPr sz="1399"/>
            </a:lvl8pPr>
            <a:lvl9pPr>
              <a:defRPr sz="139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2809" y="5694029"/>
            <a:ext cx="1170031" cy="116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08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2809" y="5694029"/>
            <a:ext cx="1170031" cy="116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660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457202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7" cy="548640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599"/>
            </a:lvl3pPr>
            <a:lvl4pPr>
              <a:defRPr sz="1399"/>
            </a:lvl4pPr>
            <a:lvl5pPr>
              <a:defRPr sz="1399"/>
            </a:lvl5pPr>
            <a:lvl6pPr>
              <a:defRPr sz="1399"/>
            </a:lvl6pPr>
            <a:lvl7pPr>
              <a:defRPr sz="1399"/>
            </a:lvl7pPr>
            <a:lvl8pPr>
              <a:defRPr sz="1399"/>
            </a:lvl8pPr>
            <a:lvl9pPr>
              <a:defRPr sz="139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7" y="2099735"/>
            <a:ext cx="3200400" cy="38100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99"/>
            </a:lvl1pPr>
            <a:lvl2pPr marL="457115" indent="0">
              <a:buNone/>
              <a:defRPr sz="1201"/>
            </a:lvl2pPr>
            <a:lvl3pPr marL="914230" indent="0">
              <a:buNone/>
              <a:defRPr sz="1001"/>
            </a:lvl3pPr>
            <a:lvl4pPr marL="1371345" indent="0">
              <a:buNone/>
              <a:defRPr sz="900"/>
            </a:lvl4pPr>
            <a:lvl5pPr marL="1828460" indent="0">
              <a:buNone/>
              <a:defRPr sz="900"/>
            </a:lvl5pPr>
            <a:lvl6pPr marL="2285577" indent="0">
              <a:buNone/>
              <a:defRPr sz="900"/>
            </a:lvl6pPr>
            <a:lvl7pPr marL="2742692" indent="0">
              <a:buNone/>
              <a:defRPr sz="900"/>
            </a:lvl7pPr>
            <a:lvl8pPr marL="3199806" indent="0">
              <a:buNone/>
              <a:defRPr sz="900"/>
            </a:lvl8pPr>
            <a:lvl9pPr marL="3656921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7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5257802"/>
            <a:ext cx="9982201" cy="914399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11292840" cy="512892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15" indent="0">
              <a:buNone/>
              <a:defRPr sz="2800"/>
            </a:lvl2pPr>
            <a:lvl3pPr marL="914230" indent="0">
              <a:buNone/>
              <a:defRPr sz="2399"/>
            </a:lvl3pPr>
            <a:lvl4pPr marL="1371345" indent="0">
              <a:buNone/>
              <a:defRPr sz="1999"/>
            </a:lvl4pPr>
            <a:lvl5pPr marL="1828460" indent="0">
              <a:buNone/>
              <a:defRPr sz="1999"/>
            </a:lvl5pPr>
            <a:lvl6pPr marL="2285577" indent="0">
              <a:buNone/>
              <a:defRPr sz="1999"/>
            </a:lvl6pPr>
            <a:lvl7pPr marL="2742692" indent="0">
              <a:buNone/>
              <a:defRPr sz="1999"/>
            </a:lvl7pPr>
            <a:lvl8pPr marL="3199806" indent="0">
              <a:buNone/>
              <a:defRPr sz="1999"/>
            </a:lvl8pPr>
            <a:lvl9pPr marL="3656921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9" y="6108590"/>
            <a:ext cx="9982201" cy="59701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99" baseline="0">
                <a:solidFill>
                  <a:schemeClr val="bg1">
                    <a:lumMod val="75000"/>
                  </a:schemeClr>
                </a:solidFill>
              </a:defRPr>
            </a:lvl1pPr>
            <a:lvl2pPr marL="457115" indent="0">
              <a:buNone/>
              <a:defRPr sz="1201"/>
            </a:lvl2pPr>
            <a:lvl3pPr marL="914230" indent="0">
              <a:buNone/>
              <a:defRPr sz="1001"/>
            </a:lvl3pPr>
            <a:lvl4pPr marL="1371345" indent="0">
              <a:buNone/>
              <a:defRPr sz="900"/>
            </a:lvl4pPr>
            <a:lvl5pPr marL="1828460" indent="0">
              <a:buNone/>
              <a:defRPr sz="900"/>
            </a:lvl5pPr>
            <a:lvl6pPr marL="2285577" indent="0">
              <a:buNone/>
              <a:defRPr sz="900"/>
            </a:lvl6pPr>
            <a:lvl7pPr marL="2742692" indent="0">
              <a:buNone/>
              <a:defRPr sz="900"/>
            </a:lvl7pPr>
            <a:lvl8pPr marL="3199806" indent="0">
              <a:buNone/>
              <a:defRPr sz="900"/>
            </a:lvl8pPr>
            <a:lvl9pPr marL="3656921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88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39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3" y="1828801"/>
            <a:ext cx="859536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4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39" y="6172201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3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/>
  <p:txStyles>
    <p:titleStyle>
      <a:lvl1pPr algn="l" defTabSz="914230" rtl="0" eaLnBrk="1" latinLnBrk="0" hangingPunct="1">
        <a:lnSpc>
          <a:spcPct val="90000"/>
        </a:lnSpc>
        <a:spcBef>
          <a:spcPct val="0"/>
        </a:spcBef>
        <a:buNone/>
        <a:defRPr sz="4399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46" indent="-182846" algn="l" defTabSz="914230" rtl="0" eaLnBrk="1" latinLnBrk="0" hangingPunct="1">
        <a:lnSpc>
          <a:spcPct val="95000"/>
        </a:lnSpc>
        <a:spcBef>
          <a:spcPts val="1399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999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115" indent="-182846" algn="l" defTabSz="914230" rtl="0" eaLnBrk="1" latinLnBrk="0" hangingPunct="1">
        <a:lnSpc>
          <a:spcPct val="90000"/>
        </a:lnSpc>
        <a:spcBef>
          <a:spcPts val="299"/>
        </a:spcBef>
        <a:spcAft>
          <a:spcPts val="299"/>
        </a:spcAft>
        <a:buClr>
          <a:schemeClr val="accent1"/>
        </a:buClr>
        <a:buFont typeface="Wingdings 2" pitchFamily="18" charset="2"/>
        <a:buChar char=""/>
        <a:defRPr sz="17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384" indent="-182846" algn="l" defTabSz="914230" rtl="0" eaLnBrk="1" latinLnBrk="0" hangingPunct="1">
        <a:lnSpc>
          <a:spcPct val="90000"/>
        </a:lnSpc>
        <a:spcBef>
          <a:spcPts val="299"/>
        </a:spcBef>
        <a:spcAft>
          <a:spcPts val="299"/>
        </a:spcAft>
        <a:buClr>
          <a:schemeClr val="accent1"/>
        </a:buClr>
        <a:buFont typeface="Wingdings 2" pitchFamily="18" charset="2"/>
        <a:buChar char=""/>
        <a:defRPr sz="15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654" indent="-182846" algn="l" defTabSz="914230" rtl="0" eaLnBrk="1" latinLnBrk="0" hangingPunct="1">
        <a:lnSpc>
          <a:spcPct val="90000"/>
        </a:lnSpc>
        <a:spcBef>
          <a:spcPts val="299"/>
        </a:spcBef>
        <a:spcAft>
          <a:spcPts val="299"/>
        </a:spcAft>
        <a:buClr>
          <a:schemeClr val="accent1"/>
        </a:buClr>
        <a:buFont typeface="Wingdings 2" pitchFamily="18" charset="2"/>
        <a:buChar char=""/>
        <a:defRPr sz="13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79923" indent="-182846" algn="l" defTabSz="914230" rtl="0" eaLnBrk="1" latinLnBrk="0" hangingPunct="1">
        <a:lnSpc>
          <a:spcPct val="90000"/>
        </a:lnSpc>
        <a:spcBef>
          <a:spcPts val="299"/>
        </a:spcBef>
        <a:spcAft>
          <a:spcPts val="299"/>
        </a:spcAft>
        <a:buClr>
          <a:schemeClr val="accent1"/>
        </a:buClr>
        <a:buFont typeface="Wingdings 2" pitchFamily="18" charset="2"/>
        <a:buChar char=""/>
        <a:defRPr sz="13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599703" indent="-228558" algn="l" defTabSz="914230" rtl="0" eaLnBrk="1" latinLnBrk="0" hangingPunct="1">
        <a:lnSpc>
          <a:spcPct val="90000"/>
        </a:lnSpc>
        <a:spcBef>
          <a:spcPts val="299"/>
        </a:spcBef>
        <a:spcAft>
          <a:spcPts val="299"/>
        </a:spcAft>
        <a:buClr>
          <a:schemeClr val="accent1"/>
        </a:buClr>
        <a:buFont typeface="Wingdings 2" pitchFamily="18" charset="2"/>
        <a:buChar char=""/>
        <a:defRPr sz="13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899647" indent="-228558" algn="l" defTabSz="914230" rtl="0" eaLnBrk="1" latinLnBrk="0" hangingPunct="1">
        <a:lnSpc>
          <a:spcPct val="90000"/>
        </a:lnSpc>
        <a:spcBef>
          <a:spcPts val="299"/>
        </a:spcBef>
        <a:spcAft>
          <a:spcPts val="299"/>
        </a:spcAft>
        <a:buClr>
          <a:schemeClr val="accent1"/>
        </a:buClr>
        <a:buFont typeface="Wingdings 2" pitchFamily="18" charset="2"/>
        <a:buChar char=""/>
        <a:defRPr sz="13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199592" indent="-228558" algn="l" defTabSz="914230" rtl="0" eaLnBrk="1" latinLnBrk="0" hangingPunct="1">
        <a:lnSpc>
          <a:spcPct val="90000"/>
        </a:lnSpc>
        <a:spcBef>
          <a:spcPts val="299"/>
        </a:spcBef>
        <a:spcAft>
          <a:spcPts val="299"/>
        </a:spcAft>
        <a:buClr>
          <a:schemeClr val="accent1"/>
        </a:buClr>
        <a:buFont typeface="Wingdings 2" pitchFamily="18" charset="2"/>
        <a:buChar char=""/>
        <a:defRPr sz="13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499536" indent="-228558" algn="l" defTabSz="914230" rtl="0" eaLnBrk="1" latinLnBrk="0" hangingPunct="1">
        <a:lnSpc>
          <a:spcPct val="90000"/>
        </a:lnSpc>
        <a:spcBef>
          <a:spcPts val="299"/>
        </a:spcBef>
        <a:spcAft>
          <a:spcPts val="299"/>
        </a:spcAft>
        <a:buClr>
          <a:schemeClr val="accent1"/>
        </a:buClr>
        <a:buFont typeface="Wingdings 2" pitchFamily="18" charset="2"/>
        <a:buChar char=""/>
        <a:defRPr sz="13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15" algn="l" defTabSz="91423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230" algn="l" defTabSz="91423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5" algn="l" defTabSz="91423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460" algn="l" defTabSz="91423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577" algn="l" defTabSz="91423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692" algn="l" defTabSz="91423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806" algn="l" defTabSz="91423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921" algn="l" defTabSz="91423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8.jpg"/><Relationship Id="rId7" Type="http://schemas.openxmlformats.org/officeDocument/2006/relationships/image" Target="../media/image3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5" Type="http://schemas.openxmlformats.org/officeDocument/2006/relationships/image" Target="../media/image30.jpg"/><Relationship Id="rId4" Type="http://schemas.openxmlformats.org/officeDocument/2006/relationships/image" Target="../media/image29.jp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Parallelism (2)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13</a:t>
            </a:r>
            <a:endParaRPr lang="en-US" dirty="0"/>
          </a:p>
          <a:p>
            <a:r>
              <a:rPr lang="en-US" dirty="0"/>
              <a:t>Hartmut Kaiser</a:t>
            </a:r>
          </a:p>
          <a:p>
            <a:r>
              <a:rPr lang="en-US" dirty="0"/>
              <a:t>https</a:t>
            </a:r>
            <a:r>
              <a:rPr lang="en-US"/>
              <a:t>://</a:t>
            </a:r>
            <a:r>
              <a:rPr lang="en-US" smtClean="0"/>
              <a:t>teaching.hkaiser.org/spring2025/csc4700</a:t>
            </a:r>
            <a:r>
              <a:rPr lang="en-US" dirty="0" smtClean="0"/>
              <a:t>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Zip </a:t>
            </a:r>
            <a:r>
              <a:rPr lang="en-US" dirty="0" smtClean="0"/>
              <a:t>Iterator (Simplified)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0"/>
            <a:ext cx="8595360" cy="4771175"/>
          </a:xfrm>
        </p:spPr>
        <p:txBody>
          <a:bodyPr>
            <a:normAutofit fontScale="77500" lnSpcReduction="20000"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It1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It2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zip_iterator</a:t>
            </a:r>
            <a:r>
              <a:rPr lang="en-US" sz="18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endParaRPr lang="en-US" sz="18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zip_iterator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It1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iter1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It2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iter2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 it1(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iter1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it2(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iter2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{}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operator==(</a:t>
            </a:r>
            <a:r>
              <a:rPr lang="en-US" sz="18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zip_iterator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lhs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zip_iterator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rhs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lhs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.it1 ==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rhs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.it1 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||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lhs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.it2 ==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rhs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.it2;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operator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*() {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make_tuple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(*it1, *it2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 }</a:t>
            </a: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// dereference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zip_iterator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operator++()</a:t>
            </a: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++it1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++it2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18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pre-increment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zip_iterator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operator++(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</a:t>
            </a:r>
            <a:r>
              <a:rPr lang="en-US" sz="18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post-increment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zip_iterator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tmp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= *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++it1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it2;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tmp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It1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it1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It2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it2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7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</a:t>
            </a:r>
            <a:r>
              <a:rPr lang="en-US" dirty="0"/>
              <a:t>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scatter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elements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{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2.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3.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4.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5.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6.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7.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8.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indices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{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7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scattered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elements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0.0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::ranges::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for_each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zip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indices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elements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[&amp;](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tuple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val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scattered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val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)] =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val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});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scattered: {2., 1., 4., 0., 0., 0., 0., 3.}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8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Scatter/Gather Machine Instructions</a:t>
            </a:r>
            <a:endParaRPr lang="en-US" dirty="0"/>
          </a:p>
        </p:txBody>
      </p:sp>
      <p:sp>
        <p:nvSpPr>
          <p:cNvPr id="72" name="Content Placeholder 7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gather(R1, R0, </a:t>
            </a:r>
            <a:r>
              <a:rPr lang="en-US" dirty="0" err="1">
                <a:latin typeface="Consolas" panose="020B0609020204030204" pitchFamily="49" charset="0"/>
              </a:rPr>
              <a:t>mem_base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/>
              <a:t>“Gather from buffer </a:t>
            </a:r>
            <a:r>
              <a:rPr lang="en-US" dirty="0" err="1">
                <a:latin typeface="Consolas" panose="020B0609020204030204" pitchFamily="49" charset="0"/>
              </a:rPr>
              <a:t>mem_base</a:t>
            </a:r>
            <a:r>
              <a:rPr lang="en-US" dirty="0"/>
              <a:t> into </a:t>
            </a:r>
            <a:r>
              <a:rPr lang="en-US" dirty="0">
                <a:latin typeface="Consolas" panose="020B0609020204030204" pitchFamily="49" charset="0"/>
              </a:rPr>
              <a:t>R1</a:t>
            </a:r>
            <a:r>
              <a:rPr lang="en-US" dirty="0"/>
              <a:t> according to indices specified by </a:t>
            </a:r>
            <a:r>
              <a:rPr lang="en-US" dirty="0">
                <a:latin typeface="Consolas" panose="020B0609020204030204" pitchFamily="49" charset="0"/>
              </a:rPr>
              <a:t>R0</a:t>
            </a:r>
            <a:r>
              <a:rPr lang="en-US" dirty="0"/>
              <a:t>.”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Gather/scatter SIMD instruction exist </a:t>
            </a:r>
            <a:r>
              <a:rPr lang="en-US" dirty="0"/>
              <a:t>in AVX512</a:t>
            </a:r>
          </a:p>
          <a:p>
            <a:r>
              <a:rPr lang="en-US" dirty="0" smtClean="0"/>
              <a:t>Hardware </a:t>
            </a:r>
            <a:r>
              <a:rPr lang="en-US" dirty="0"/>
              <a:t>supported gather/scatter exists on GPUs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6" name="object 66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73" name="Date Placeholder 7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12</a:t>
            </a:fld>
            <a:endParaRPr lang="en-US"/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099" y="2570741"/>
            <a:ext cx="6179770" cy="226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9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Sequence Operations: Sort</a:t>
            </a:r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261872" y="1819748"/>
            <a:ext cx="10305607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Sort</a:t>
            </a:r>
          </a:p>
          <a:p>
            <a:pPr lvl="1"/>
            <a:r>
              <a:rPr lang="en-US" dirty="0" smtClean="0"/>
              <a:t>Sort elements in sequence based on given ordering criteria</a:t>
            </a:r>
          </a:p>
          <a:p>
            <a:pPr lvl="1"/>
            <a:r>
              <a:rPr lang="en-US" dirty="0" smtClean="0"/>
              <a:t>In C++:</a:t>
            </a: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endParaRPr lang="en-US" dirty="0" smtClean="0">
              <a:solidFill>
                <a:srgbClr val="1F377F"/>
              </a:solidFill>
              <a:latin typeface="Consolas" panose="020B0609020204030204" pitchFamily="49" charset="0"/>
            </a:endParaRP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RandomIt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sort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RandomIt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RandomIt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comp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defaults to </a:t>
            </a:r>
            <a:r>
              <a:rPr lang="en-U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::less&lt;&gt;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RandomIt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stable_sort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RandomIt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RandomIt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comp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endParaRPr lang="en-US" dirty="0" smtClean="0"/>
          </a:p>
          <a:p>
            <a:r>
              <a:rPr lang="en-US" dirty="0" smtClean="0"/>
              <a:t>C++ also has parallel (stable-)sort:</a:t>
            </a: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1600" dirty="0" smtClean="0">
              <a:solidFill>
                <a:srgbClr val="1F377F"/>
              </a:solidFill>
              <a:latin typeface="Consolas" panose="020B0609020204030204" pitchFamily="49" charset="0"/>
            </a:endParaRP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60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ExPolicy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RandomIt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sort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ExPolicy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policy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RandomIt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RandomIt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84" name="object 8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91" name="Date Placeholder 9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3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a Scatter into Sort/Gather</a:t>
            </a:r>
            <a:endParaRPr lang="en-US" dirty="0"/>
          </a:p>
        </p:txBody>
      </p:sp>
      <p:sp>
        <p:nvSpPr>
          <p:cNvPr id="88" name="Content Placeholder 87"/>
          <p:cNvSpPr>
            <a:spLocks noGrp="1"/>
          </p:cNvSpPr>
          <p:nvPr>
            <p:ph idx="1"/>
          </p:nvPr>
        </p:nvSpPr>
        <p:spPr>
          <a:xfrm>
            <a:off x="1261873" y="1828801"/>
            <a:ext cx="9402702" cy="4351338"/>
          </a:xfrm>
        </p:spPr>
        <p:txBody>
          <a:bodyPr/>
          <a:lstStyle/>
          <a:p>
            <a:r>
              <a:rPr lang="en-US" dirty="0"/>
              <a:t>Special case: </a:t>
            </a:r>
            <a:endParaRPr lang="en-US" dirty="0" smtClean="0"/>
          </a:p>
          <a:p>
            <a:pPr lvl="1"/>
            <a:r>
              <a:rPr lang="en-US" dirty="0" smtClean="0"/>
              <a:t>assume </a:t>
            </a:r>
            <a:r>
              <a:rPr lang="en-US" dirty="0"/>
              <a:t>elements of </a:t>
            </a:r>
            <a:r>
              <a:rPr lang="en-US" dirty="0">
                <a:latin typeface="Consolas" panose="020B0609020204030204" pitchFamily="49" charset="0"/>
              </a:rPr>
              <a:t>index</a:t>
            </a:r>
            <a:r>
              <a:rPr lang="en-US" dirty="0"/>
              <a:t> are unique and </a:t>
            </a:r>
            <a:endParaRPr lang="en-US" dirty="0" smtClean="0"/>
          </a:p>
          <a:p>
            <a:pPr lvl="1"/>
            <a:r>
              <a:rPr lang="en-US" dirty="0" smtClean="0"/>
              <a:t>all </a:t>
            </a:r>
            <a:r>
              <a:rPr lang="en-US" dirty="0"/>
              <a:t>elements </a:t>
            </a:r>
            <a:r>
              <a:rPr lang="en-US" dirty="0" smtClean="0"/>
              <a:t>are referenced </a:t>
            </a:r>
            <a:r>
              <a:rPr lang="en-US" dirty="0"/>
              <a:t>in </a:t>
            </a:r>
            <a:r>
              <a:rPr lang="en-US" dirty="0">
                <a:latin typeface="Consolas" panose="020B0609020204030204" pitchFamily="49" charset="0"/>
              </a:rPr>
              <a:t>index</a:t>
            </a:r>
            <a:r>
              <a:rPr lang="en-US" dirty="0"/>
              <a:t> (scatter is a permutation</a:t>
            </a:r>
            <a:r>
              <a:rPr lang="en-US" dirty="0" smtClean="0"/>
              <a:t>)</a:t>
            </a:r>
          </a:p>
          <a:p>
            <a:pPr lvl="1"/>
            <a:endParaRPr lang="en-US" dirty="0" smtClean="0">
              <a:latin typeface="Consolas" panose="020B0609020204030204" pitchFamily="49" charset="0"/>
            </a:endParaRPr>
          </a:p>
          <a:p>
            <a:pPr marL="461963" lvl="1" indent="0">
              <a:buNone/>
            </a:pPr>
            <a:r>
              <a:rPr lang="en-US" dirty="0" smtClean="0"/>
              <a:t>For each index element: </a:t>
            </a:r>
            <a:r>
              <a:rPr lang="en-US" dirty="0" smtClean="0">
                <a:latin typeface="Consolas" panose="020B0609020204030204" pitchFamily="49" charset="0"/>
              </a:rPr>
              <a:t>output[index[i</a:t>
            </a:r>
            <a:r>
              <a:rPr lang="en-US" dirty="0">
                <a:latin typeface="Consolas" panose="020B0609020204030204" pitchFamily="49" charset="0"/>
              </a:rPr>
              <a:t>]] = input[i]</a:t>
            </a:r>
          </a:p>
          <a:p>
            <a:pPr marL="7701">
              <a:lnSpc>
                <a:spcPts val="2122"/>
              </a:lnSpc>
              <a:spcBef>
                <a:spcPts val="69"/>
              </a:spcBef>
            </a:pPr>
            <a:endParaRPr lang="en-US" sz="2000" b="1" dirty="0" smtClean="0">
              <a:latin typeface="Consolas"/>
              <a:cs typeface="Consolas"/>
            </a:endParaRPr>
          </a:p>
          <a:p>
            <a:pPr marL="461963" indent="0">
              <a:lnSpc>
                <a:spcPts val="2122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nsolas"/>
                <a:cs typeface="Consolas"/>
              </a:rPr>
              <a:t>scatter(index</a:t>
            </a:r>
            <a:r>
              <a:rPr lang="en-US" sz="1800" dirty="0">
                <a:latin typeface="Consolas"/>
                <a:cs typeface="Consolas"/>
              </a:rPr>
              <a:t>,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input,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output)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spc="-30" dirty="0">
                <a:latin typeface="Consolas"/>
                <a:cs typeface="Consolas"/>
              </a:rPr>
              <a:t>{</a:t>
            </a:r>
            <a:endParaRPr lang="en-US" sz="1800" dirty="0">
              <a:latin typeface="Consolas"/>
              <a:cs typeface="Consolas"/>
            </a:endParaRPr>
          </a:p>
          <a:p>
            <a:pPr marL="461963" indent="0">
              <a:lnSpc>
                <a:spcPts val="2101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nsolas"/>
                <a:cs typeface="Consolas"/>
              </a:rPr>
              <a:t>    output</a:t>
            </a:r>
            <a:r>
              <a:rPr lang="en-US" sz="1800" spc="3" dirty="0" smtClean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=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sort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input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sequence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by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values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in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index</a:t>
            </a:r>
            <a:r>
              <a:rPr lang="en-US" sz="1800" spc="3" dirty="0">
                <a:latin typeface="Consolas"/>
                <a:cs typeface="Consolas"/>
              </a:rPr>
              <a:t> </a:t>
            </a:r>
            <a:r>
              <a:rPr lang="en-US" sz="1800" spc="-6" dirty="0">
                <a:latin typeface="Consolas"/>
                <a:cs typeface="Consolas"/>
              </a:rPr>
              <a:t>sequence</a:t>
            </a:r>
            <a:endParaRPr lang="en-US" sz="1800" dirty="0">
              <a:latin typeface="Consolas"/>
              <a:cs typeface="Consolas"/>
            </a:endParaRPr>
          </a:p>
          <a:p>
            <a:pPr marL="461963" indent="0">
              <a:lnSpc>
                <a:spcPts val="2122"/>
              </a:lnSpc>
              <a:spcBef>
                <a:spcPts val="200"/>
              </a:spcBef>
              <a:buNone/>
            </a:pPr>
            <a:r>
              <a:rPr lang="en-US" sz="1800" spc="-30" dirty="0">
                <a:latin typeface="Consolas"/>
                <a:cs typeface="Consolas"/>
              </a:rPr>
              <a:t>}</a:t>
            </a:r>
            <a:endParaRPr lang="en-US" sz="1800" dirty="0">
              <a:latin typeface="Consolas"/>
              <a:cs typeface="Consolas"/>
            </a:endParaRPr>
          </a:p>
          <a:p>
            <a:endParaRPr lang="en-US" dirty="0"/>
          </a:p>
        </p:txBody>
      </p:sp>
      <p:sp>
        <p:nvSpPr>
          <p:cNvPr id="82" name="object 82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3624160" y="4699304"/>
            <a:ext cx="6320760" cy="1842187"/>
            <a:chOff x="2394619" y="3467433"/>
            <a:chExt cx="6320760" cy="1842187"/>
          </a:xfrm>
        </p:grpSpPr>
        <p:grpSp>
          <p:nvGrpSpPr>
            <p:cNvPr id="5" name="object 5"/>
            <p:cNvGrpSpPr/>
            <p:nvPr/>
          </p:nvGrpSpPr>
          <p:grpSpPr>
            <a:xfrm>
              <a:off x="4976954" y="4030185"/>
              <a:ext cx="407398" cy="367352"/>
              <a:chOff x="8206660" y="6646074"/>
              <a:chExt cx="671830" cy="605790"/>
            </a:xfrm>
          </p:grpSpPr>
          <p:sp>
            <p:nvSpPr>
              <p:cNvPr id="6" name="object 6"/>
              <p:cNvSpPr/>
              <p:nvPr/>
            </p:nvSpPr>
            <p:spPr>
              <a:xfrm>
                <a:off x="8222366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8222366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8" name="object 8"/>
            <p:cNvGrpSpPr/>
            <p:nvPr/>
          </p:nvGrpSpPr>
          <p:grpSpPr>
            <a:xfrm>
              <a:off x="5451269" y="4030185"/>
              <a:ext cx="407398" cy="367352"/>
              <a:chOff x="8988840" y="6646074"/>
              <a:chExt cx="671830" cy="605790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9004546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9004546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11" name="object 11"/>
            <p:cNvGrpSpPr/>
            <p:nvPr/>
          </p:nvGrpSpPr>
          <p:grpSpPr>
            <a:xfrm>
              <a:off x="5925583" y="4030185"/>
              <a:ext cx="407398" cy="367352"/>
              <a:chOff x="9771019" y="6646074"/>
              <a:chExt cx="671830" cy="605790"/>
            </a:xfrm>
          </p:grpSpPr>
          <p:sp>
            <p:nvSpPr>
              <p:cNvPr id="12" name="object 12"/>
              <p:cNvSpPr/>
              <p:nvPr/>
            </p:nvSpPr>
            <p:spPr>
              <a:xfrm>
                <a:off x="9786726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9786726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14" name="object 14"/>
            <p:cNvGrpSpPr/>
            <p:nvPr/>
          </p:nvGrpSpPr>
          <p:grpSpPr>
            <a:xfrm>
              <a:off x="6399896" y="4030185"/>
              <a:ext cx="407398" cy="367352"/>
              <a:chOff x="10553196" y="6646074"/>
              <a:chExt cx="671830" cy="605790"/>
            </a:xfrm>
          </p:grpSpPr>
          <p:sp>
            <p:nvSpPr>
              <p:cNvPr id="15" name="object 15"/>
              <p:cNvSpPr/>
              <p:nvPr/>
            </p:nvSpPr>
            <p:spPr>
              <a:xfrm>
                <a:off x="10568903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6" name="object 16"/>
              <p:cNvSpPr/>
              <p:nvPr/>
            </p:nvSpPr>
            <p:spPr>
              <a:xfrm>
                <a:off x="10568903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17" name="object 17"/>
            <p:cNvGrpSpPr/>
            <p:nvPr/>
          </p:nvGrpSpPr>
          <p:grpSpPr>
            <a:xfrm>
              <a:off x="6874214" y="4030185"/>
              <a:ext cx="407398" cy="367352"/>
              <a:chOff x="11335382" y="6646074"/>
              <a:chExt cx="671830" cy="605790"/>
            </a:xfrm>
          </p:grpSpPr>
          <p:sp>
            <p:nvSpPr>
              <p:cNvPr id="18" name="object 18"/>
              <p:cNvSpPr/>
              <p:nvPr/>
            </p:nvSpPr>
            <p:spPr>
              <a:xfrm>
                <a:off x="11351088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11351088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20" name="object 20"/>
            <p:cNvGrpSpPr/>
            <p:nvPr/>
          </p:nvGrpSpPr>
          <p:grpSpPr>
            <a:xfrm>
              <a:off x="7348526" y="4030185"/>
              <a:ext cx="407398" cy="367352"/>
              <a:chOff x="12117558" y="6646074"/>
              <a:chExt cx="671830" cy="605790"/>
            </a:xfrm>
          </p:grpSpPr>
          <p:sp>
            <p:nvSpPr>
              <p:cNvPr id="21" name="object 21"/>
              <p:cNvSpPr/>
              <p:nvPr/>
            </p:nvSpPr>
            <p:spPr>
              <a:xfrm>
                <a:off x="12133264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2" name="object 22"/>
              <p:cNvSpPr/>
              <p:nvPr/>
            </p:nvSpPr>
            <p:spPr>
              <a:xfrm>
                <a:off x="12133264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23" name="object 23"/>
            <p:cNvGrpSpPr/>
            <p:nvPr/>
          </p:nvGrpSpPr>
          <p:grpSpPr>
            <a:xfrm>
              <a:off x="7822844" y="4030185"/>
              <a:ext cx="407398" cy="367352"/>
              <a:chOff x="12899743" y="6646074"/>
              <a:chExt cx="671830" cy="605790"/>
            </a:xfrm>
          </p:grpSpPr>
          <p:sp>
            <p:nvSpPr>
              <p:cNvPr id="24" name="object 24"/>
              <p:cNvSpPr/>
              <p:nvPr/>
            </p:nvSpPr>
            <p:spPr>
              <a:xfrm>
                <a:off x="12915449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5" name="object 25"/>
              <p:cNvSpPr/>
              <p:nvPr/>
            </p:nvSpPr>
            <p:spPr>
              <a:xfrm>
                <a:off x="12915449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26" name="object 26"/>
            <p:cNvGrpSpPr/>
            <p:nvPr/>
          </p:nvGrpSpPr>
          <p:grpSpPr>
            <a:xfrm>
              <a:off x="8297155" y="4030185"/>
              <a:ext cx="407398" cy="367352"/>
              <a:chOff x="13681918" y="6646074"/>
              <a:chExt cx="671830" cy="605790"/>
            </a:xfrm>
          </p:grpSpPr>
          <p:sp>
            <p:nvSpPr>
              <p:cNvPr id="27" name="object 27"/>
              <p:cNvSpPr/>
              <p:nvPr/>
            </p:nvSpPr>
            <p:spPr>
              <a:xfrm>
                <a:off x="13697624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13697624" y="6661781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29" name="object 29"/>
            <p:cNvSpPr txBox="1"/>
            <p:nvPr/>
          </p:nvSpPr>
          <p:spPr>
            <a:xfrm>
              <a:off x="5124123" y="4043535"/>
              <a:ext cx="3420529" cy="284274"/>
            </a:xfrm>
            <a:prstGeom prst="rect">
              <a:avLst/>
            </a:prstGeom>
          </p:spPr>
          <p:txBody>
            <a:bodyPr vert="horz" wrap="square" lIns="0" tIns="8856" rIns="0" bIns="0" rtlCol="0">
              <a:spAutoFit/>
            </a:bodyPr>
            <a:lstStyle/>
            <a:p>
              <a:pPr marL="7701">
                <a:spcBef>
                  <a:spcPts val="69"/>
                </a:spcBef>
                <a:tabLst>
                  <a:tab pos="479790" algn="l"/>
                  <a:tab pos="952648" algn="l"/>
                  <a:tab pos="1425122" algn="l"/>
                  <a:tab pos="1897595" algn="l"/>
                  <a:tab pos="2370069" algn="l"/>
                  <a:tab pos="2842542" algn="l"/>
                  <a:tab pos="3315016" algn="l"/>
                </a:tabLst>
              </a:pPr>
              <a:r>
                <a:rPr sz="1789" b="1" spc="-30" dirty="0">
                  <a:latin typeface="Myriad Pro Cond"/>
                  <a:cs typeface="Myriad Pro Cond"/>
                </a:rPr>
                <a:t>3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4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6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3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9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2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endParaRPr sz="1789" dirty="0">
                <a:latin typeface="Myriad Pro Cond"/>
                <a:cs typeface="Myriad Pro Cond"/>
              </a:endParaRPr>
            </a:p>
          </p:txBody>
        </p:sp>
        <p:grpSp>
          <p:nvGrpSpPr>
            <p:cNvPr id="30" name="object 30"/>
            <p:cNvGrpSpPr/>
            <p:nvPr/>
          </p:nvGrpSpPr>
          <p:grpSpPr>
            <a:xfrm>
              <a:off x="4977246" y="3598591"/>
              <a:ext cx="407398" cy="367352"/>
              <a:chOff x="8207142" y="5934343"/>
              <a:chExt cx="671830" cy="605790"/>
            </a:xfrm>
          </p:grpSpPr>
          <p:sp>
            <p:nvSpPr>
              <p:cNvPr id="31" name="object 31"/>
              <p:cNvSpPr/>
              <p:nvPr/>
            </p:nvSpPr>
            <p:spPr>
              <a:xfrm>
                <a:off x="8222848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2" name="object 32"/>
              <p:cNvSpPr/>
              <p:nvPr/>
            </p:nvSpPr>
            <p:spPr>
              <a:xfrm>
                <a:off x="8222848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33" name="object 33"/>
            <p:cNvGrpSpPr/>
            <p:nvPr/>
          </p:nvGrpSpPr>
          <p:grpSpPr>
            <a:xfrm>
              <a:off x="5451562" y="3598591"/>
              <a:ext cx="407398" cy="367352"/>
              <a:chOff x="8989323" y="5934343"/>
              <a:chExt cx="671830" cy="605790"/>
            </a:xfrm>
          </p:grpSpPr>
          <p:sp>
            <p:nvSpPr>
              <p:cNvPr id="34" name="object 34"/>
              <p:cNvSpPr/>
              <p:nvPr/>
            </p:nvSpPr>
            <p:spPr>
              <a:xfrm>
                <a:off x="9005029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5" name="object 35"/>
              <p:cNvSpPr/>
              <p:nvPr/>
            </p:nvSpPr>
            <p:spPr>
              <a:xfrm>
                <a:off x="9005029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36" name="object 36"/>
            <p:cNvGrpSpPr/>
            <p:nvPr/>
          </p:nvGrpSpPr>
          <p:grpSpPr>
            <a:xfrm>
              <a:off x="5925876" y="3598591"/>
              <a:ext cx="407398" cy="367352"/>
              <a:chOff x="9771502" y="5934343"/>
              <a:chExt cx="671830" cy="605790"/>
            </a:xfrm>
          </p:grpSpPr>
          <p:sp>
            <p:nvSpPr>
              <p:cNvPr id="37" name="object 37"/>
              <p:cNvSpPr/>
              <p:nvPr/>
            </p:nvSpPr>
            <p:spPr>
              <a:xfrm>
                <a:off x="9787209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8" name="object 38"/>
              <p:cNvSpPr/>
              <p:nvPr/>
            </p:nvSpPr>
            <p:spPr>
              <a:xfrm>
                <a:off x="9787209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39" name="object 39"/>
            <p:cNvGrpSpPr/>
            <p:nvPr/>
          </p:nvGrpSpPr>
          <p:grpSpPr>
            <a:xfrm>
              <a:off x="6400188" y="3598591"/>
              <a:ext cx="407398" cy="367352"/>
              <a:chOff x="10553679" y="5934343"/>
              <a:chExt cx="671830" cy="605790"/>
            </a:xfrm>
          </p:grpSpPr>
          <p:sp>
            <p:nvSpPr>
              <p:cNvPr id="40" name="object 40"/>
              <p:cNvSpPr/>
              <p:nvPr/>
            </p:nvSpPr>
            <p:spPr>
              <a:xfrm>
                <a:off x="10569385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41" name="object 41"/>
              <p:cNvSpPr/>
              <p:nvPr/>
            </p:nvSpPr>
            <p:spPr>
              <a:xfrm>
                <a:off x="10569385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42" name="object 42"/>
            <p:cNvGrpSpPr/>
            <p:nvPr/>
          </p:nvGrpSpPr>
          <p:grpSpPr>
            <a:xfrm>
              <a:off x="6874506" y="3598591"/>
              <a:ext cx="407398" cy="367352"/>
              <a:chOff x="11335864" y="5934343"/>
              <a:chExt cx="671830" cy="605790"/>
            </a:xfrm>
          </p:grpSpPr>
          <p:sp>
            <p:nvSpPr>
              <p:cNvPr id="43" name="object 43"/>
              <p:cNvSpPr/>
              <p:nvPr/>
            </p:nvSpPr>
            <p:spPr>
              <a:xfrm>
                <a:off x="11351570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44" name="object 44"/>
              <p:cNvSpPr/>
              <p:nvPr/>
            </p:nvSpPr>
            <p:spPr>
              <a:xfrm>
                <a:off x="11351570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45" name="object 45"/>
            <p:cNvGrpSpPr/>
            <p:nvPr/>
          </p:nvGrpSpPr>
          <p:grpSpPr>
            <a:xfrm>
              <a:off x="7348818" y="3598591"/>
              <a:ext cx="407398" cy="367352"/>
              <a:chOff x="12118039" y="5934343"/>
              <a:chExt cx="671830" cy="605790"/>
            </a:xfrm>
          </p:grpSpPr>
          <p:sp>
            <p:nvSpPr>
              <p:cNvPr id="46" name="object 46"/>
              <p:cNvSpPr/>
              <p:nvPr/>
            </p:nvSpPr>
            <p:spPr>
              <a:xfrm>
                <a:off x="12133745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47" name="object 47"/>
              <p:cNvSpPr/>
              <p:nvPr/>
            </p:nvSpPr>
            <p:spPr>
              <a:xfrm>
                <a:off x="12133745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48" name="object 48"/>
            <p:cNvGrpSpPr/>
            <p:nvPr/>
          </p:nvGrpSpPr>
          <p:grpSpPr>
            <a:xfrm>
              <a:off x="7823135" y="3598591"/>
              <a:ext cx="407398" cy="367352"/>
              <a:chOff x="12900224" y="5934343"/>
              <a:chExt cx="671830" cy="605790"/>
            </a:xfrm>
          </p:grpSpPr>
          <p:sp>
            <p:nvSpPr>
              <p:cNvPr id="49" name="object 49"/>
              <p:cNvSpPr/>
              <p:nvPr/>
            </p:nvSpPr>
            <p:spPr>
              <a:xfrm>
                <a:off x="12915931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0" name="object 50"/>
              <p:cNvSpPr/>
              <p:nvPr/>
            </p:nvSpPr>
            <p:spPr>
              <a:xfrm>
                <a:off x="12915931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51" name="object 51"/>
            <p:cNvGrpSpPr/>
            <p:nvPr/>
          </p:nvGrpSpPr>
          <p:grpSpPr>
            <a:xfrm>
              <a:off x="8297448" y="3598591"/>
              <a:ext cx="407398" cy="367352"/>
              <a:chOff x="13682400" y="5934343"/>
              <a:chExt cx="671830" cy="605790"/>
            </a:xfrm>
          </p:grpSpPr>
          <p:sp>
            <p:nvSpPr>
              <p:cNvPr id="52" name="object 52"/>
              <p:cNvSpPr/>
              <p:nvPr/>
            </p:nvSpPr>
            <p:spPr>
              <a:xfrm>
                <a:off x="13698106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3" name="object 53"/>
              <p:cNvSpPr/>
              <p:nvPr/>
            </p:nvSpPr>
            <p:spPr>
              <a:xfrm>
                <a:off x="13698106" y="5950050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54" name="object 54"/>
            <p:cNvSpPr txBox="1"/>
            <p:nvPr/>
          </p:nvSpPr>
          <p:spPr>
            <a:xfrm>
              <a:off x="5124416" y="3611941"/>
              <a:ext cx="3442092" cy="284274"/>
            </a:xfrm>
            <a:prstGeom prst="rect">
              <a:avLst/>
            </a:prstGeom>
          </p:spPr>
          <p:txBody>
            <a:bodyPr vert="horz" wrap="square" lIns="0" tIns="8856" rIns="0" bIns="0" rtlCol="0">
              <a:spAutoFit/>
            </a:bodyPr>
            <a:lstStyle/>
            <a:p>
              <a:pPr marL="7701">
                <a:spcBef>
                  <a:spcPts val="69"/>
                </a:spcBef>
                <a:tabLst>
                  <a:tab pos="479790" algn="l"/>
                  <a:tab pos="952648" algn="l"/>
                  <a:tab pos="1425122" algn="l"/>
                  <a:tab pos="1897595" algn="l"/>
                  <a:tab pos="2370069" algn="l"/>
                  <a:tab pos="2842542" algn="l"/>
                  <a:tab pos="3336580" algn="l"/>
                </a:tabLst>
              </a:pPr>
              <a:r>
                <a:rPr sz="1789" b="1" spc="-30" dirty="0">
                  <a:latin typeface="Myriad Pro Cond"/>
                  <a:cs typeface="Myriad Pro Cond"/>
                </a:rPr>
                <a:t>0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2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1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4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3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6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7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5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4183725" y="3467433"/>
              <a:ext cx="648449" cy="901354"/>
            </a:xfrm>
            <a:prstGeom prst="rect">
              <a:avLst/>
            </a:prstGeom>
          </p:spPr>
          <p:txBody>
            <a:bodyPr vert="horz" wrap="square" lIns="0" tIns="7701" rIns="0" bIns="0" rtlCol="0">
              <a:spAutoFit/>
            </a:bodyPr>
            <a:lstStyle/>
            <a:p>
              <a:pPr marL="7701" marR="3081">
                <a:lnSpc>
                  <a:spcPct val="125600"/>
                </a:lnSpc>
                <a:spcBef>
                  <a:spcPts val="61"/>
                </a:spcBef>
              </a:pPr>
              <a:r>
                <a:rPr sz="2304" b="1" spc="-12" dirty="0">
                  <a:latin typeface="Myriad Pro Cond"/>
                  <a:cs typeface="Myriad Pro Cond"/>
                </a:rPr>
                <a:t>index: </a:t>
              </a:r>
              <a:r>
                <a:rPr sz="2304" b="1" spc="-6" dirty="0">
                  <a:latin typeface="Myriad Pro Cond"/>
                  <a:cs typeface="Myriad Pro Cond"/>
                </a:rPr>
                <a:t>input:</a:t>
              </a:r>
              <a:endParaRPr sz="2304">
                <a:latin typeface="Myriad Pro Cond"/>
                <a:cs typeface="Myriad Pro Cond"/>
              </a:endParaRPr>
            </a:p>
          </p:txBody>
        </p:sp>
        <p:grpSp>
          <p:nvGrpSpPr>
            <p:cNvPr id="56" name="object 56"/>
            <p:cNvGrpSpPr/>
            <p:nvPr/>
          </p:nvGrpSpPr>
          <p:grpSpPr>
            <a:xfrm>
              <a:off x="4987781" y="4942268"/>
              <a:ext cx="407398" cy="367352"/>
              <a:chOff x="8224514" y="8150167"/>
              <a:chExt cx="671830" cy="605790"/>
            </a:xfrm>
          </p:grpSpPr>
          <p:sp>
            <p:nvSpPr>
              <p:cNvPr id="57" name="object 57"/>
              <p:cNvSpPr/>
              <p:nvPr/>
            </p:nvSpPr>
            <p:spPr>
              <a:xfrm>
                <a:off x="8240220" y="8165874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8" name="object 58"/>
              <p:cNvSpPr/>
              <p:nvPr/>
            </p:nvSpPr>
            <p:spPr>
              <a:xfrm>
                <a:off x="8240220" y="8165873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59" name="object 59"/>
            <p:cNvGrpSpPr/>
            <p:nvPr/>
          </p:nvGrpSpPr>
          <p:grpSpPr>
            <a:xfrm>
              <a:off x="5462095" y="4942268"/>
              <a:ext cx="407398" cy="367352"/>
              <a:chOff x="9006694" y="8150167"/>
              <a:chExt cx="671830" cy="605790"/>
            </a:xfrm>
          </p:grpSpPr>
          <p:sp>
            <p:nvSpPr>
              <p:cNvPr id="60" name="object 60"/>
              <p:cNvSpPr/>
              <p:nvPr/>
            </p:nvSpPr>
            <p:spPr>
              <a:xfrm>
                <a:off x="9022400" y="8165874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61" name="object 61"/>
              <p:cNvSpPr/>
              <p:nvPr/>
            </p:nvSpPr>
            <p:spPr>
              <a:xfrm>
                <a:off x="9022400" y="8165873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62" name="object 62"/>
            <p:cNvGrpSpPr/>
            <p:nvPr/>
          </p:nvGrpSpPr>
          <p:grpSpPr>
            <a:xfrm>
              <a:off x="5936409" y="4942268"/>
              <a:ext cx="407398" cy="367352"/>
              <a:chOff x="9788873" y="8150167"/>
              <a:chExt cx="671830" cy="605790"/>
            </a:xfrm>
          </p:grpSpPr>
          <p:sp>
            <p:nvSpPr>
              <p:cNvPr id="63" name="object 63"/>
              <p:cNvSpPr/>
              <p:nvPr/>
            </p:nvSpPr>
            <p:spPr>
              <a:xfrm>
                <a:off x="9804580" y="8165874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64" name="object 64"/>
              <p:cNvSpPr/>
              <p:nvPr/>
            </p:nvSpPr>
            <p:spPr>
              <a:xfrm>
                <a:off x="9804580" y="8165873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65" name="object 65"/>
            <p:cNvGrpSpPr/>
            <p:nvPr/>
          </p:nvGrpSpPr>
          <p:grpSpPr>
            <a:xfrm>
              <a:off x="6410722" y="4942268"/>
              <a:ext cx="407398" cy="367352"/>
              <a:chOff x="10571050" y="8150167"/>
              <a:chExt cx="671830" cy="605790"/>
            </a:xfrm>
          </p:grpSpPr>
          <p:sp>
            <p:nvSpPr>
              <p:cNvPr id="66" name="object 66"/>
              <p:cNvSpPr/>
              <p:nvPr/>
            </p:nvSpPr>
            <p:spPr>
              <a:xfrm>
                <a:off x="10586756" y="8165874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67" name="object 67"/>
              <p:cNvSpPr/>
              <p:nvPr/>
            </p:nvSpPr>
            <p:spPr>
              <a:xfrm>
                <a:off x="10586756" y="8165873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68" name="object 68"/>
            <p:cNvGrpSpPr/>
            <p:nvPr/>
          </p:nvGrpSpPr>
          <p:grpSpPr>
            <a:xfrm>
              <a:off x="6885040" y="4942268"/>
              <a:ext cx="407398" cy="367352"/>
              <a:chOff x="11353235" y="8150167"/>
              <a:chExt cx="671830" cy="605790"/>
            </a:xfrm>
          </p:grpSpPr>
          <p:sp>
            <p:nvSpPr>
              <p:cNvPr id="69" name="object 69"/>
              <p:cNvSpPr/>
              <p:nvPr/>
            </p:nvSpPr>
            <p:spPr>
              <a:xfrm>
                <a:off x="11368941" y="8165874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0" name="object 70"/>
              <p:cNvSpPr/>
              <p:nvPr/>
            </p:nvSpPr>
            <p:spPr>
              <a:xfrm>
                <a:off x="11368942" y="8165873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71" name="object 71"/>
            <p:cNvGrpSpPr/>
            <p:nvPr/>
          </p:nvGrpSpPr>
          <p:grpSpPr>
            <a:xfrm>
              <a:off x="7359352" y="4942268"/>
              <a:ext cx="407398" cy="367352"/>
              <a:chOff x="12135410" y="8150167"/>
              <a:chExt cx="671830" cy="605790"/>
            </a:xfrm>
          </p:grpSpPr>
          <p:sp>
            <p:nvSpPr>
              <p:cNvPr id="72" name="object 72"/>
              <p:cNvSpPr/>
              <p:nvPr/>
            </p:nvSpPr>
            <p:spPr>
              <a:xfrm>
                <a:off x="12151116" y="8165874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3" name="object 73"/>
              <p:cNvSpPr/>
              <p:nvPr/>
            </p:nvSpPr>
            <p:spPr>
              <a:xfrm>
                <a:off x="12151116" y="8165873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79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74" name="object 74"/>
            <p:cNvGrpSpPr/>
            <p:nvPr/>
          </p:nvGrpSpPr>
          <p:grpSpPr>
            <a:xfrm>
              <a:off x="7833670" y="4942268"/>
              <a:ext cx="407398" cy="367352"/>
              <a:chOff x="12917596" y="8150167"/>
              <a:chExt cx="671830" cy="605790"/>
            </a:xfrm>
          </p:grpSpPr>
          <p:sp>
            <p:nvSpPr>
              <p:cNvPr id="75" name="object 75"/>
              <p:cNvSpPr/>
              <p:nvPr/>
            </p:nvSpPr>
            <p:spPr>
              <a:xfrm>
                <a:off x="12933302" y="8165874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6" name="object 76"/>
              <p:cNvSpPr/>
              <p:nvPr/>
            </p:nvSpPr>
            <p:spPr>
              <a:xfrm>
                <a:off x="12933302" y="8165873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77" name="object 77"/>
            <p:cNvGrpSpPr/>
            <p:nvPr/>
          </p:nvGrpSpPr>
          <p:grpSpPr>
            <a:xfrm>
              <a:off x="8307981" y="4942268"/>
              <a:ext cx="407398" cy="367352"/>
              <a:chOff x="13699771" y="8150167"/>
              <a:chExt cx="671830" cy="605790"/>
            </a:xfrm>
          </p:grpSpPr>
          <p:sp>
            <p:nvSpPr>
              <p:cNvPr id="78" name="object 78"/>
              <p:cNvSpPr/>
              <p:nvPr/>
            </p:nvSpPr>
            <p:spPr>
              <a:xfrm>
                <a:off x="13715477" y="8165874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639954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639954" y="574270"/>
                    </a:lnTo>
                    <a:lnTo>
                      <a:pt x="639954" y="0"/>
                    </a:lnTo>
                    <a:close/>
                  </a:path>
                </a:pathLst>
              </a:custGeom>
              <a:solidFill>
                <a:srgbClr val="EC5D57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9" name="object 79"/>
              <p:cNvSpPr/>
              <p:nvPr/>
            </p:nvSpPr>
            <p:spPr>
              <a:xfrm>
                <a:off x="13715477" y="8165873"/>
                <a:ext cx="64008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640080" h="574675">
                    <a:moveTo>
                      <a:pt x="0" y="0"/>
                    </a:moveTo>
                    <a:lnTo>
                      <a:pt x="639954" y="0"/>
                    </a:lnTo>
                    <a:lnTo>
                      <a:pt x="639954" y="574270"/>
                    </a:lnTo>
                    <a:lnTo>
                      <a:pt x="0" y="574270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C82506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80" name="object 80"/>
            <p:cNvSpPr txBox="1"/>
            <p:nvPr/>
          </p:nvSpPr>
          <p:spPr>
            <a:xfrm>
              <a:off x="5134949" y="4955618"/>
              <a:ext cx="3420529" cy="284274"/>
            </a:xfrm>
            <a:prstGeom prst="rect">
              <a:avLst/>
            </a:prstGeom>
          </p:spPr>
          <p:txBody>
            <a:bodyPr vert="horz" wrap="square" lIns="0" tIns="8856" rIns="0" bIns="0" rtlCol="0">
              <a:spAutoFit/>
            </a:bodyPr>
            <a:lstStyle/>
            <a:p>
              <a:pPr marL="7701">
                <a:spcBef>
                  <a:spcPts val="69"/>
                </a:spcBef>
                <a:tabLst>
                  <a:tab pos="479790" algn="l"/>
                  <a:tab pos="952648" algn="l"/>
                  <a:tab pos="1425122" algn="l"/>
                  <a:tab pos="1897595" algn="l"/>
                  <a:tab pos="2370069" algn="l"/>
                  <a:tab pos="2842542" algn="l"/>
                  <a:tab pos="3315016" algn="l"/>
                </a:tabLst>
              </a:pPr>
              <a:r>
                <a:rPr sz="1789" b="1" spc="-30" dirty="0">
                  <a:latin typeface="Myriad Pro Cond"/>
                  <a:cs typeface="Myriad Pro Cond"/>
                </a:rPr>
                <a:t>3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4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3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6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9</a:t>
              </a:r>
              <a:r>
                <a:rPr sz="1789" b="1" dirty="0">
                  <a:latin typeface="Myriad Pro Cond"/>
                  <a:cs typeface="Myriad Pro Cond"/>
                </a:rPr>
                <a:t>	</a:t>
              </a:r>
              <a:r>
                <a:rPr sz="1789" b="1" spc="-30" dirty="0">
                  <a:latin typeface="Myriad Pro Cond"/>
                  <a:cs typeface="Myriad Pro Cond"/>
                </a:rPr>
                <a:t>2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81" name="object 81"/>
            <p:cNvSpPr txBox="1"/>
            <p:nvPr/>
          </p:nvSpPr>
          <p:spPr>
            <a:xfrm>
              <a:off x="2394619" y="4911172"/>
              <a:ext cx="2386630" cy="361583"/>
            </a:xfrm>
            <a:prstGeom prst="rect">
              <a:avLst/>
            </a:prstGeom>
          </p:spPr>
          <p:txBody>
            <a:bodyPr vert="horz" wrap="square" lIns="0" tIns="6931" rIns="0" bIns="0" rtlCol="0">
              <a:spAutoFit/>
            </a:bodyPr>
            <a:lstStyle/>
            <a:p>
              <a:pPr marL="7701">
                <a:spcBef>
                  <a:spcPts val="55"/>
                </a:spcBef>
              </a:pPr>
              <a:r>
                <a:rPr sz="2304" b="1" dirty="0">
                  <a:latin typeface="Myriad Pro Cond"/>
                  <a:cs typeface="Myriad Pro Cond"/>
                </a:rPr>
                <a:t>input</a:t>
              </a:r>
              <a:r>
                <a:rPr sz="2304" b="1" spc="-33" dirty="0">
                  <a:latin typeface="Myriad Pro Cond"/>
                  <a:cs typeface="Myriad Pro Cond"/>
                </a:rPr>
                <a:t> </a:t>
              </a:r>
              <a:r>
                <a:rPr sz="2304" b="1" dirty="0">
                  <a:latin typeface="Myriad Pro Cond"/>
                  <a:cs typeface="Myriad Pro Cond"/>
                </a:rPr>
                <a:t>(sorted</a:t>
              </a:r>
              <a:r>
                <a:rPr sz="2304" b="1" spc="-33" dirty="0">
                  <a:latin typeface="Myriad Pro Cond"/>
                  <a:cs typeface="Myriad Pro Cond"/>
                </a:rPr>
                <a:t> </a:t>
              </a:r>
              <a:r>
                <a:rPr sz="2304" b="1" dirty="0">
                  <a:latin typeface="Myriad Pro Cond"/>
                  <a:cs typeface="Myriad Pro Cond"/>
                </a:rPr>
                <a:t>by</a:t>
              </a:r>
              <a:r>
                <a:rPr sz="2304" b="1" spc="-30" dirty="0">
                  <a:latin typeface="Myriad Pro Cond"/>
                  <a:cs typeface="Myriad Pro Cond"/>
                </a:rPr>
                <a:t> </a:t>
              </a:r>
              <a:r>
                <a:rPr sz="2304" b="1" spc="-6" dirty="0">
                  <a:latin typeface="Myriad Pro Cond"/>
                  <a:cs typeface="Myriad Pro Cond"/>
                </a:rPr>
                <a:t>index):</a:t>
              </a:r>
              <a:endParaRPr sz="2304">
                <a:latin typeface="Myriad Pro Cond"/>
                <a:cs typeface="Myriad Pro Cond"/>
              </a:endParaRPr>
            </a:p>
          </p:txBody>
        </p:sp>
      </p:grpSp>
      <p:sp>
        <p:nvSpPr>
          <p:cNvPr id="89" name="Date Placeholder 8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1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Turning a Scatter into Sort/Gather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37854"/>
            <a:ext cx="9557018" cy="4351338"/>
          </a:xfrm>
        </p:spPr>
        <p:txBody>
          <a:bodyPr/>
          <a:lstStyle/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Range1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Range2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Iter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scatter_sort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Range2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index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Range2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input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Iter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output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::ranges::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copy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input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output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::ranges::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sort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zip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index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output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[](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l,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r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l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&lt;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r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});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/>
              <a:t>May be faster than naïve implementation because of spatial locality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1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Sequence Operations: Filter</a:t>
            </a:r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Filter</a:t>
            </a:r>
          </a:p>
          <a:p>
            <a:pPr lvl="1"/>
            <a:r>
              <a:rPr lang="en-US" dirty="0" smtClean="0"/>
              <a:t>Produce a sequence of elements that match predicate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C++:</a:t>
            </a: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endParaRPr lang="en-US" dirty="0" smtClean="0">
              <a:solidFill>
                <a:srgbClr val="1F377F"/>
              </a:solidFill>
              <a:latin typeface="Consolas" panose="020B0609020204030204" pitchFamily="49" charset="0"/>
            </a:endParaRP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>
                <a:solidFill>
                  <a:srgbClr val="1F377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typename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typename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UnaryPred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538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copy_if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UnaryPred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sz="1800" dirty="0" err="1" smtClean="0">
                <a:latin typeface="Consolas" panose="020B0609020204030204" pitchFamily="49" charset="0"/>
              </a:rPr>
              <a:t>remove_copy_if</a:t>
            </a:r>
            <a:r>
              <a:rPr lang="en-US" sz="1800" dirty="0" smtClean="0"/>
              <a:t> does </a:t>
            </a:r>
            <a:r>
              <a:rPr lang="en-US" sz="1800" dirty="0"/>
              <a:t>the opposite,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otherwise </a:t>
            </a:r>
            <a:r>
              <a:rPr lang="en-US" sz="1800" dirty="0"/>
              <a:t>equivalent</a:t>
            </a:r>
            <a:endParaRPr lang="en-US" dirty="0"/>
          </a:p>
        </p:txBody>
      </p:sp>
      <p:sp>
        <p:nvSpPr>
          <p:cNvPr id="84" name="object 8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6607141" y="4480127"/>
            <a:ext cx="3708345" cy="1921229"/>
            <a:chOff x="6634614" y="3965388"/>
            <a:chExt cx="3708345" cy="1921229"/>
          </a:xfrm>
        </p:grpSpPr>
        <p:grpSp>
          <p:nvGrpSpPr>
            <p:cNvPr id="59" name="object 59"/>
            <p:cNvGrpSpPr/>
            <p:nvPr/>
          </p:nvGrpSpPr>
          <p:grpSpPr>
            <a:xfrm>
              <a:off x="6795233" y="4226630"/>
              <a:ext cx="3374321" cy="1105135"/>
              <a:chOff x="11205136" y="6970025"/>
              <a:chExt cx="5564505" cy="1822450"/>
            </a:xfrm>
          </p:grpSpPr>
          <p:pic>
            <p:nvPicPr>
              <p:cNvPr id="60" name="object 60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036305" y="8186753"/>
                <a:ext cx="3734629" cy="605682"/>
              </a:xfrm>
              <a:prstGeom prst="rect">
                <a:avLst/>
              </a:prstGeom>
            </p:spPr>
          </p:pic>
          <p:pic>
            <p:nvPicPr>
              <p:cNvPr id="61" name="object 61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1205136" y="6970025"/>
                <a:ext cx="5564511" cy="460786"/>
              </a:xfrm>
              <a:prstGeom prst="rect">
                <a:avLst/>
              </a:prstGeom>
            </p:spPr>
          </p:pic>
        </p:grpSp>
        <p:sp>
          <p:nvSpPr>
            <p:cNvPr id="62" name="object 62"/>
            <p:cNvSpPr txBox="1"/>
            <p:nvPr/>
          </p:nvSpPr>
          <p:spPr>
            <a:xfrm>
              <a:off x="6634614" y="3965388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algn="ctr">
                <a:spcBef>
                  <a:spcPts val="100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3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63" name="object 63"/>
            <p:cNvSpPr txBox="1"/>
            <p:nvPr/>
          </p:nvSpPr>
          <p:spPr>
            <a:xfrm>
              <a:off x="7108925" y="3965388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algn="ctr">
                <a:spcBef>
                  <a:spcPts val="100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7583243" y="3965388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R="2310" algn="ctr">
                <a:spcBef>
                  <a:spcPts val="100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4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8057555" y="3965388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R="6161" algn="ctr">
                <a:spcBef>
                  <a:spcPts val="100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6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8531872" y="3965388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R="9627" algn="ctr">
                <a:spcBef>
                  <a:spcPts val="100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3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9006185" y="3965388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R="13477" algn="ctr">
                <a:spcBef>
                  <a:spcPts val="100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9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9480503" y="3965388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R="16943" algn="ctr">
                <a:spcBef>
                  <a:spcPts val="100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2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69" name="object 69"/>
            <p:cNvSpPr txBox="1"/>
            <p:nvPr/>
          </p:nvSpPr>
          <p:spPr>
            <a:xfrm>
              <a:off x="9954814" y="3965388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R="20408" algn="ctr">
                <a:spcBef>
                  <a:spcPts val="100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7288281" y="5240487"/>
              <a:ext cx="388145" cy="310715"/>
            </a:xfrm>
            <a:prstGeom prst="rect">
              <a:avLst/>
            </a:prstGeom>
            <a:solidFill>
              <a:srgbClr val="70BF41"/>
            </a:solidFill>
            <a:ln w="31412">
              <a:solidFill>
                <a:srgbClr val="00882B"/>
              </a:solidFill>
            </a:ln>
          </p:spPr>
          <p:txBody>
            <a:bodyPr vert="horz" wrap="square" lIns="0" tIns="35041" rIns="0" bIns="0" rtlCol="0">
              <a:spAutoFit/>
            </a:bodyPr>
            <a:lstStyle/>
            <a:p>
              <a:pPr marL="29265" algn="ctr">
                <a:spcBef>
                  <a:spcPts val="276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71" name="object 71"/>
            <p:cNvSpPr txBox="1"/>
            <p:nvPr/>
          </p:nvSpPr>
          <p:spPr>
            <a:xfrm>
              <a:off x="7762593" y="5240487"/>
              <a:ext cx="388145" cy="310715"/>
            </a:xfrm>
            <a:prstGeom prst="rect">
              <a:avLst/>
            </a:prstGeom>
            <a:solidFill>
              <a:srgbClr val="70BF41"/>
            </a:solidFill>
            <a:ln w="31412">
              <a:solidFill>
                <a:srgbClr val="00882B"/>
              </a:solidFill>
            </a:ln>
          </p:spPr>
          <p:txBody>
            <a:bodyPr vert="horz" wrap="square" lIns="0" tIns="35041" rIns="0" bIns="0" rtlCol="0">
              <a:spAutoFit/>
            </a:bodyPr>
            <a:lstStyle/>
            <a:p>
              <a:pPr marL="25799" algn="ctr">
                <a:spcBef>
                  <a:spcPts val="276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4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8236911" y="5240487"/>
              <a:ext cx="388145" cy="310715"/>
            </a:xfrm>
            <a:prstGeom prst="rect">
              <a:avLst/>
            </a:prstGeom>
            <a:solidFill>
              <a:srgbClr val="70BF41"/>
            </a:solidFill>
            <a:ln w="31412">
              <a:solidFill>
                <a:srgbClr val="00882B"/>
              </a:solidFill>
            </a:ln>
          </p:spPr>
          <p:txBody>
            <a:bodyPr vert="horz" wrap="square" lIns="0" tIns="35041" rIns="0" bIns="0" rtlCol="0">
              <a:spAutoFit/>
            </a:bodyPr>
            <a:lstStyle/>
            <a:p>
              <a:pPr marL="21949" algn="ctr">
                <a:spcBef>
                  <a:spcPts val="276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6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73" name="object 73"/>
            <p:cNvSpPr txBox="1"/>
            <p:nvPr/>
          </p:nvSpPr>
          <p:spPr>
            <a:xfrm>
              <a:off x="8699825" y="5234138"/>
              <a:ext cx="388145" cy="310715"/>
            </a:xfrm>
            <a:prstGeom prst="rect">
              <a:avLst/>
            </a:prstGeom>
            <a:solidFill>
              <a:srgbClr val="70BF41"/>
            </a:solidFill>
            <a:ln w="31412">
              <a:solidFill>
                <a:srgbClr val="00882B"/>
              </a:solidFill>
            </a:ln>
          </p:spPr>
          <p:txBody>
            <a:bodyPr vert="horz" wrap="square" lIns="0" tIns="35041" rIns="0" bIns="0" rtlCol="0">
              <a:spAutoFit/>
            </a:bodyPr>
            <a:lstStyle/>
            <a:p>
              <a:pPr marL="11167" algn="ctr">
                <a:spcBef>
                  <a:spcPts val="276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2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74" name="object 74"/>
            <p:cNvSpPr txBox="1"/>
            <p:nvPr/>
          </p:nvSpPr>
          <p:spPr>
            <a:xfrm>
              <a:off x="9174144" y="5234138"/>
              <a:ext cx="388145" cy="310715"/>
            </a:xfrm>
            <a:prstGeom prst="rect">
              <a:avLst/>
            </a:prstGeom>
            <a:solidFill>
              <a:srgbClr val="70BF41"/>
            </a:solidFill>
            <a:ln w="31412">
              <a:solidFill>
                <a:srgbClr val="00882B"/>
              </a:solidFill>
            </a:ln>
          </p:spPr>
          <p:txBody>
            <a:bodyPr vert="horz" wrap="square" lIns="0" tIns="35041" rIns="0" bIns="0" rtlCol="0">
              <a:spAutoFit/>
            </a:bodyPr>
            <a:lstStyle/>
            <a:p>
              <a:pPr marL="7701" algn="ctr">
                <a:spcBef>
                  <a:spcPts val="276"/>
                </a:spcBef>
              </a:pP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endParaRPr sz="1789">
                <a:latin typeface="Myriad Pro Cond"/>
                <a:cs typeface="Myriad Pro Cond"/>
              </a:endParaRPr>
            </a:p>
          </p:txBody>
        </p:sp>
        <p:grpSp>
          <p:nvGrpSpPr>
            <p:cNvPr id="75" name="object 75"/>
            <p:cNvGrpSpPr/>
            <p:nvPr/>
          </p:nvGrpSpPr>
          <p:grpSpPr>
            <a:xfrm>
              <a:off x="7760669" y="4510956"/>
              <a:ext cx="1329243" cy="485951"/>
              <a:chOff x="12797212" y="7438900"/>
              <a:chExt cx="2192020" cy="801370"/>
            </a:xfrm>
          </p:grpSpPr>
          <p:sp>
            <p:nvSpPr>
              <p:cNvPr id="76" name="object 76"/>
              <p:cNvSpPr/>
              <p:nvPr/>
            </p:nvSpPr>
            <p:spPr>
              <a:xfrm>
                <a:off x="12812918" y="7454606"/>
                <a:ext cx="2160905" cy="769620"/>
              </a:xfrm>
              <a:custGeom>
                <a:avLst/>
                <a:gdLst/>
                <a:ahLst/>
                <a:cxnLst/>
                <a:rect l="l" t="t" r="r" b="b"/>
                <a:pathLst>
                  <a:path w="2160905" h="769620">
                    <a:moveTo>
                      <a:pt x="1984002" y="0"/>
                    </a:moveTo>
                    <a:lnTo>
                      <a:pt x="176455" y="0"/>
                    </a:lnTo>
                    <a:lnTo>
                      <a:pt x="141343" y="135"/>
                    </a:lnTo>
                    <a:lnTo>
                      <a:pt x="90535" y="3647"/>
                    </a:lnTo>
                    <a:lnTo>
                      <a:pt x="51789" y="19071"/>
                    </a:lnTo>
                    <a:lnTo>
                      <a:pt x="19073" y="51787"/>
                    </a:lnTo>
                    <a:lnTo>
                      <a:pt x="3648" y="90533"/>
                    </a:lnTo>
                    <a:lnTo>
                      <a:pt x="135" y="141345"/>
                    </a:lnTo>
                    <a:lnTo>
                      <a:pt x="0" y="176459"/>
                    </a:lnTo>
                    <a:lnTo>
                      <a:pt x="0" y="593099"/>
                    </a:lnTo>
                    <a:lnTo>
                      <a:pt x="1081" y="656531"/>
                    </a:lnTo>
                    <a:lnTo>
                      <a:pt x="8648" y="696662"/>
                    </a:lnTo>
                    <a:lnTo>
                      <a:pt x="33650" y="735908"/>
                    </a:lnTo>
                    <a:lnTo>
                      <a:pt x="72898" y="760910"/>
                    </a:lnTo>
                    <a:lnTo>
                      <a:pt x="113026" y="768477"/>
                    </a:lnTo>
                    <a:lnTo>
                      <a:pt x="176455" y="769558"/>
                    </a:lnTo>
                    <a:lnTo>
                      <a:pt x="1984002" y="769558"/>
                    </a:lnTo>
                    <a:lnTo>
                      <a:pt x="2047436" y="768477"/>
                    </a:lnTo>
                    <a:lnTo>
                      <a:pt x="2087569" y="760910"/>
                    </a:lnTo>
                    <a:lnTo>
                      <a:pt x="2126813" y="735908"/>
                    </a:lnTo>
                    <a:lnTo>
                      <a:pt x="2151819" y="696662"/>
                    </a:lnTo>
                    <a:lnTo>
                      <a:pt x="2159387" y="656531"/>
                    </a:lnTo>
                    <a:lnTo>
                      <a:pt x="2160468" y="593099"/>
                    </a:lnTo>
                    <a:lnTo>
                      <a:pt x="2160468" y="176459"/>
                    </a:lnTo>
                    <a:lnTo>
                      <a:pt x="2159387" y="113026"/>
                    </a:lnTo>
                    <a:lnTo>
                      <a:pt x="2151819" y="72895"/>
                    </a:lnTo>
                    <a:lnTo>
                      <a:pt x="2126813" y="33649"/>
                    </a:lnTo>
                    <a:lnTo>
                      <a:pt x="2087569" y="8646"/>
                    </a:lnTo>
                    <a:lnTo>
                      <a:pt x="2047436" y="1080"/>
                    </a:lnTo>
                    <a:lnTo>
                      <a:pt x="1984002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7" name="object 77"/>
              <p:cNvSpPr/>
              <p:nvPr/>
            </p:nvSpPr>
            <p:spPr>
              <a:xfrm>
                <a:off x="12812918" y="7454606"/>
                <a:ext cx="2160905" cy="769620"/>
              </a:xfrm>
              <a:custGeom>
                <a:avLst/>
                <a:gdLst/>
                <a:ahLst/>
                <a:cxnLst/>
                <a:rect l="l" t="t" r="r" b="b"/>
                <a:pathLst>
                  <a:path w="2160905" h="769620">
                    <a:moveTo>
                      <a:pt x="176459" y="0"/>
                    </a:moveTo>
                    <a:lnTo>
                      <a:pt x="1984004" y="0"/>
                    </a:lnTo>
                    <a:lnTo>
                      <a:pt x="2019119" y="135"/>
                    </a:lnTo>
                    <a:lnTo>
                      <a:pt x="2069930" y="3648"/>
                    </a:lnTo>
                    <a:lnTo>
                      <a:pt x="2108676" y="19072"/>
                    </a:lnTo>
                    <a:lnTo>
                      <a:pt x="2141392" y="51788"/>
                    </a:lnTo>
                    <a:lnTo>
                      <a:pt x="2156816" y="90533"/>
                    </a:lnTo>
                    <a:lnTo>
                      <a:pt x="2160329" y="141345"/>
                    </a:lnTo>
                    <a:lnTo>
                      <a:pt x="2160465" y="176459"/>
                    </a:lnTo>
                    <a:lnTo>
                      <a:pt x="2160465" y="593099"/>
                    </a:lnTo>
                    <a:lnTo>
                      <a:pt x="2159384" y="656532"/>
                    </a:lnTo>
                    <a:lnTo>
                      <a:pt x="2151817" y="696663"/>
                    </a:lnTo>
                    <a:lnTo>
                      <a:pt x="2126814" y="735909"/>
                    </a:lnTo>
                    <a:lnTo>
                      <a:pt x="2087568" y="760911"/>
                    </a:lnTo>
                    <a:lnTo>
                      <a:pt x="2047438" y="768477"/>
                    </a:lnTo>
                    <a:lnTo>
                      <a:pt x="1984004" y="769558"/>
                    </a:lnTo>
                    <a:lnTo>
                      <a:pt x="176459" y="769558"/>
                    </a:lnTo>
                    <a:lnTo>
                      <a:pt x="113026" y="768477"/>
                    </a:lnTo>
                    <a:lnTo>
                      <a:pt x="72895" y="760911"/>
                    </a:lnTo>
                    <a:lnTo>
                      <a:pt x="33649" y="735909"/>
                    </a:lnTo>
                    <a:lnTo>
                      <a:pt x="8647" y="696663"/>
                    </a:lnTo>
                    <a:lnTo>
                      <a:pt x="1080" y="656532"/>
                    </a:lnTo>
                    <a:lnTo>
                      <a:pt x="0" y="593099"/>
                    </a:lnTo>
                    <a:lnTo>
                      <a:pt x="0" y="176459"/>
                    </a:lnTo>
                    <a:lnTo>
                      <a:pt x="1080" y="113026"/>
                    </a:lnTo>
                    <a:lnTo>
                      <a:pt x="8647" y="72895"/>
                    </a:lnTo>
                    <a:lnTo>
                      <a:pt x="33649" y="33649"/>
                    </a:lnTo>
                    <a:lnTo>
                      <a:pt x="72895" y="8647"/>
                    </a:lnTo>
                    <a:lnTo>
                      <a:pt x="113026" y="1080"/>
                    </a:lnTo>
                    <a:lnTo>
                      <a:pt x="176459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78" name="object 78"/>
            <p:cNvSpPr txBox="1"/>
            <p:nvPr/>
          </p:nvSpPr>
          <p:spPr>
            <a:xfrm>
              <a:off x="7977043" y="4609792"/>
              <a:ext cx="909137" cy="253194"/>
            </a:xfrm>
            <a:prstGeom prst="rect">
              <a:avLst/>
            </a:prstGeom>
          </p:spPr>
          <p:txBody>
            <a:bodyPr vert="horz" wrap="square" lIns="0" tIns="10397" rIns="0" bIns="0" rtlCol="0">
              <a:spAutoFit/>
            </a:bodyPr>
            <a:lstStyle/>
            <a:p>
              <a:pPr marL="7701">
                <a:spcBef>
                  <a:spcPts val="82"/>
                </a:spcBef>
              </a:pPr>
              <a:r>
                <a:rPr sz="1577" b="1" dirty="0">
                  <a:latin typeface="Consolas"/>
                  <a:cs typeface="Consolas"/>
                </a:rPr>
                <a:t>filter</a:t>
              </a:r>
              <a:r>
                <a:rPr sz="1577" b="1" spc="64" dirty="0">
                  <a:latin typeface="Consolas"/>
                  <a:cs typeface="Consolas"/>
                </a:rPr>
                <a:t> </a:t>
              </a:r>
              <a:r>
                <a:rPr sz="1577" b="1" spc="-30" dirty="0">
                  <a:latin typeface="Consolas"/>
                  <a:cs typeface="Consolas"/>
                </a:rPr>
                <a:t>f</a:t>
              </a:r>
              <a:endParaRPr sz="1577">
                <a:latin typeface="Consolas"/>
                <a:cs typeface="Consolas"/>
              </a:endParaRPr>
            </a:p>
          </p:txBody>
        </p:sp>
        <p:sp>
          <p:nvSpPr>
            <p:cNvPr id="79" name="object 79"/>
            <p:cNvSpPr txBox="1"/>
            <p:nvPr/>
          </p:nvSpPr>
          <p:spPr>
            <a:xfrm>
              <a:off x="6992056" y="5663778"/>
              <a:ext cx="2844857" cy="222839"/>
            </a:xfrm>
            <a:prstGeom prst="rect">
              <a:avLst/>
            </a:prstGeom>
          </p:spPr>
          <p:txBody>
            <a:bodyPr vert="horz" wrap="square" lIns="0" tIns="8086" rIns="0" bIns="0" rtlCol="0">
              <a:spAutoFit/>
            </a:bodyPr>
            <a:lstStyle/>
            <a:p>
              <a:pPr marL="7701">
                <a:spcBef>
                  <a:spcPts val="64"/>
                </a:spcBef>
              </a:pPr>
              <a:r>
                <a:rPr sz="1395" b="1" dirty="0">
                  <a:latin typeface="Myriad Pro Cond"/>
                  <a:cs typeface="Myriad Pro Cond"/>
                </a:rPr>
                <a:t>Assume</a:t>
              </a:r>
              <a:r>
                <a:rPr sz="1395" b="1" spc="-6" dirty="0">
                  <a:latin typeface="Myriad Pro Cond"/>
                  <a:cs typeface="Myriad Pro Cond"/>
                </a:rPr>
                <a:t> </a:t>
              </a:r>
              <a:r>
                <a:rPr sz="1395" b="1" dirty="0">
                  <a:latin typeface="Myriad Pro Cond"/>
                  <a:cs typeface="Myriad Pro Cond"/>
                </a:rPr>
                <a:t>f()</a:t>
              </a:r>
              <a:r>
                <a:rPr sz="1395" b="1" spc="-6" dirty="0">
                  <a:latin typeface="Myriad Pro Cond"/>
                  <a:cs typeface="Myriad Pro Cond"/>
                </a:rPr>
                <a:t> </a:t>
              </a:r>
              <a:r>
                <a:rPr sz="1395" b="1" dirty="0">
                  <a:latin typeface="Myriad Pro Cond"/>
                  <a:cs typeface="Myriad Pro Cond"/>
                </a:rPr>
                <a:t>filters</a:t>
              </a:r>
              <a:r>
                <a:rPr sz="1395" b="1" spc="-6" dirty="0">
                  <a:latin typeface="Myriad Pro Cond"/>
                  <a:cs typeface="Myriad Pro Cond"/>
                </a:rPr>
                <a:t> </a:t>
              </a:r>
              <a:r>
                <a:rPr sz="1395" b="1" dirty="0">
                  <a:latin typeface="Myriad Pro Cond"/>
                  <a:cs typeface="Myriad Pro Cond"/>
                </a:rPr>
                <a:t>elements</a:t>
              </a:r>
              <a:r>
                <a:rPr sz="1395" b="1" spc="-6" dirty="0">
                  <a:latin typeface="Myriad Pro Cond"/>
                  <a:cs typeface="Myriad Pro Cond"/>
                </a:rPr>
                <a:t> </a:t>
              </a:r>
              <a:r>
                <a:rPr sz="1395" b="1" dirty="0">
                  <a:latin typeface="Myriad Pro Cond"/>
                  <a:cs typeface="Myriad Pro Cond"/>
                </a:rPr>
                <a:t>whose</a:t>
              </a:r>
              <a:r>
                <a:rPr sz="1395" b="1" spc="-6" dirty="0">
                  <a:latin typeface="Myriad Pro Cond"/>
                  <a:cs typeface="Myriad Pro Cond"/>
                </a:rPr>
                <a:t> </a:t>
              </a:r>
              <a:r>
                <a:rPr sz="1395" b="1" dirty="0">
                  <a:latin typeface="Myriad Pro Cond"/>
                  <a:cs typeface="Myriad Pro Cond"/>
                </a:rPr>
                <a:t>value</a:t>
              </a:r>
              <a:r>
                <a:rPr sz="1395" b="1" spc="-6" dirty="0">
                  <a:latin typeface="Myriad Pro Cond"/>
                  <a:cs typeface="Myriad Pro Cond"/>
                </a:rPr>
                <a:t> </a:t>
              </a:r>
              <a:r>
                <a:rPr sz="1395" b="1" dirty="0">
                  <a:latin typeface="Myriad Pro Cond"/>
                  <a:cs typeface="Myriad Pro Cond"/>
                </a:rPr>
                <a:t>is</a:t>
              </a:r>
              <a:r>
                <a:rPr sz="1395" b="1" spc="-6" dirty="0">
                  <a:latin typeface="Myriad Pro Cond"/>
                  <a:cs typeface="Myriad Pro Cond"/>
                </a:rPr>
                <a:t> </a:t>
              </a:r>
              <a:r>
                <a:rPr sz="1395" b="1" spc="-15" dirty="0">
                  <a:latin typeface="Myriad Pro Cond"/>
                  <a:cs typeface="Myriad Pro Cond"/>
                </a:rPr>
                <a:t>odd</a:t>
              </a:r>
              <a:endParaRPr sz="1395">
                <a:latin typeface="Myriad Pro Cond"/>
                <a:cs typeface="Myriad Pro Cond"/>
              </a:endParaRPr>
            </a:p>
          </p:txBody>
        </p:sp>
      </p:grpSp>
      <p:sp>
        <p:nvSpPr>
          <p:cNvPr id="91" name="Date Placeholder 9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5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231093" cy="47877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Given an array input, produce an array output containing only elements such that </a:t>
            </a:r>
            <a:r>
              <a:rPr lang="en-US" dirty="0">
                <a:latin typeface="Consolas" panose="020B0609020204030204" pitchFamily="49" charset="0"/>
              </a:rPr>
              <a:t>f(element)</a:t>
            </a:r>
            <a:r>
              <a:rPr lang="en-US" dirty="0"/>
              <a:t> is </a:t>
            </a:r>
            <a:r>
              <a:rPr lang="en-US" dirty="0" smtClean="0"/>
              <a:t>true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Input: </a:t>
            </a:r>
            <a:r>
              <a:rPr lang="en-US" dirty="0">
                <a:latin typeface="Consolas" panose="020B0609020204030204" pitchFamily="49" charset="0"/>
              </a:rPr>
              <a:t>[17, 4, 6, 8, 11, 5, 13, 19, 0, 24]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f</a:t>
            </a:r>
            <a:r>
              <a:rPr lang="en-US" dirty="0"/>
              <a:t>: </a:t>
            </a:r>
            <a:r>
              <a:rPr lang="en-US" dirty="0" smtClean="0"/>
              <a:t>“element </a:t>
            </a:r>
            <a:r>
              <a:rPr lang="en-US" dirty="0"/>
              <a:t>&gt; 10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Output: </a:t>
            </a:r>
            <a:r>
              <a:rPr lang="en-US" dirty="0">
                <a:latin typeface="Consolas" panose="020B0609020204030204" pitchFamily="49" charset="0"/>
              </a:rPr>
              <a:t>[17, 11, 13, 19, 24]</a:t>
            </a:r>
            <a:endParaRPr lang="en-US" dirty="0" smtClean="0">
              <a:latin typeface="Consolas" panose="020B0609020204030204" pitchFamily="49" charset="0"/>
            </a:endParaRPr>
          </a:p>
          <a:p>
            <a:pPr defTabSz="91440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</a:pPr>
            <a:r>
              <a:rPr lang="en-US" sz="1900" dirty="0" smtClean="0"/>
              <a:t>Standard algorithm </a:t>
            </a:r>
            <a:r>
              <a:rPr lang="en-US" sz="1900" dirty="0" err="1" smtClean="0">
                <a:latin typeface="Consolas" panose="020B0609020204030204" pitchFamily="49" charset="0"/>
              </a:rPr>
              <a:t>copy_if</a:t>
            </a:r>
            <a:r>
              <a:rPr lang="en-US" sz="1900" dirty="0" smtClean="0"/>
              <a:t>:</a:t>
            </a:r>
            <a:endParaRPr lang="en-US" sz="1900" dirty="0"/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800" spc="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ForwardIt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OutIt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UnaryPred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ForwardIt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copy_if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ForwardIt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ForwardIt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OutIt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dest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UnaryPred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smtClean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ForwardIt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!= 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++i)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// retain elements that do match predicate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dest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++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= *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dest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Parallelizable?</a:t>
            </a:r>
          </a:p>
          <a:p>
            <a:pPr lvl="1"/>
            <a:r>
              <a:rPr lang="en-US" dirty="0" smtClean="0"/>
              <a:t>Determining </a:t>
            </a:r>
            <a:r>
              <a:rPr lang="en-US" dirty="0"/>
              <a:t>whether an element belongs in the output is </a:t>
            </a:r>
            <a:r>
              <a:rPr lang="en-US" dirty="0" smtClean="0"/>
              <a:t>easy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determining where an element belongs in the output is hard; seems to depend on previous results…. </a:t>
            </a:r>
            <a:endParaRPr lang="en-US" dirty="0" smtClean="0"/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Step 1: parallel map to compute a bit-vector for true elements: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Input:  [</a:t>
            </a:r>
            <a:r>
              <a:rPr lang="en-US" dirty="0">
                <a:latin typeface="Consolas" panose="020B0609020204030204" pitchFamily="49" charset="0"/>
              </a:rPr>
              <a:t>17, </a:t>
            </a:r>
            <a:r>
              <a:rPr lang="en-US" dirty="0" smtClean="0">
                <a:latin typeface="Consolas" panose="020B0609020204030204" pitchFamily="49" charset="0"/>
              </a:rPr>
              <a:t> 4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6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8</a:t>
            </a:r>
            <a:r>
              <a:rPr lang="en-US" dirty="0">
                <a:latin typeface="Consolas" panose="020B0609020204030204" pitchFamily="49" charset="0"/>
              </a:rPr>
              <a:t>, 11, </a:t>
            </a:r>
            <a:r>
              <a:rPr lang="en-US" dirty="0" smtClean="0">
                <a:latin typeface="Consolas" panose="020B0609020204030204" pitchFamily="49" charset="0"/>
              </a:rPr>
              <a:t> 5</a:t>
            </a:r>
            <a:r>
              <a:rPr lang="en-US" dirty="0">
                <a:latin typeface="Consolas" panose="020B0609020204030204" pitchFamily="49" charset="0"/>
              </a:rPr>
              <a:t>, 13, 19, </a:t>
            </a:r>
            <a:r>
              <a:rPr lang="en-US" dirty="0" smtClean="0">
                <a:latin typeface="Consolas" panose="020B0609020204030204" pitchFamily="49" charset="0"/>
              </a:rPr>
              <a:t> 0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24]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Bits:   [ 1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0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0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0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1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0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1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1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0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1</a:t>
            </a:r>
            <a:r>
              <a:rPr lang="en-US" dirty="0">
                <a:latin typeface="Consolas" panose="020B0609020204030204" pitchFamily="49" charset="0"/>
              </a:rPr>
              <a:t>]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Step 2: </a:t>
            </a:r>
            <a:r>
              <a:rPr lang="en-US" dirty="0"/>
              <a:t>parallel scan </a:t>
            </a:r>
            <a:r>
              <a:rPr lang="en-US" dirty="0" smtClean="0"/>
              <a:t>on </a:t>
            </a:r>
            <a:r>
              <a:rPr lang="en-US" dirty="0"/>
              <a:t>the </a:t>
            </a:r>
            <a:r>
              <a:rPr lang="en-US" dirty="0" smtClean="0"/>
              <a:t>bit-vector (gives desired position in output):</a:t>
            </a:r>
          </a:p>
          <a:p>
            <a:pPr lvl="2"/>
            <a:r>
              <a:rPr lang="en-US" dirty="0" err="1" smtClean="0">
                <a:latin typeface="Consolas" panose="020B0609020204030204" pitchFamily="49" charset="0"/>
              </a:rPr>
              <a:t>Bitsum</a:t>
            </a:r>
            <a:r>
              <a:rPr lang="en-US" dirty="0" smtClean="0">
                <a:latin typeface="Consolas" panose="020B0609020204030204" pitchFamily="49" charset="0"/>
              </a:rPr>
              <a:t>: [ 1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1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1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1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2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2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3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4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4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 5</a:t>
            </a:r>
            <a:r>
              <a:rPr lang="en-US" dirty="0">
                <a:latin typeface="Consolas" panose="020B0609020204030204" pitchFamily="49" charset="0"/>
              </a:rPr>
              <a:t>]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Step 3: </a:t>
            </a:r>
            <a:r>
              <a:rPr lang="en-US" dirty="0"/>
              <a:t>parallel map to produce the </a:t>
            </a:r>
            <a:r>
              <a:rPr lang="en-US" dirty="0" smtClean="0"/>
              <a:t>output: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Output: </a:t>
            </a:r>
            <a:r>
              <a:rPr lang="en-US" dirty="0">
                <a:latin typeface="Consolas" panose="020B0609020204030204" pitchFamily="49" charset="0"/>
              </a:rPr>
              <a:t>[17, 11, 13, 19, 24</a:t>
            </a:r>
            <a:r>
              <a:rPr lang="en-US" dirty="0" smtClean="0">
                <a:latin typeface="Consolas" panose="020B0609020204030204" pitchFamily="49" charset="0"/>
              </a:rPr>
              <a:t>]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7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1"/>
            <a:ext cx="9520804" cy="4351338"/>
          </a:xfrm>
        </p:spPr>
        <p:txBody>
          <a:bodyPr>
            <a:normAutofit fontScale="85000" lnSpcReduction="20000"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data_parallel_copy_if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elements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= {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1.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2.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3.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4.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5.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6.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7.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8.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map to compute a bit-vector for elements not matching predicate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800" spc="0" dirty="0">
                <a:solidFill>
                  <a:srgbClr val="74531F"/>
                </a:solidFill>
                <a:latin typeface="Consolas" panose="020B0609020204030204" pitchFamily="49" charset="0"/>
              </a:rPr>
              <a:t>flags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elements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74531F"/>
                </a:solidFill>
                <a:latin typeface="Consolas" panose="020B0609020204030204" pitchFamily="49" charset="0"/>
              </a:rPr>
              <a:t>transform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first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last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flags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[](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val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val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3.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});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scan on the bit-vector (gives desired position in output)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bitsum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elements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inclusive_scan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flags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flags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end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bitsum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map to produce the output (gather)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800" spc="0" dirty="0">
                <a:solidFill>
                  <a:srgbClr val="74531F"/>
                </a:solidFill>
                <a:latin typeface="Consolas" panose="020B0609020204030204" pitchFamily="49" charset="0"/>
              </a:rPr>
              <a:t>output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bitsum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back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::ranges::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for_each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>
                <a:solidFill>
                  <a:srgbClr val="74531F"/>
                </a:solidFill>
                <a:latin typeface="Consolas" panose="020B0609020204030204" pitchFamily="49" charset="0"/>
              </a:rPr>
              <a:t>zip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bitsum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elements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[&amp;](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8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output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spc="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 -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spc="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); });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9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Theme (cont.)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are now accustomed to thinking about parallel programming in terms of “what workers do” and “assigning work to workers”</a:t>
            </a:r>
          </a:p>
          <a:p>
            <a:r>
              <a:rPr lang="en-US" dirty="0" smtClean="0"/>
              <a:t>Today </a:t>
            </a:r>
            <a:r>
              <a:rPr lang="en-US" dirty="0"/>
              <a:t>I would like you to think about describing algorithms in terms of operations on sequences of data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map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filter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fold / reduce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scan / segmented </a:t>
            </a:r>
            <a:r>
              <a:rPr lang="en-US" dirty="0" smtClean="0">
                <a:latin typeface="Consolas" panose="020B0609020204030204" pitchFamily="49" charset="0"/>
              </a:rPr>
              <a:t>scan</a:t>
            </a:r>
          </a:p>
          <a:p>
            <a:r>
              <a:rPr lang="en-US" dirty="0"/>
              <a:t>Main idea: high-performance parallel implementations of these operations </a:t>
            </a:r>
            <a:r>
              <a:rPr lang="en-US" dirty="0" smtClean="0"/>
              <a:t>exist</a:t>
            </a:r>
          </a:p>
          <a:p>
            <a:pPr lvl="1"/>
            <a:r>
              <a:rPr lang="en-US" dirty="0"/>
              <a:t>So programs written in terms of these primitives can often run efficiently on a parallel machine </a:t>
            </a:r>
            <a:r>
              <a:rPr lang="en-US" dirty="0" smtClean="0"/>
              <a:t>(if </a:t>
            </a:r>
            <a:r>
              <a:rPr lang="en-US" dirty="0"/>
              <a:t>you can avoid being bandwidth </a:t>
            </a:r>
            <a:r>
              <a:rPr lang="en-US" dirty="0" smtClean="0"/>
              <a:t>bound)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</a:t>
            </a:fld>
            <a:endParaRPr lang="en-US"/>
          </a:p>
        </p:txBody>
      </p:sp>
      <p:sp>
        <p:nvSpPr>
          <p:cNvPr id="16" name="Content Placeholder 11"/>
          <p:cNvSpPr txBox="1">
            <a:spLocks/>
          </p:cNvSpPr>
          <p:nvPr/>
        </p:nvSpPr>
        <p:spPr>
          <a:xfrm>
            <a:off x="5279024" y="3247245"/>
            <a:ext cx="3507624" cy="1431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46" indent="-182846" algn="l" defTabSz="914230" rtl="0" eaLnBrk="1" latinLnBrk="0" hangingPunct="1">
              <a:lnSpc>
                <a:spcPct val="95000"/>
              </a:lnSpc>
              <a:spcBef>
                <a:spcPts val="1399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999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15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7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38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5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65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79923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599703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99647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9592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99536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dirty="0">
                <a:latin typeface="Consolas" panose="020B0609020204030204" pitchFamily="49" charset="0"/>
              </a:rPr>
              <a:t>sort</a:t>
            </a:r>
          </a:p>
          <a:p>
            <a:pPr lvl="1"/>
            <a:r>
              <a:rPr lang="fr-FR" dirty="0" err="1">
                <a:latin typeface="Consolas" panose="020B0609020204030204" pitchFamily="49" charset="0"/>
              </a:rPr>
              <a:t>g</a:t>
            </a:r>
            <a:r>
              <a:rPr lang="fr-FR" dirty="0" err="1" smtClean="0">
                <a:latin typeface="Consolas" panose="020B0609020204030204" pitchFamily="49" charset="0"/>
              </a:rPr>
              <a:t>roup_by</a:t>
            </a:r>
            <a:endParaRPr lang="fr-FR" dirty="0">
              <a:latin typeface="Consolas" panose="020B0609020204030204" pitchFamily="49" charset="0"/>
            </a:endParaRPr>
          </a:p>
          <a:p>
            <a:pPr lvl="1"/>
            <a:r>
              <a:rPr lang="fr-FR" dirty="0" err="1">
                <a:latin typeface="Consolas" panose="020B0609020204030204" pitchFamily="49" charset="0"/>
              </a:rPr>
              <a:t>join</a:t>
            </a:r>
            <a:endParaRPr lang="fr-FR" dirty="0">
              <a:latin typeface="Consolas" panose="020B0609020204030204" pitchFamily="49" charset="0"/>
            </a:endParaRPr>
          </a:p>
          <a:p>
            <a:pPr lvl="1"/>
            <a:r>
              <a:rPr lang="fr-FR" dirty="0">
                <a:latin typeface="Consolas" panose="020B0609020204030204" pitchFamily="49" charset="0"/>
              </a:rPr>
              <a:t>partition / </a:t>
            </a:r>
            <a:r>
              <a:rPr lang="fr-FR" dirty="0" err="1">
                <a:latin typeface="Consolas" panose="020B0609020204030204" pitchFamily="49" charset="0"/>
              </a:rPr>
              <a:t>flatten</a:t>
            </a:r>
            <a:endParaRPr lang="fr-FR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Filter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First two steps can be combined into one pass</a:t>
                </a:r>
              </a:p>
              <a:p>
                <a:pPr lvl="1"/>
                <a:r>
                  <a:rPr lang="en-US" dirty="0" smtClean="0"/>
                  <a:t>Just </a:t>
                </a:r>
                <a:r>
                  <a:rPr lang="en-US" dirty="0"/>
                  <a:t>using a different base case for the </a:t>
                </a:r>
                <a:r>
                  <a:rPr lang="en-US" dirty="0" smtClean="0"/>
                  <a:t>scan</a:t>
                </a:r>
              </a:p>
              <a:p>
                <a:pPr lvl="1"/>
                <a:r>
                  <a:rPr lang="en-US" dirty="0" smtClean="0"/>
                  <a:t>No </a:t>
                </a:r>
                <a:r>
                  <a:rPr lang="en-US" dirty="0"/>
                  <a:t>effect on asymptotic </a:t>
                </a:r>
                <a:r>
                  <a:rPr lang="en-US" dirty="0" smtClean="0"/>
                  <a:t>complexity</a:t>
                </a:r>
              </a:p>
              <a:p>
                <a:r>
                  <a:rPr lang="en-US" dirty="0" smtClean="0"/>
                  <a:t>Can </a:t>
                </a:r>
                <a:r>
                  <a:rPr lang="en-US" dirty="0"/>
                  <a:t>also combine third step into the down pass of the </a:t>
                </a:r>
                <a:r>
                  <a:rPr lang="en-US" dirty="0" smtClean="0"/>
                  <a:t>scan</a:t>
                </a:r>
              </a:p>
              <a:p>
                <a:pPr lvl="1"/>
                <a:r>
                  <a:rPr lang="en-US" dirty="0" smtClean="0"/>
                  <a:t>Again </a:t>
                </a:r>
                <a:r>
                  <a:rPr lang="en-US" dirty="0"/>
                  <a:t>no effect on asymptotic </a:t>
                </a:r>
                <a:r>
                  <a:rPr lang="en-US" dirty="0" smtClean="0"/>
                  <a:t>complexity</a:t>
                </a:r>
              </a:p>
              <a:p>
                <a:r>
                  <a:rPr lang="en-US" dirty="0" smtClean="0"/>
                  <a:t>Analysis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work</a:t>
                </a:r>
              </a:p>
              <a:p>
                <a:pPr lvl="1"/>
                <a:r>
                  <a:rPr lang="en-US" dirty="0" smtClean="0"/>
                  <a:t>2 </a:t>
                </a:r>
                <a:r>
                  <a:rPr lang="en-US" dirty="0"/>
                  <a:t>or 3 passes, but 3 is a </a:t>
                </a:r>
                <a:r>
                  <a:rPr lang="en-US" dirty="0" smtClean="0"/>
                  <a:t>constant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4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1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scatterOp</a:t>
            </a:r>
            <a:r>
              <a:rPr lang="en-US" dirty="0" smtClean="0"/>
              <a:t> with atomic sort/map/segmented-scan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15"/>
              <p:cNvSpPr>
                <a:spLocks noGrp="1"/>
              </p:cNvSpPr>
              <p:nvPr>
                <p:ph idx="1"/>
              </p:nvPr>
            </p:nvSpPr>
            <p:spPr>
              <a:xfrm>
                <a:off x="1261873" y="1828801"/>
                <a:ext cx="10030966" cy="435133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Now, assume elements in </a:t>
                </a:r>
                <a:r>
                  <a:rPr lang="en-US" dirty="0">
                    <a:latin typeface="Consolas" panose="020B0609020204030204" pitchFamily="49" charset="0"/>
                  </a:rPr>
                  <a:t>index</a:t>
                </a:r>
                <a:r>
                  <a:rPr lang="en-US" dirty="0"/>
                  <a:t> are not unique, so synchronization is required for atomicity!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Example: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𝑖𝑛𝑑𝑒𝑥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[1, 1, 0, 2, 0, 0]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Step 1: Sort input sequence according to values in </a:t>
                </a:r>
                <a:r>
                  <a:rPr lang="en-US" dirty="0">
                    <a:latin typeface="Consolas" panose="020B0609020204030204" pitchFamily="49" charset="0"/>
                  </a:rPr>
                  <a:t>index</a:t>
                </a:r>
                <a:r>
                  <a:rPr lang="en-US" dirty="0"/>
                  <a:t> </a:t>
                </a:r>
                <a:r>
                  <a:rPr lang="en-US" dirty="0" smtClean="0"/>
                  <a:t>sequence</a:t>
                </a:r>
                <a:endParaRPr lang="en-US" dirty="0"/>
              </a:p>
              <a:p>
                <a:pPr lvl="1"/>
                <a:r>
                  <a:rPr lang="en-US" dirty="0"/>
                  <a:t>Sorted index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sz="1800" dirty="0">
                        <a:latin typeface="Cambria Math" panose="02040503050406030204" pitchFamily="18" charset="0"/>
                      </a:rPr>
                      <m:t>[0, 0, 0, 1, 1, 2]</m:t>
                    </m:r>
                  </m:oMath>
                </a14:m>
                <a:endParaRPr lang="en-US" sz="1800" dirty="0">
                  <a:latin typeface="Consolas" panose="020B0609020204030204" pitchFamily="49" charset="0"/>
                </a:endParaRPr>
              </a:p>
              <a:p>
                <a:pPr lvl="1"/>
                <a:r>
                  <a:rPr lang="en-US" dirty="0"/>
                  <a:t>Input sorted by index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[2],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[4],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[5],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[0],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[1],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[3]]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Step 2: Compute starts of each range of values with the same </a:t>
                </a:r>
                <a:r>
                  <a:rPr lang="en-US" dirty="0">
                    <a:latin typeface="Consolas" panose="020B0609020204030204" pitchFamily="49" charset="0"/>
                  </a:rPr>
                  <a:t>index</a:t>
                </a:r>
                <a:r>
                  <a:rPr lang="en-US" dirty="0"/>
                  <a:t> number</a:t>
                </a:r>
              </a:p>
              <a:p>
                <a:pPr lvl="1"/>
                <a:r>
                  <a:rPr lang="en-US" dirty="0"/>
                  <a:t>starts: </a:t>
                </a:r>
                <a:r>
                  <a:rPr lang="en-US" dirty="0">
                    <a:latin typeface="Consolas" panose="020B0609020204030204" pitchFamily="49" charset="0"/>
                  </a:rPr>
                  <a:t>[1, 0, 0, 1, 0, 1</a:t>
                </a:r>
                <a:r>
                  <a:rPr lang="en-US" dirty="0" smtClean="0">
                    <a:latin typeface="Consolas" panose="020B0609020204030204" pitchFamily="49" charset="0"/>
                  </a:rPr>
                  <a:t>]</a:t>
                </a:r>
              </a:p>
              <a:p>
                <a:r>
                  <a:rPr lang="en-US" sz="2000" dirty="0"/>
                  <a:t>Step 3: Segmented scan (using ‘op’) on each range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𝑜𝑝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𝑜𝑝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[2],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[4]),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[5]),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𝑜𝑝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[0],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[1]),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[3])]</m:t>
                    </m:r>
                  </m:oMath>
                </a14:m>
                <a:endParaRPr lang="en-US" sz="1800" dirty="0"/>
              </a:p>
              <a:p>
                <a:endParaRPr lang="en-US" dirty="0" smtClean="0">
                  <a:latin typeface="Consolas" panose="020B0609020204030204" pitchFamily="49" charset="0"/>
                </a:endParaRP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6" name="Content Placeholder 1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3" y="1828801"/>
                <a:ext cx="10030966" cy="4351338"/>
              </a:xfrm>
              <a:blipFill>
                <a:blip r:embed="rId2"/>
                <a:stretch>
                  <a:fillRect l="-61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5" name="object 5"/>
          <p:cNvSpPr txBox="1"/>
          <p:nvPr/>
        </p:nvSpPr>
        <p:spPr>
          <a:xfrm>
            <a:off x="1559591" y="2301385"/>
            <a:ext cx="7830989" cy="547551"/>
          </a:xfrm>
          <a:prstGeom prst="rect">
            <a:avLst/>
          </a:prstGeom>
        </p:spPr>
        <p:txBody>
          <a:bodyPr vert="horz" wrap="square" lIns="0" tIns="8856" rIns="0" bIns="0" rtlCol="0">
            <a:spAutoFit/>
          </a:bodyPr>
          <a:lstStyle/>
          <a:p>
            <a:pPr marL="7701">
              <a:lnSpc>
                <a:spcPts val="2122"/>
              </a:lnSpc>
              <a:spcBef>
                <a:spcPts val="69"/>
              </a:spcBef>
            </a:pPr>
            <a:r>
              <a:rPr sz="1789" b="1" dirty="0">
                <a:latin typeface="Consolas"/>
                <a:cs typeface="Consolas"/>
              </a:rPr>
              <a:t>for</a:t>
            </a:r>
            <a:r>
              <a:rPr sz="1789" b="1" spc="-3" dirty="0">
                <a:latin typeface="Consolas"/>
                <a:cs typeface="Consolas"/>
              </a:rPr>
              <a:t> </a:t>
            </a:r>
            <a:r>
              <a:rPr sz="1789" b="1" dirty="0">
                <a:latin typeface="Consolas"/>
                <a:cs typeface="Consolas"/>
              </a:rPr>
              <a:t>all</a:t>
            </a:r>
            <a:r>
              <a:rPr sz="1789" b="1" spc="3" dirty="0">
                <a:latin typeface="Consolas"/>
                <a:cs typeface="Consolas"/>
              </a:rPr>
              <a:t> </a:t>
            </a:r>
            <a:r>
              <a:rPr sz="1789" b="1" dirty="0">
                <a:latin typeface="Consolas"/>
                <a:cs typeface="Consolas"/>
              </a:rPr>
              <a:t>elements</a:t>
            </a:r>
            <a:r>
              <a:rPr sz="1789" b="1" spc="3" dirty="0">
                <a:latin typeface="Consolas"/>
                <a:cs typeface="Consolas"/>
              </a:rPr>
              <a:t> </a:t>
            </a:r>
            <a:r>
              <a:rPr sz="1789" b="1" dirty="0">
                <a:latin typeface="Consolas"/>
                <a:cs typeface="Consolas"/>
              </a:rPr>
              <a:t>in</a:t>
            </a:r>
            <a:r>
              <a:rPr sz="1789" b="1" spc="3" dirty="0">
                <a:latin typeface="Consolas"/>
                <a:cs typeface="Consolas"/>
              </a:rPr>
              <a:t> </a:t>
            </a:r>
            <a:r>
              <a:rPr sz="1789" b="1" spc="-6" dirty="0">
                <a:latin typeface="Consolas"/>
                <a:cs typeface="Consolas"/>
              </a:rPr>
              <a:t>sequence</a:t>
            </a:r>
            <a:endParaRPr sz="1789" dirty="0">
              <a:latin typeface="Consolas"/>
              <a:cs typeface="Consolas"/>
            </a:endParaRPr>
          </a:p>
          <a:p>
            <a:pPr marL="510210">
              <a:lnSpc>
                <a:spcPts val="2122"/>
              </a:lnSpc>
            </a:pPr>
            <a:r>
              <a:rPr sz="1789" b="1" dirty="0">
                <a:latin typeface="Consolas"/>
                <a:cs typeface="Consolas"/>
              </a:rPr>
              <a:t>output[index[i]]</a:t>
            </a:r>
            <a:r>
              <a:rPr sz="1789" b="1" spc="3" dirty="0">
                <a:latin typeface="Consolas"/>
                <a:cs typeface="Consolas"/>
              </a:rPr>
              <a:t> </a:t>
            </a:r>
            <a:r>
              <a:rPr sz="1789" b="1" dirty="0">
                <a:latin typeface="Consolas"/>
                <a:cs typeface="Consolas"/>
              </a:rPr>
              <a:t>=</a:t>
            </a:r>
            <a:r>
              <a:rPr sz="1789" b="1" spc="3" dirty="0">
                <a:latin typeface="Consolas"/>
                <a:cs typeface="Consolas"/>
              </a:rPr>
              <a:t> </a:t>
            </a:r>
            <a:r>
              <a:rPr sz="1789" b="1" dirty="0" err="1" smtClean="0">
                <a:latin typeface="Consolas"/>
                <a:cs typeface="Consolas"/>
              </a:rPr>
              <a:t>atomic</a:t>
            </a:r>
            <a:r>
              <a:rPr lang="en-US" sz="1789" b="1" dirty="0" err="1" smtClean="0">
                <a:latin typeface="Consolas"/>
                <a:cs typeface="Consolas"/>
              </a:rPr>
              <a:t>_o</a:t>
            </a:r>
            <a:r>
              <a:rPr sz="1789" b="1" dirty="0" err="1" smtClean="0">
                <a:latin typeface="Consolas"/>
                <a:cs typeface="Consolas"/>
              </a:rPr>
              <a:t>p</a:t>
            </a:r>
            <a:r>
              <a:rPr sz="1789" b="1" dirty="0" smtClean="0">
                <a:latin typeface="Consolas"/>
                <a:cs typeface="Consolas"/>
              </a:rPr>
              <a:t>(output[index[i</a:t>
            </a:r>
            <a:r>
              <a:rPr sz="1789" b="1" dirty="0">
                <a:latin typeface="Consolas"/>
                <a:cs typeface="Consolas"/>
              </a:rPr>
              <a:t>]],</a:t>
            </a:r>
            <a:r>
              <a:rPr sz="1789" b="1" spc="3" dirty="0">
                <a:latin typeface="Consolas"/>
                <a:cs typeface="Consolas"/>
              </a:rPr>
              <a:t> </a:t>
            </a:r>
            <a:r>
              <a:rPr sz="1789" b="1" spc="-6" dirty="0">
                <a:latin typeface="Consolas"/>
                <a:cs typeface="Consolas"/>
              </a:rPr>
              <a:t>input[i])</a:t>
            </a:r>
            <a:endParaRPr sz="1789" dirty="0">
              <a:latin typeface="Consolas"/>
              <a:cs typeface="Consola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59011" y="2976510"/>
            <a:ext cx="5250095" cy="253609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600" b="1" spc="-6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Example:</a:t>
            </a:r>
            <a:r>
              <a:rPr sz="1600" b="1" spc="5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 </a:t>
            </a:r>
            <a:r>
              <a:rPr sz="1600" b="1" spc="-12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atomicAdd</a:t>
            </a:r>
            <a:r>
              <a:rPr sz="1600" b="1" spc="-12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(output[index[i</a:t>
            </a:r>
            <a:r>
              <a:rPr sz="1600" b="1" spc="-12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]</a:t>
            </a:r>
            <a:r>
              <a:rPr lang="en-US" sz="1600" b="1" spc="-12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]</a:t>
            </a:r>
            <a:r>
              <a:rPr sz="1600" b="1" spc="-12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,</a:t>
            </a:r>
            <a:r>
              <a:rPr sz="1600" b="1" spc="64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 </a:t>
            </a:r>
            <a:r>
              <a:rPr sz="1600" b="1" spc="-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input[</a:t>
            </a:r>
            <a:r>
              <a:rPr lang="en-US" sz="1600" b="1" spc="-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i</a:t>
            </a:r>
            <a:r>
              <a:rPr sz="1600" b="1" spc="-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Myriad Pro Cond"/>
              </a:rPr>
              <a:t>])</a:t>
            </a:r>
            <a:endParaRPr sz="1600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  <a:cs typeface="Myriad Pro Cond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1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Sequence Operations: Exercise</a:t>
            </a:r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261872" y="1828801"/>
            <a:ext cx="9662641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Group by key</a:t>
            </a:r>
          </a:p>
          <a:p>
            <a:pPr lvl="1"/>
            <a:r>
              <a:rPr lang="en-US" dirty="0" smtClean="0"/>
              <a:t>Creates a sequence of sequences containing elements with the same key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Reduce by key</a:t>
            </a:r>
          </a:p>
          <a:p>
            <a:pPr lvl="1"/>
            <a:r>
              <a:rPr lang="en-US" dirty="0" smtClean="0"/>
              <a:t>Creates pairs of values consisting of key and reduced result for corresponding values</a:t>
            </a:r>
          </a:p>
          <a:p>
            <a:r>
              <a:rPr lang="en-US" dirty="0" smtClean="0"/>
              <a:t>Sort by key</a:t>
            </a:r>
          </a:p>
          <a:p>
            <a:pPr lvl="1"/>
            <a:r>
              <a:rPr lang="en-US" dirty="0" smtClean="0"/>
              <a:t>As group by key, but the sequences are sorted</a:t>
            </a:r>
          </a:p>
          <a:p>
            <a:r>
              <a:rPr lang="en-US" dirty="0" smtClean="0"/>
              <a:t>Etc.</a:t>
            </a:r>
          </a:p>
        </p:txBody>
      </p:sp>
      <p:sp>
        <p:nvSpPr>
          <p:cNvPr id="84" name="object 8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grpSp>
        <p:nvGrpSpPr>
          <p:cNvPr id="86" name="Group 85"/>
          <p:cNvGrpSpPr/>
          <p:nvPr/>
        </p:nvGrpSpPr>
        <p:grpSpPr>
          <a:xfrm>
            <a:off x="6912652" y="2559291"/>
            <a:ext cx="3928957" cy="1669808"/>
            <a:chOff x="6505343" y="1505879"/>
            <a:chExt cx="3928957" cy="1669808"/>
          </a:xfrm>
        </p:grpSpPr>
        <p:grpSp>
          <p:nvGrpSpPr>
            <p:cNvPr id="6" name="object 6"/>
            <p:cNvGrpSpPr/>
            <p:nvPr/>
          </p:nvGrpSpPr>
          <p:grpSpPr>
            <a:xfrm>
              <a:off x="6505343" y="1767121"/>
              <a:ext cx="3895313" cy="1408566"/>
              <a:chOff x="10727087" y="2914113"/>
              <a:chExt cx="6423660" cy="2322830"/>
            </a:xfrm>
          </p:grpSpPr>
          <p:pic>
            <p:nvPicPr>
              <p:cNvPr id="7" name="object 7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1106342" y="4130841"/>
                <a:ext cx="6043868" cy="605682"/>
              </a:xfrm>
              <a:prstGeom prst="rect">
                <a:avLst/>
              </a:prstGeom>
            </p:spPr>
          </p:pic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1333445" y="2914113"/>
                <a:ext cx="5564511" cy="460786"/>
              </a:xfrm>
              <a:prstGeom prst="rect">
                <a:avLst/>
              </a:prstGeom>
            </p:spPr>
          </p:pic>
          <p:sp>
            <p:nvSpPr>
              <p:cNvPr id="9" name="object 9"/>
              <p:cNvSpPr/>
              <p:nvPr/>
            </p:nvSpPr>
            <p:spPr>
              <a:xfrm>
                <a:off x="10727087" y="4662071"/>
                <a:ext cx="2907030" cy="574675"/>
              </a:xfrm>
              <a:custGeom>
                <a:avLst/>
                <a:gdLst/>
                <a:ahLst/>
                <a:cxnLst/>
                <a:rect l="l" t="t" r="r" b="b"/>
                <a:pathLst>
                  <a:path w="2907030" h="574675">
                    <a:moveTo>
                      <a:pt x="2906673" y="0"/>
                    </a:moveTo>
                    <a:lnTo>
                      <a:pt x="0" y="0"/>
                    </a:lnTo>
                    <a:lnTo>
                      <a:pt x="0" y="574270"/>
                    </a:lnTo>
                    <a:lnTo>
                      <a:pt x="2906673" y="574270"/>
                    </a:lnTo>
                    <a:lnTo>
                      <a:pt x="2906673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10" name="object 10"/>
            <p:cNvSpPr txBox="1"/>
            <p:nvPr/>
          </p:nvSpPr>
          <p:spPr>
            <a:xfrm>
              <a:off x="6712421" y="1505879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L="69697">
                <a:spcBef>
                  <a:spcPts val="10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1,3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7186733" y="1505879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L="68156">
                <a:spcBef>
                  <a:spcPts val="10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2,8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7661051" y="1505879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L="66231">
                <a:spcBef>
                  <a:spcPts val="10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2,4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8135362" y="1505879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L="64306">
                <a:spcBef>
                  <a:spcPts val="10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1,6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8609681" y="1505879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L="62765">
                <a:spcBef>
                  <a:spcPts val="10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3,3</a:t>
              </a:r>
              <a:endParaRPr sz="1789" dirty="0">
                <a:latin typeface="Myriad Pro Cond"/>
                <a:cs typeface="Myriad Pro Cond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9083992" y="1505879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L="60840">
                <a:spcBef>
                  <a:spcPts val="10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1,9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9558310" y="1505879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L="58915">
                <a:spcBef>
                  <a:spcPts val="10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1,2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10032622" y="1505879"/>
              <a:ext cx="388145" cy="288163"/>
            </a:xfrm>
            <a:prstGeom prst="rect">
              <a:avLst/>
            </a:prstGeom>
            <a:solidFill>
              <a:srgbClr val="EC5D57"/>
            </a:solidFill>
            <a:ln w="31412">
              <a:solidFill>
                <a:srgbClr val="C82506"/>
              </a:solidFill>
            </a:ln>
          </p:spPr>
          <p:txBody>
            <a:bodyPr vert="horz" wrap="square" lIns="0" tIns="12707" rIns="0" bIns="0" rtlCol="0">
              <a:spAutoFit/>
            </a:bodyPr>
            <a:lstStyle/>
            <a:p>
              <a:pPr marL="56989">
                <a:spcBef>
                  <a:spcPts val="10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2,8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6505343" y="2827084"/>
              <a:ext cx="1762826" cy="297884"/>
            </a:xfrm>
            <a:prstGeom prst="rect">
              <a:avLst/>
            </a:prstGeom>
            <a:ln w="31412">
              <a:solidFill>
                <a:srgbClr val="A6AAA9"/>
              </a:solidFill>
            </a:ln>
          </p:spPr>
          <p:txBody>
            <a:bodyPr vert="horz" wrap="square" lIns="0" tIns="22334" rIns="0" bIns="0" rtlCol="0">
              <a:spAutoFit/>
            </a:bodyPr>
            <a:lstStyle/>
            <a:p>
              <a:pPr marL="115904">
                <a:spcBef>
                  <a:spcPts val="176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1,</a:t>
              </a:r>
              <a:endParaRPr sz="1789">
                <a:latin typeface="Myriad Pro Cond"/>
                <a:cs typeface="Myriad Pro Cond"/>
              </a:endParaRPr>
            </a:p>
          </p:txBody>
        </p:sp>
        <p:grpSp>
          <p:nvGrpSpPr>
            <p:cNvPr id="19" name="object 19"/>
            <p:cNvGrpSpPr/>
            <p:nvPr/>
          </p:nvGrpSpPr>
          <p:grpSpPr>
            <a:xfrm>
              <a:off x="7667310" y="2051345"/>
              <a:ext cx="1684272" cy="485951"/>
              <a:chOff x="12643257" y="3382819"/>
              <a:chExt cx="2777490" cy="801370"/>
            </a:xfrm>
          </p:grpSpPr>
          <p:sp>
            <p:nvSpPr>
              <p:cNvPr id="20" name="object 20"/>
              <p:cNvSpPr/>
              <p:nvPr/>
            </p:nvSpPr>
            <p:spPr>
              <a:xfrm>
                <a:off x="12659132" y="3398694"/>
                <a:ext cx="2745740" cy="769620"/>
              </a:xfrm>
              <a:custGeom>
                <a:avLst/>
                <a:gdLst/>
                <a:ahLst/>
                <a:cxnLst/>
                <a:rect l="l" t="t" r="r" b="b"/>
                <a:pathLst>
                  <a:path w="2745740" h="769620">
                    <a:moveTo>
                      <a:pt x="2569146" y="0"/>
                    </a:moveTo>
                    <a:lnTo>
                      <a:pt x="176455" y="0"/>
                    </a:lnTo>
                    <a:lnTo>
                      <a:pt x="141341" y="135"/>
                    </a:lnTo>
                    <a:lnTo>
                      <a:pt x="90526" y="3647"/>
                    </a:lnTo>
                    <a:lnTo>
                      <a:pt x="51783" y="19071"/>
                    </a:lnTo>
                    <a:lnTo>
                      <a:pt x="19064" y="51787"/>
                    </a:lnTo>
                    <a:lnTo>
                      <a:pt x="3644" y="90533"/>
                    </a:lnTo>
                    <a:lnTo>
                      <a:pt x="134" y="141345"/>
                    </a:lnTo>
                    <a:lnTo>
                      <a:pt x="0" y="176459"/>
                    </a:lnTo>
                    <a:lnTo>
                      <a:pt x="0" y="593099"/>
                    </a:lnTo>
                    <a:lnTo>
                      <a:pt x="1079" y="656531"/>
                    </a:lnTo>
                    <a:lnTo>
                      <a:pt x="8638" y="696662"/>
                    </a:lnTo>
                    <a:lnTo>
                      <a:pt x="33644" y="735908"/>
                    </a:lnTo>
                    <a:lnTo>
                      <a:pt x="72887" y="760910"/>
                    </a:lnTo>
                    <a:lnTo>
                      <a:pt x="113021" y="768477"/>
                    </a:lnTo>
                    <a:lnTo>
                      <a:pt x="176455" y="769558"/>
                    </a:lnTo>
                    <a:lnTo>
                      <a:pt x="2569146" y="769558"/>
                    </a:lnTo>
                    <a:lnTo>
                      <a:pt x="2632575" y="768477"/>
                    </a:lnTo>
                    <a:lnTo>
                      <a:pt x="2672703" y="760910"/>
                    </a:lnTo>
                    <a:lnTo>
                      <a:pt x="2711951" y="735908"/>
                    </a:lnTo>
                    <a:lnTo>
                      <a:pt x="2736953" y="696662"/>
                    </a:lnTo>
                    <a:lnTo>
                      <a:pt x="2744521" y="656531"/>
                    </a:lnTo>
                    <a:lnTo>
                      <a:pt x="2745602" y="593099"/>
                    </a:lnTo>
                    <a:lnTo>
                      <a:pt x="2745602" y="176459"/>
                    </a:lnTo>
                    <a:lnTo>
                      <a:pt x="2744521" y="113026"/>
                    </a:lnTo>
                    <a:lnTo>
                      <a:pt x="2736953" y="72895"/>
                    </a:lnTo>
                    <a:lnTo>
                      <a:pt x="2711951" y="33649"/>
                    </a:lnTo>
                    <a:lnTo>
                      <a:pt x="2672703" y="8646"/>
                    </a:lnTo>
                    <a:lnTo>
                      <a:pt x="2632575" y="1080"/>
                    </a:lnTo>
                    <a:lnTo>
                      <a:pt x="2569146" y="0"/>
                    </a:lnTo>
                    <a:close/>
                  </a:path>
                </a:pathLst>
              </a:custGeom>
              <a:solidFill>
                <a:srgbClr val="DCDEE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1" name="object 21"/>
              <p:cNvSpPr/>
              <p:nvPr/>
            </p:nvSpPr>
            <p:spPr>
              <a:xfrm>
                <a:off x="12659132" y="3398694"/>
                <a:ext cx="2745740" cy="769620"/>
              </a:xfrm>
              <a:custGeom>
                <a:avLst/>
                <a:gdLst/>
                <a:ahLst/>
                <a:cxnLst/>
                <a:rect l="l" t="t" r="r" b="b"/>
                <a:pathLst>
                  <a:path w="2745740" h="769620">
                    <a:moveTo>
                      <a:pt x="176459" y="0"/>
                    </a:moveTo>
                    <a:lnTo>
                      <a:pt x="2569150" y="0"/>
                    </a:lnTo>
                    <a:lnTo>
                      <a:pt x="2604264" y="135"/>
                    </a:lnTo>
                    <a:lnTo>
                      <a:pt x="2655075" y="3648"/>
                    </a:lnTo>
                    <a:lnTo>
                      <a:pt x="2693821" y="19072"/>
                    </a:lnTo>
                    <a:lnTo>
                      <a:pt x="2726537" y="51788"/>
                    </a:lnTo>
                    <a:lnTo>
                      <a:pt x="2741961" y="90533"/>
                    </a:lnTo>
                    <a:lnTo>
                      <a:pt x="2745474" y="141345"/>
                    </a:lnTo>
                    <a:lnTo>
                      <a:pt x="2745609" y="176459"/>
                    </a:lnTo>
                    <a:lnTo>
                      <a:pt x="2745609" y="593099"/>
                    </a:lnTo>
                    <a:lnTo>
                      <a:pt x="2744528" y="656532"/>
                    </a:lnTo>
                    <a:lnTo>
                      <a:pt x="2736961" y="696663"/>
                    </a:lnTo>
                    <a:lnTo>
                      <a:pt x="2711959" y="735909"/>
                    </a:lnTo>
                    <a:lnTo>
                      <a:pt x="2672713" y="760911"/>
                    </a:lnTo>
                    <a:lnTo>
                      <a:pt x="2632582" y="768477"/>
                    </a:lnTo>
                    <a:lnTo>
                      <a:pt x="2569150" y="769558"/>
                    </a:lnTo>
                    <a:lnTo>
                      <a:pt x="176459" y="769558"/>
                    </a:lnTo>
                    <a:lnTo>
                      <a:pt x="113026" y="768477"/>
                    </a:lnTo>
                    <a:lnTo>
                      <a:pt x="72895" y="760911"/>
                    </a:lnTo>
                    <a:lnTo>
                      <a:pt x="33649" y="735909"/>
                    </a:lnTo>
                    <a:lnTo>
                      <a:pt x="8647" y="696663"/>
                    </a:lnTo>
                    <a:lnTo>
                      <a:pt x="1080" y="656532"/>
                    </a:lnTo>
                    <a:lnTo>
                      <a:pt x="0" y="593099"/>
                    </a:lnTo>
                    <a:lnTo>
                      <a:pt x="0" y="176459"/>
                    </a:lnTo>
                    <a:lnTo>
                      <a:pt x="1080" y="113026"/>
                    </a:lnTo>
                    <a:lnTo>
                      <a:pt x="8647" y="72895"/>
                    </a:lnTo>
                    <a:lnTo>
                      <a:pt x="33649" y="33649"/>
                    </a:lnTo>
                    <a:lnTo>
                      <a:pt x="72895" y="8647"/>
                    </a:lnTo>
                    <a:lnTo>
                      <a:pt x="113026" y="1080"/>
                    </a:lnTo>
                    <a:lnTo>
                      <a:pt x="176459" y="0"/>
                    </a:lnTo>
                    <a:close/>
                  </a:path>
                </a:pathLst>
              </a:custGeom>
              <a:ln w="31412">
                <a:solidFill>
                  <a:srgbClr val="A6AAA9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22" name="object 22"/>
            <p:cNvSpPr txBox="1"/>
            <p:nvPr/>
          </p:nvSpPr>
          <p:spPr>
            <a:xfrm>
              <a:off x="7831429" y="2150283"/>
              <a:ext cx="1356197" cy="253194"/>
            </a:xfrm>
            <a:prstGeom prst="rect">
              <a:avLst/>
            </a:prstGeom>
          </p:spPr>
          <p:txBody>
            <a:bodyPr vert="horz" wrap="square" lIns="0" tIns="10397" rIns="0" bIns="0" rtlCol="0">
              <a:spAutoFit/>
            </a:bodyPr>
            <a:lstStyle/>
            <a:p>
              <a:pPr marL="7701">
                <a:spcBef>
                  <a:spcPts val="82"/>
                </a:spcBef>
              </a:pPr>
              <a:r>
                <a:rPr sz="1577" b="1" dirty="0">
                  <a:latin typeface="Consolas"/>
                  <a:cs typeface="Consolas"/>
                </a:rPr>
                <a:t>group</a:t>
              </a:r>
              <a:r>
                <a:rPr sz="1577" b="1" spc="39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by</a:t>
              </a:r>
              <a:r>
                <a:rPr sz="1577" b="1" spc="42" dirty="0">
                  <a:latin typeface="Consolas"/>
                  <a:cs typeface="Consolas"/>
                </a:rPr>
                <a:t> </a:t>
              </a:r>
              <a:r>
                <a:rPr sz="1577" b="1" spc="-15" dirty="0">
                  <a:latin typeface="Consolas"/>
                  <a:cs typeface="Consolas"/>
                </a:rPr>
                <a:t>key</a:t>
              </a:r>
              <a:endParaRPr sz="1577" dirty="0">
                <a:latin typeface="Consolas"/>
                <a:cs typeface="Consolas"/>
              </a:endParaRPr>
            </a:p>
          </p:txBody>
        </p:sp>
        <p:grpSp>
          <p:nvGrpSpPr>
            <p:cNvPr id="23" name="object 23"/>
            <p:cNvGrpSpPr/>
            <p:nvPr/>
          </p:nvGrpSpPr>
          <p:grpSpPr>
            <a:xfrm>
              <a:off x="6852930" y="2860130"/>
              <a:ext cx="305741" cy="279942"/>
              <a:chOff x="11300283" y="4716566"/>
              <a:chExt cx="504190" cy="461645"/>
            </a:xfrm>
          </p:grpSpPr>
          <p:sp>
            <p:nvSpPr>
              <p:cNvPr id="24" name="object 24"/>
              <p:cNvSpPr/>
              <p:nvPr/>
            </p:nvSpPr>
            <p:spPr>
              <a:xfrm>
                <a:off x="11316158" y="4732441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471818" y="0"/>
                    </a:moveTo>
                    <a:lnTo>
                      <a:pt x="0" y="0"/>
                    </a:lnTo>
                    <a:lnTo>
                      <a:pt x="0" y="429374"/>
                    </a:lnTo>
                    <a:lnTo>
                      <a:pt x="471818" y="429374"/>
                    </a:lnTo>
                    <a:lnTo>
                      <a:pt x="471818" y="0"/>
                    </a:lnTo>
                    <a:close/>
                  </a:path>
                </a:pathLst>
              </a:custGeom>
              <a:solidFill>
                <a:srgbClr val="70BF41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5" name="object 25"/>
              <p:cNvSpPr/>
              <p:nvPr/>
            </p:nvSpPr>
            <p:spPr>
              <a:xfrm>
                <a:off x="11316158" y="4732441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0" y="0"/>
                    </a:moveTo>
                    <a:lnTo>
                      <a:pt x="471818" y="0"/>
                    </a:lnTo>
                    <a:lnTo>
                      <a:pt x="471818" y="429374"/>
                    </a:lnTo>
                    <a:lnTo>
                      <a:pt x="0" y="429374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00882B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26" name="object 26"/>
            <p:cNvSpPr txBox="1"/>
            <p:nvPr/>
          </p:nvSpPr>
          <p:spPr>
            <a:xfrm>
              <a:off x="6862556" y="2869756"/>
              <a:ext cx="286488" cy="25648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0502">
                <a:lnSpc>
                  <a:spcPts val="1977"/>
                </a:lnSpc>
              </a:pPr>
              <a:r>
                <a:rPr sz="1789" b="1" spc="-30" dirty="0">
                  <a:latin typeface="Myriad Pro Cond"/>
                  <a:cs typeface="Myriad Pro Cond"/>
                </a:rPr>
                <a:t>3</a:t>
              </a:r>
              <a:endParaRPr sz="1789">
                <a:latin typeface="Myriad Pro Cond"/>
                <a:cs typeface="Myriad Pro Cond"/>
              </a:endParaRPr>
            </a:p>
          </p:txBody>
        </p:sp>
        <p:grpSp>
          <p:nvGrpSpPr>
            <p:cNvPr id="27" name="object 27"/>
            <p:cNvGrpSpPr/>
            <p:nvPr/>
          </p:nvGrpSpPr>
          <p:grpSpPr>
            <a:xfrm>
              <a:off x="7206600" y="2860130"/>
              <a:ext cx="305741" cy="279942"/>
              <a:chOff x="11883511" y="4716566"/>
              <a:chExt cx="504190" cy="461645"/>
            </a:xfrm>
          </p:grpSpPr>
          <p:sp>
            <p:nvSpPr>
              <p:cNvPr id="28" name="object 28"/>
              <p:cNvSpPr/>
              <p:nvPr/>
            </p:nvSpPr>
            <p:spPr>
              <a:xfrm>
                <a:off x="11899386" y="4732441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471818" y="0"/>
                    </a:moveTo>
                    <a:lnTo>
                      <a:pt x="0" y="0"/>
                    </a:lnTo>
                    <a:lnTo>
                      <a:pt x="0" y="429374"/>
                    </a:lnTo>
                    <a:lnTo>
                      <a:pt x="471818" y="429374"/>
                    </a:lnTo>
                    <a:lnTo>
                      <a:pt x="471818" y="0"/>
                    </a:lnTo>
                    <a:close/>
                  </a:path>
                </a:pathLst>
              </a:custGeom>
              <a:solidFill>
                <a:srgbClr val="70BF41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9" name="object 29"/>
              <p:cNvSpPr/>
              <p:nvPr/>
            </p:nvSpPr>
            <p:spPr>
              <a:xfrm>
                <a:off x="11899386" y="4732441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0" y="0"/>
                    </a:moveTo>
                    <a:lnTo>
                      <a:pt x="471818" y="0"/>
                    </a:lnTo>
                    <a:lnTo>
                      <a:pt x="471818" y="429374"/>
                    </a:lnTo>
                    <a:lnTo>
                      <a:pt x="0" y="429374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00882B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30" name="object 30"/>
            <p:cNvSpPr txBox="1"/>
            <p:nvPr/>
          </p:nvSpPr>
          <p:spPr>
            <a:xfrm>
              <a:off x="7216226" y="2869756"/>
              <a:ext cx="286488" cy="25648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0502">
                <a:lnSpc>
                  <a:spcPts val="1977"/>
                </a:lnSpc>
              </a:pPr>
              <a:r>
                <a:rPr sz="1789" b="1" spc="-30" dirty="0">
                  <a:latin typeface="Myriad Pro Cond"/>
                  <a:cs typeface="Myriad Pro Cond"/>
                </a:rPr>
                <a:t>6</a:t>
              </a:r>
              <a:endParaRPr sz="1789">
                <a:latin typeface="Myriad Pro Cond"/>
                <a:cs typeface="Myriad Pro Cond"/>
              </a:endParaRPr>
            </a:p>
          </p:txBody>
        </p:sp>
        <p:grpSp>
          <p:nvGrpSpPr>
            <p:cNvPr id="31" name="object 31"/>
            <p:cNvGrpSpPr/>
            <p:nvPr/>
          </p:nvGrpSpPr>
          <p:grpSpPr>
            <a:xfrm>
              <a:off x="7558054" y="2860130"/>
              <a:ext cx="305741" cy="279942"/>
              <a:chOff x="12463085" y="4716566"/>
              <a:chExt cx="504190" cy="461645"/>
            </a:xfrm>
          </p:grpSpPr>
          <p:sp>
            <p:nvSpPr>
              <p:cNvPr id="32" name="object 32"/>
              <p:cNvSpPr/>
              <p:nvPr/>
            </p:nvSpPr>
            <p:spPr>
              <a:xfrm>
                <a:off x="12478960" y="4732441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471818" y="0"/>
                    </a:moveTo>
                    <a:lnTo>
                      <a:pt x="0" y="0"/>
                    </a:lnTo>
                    <a:lnTo>
                      <a:pt x="0" y="429374"/>
                    </a:lnTo>
                    <a:lnTo>
                      <a:pt x="471818" y="429374"/>
                    </a:lnTo>
                    <a:lnTo>
                      <a:pt x="471818" y="0"/>
                    </a:lnTo>
                    <a:close/>
                  </a:path>
                </a:pathLst>
              </a:custGeom>
              <a:solidFill>
                <a:srgbClr val="70BF41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3" name="object 33"/>
              <p:cNvSpPr/>
              <p:nvPr/>
            </p:nvSpPr>
            <p:spPr>
              <a:xfrm>
                <a:off x="12478960" y="4732441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0" y="0"/>
                    </a:moveTo>
                    <a:lnTo>
                      <a:pt x="471818" y="0"/>
                    </a:lnTo>
                    <a:lnTo>
                      <a:pt x="471818" y="429374"/>
                    </a:lnTo>
                    <a:lnTo>
                      <a:pt x="0" y="429374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00882B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34" name="object 34"/>
            <p:cNvSpPr txBox="1"/>
            <p:nvPr/>
          </p:nvSpPr>
          <p:spPr>
            <a:xfrm>
              <a:off x="7567680" y="2869756"/>
              <a:ext cx="286488" cy="25648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0502">
                <a:lnSpc>
                  <a:spcPts val="1977"/>
                </a:lnSpc>
              </a:pPr>
              <a:r>
                <a:rPr sz="1789" b="1" spc="-30" dirty="0">
                  <a:latin typeface="Myriad Pro Cond"/>
                  <a:cs typeface="Myriad Pro Cond"/>
                </a:rPr>
                <a:t>9</a:t>
              </a:r>
              <a:endParaRPr sz="1789">
                <a:latin typeface="Myriad Pro Cond"/>
                <a:cs typeface="Myriad Pro Cond"/>
              </a:endParaRPr>
            </a:p>
          </p:txBody>
        </p:sp>
        <p:grpSp>
          <p:nvGrpSpPr>
            <p:cNvPr id="35" name="object 35"/>
            <p:cNvGrpSpPr/>
            <p:nvPr/>
          </p:nvGrpSpPr>
          <p:grpSpPr>
            <a:xfrm>
              <a:off x="7909508" y="2860130"/>
              <a:ext cx="305741" cy="279942"/>
              <a:chOff x="13042659" y="4716566"/>
              <a:chExt cx="504190" cy="461645"/>
            </a:xfrm>
          </p:grpSpPr>
          <p:sp>
            <p:nvSpPr>
              <p:cNvPr id="36" name="object 36"/>
              <p:cNvSpPr/>
              <p:nvPr/>
            </p:nvSpPr>
            <p:spPr>
              <a:xfrm>
                <a:off x="13058534" y="4732441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471818" y="0"/>
                    </a:moveTo>
                    <a:lnTo>
                      <a:pt x="0" y="0"/>
                    </a:lnTo>
                    <a:lnTo>
                      <a:pt x="0" y="429374"/>
                    </a:lnTo>
                    <a:lnTo>
                      <a:pt x="471818" y="429374"/>
                    </a:lnTo>
                    <a:lnTo>
                      <a:pt x="471818" y="0"/>
                    </a:lnTo>
                    <a:close/>
                  </a:path>
                </a:pathLst>
              </a:custGeom>
              <a:solidFill>
                <a:srgbClr val="70BF41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13058534" y="4732441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0" y="0"/>
                    </a:moveTo>
                    <a:lnTo>
                      <a:pt x="471818" y="0"/>
                    </a:lnTo>
                    <a:lnTo>
                      <a:pt x="471818" y="429374"/>
                    </a:lnTo>
                    <a:lnTo>
                      <a:pt x="0" y="429374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00882B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38" name="object 38"/>
            <p:cNvSpPr txBox="1"/>
            <p:nvPr/>
          </p:nvSpPr>
          <p:spPr>
            <a:xfrm>
              <a:off x="7919135" y="2869756"/>
              <a:ext cx="286488" cy="25648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0502">
                <a:lnSpc>
                  <a:spcPts val="1977"/>
                </a:lnSpc>
              </a:pPr>
              <a:r>
                <a:rPr sz="1789" b="1" spc="-30" dirty="0">
                  <a:latin typeface="Myriad Pro Cond"/>
                  <a:cs typeface="Myriad Pro Cond"/>
                </a:rPr>
                <a:t>2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8337965" y="2827084"/>
              <a:ext cx="1378916" cy="348483"/>
            </a:xfrm>
            <a:custGeom>
              <a:avLst/>
              <a:gdLst/>
              <a:ahLst/>
              <a:cxnLst/>
              <a:rect l="l" t="t" r="r" b="b"/>
              <a:pathLst>
                <a:path w="2273934" h="574675">
                  <a:moveTo>
                    <a:pt x="2273490" y="0"/>
                  </a:moveTo>
                  <a:lnTo>
                    <a:pt x="0" y="0"/>
                  </a:lnTo>
                  <a:lnTo>
                    <a:pt x="0" y="574270"/>
                  </a:lnTo>
                  <a:lnTo>
                    <a:pt x="2273490" y="574270"/>
                  </a:lnTo>
                  <a:lnTo>
                    <a:pt x="2273490" y="0"/>
                  </a:lnTo>
                  <a:close/>
                </a:path>
              </a:pathLst>
            </a:custGeom>
            <a:solidFill>
              <a:srgbClr val="DCDEE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8337965" y="2827084"/>
              <a:ext cx="1378916" cy="318880"/>
            </a:xfrm>
            <a:prstGeom prst="rect">
              <a:avLst/>
            </a:prstGeom>
            <a:ln w="31412">
              <a:solidFill>
                <a:srgbClr val="A6AAA9"/>
              </a:solidFill>
            </a:ln>
          </p:spPr>
          <p:txBody>
            <a:bodyPr vert="horz" wrap="square" lIns="0" tIns="43127" rIns="0" bIns="0" rtlCol="0">
              <a:spAutoFit/>
            </a:bodyPr>
            <a:lstStyle/>
            <a:p>
              <a:pPr marL="75087">
                <a:spcBef>
                  <a:spcPts val="34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2,</a:t>
              </a:r>
              <a:endParaRPr sz="1789">
                <a:latin typeface="Myriad Pro Cond"/>
                <a:cs typeface="Myriad Pro Cond"/>
              </a:endParaRPr>
            </a:p>
          </p:txBody>
        </p:sp>
        <p:grpSp>
          <p:nvGrpSpPr>
            <p:cNvPr id="41" name="object 41"/>
            <p:cNvGrpSpPr/>
            <p:nvPr/>
          </p:nvGrpSpPr>
          <p:grpSpPr>
            <a:xfrm>
              <a:off x="8630042" y="2853781"/>
              <a:ext cx="305741" cy="279942"/>
              <a:chOff x="14230873" y="4706095"/>
              <a:chExt cx="504190" cy="461645"/>
            </a:xfrm>
          </p:grpSpPr>
          <p:sp>
            <p:nvSpPr>
              <p:cNvPr id="42" name="object 42"/>
              <p:cNvSpPr/>
              <p:nvPr/>
            </p:nvSpPr>
            <p:spPr>
              <a:xfrm>
                <a:off x="14246748" y="4721970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471818" y="0"/>
                    </a:moveTo>
                    <a:lnTo>
                      <a:pt x="0" y="0"/>
                    </a:lnTo>
                    <a:lnTo>
                      <a:pt x="0" y="429374"/>
                    </a:lnTo>
                    <a:lnTo>
                      <a:pt x="471818" y="429374"/>
                    </a:lnTo>
                    <a:lnTo>
                      <a:pt x="471818" y="0"/>
                    </a:lnTo>
                    <a:close/>
                  </a:path>
                </a:pathLst>
              </a:custGeom>
              <a:solidFill>
                <a:srgbClr val="70BF41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43" name="object 43"/>
              <p:cNvSpPr/>
              <p:nvPr/>
            </p:nvSpPr>
            <p:spPr>
              <a:xfrm>
                <a:off x="14246748" y="4721970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0" y="0"/>
                    </a:moveTo>
                    <a:lnTo>
                      <a:pt x="471818" y="0"/>
                    </a:lnTo>
                    <a:lnTo>
                      <a:pt x="471818" y="429374"/>
                    </a:lnTo>
                    <a:lnTo>
                      <a:pt x="0" y="429374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00882B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44" name="object 44"/>
            <p:cNvSpPr txBox="1"/>
            <p:nvPr/>
          </p:nvSpPr>
          <p:spPr>
            <a:xfrm>
              <a:off x="8639669" y="2863407"/>
              <a:ext cx="286488" cy="25648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0502">
                <a:lnSpc>
                  <a:spcPts val="1977"/>
                </a:lnSpc>
              </a:pP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endParaRPr sz="1789">
                <a:latin typeface="Myriad Pro Cond"/>
                <a:cs typeface="Myriad Pro Cond"/>
              </a:endParaRPr>
            </a:p>
          </p:txBody>
        </p:sp>
        <p:grpSp>
          <p:nvGrpSpPr>
            <p:cNvPr id="45" name="object 45"/>
            <p:cNvGrpSpPr/>
            <p:nvPr/>
          </p:nvGrpSpPr>
          <p:grpSpPr>
            <a:xfrm>
              <a:off x="8983719" y="2853781"/>
              <a:ext cx="305741" cy="279942"/>
              <a:chOff x="14814112" y="4706095"/>
              <a:chExt cx="504190" cy="461645"/>
            </a:xfrm>
          </p:grpSpPr>
          <p:sp>
            <p:nvSpPr>
              <p:cNvPr id="46" name="object 46"/>
              <p:cNvSpPr/>
              <p:nvPr/>
            </p:nvSpPr>
            <p:spPr>
              <a:xfrm>
                <a:off x="14829987" y="4721970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471818" y="0"/>
                    </a:moveTo>
                    <a:lnTo>
                      <a:pt x="0" y="0"/>
                    </a:lnTo>
                    <a:lnTo>
                      <a:pt x="0" y="429374"/>
                    </a:lnTo>
                    <a:lnTo>
                      <a:pt x="471818" y="429374"/>
                    </a:lnTo>
                    <a:lnTo>
                      <a:pt x="471818" y="0"/>
                    </a:lnTo>
                    <a:close/>
                  </a:path>
                </a:pathLst>
              </a:custGeom>
              <a:solidFill>
                <a:srgbClr val="70BF41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47" name="object 47"/>
              <p:cNvSpPr/>
              <p:nvPr/>
            </p:nvSpPr>
            <p:spPr>
              <a:xfrm>
                <a:off x="14829987" y="4721970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0" y="0"/>
                    </a:moveTo>
                    <a:lnTo>
                      <a:pt x="471818" y="0"/>
                    </a:lnTo>
                    <a:lnTo>
                      <a:pt x="471818" y="429374"/>
                    </a:lnTo>
                    <a:lnTo>
                      <a:pt x="0" y="429374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00882B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48" name="object 48"/>
            <p:cNvSpPr txBox="1"/>
            <p:nvPr/>
          </p:nvSpPr>
          <p:spPr>
            <a:xfrm>
              <a:off x="8993345" y="2863407"/>
              <a:ext cx="286488" cy="25648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0502">
                <a:lnSpc>
                  <a:spcPts val="1977"/>
                </a:lnSpc>
              </a:pPr>
              <a:r>
                <a:rPr sz="1789" b="1" spc="-30" dirty="0">
                  <a:latin typeface="Myriad Pro Cond"/>
                  <a:cs typeface="Myriad Pro Cond"/>
                </a:rPr>
                <a:t>4</a:t>
              </a:r>
              <a:endParaRPr sz="1789" dirty="0">
                <a:latin typeface="Myriad Pro Cond"/>
                <a:cs typeface="Myriad Pro Cond"/>
              </a:endParaRPr>
            </a:p>
          </p:txBody>
        </p:sp>
        <p:grpSp>
          <p:nvGrpSpPr>
            <p:cNvPr id="49" name="object 49"/>
            <p:cNvGrpSpPr/>
            <p:nvPr/>
          </p:nvGrpSpPr>
          <p:grpSpPr>
            <a:xfrm>
              <a:off x="9335173" y="2853781"/>
              <a:ext cx="305741" cy="279942"/>
              <a:chOff x="15393686" y="4706095"/>
              <a:chExt cx="504190" cy="461645"/>
            </a:xfrm>
          </p:grpSpPr>
          <p:sp>
            <p:nvSpPr>
              <p:cNvPr id="50" name="object 50"/>
              <p:cNvSpPr/>
              <p:nvPr/>
            </p:nvSpPr>
            <p:spPr>
              <a:xfrm>
                <a:off x="15409561" y="4721970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471818" y="0"/>
                    </a:moveTo>
                    <a:lnTo>
                      <a:pt x="0" y="0"/>
                    </a:lnTo>
                    <a:lnTo>
                      <a:pt x="0" y="429374"/>
                    </a:lnTo>
                    <a:lnTo>
                      <a:pt x="471818" y="429374"/>
                    </a:lnTo>
                    <a:lnTo>
                      <a:pt x="471818" y="0"/>
                    </a:lnTo>
                    <a:close/>
                  </a:path>
                </a:pathLst>
              </a:custGeom>
              <a:solidFill>
                <a:srgbClr val="70BF41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1" name="object 51"/>
              <p:cNvSpPr/>
              <p:nvPr/>
            </p:nvSpPr>
            <p:spPr>
              <a:xfrm>
                <a:off x="15409561" y="4721970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0" y="0"/>
                    </a:moveTo>
                    <a:lnTo>
                      <a:pt x="471818" y="0"/>
                    </a:lnTo>
                    <a:lnTo>
                      <a:pt x="471818" y="429374"/>
                    </a:lnTo>
                    <a:lnTo>
                      <a:pt x="0" y="429374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00882B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52" name="object 52"/>
            <p:cNvSpPr txBox="1"/>
            <p:nvPr/>
          </p:nvSpPr>
          <p:spPr>
            <a:xfrm>
              <a:off x="9344800" y="2863407"/>
              <a:ext cx="286488" cy="25648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0502">
                <a:lnSpc>
                  <a:spcPts val="1977"/>
                </a:lnSpc>
              </a:pPr>
              <a:r>
                <a:rPr sz="1789" b="1" spc="-30" dirty="0">
                  <a:latin typeface="Myriad Pro Cond"/>
                  <a:cs typeface="Myriad Pro Cond"/>
                </a:rPr>
                <a:t>8</a:t>
              </a:r>
              <a:endParaRPr sz="1789">
                <a:latin typeface="Myriad Pro Cond"/>
                <a:cs typeface="Myriad Pro Cond"/>
              </a:endParaRPr>
            </a:p>
          </p:txBody>
        </p:sp>
        <p:sp>
          <p:nvSpPr>
            <p:cNvPr id="53" name="object 53"/>
            <p:cNvSpPr/>
            <p:nvPr/>
          </p:nvSpPr>
          <p:spPr>
            <a:xfrm>
              <a:off x="9786621" y="2827084"/>
              <a:ext cx="647679" cy="348483"/>
            </a:xfrm>
            <a:custGeom>
              <a:avLst/>
              <a:gdLst/>
              <a:ahLst/>
              <a:cxnLst/>
              <a:rect l="l" t="t" r="r" b="b"/>
              <a:pathLst>
                <a:path w="1068069" h="574675">
                  <a:moveTo>
                    <a:pt x="1067513" y="0"/>
                  </a:moveTo>
                  <a:lnTo>
                    <a:pt x="0" y="0"/>
                  </a:lnTo>
                  <a:lnTo>
                    <a:pt x="0" y="574270"/>
                  </a:lnTo>
                  <a:lnTo>
                    <a:pt x="1067513" y="574270"/>
                  </a:lnTo>
                  <a:lnTo>
                    <a:pt x="1067513" y="0"/>
                  </a:lnTo>
                  <a:close/>
                </a:path>
              </a:pathLst>
            </a:custGeom>
            <a:solidFill>
              <a:srgbClr val="DCDEE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9786621" y="2827084"/>
              <a:ext cx="647679" cy="318880"/>
            </a:xfrm>
            <a:prstGeom prst="rect">
              <a:avLst/>
            </a:prstGeom>
            <a:ln w="31412">
              <a:solidFill>
                <a:srgbClr val="A6AAA9"/>
              </a:solidFill>
            </a:ln>
          </p:spPr>
          <p:txBody>
            <a:bodyPr vert="horz" wrap="square" lIns="0" tIns="43127" rIns="0" bIns="0" rtlCol="0">
              <a:spAutoFit/>
            </a:bodyPr>
            <a:lstStyle/>
            <a:p>
              <a:pPr marL="75087">
                <a:spcBef>
                  <a:spcPts val="340"/>
                </a:spcBef>
              </a:pPr>
              <a:r>
                <a:rPr sz="1789" b="1" spc="-15" dirty="0">
                  <a:latin typeface="Myriad Pro Cond"/>
                  <a:cs typeface="Myriad Pro Cond"/>
                </a:rPr>
                <a:t>3,</a:t>
              </a:r>
              <a:endParaRPr sz="1789">
                <a:latin typeface="Myriad Pro Cond"/>
                <a:cs typeface="Myriad Pro Cond"/>
              </a:endParaRPr>
            </a:p>
          </p:txBody>
        </p:sp>
        <p:grpSp>
          <p:nvGrpSpPr>
            <p:cNvPr id="55" name="object 55"/>
            <p:cNvGrpSpPr/>
            <p:nvPr/>
          </p:nvGrpSpPr>
          <p:grpSpPr>
            <a:xfrm>
              <a:off x="10040706" y="2853883"/>
              <a:ext cx="305356" cy="279556"/>
              <a:chOff x="16557161" y="4706263"/>
              <a:chExt cx="503555" cy="461009"/>
            </a:xfrm>
          </p:grpSpPr>
          <p:sp>
            <p:nvSpPr>
              <p:cNvPr id="56" name="object 56"/>
              <p:cNvSpPr/>
              <p:nvPr/>
            </p:nvSpPr>
            <p:spPr>
              <a:xfrm>
                <a:off x="16572867" y="4721970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471818" y="0"/>
                    </a:moveTo>
                    <a:lnTo>
                      <a:pt x="0" y="0"/>
                    </a:lnTo>
                    <a:lnTo>
                      <a:pt x="0" y="429374"/>
                    </a:lnTo>
                    <a:lnTo>
                      <a:pt x="471818" y="429374"/>
                    </a:lnTo>
                    <a:lnTo>
                      <a:pt x="471818" y="0"/>
                    </a:lnTo>
                    <a:close/>
                  </a:path>
                </a:pathLst>
              </a:custGeom>
              <a:solidFill>
                <a:srgbClr val="70BF41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7" name="object 57"/>
              <p:cNvSpPr/>
              <p:nvPr/>
            </p:nvSpPr>
            <p:spPr>
              <a:xfrm>
                <a:off x="16572867" y="4721970"/>
                <a:ext cx="472440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472440" h="429895">
                    <a:moveTo>
                      <a:pt x="0" y="0"/>
                    </a:moveTo>
                    <a:lnTo>
                      <a:pt x="471818" y="0"/>
                    </a:lnTo>
                    <a:lnTo>
                      <a:pt x="471818" y="429374"/>
                    </a:lnTo>
                    <a:lnTo>
                      <a:pt x="0" y="429374"/>
                    </a:lnTo>
                    <a:lnTo>
                      <a:pt x="0" y="0"/>
                    </a:lnTo>
                    <a:close/>
                  </a:path>
                </a:pathLst>
              </a:custGeom>
              <a:ln w="31412">
                <a:solidFill>
                  <a:srgbClr val="00882B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58" name="object 58"/>
            <p:cNvSpPr txBox="1"/>
            <p:nvPr/>
          </p:nvSpPr>
          <p:spPr>
            <a:xfrm>
              <a:off x="10050229" y="2863407"/>
              <a:ext cx="286488" cy="25648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0502">
                <a:lnSpc>
                  <a:spcPts val="1977"/>
                </a:lnSpc>
              </a:pPr>
              <a:r>
                <a:rPr sz="1789" b="1" spc="-30" dirty="0">
                  <a:latin typeface="Myriad Pro Cond"/>
                  <a:cs typeface="Myriad Pro Cond"/>
                </a:rPr>
                <a:t>3</a:t>
              </a:r>
              <a:endParaRPr sz="1789">
                <a:latin typeface="Myriad Pro Cond"/>
                <a:cs typeface="Myriad Pro Cond"/>
              </a:endParaRPr>
            </a:p>
          </p:txBody>
        </p:sp>
      </p:grpSp>
      <p:sp>
        <p:nvSpPr>
          <p:cNvPr id="91" name="Date Placeholder 9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6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Scan/Segmented </a:t>
            </a:r>
            <a:r>
              <a:rPr lang="en-US" dirty="0"/>
              <a:t>S</a:t>
            </a:r>
            <a:r>
              <a:rPr lang="en-US" dirty="0" smtClean="0"/>
              <a:t>can </a:t>
            </a:r>
            <a:r>
              <a:rPr lang="en-US" dirty="0"/>
              <a:t>S</a:t>
            </a:r>
            <a:r>
              <a:rPr lang="en-US" dirty="0" smtClean="0"/>
              <a:t>ummary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Scan</a:t>
            </a:r>
          </a:p>
          <a:p>
            <a:pPr lvl="1"/>
            <a:r>
              <a:rPr lang="en-US" dirty="0"/>
              <a:t>Parallel implementation of (intuitively sequential application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Theory</a:t>
            </a:r>
            <a:r>
              <a:rPr lang="en-US" dirty="0"/>
              <a:t>: parallelism in problem is linear in number of elements</a:t>
            </a:r>
          </a:p>
          <a:p>
            <a:pPr lvl="1"/>
            <a:r>
              <a:rPr lang="en-US" dirty="0"/>
              <a:t>Practice: exploit locality, use only as much parallelism as necessary to fill the machine’s execution resources</a:t>
            </a:r>
          </a:p>
          <a:p>
            <a:pPr lvl="2"/>
            <a:r>
              <a:rPr lang="en-US" dirty="0" smtClean="0"/>
              <a:t>Great </a:t>
            </a:r>
            <a:r>
              <a:rPr lang="en-US" dirty="0"/>
              <a:t>example of applying different strategies at different levels of the machine</a:t>
            </a:r>
          </a:p>
          <a:p>
            <a:r>
              <a:rPr lang="en-US" dirty="0"/>
              <a:t>Segmented scan</a:t>
            </a:r>
          </a:p>
          <a:p>
            <a:pPr lvl="1"/>
            <a:r>
              <a:rPr lang="en-US" dirty="0"/>
              <a:t>Express computation and operate on irregular data structures (e.g., list of lists) in a regular, data parallel way</a:t>
            </a:r>
          </a:p>
          <a:p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6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Grid of Particles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Create </a:t>
            </a:r>
            <a:r>
              <a:rPr lang="en-US" dirty="0"/>
              <a:t>G</a:t>
            </a:r>
            <a:r>
              <a:rPr lang="en-US" dirty="0" smtClean="0"/>
              <a:t>rid of Particles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S</a:t>
            </a:r>
            <a:r>
              <a:rPr lang="en-US" dirty="0" smtClean="0"/>
              <a:t>tructure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place 1M point particles in a 16-cell uniform grid based on 2D position</a:t>
            </a:r>
          </a:p>
          <a:p>
            <a:pPr lvl="1"/>
            <a:r>
              <a:rPr lang="en-US" dirty="0" smtClean="0"/>
              <a:t>Parallel </a:t>
            </a:r>
            <a:r>
              <a:rPr lang="en-US" dirty="0"/>
              <a:t>data structure manipulation problem: build a 2D array of lists</a:t>
            </a:r>
          </a:p>
          <a:p>
            <a:endParaRPr lang="en-US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17953" y="3339100"/>
            <a:ext cx="2012322" cy="2948937"/>
          </a:xfrm>
          <a:prstGeom prst="rect">
            <a:avLst/>
          </a:prstGeom>
        </p:spPr>
      </p:pic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25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3033" y="3339100"/>
            <a:ext cx="2750848" cy="284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08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use of this Structure: </a:t>
            </a:r>
            <a:br>
              <a:rPr lang="en-US" dirty="0" smtClean="0"/>
            </a:br>
            <a:r>
              <a:rPr lang="en-US" dirty="0" smtClean="0"/>
              <a:t>N-Body Problems</a:t>
            </a:r>
            <a:endParaRPr lang="en-US" dirty="0"/>
          </a:p>
        </p:txBody>
      </p:sp>
      <p:sp>
        <p:nvSpPr>
          <p:cNvPr id="50" name="Content Placeholder 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operation is to compute interactions with neighboring particles</a:t>
            </a:r>
          </a:p>
          <a:p>
            <a:pPr lvl="1"/>
            <a:r>
              <a:rPr lang="en-US" dirty="0"/>
              <a:t>Example: given a particle, find all particles within radius R</a:t>
            </a:r>
          </a:p>
          <a:p>
            <a:pPr lvl="1"/>
            <a:r>
              <a:rPr lang="en-US" dirty="0"/>
              <a:t>Organize particles by placing them in grid with cells of size R</a:t>
            </a:r>
          </a:p>
          <a:p>
            <a:pPr lvl="1"/>
            <a:r>
              <a:rPr lang="en-US" dirty="0"/>
              <a:t>Only need to inspect particles in surrounding grid cells</a:t>
            </a:r>
          </a:p>
          <a:p>
            <a:r>
              <a:rPr lang="en-US" dirty="0" smtClean="0"/>
              <a:t>N-Body problems require to compute pairwise</a:t>
            </a:r>
            <a:br>
              <a:rPr lang="en-US" dirty="0" smtClean="0"/>
            </a:br>
            <a:r>
              <a:rPr lang="en-US" dirty="0" smtClean="0"/>
              <a:t>forces between each pair of points</a:t>
            </a:r>
          </a:p>
          <a:p>
            <a:pPr lvl="1"/>
            <a:r>
              <a:rPr lang="en-US" dirty="0" smtClean="0"/>
              <a:t>Creating a mesh of points allows to reduce amount</a:t>
            </a:r>
            <a:br>
              <a:rPr lang="en-US" dirty="0" smtClean="0"/>
            </a:br>
            <a:r>
              <a:rPr lang="en-US" dirty="0" smtClean="0"/>
              <a:t>of required </a:t>
            </a:r>
            <a:r>
              <a:rPr lang="en-US" dirty="0" err="1" smtClean="0"/>
              <a:t>coputations</a:t>
            </a:r>
            <a:endParaRPr lang="en-US" dirty="0"/>
          </a:p>
        </p:txBody>
      </p:sp>
      <p:sp>
        <p:nvSpPr>
          <p:cNvPr id="44" name="object 4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51" name="Date Placeholder 5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26</a:t>
            </a:fld>
            <a:endParaRPr lang="en-US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1137" y="3787339"/>
            <a:ext cx="2526096" cy="253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17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Grid of Particles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1"/>
            <a:ext cx="4342222" cy="4351338"/>
          </a:xfrm>
        </p:spPr>
        <p:txBody>
          <a:bodyPr>
            <a:normAutofit/>
          </a:bodyPr>
          <a:lstStyle/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// one particle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x;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y;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// a cell containing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particles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cell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upper_left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lower_right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points;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27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61033" y="1828801"/>
            <a:ext cx="53275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46" indent="-182846" algn="l" defTabSz="914230" rtl="0" eaLnBrk="1" latinLnBrk="0" hangingPunct="1">
              <a:lnSpc>
                <a:spcPct val="95000"/>
              </a:lnSpc>
              <a:spcBef>
                <a:spcPts val="1399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999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15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7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38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5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65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79923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599703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99647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9592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99536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Font typeface="Arial" pitchFamily="34" charset="0"/>
              <a:buNone/>
            </a:pP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the whole mesh (list of cells)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61963" algn="l"/>
              </a:tabLst>
            </a:pP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61963" algn="l"/>
              </a:tabLst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61963" algn="l"/>
              </a:tabLst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size_x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61963" algn="l"/>
              </a:tabLst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size_y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61963" algn="l"/>
              </a:tabLst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cell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cells;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61963" algn="l"/>
              </a:tabLst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61963" algn="l"/>
              </a:tabLst>
            </a:pP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27013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61963" algn="l"/>
              </a:tabLst>
            </a:pP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calculate the index of the cell for </a:t>
            </a:r>
            <a:r>
              <a:rPr lang="en-US" sz="16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pt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find_cell_index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point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pt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mesh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 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pos_x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pt.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size_x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pos_y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pt.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size_y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pos_y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size_x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pos_x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2701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7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1"/>
            <a:ext cx="10305606" cy="4351338"/>
          </a:xfrm>
        </p:spPr>
        <p:txBody>
          <a:bodyPr>
            <a:normAutofit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fill_mesh_sequentially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timer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start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find_cell_index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points.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push_back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stop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elapsed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8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 1: </a:t>
            </a:r>
            <a:r>
              <a:rPr lang="fr-FR" dirty="0" err="1"/>
              <a:t>P</a:t>
            </a:r>
            <a:r>
              <a:rPr lang="fr-FR" dirty="0" err="1" smtClean="0"/>
              <a:t>arallelize</a:t>
            </a:r>
            <a:r>
              <a:rPr lang="fr-FR" dirty="0" smtClean="0"/>
              <a:t> over </a:t>
            </a:r>
            <a:r>
              <a:rPr lang="fr-FR" dirty="0" err="1"/>
              <a:t>P</a:t>
            </a:r>
            <a:r>
              <a:rPr lang="fr-FR" dirty="0" err="1" smtClean="0"/>
              <a:t>articles</a:t>
            </a:r>
            <a:endParaRPr lang="fr-FR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261873" y="1828801"/>
            <a:ext cx="8888994" cy="4351338"/>
          </a:xfrm>
        </p:spPr>
        <p:txBody>
          <a:bodyPr/>
          <a:lstStyle/>
          <a:p>
            <a:r>
              <a:rPr lang="en-US" dirty="0"/>
              <a:t>One answer: assign one particle to each </a:t>
            </a:r>
            <a:r>
              <a:rPr lang="en-US" dirty="0" smtClean="0"/>
              <a:t>thread</a:t>
            </a:r>
            <a:r>
              <a:rPr lang="en-US" dirty="0"/>
              <a:t>. Each thread computes cell containing particle, then atomically updates per cell list.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Massive </a:t>
            </a:r>
            <a:r>
              <a:rPr lang="en-US" dirty="0"/>
              <a:t>contention: thousands of threads contending for access to update single shared data structure</a:t>
            </a:r>
          </a:p>
          <a:p>
            <a:endParaRPr lang="en-US"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509321" y="3761974"/>
            <a:ext cx="5347912" cy="2418165"/>
            <a:chOff x="4592125" y="3907389"/>
            <a:chExt cx="5347912" cy="2418165"/>
          </a:xfrm>
        </p:grpSpPr>
        <p:grpSp>
          <p:nvGrpSpPr>
            <p:cNvPr id="4" name="object 4"/>
            <p:cNvGrpSpPr/>
            <p:nvPr/>
          </p:nvGrpSpPr>
          <p:grpSpPr>
            <a:xfrm>
              <a:off x="4592125" y="3907389"/>
              <a:ext cx="5347912" cy="2418165"/>
              <a:chOff x="5369478" y="4478203"/>
              <a:chExt cx="8819103" cy="3987735"/>
            </a:xfrm>
          </p:grpSpPr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369478" y="4478203"/>
                <a:ext cx="8819103" cy="3974646"/>
              </a:xfrm>
              <a:prstGeom prst="rect">
                <a:avLst/>
              </a:prstGeom>
            </p:spPr>
          </p:pic>
          <p:pic>
            <p:nvPicPr>
              <p:cNvPr id="6" name="object 6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390458" y="4499183"/>
                <a:ext cx="8732716" cy="3966755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</p:grpSp>
        <p:sp>
          <p:nvSpPr>
            <p:cNvPr id="8" name="object 8"/>
            <p:cNvSpPr txBox="1"/>
            <p:nvPr/>
          </p:nvSpPr>
          <p:spPr>
            <a:xfrm>
              <a:off x="7191909" y="3954464"/>
              <a:ext cx="2249932" cy="253194"/>
            </a:xfrm>
            <a:prstGeom prst="rect">
              <a:avLst/>
            </a:prstGeom>
          </p:spPr>
          <p:txBody>
            <a:bodyPr vert="horz" wrap="square" lIns="0" tIns="10397" rIns="0" bIns="0" rtlCol="0">
              <a:spAutoFit/>
            </a:bodyPr>
            <a:lstStyle/>
            <a:p>
              <a:pPr marL="7701">
                <a:spcBef>
                  <a:spcPts val="82"/>
                </a:spcBef>
              </a:pPr>
              <a:r>
                <a:rPr sz="1577" b="1" dirty="0">
                  <a:latin typeface="Consolas"/>
                  <a:cs typeface="Consolas"/>
                </a:rPr>
                <a:t>//</a:t>
              </a:r>
              <a:r>
                <a:rPr sz="1577" b="1" spc="33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2D</a:t>
              </a:r>
              <a:r>
                <a:rPr sz="1577" b="1" spc="36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array</a:t>
              </a:r>
              <a:r>
                <a:rPr sz="1577" b="1" spc="36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of</a:t>
              </a:r>
              <a:r>
                <a:rPr sz="1577" b="1" spc="36" dirty="0">
                  <a:latin typeface="Consolas"/>
                  <a:cs typeface="Consolas"/>
                </a:rPr>
                <a:t> </a:t>
              </a:r>
              <a:r>
                <a:rPr sz="1577" b="1" spc="-6" dirty="0">
                  <a:latin typeface="Consolas"/>
                  <a:cs typeface="Consolas"/>
                </a:rPr>
                <a:t>lists</a:t>
              </a:r>
              <a:endParaRPr sz="1577" dirty="0">
                <a:latin typeface="Consolas"/>
                <a:cs typeface="Consolas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4663640" y="3915326"/>
              <a:ext cx="2249932" cy="618576"/>
            </a:xfrm>
            <a:prstGeom prst="rect">
              <a:avLst/>
            </a:prstGeom>
          </p:spPr>
          <p:txBody>
            <a:bodyPr vert="horz" wrap="square" lIns="0" tIns="6931" rIns="0" bIns="0" rtlCol="0">
              <a:spAutoFit/>
            </a:bodyPr>
            <a:lstStyle/>
            <a:p>
              <a:pPr marL="7701" marR="3081">
                <a:lnSpc>
                  <a:spcPct val="126299"/>
                </a:lnSpc>
                <a:spcBef>
                  <a:spcPts val="55"/>
                </a:spcBef>
              </a:pPr>
              <a:r>
                <a:rPr sz="1577" b="1" dirty="0">
                  <a:latin typeface="Consolas"/>
                  <a:cs typeface="Consolas"/>
                </a:rPr>
                <a:t>list</a:t>
              </a:r>
              <a:r>
                <a:rPr sz="1577" b="1" spc="45" dirty="0">
                  <a:latin typeface="Consolas"/>
                  <a:cs typeface="Consolas"/>
                </a:rPr>
                <a:t> </a:t>
              </a:r>
              <a:r>
                <a:rPr sz="1577" b="1" spc="-6" dirty="0">
                  <a:latin typeface="Consolas"/>
                  <a:cs typeface="Consolas"/>
                </a:rPr>
                <a:t>cell_list[16]; </a:t>
              </a:r>
              <a:r>
                <a:rPr sz="1577" b="1" dirty="0">
                  <a:latin typeface="Consolas"/>
                  <a:cs typeface="Consolas"/>
                </a:rPr>
                <a:t>lock</a:t>
              </a:r>
              <a:r>
                <a:rPr sz="1577" b="1" spc="45" dirty="0">
                  <a:latin typeface="Consolas"/>
                  <a:cs typeface="Consolas"/>
                </a:rPr>
                <a:t> </a:t>
              </a:r>
              <a:r>
                <a:rPr sz="1577" b="1" spc="-6" dirty="0">
                  <a:latin typeface="Consolas"/>
                  <a:cs typeface="Consolas"/>
                </a:rPr>
                <a:t>cell_list_lock;</a:t>
              </a:r>
              <a:endParaRPr sz="1577" dirty="0">
                <a:latin typeface="Consolas"/>
                <a:cs typeface="Consolas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663640" y="4733387"/>
              <a:ext cx="4819083" cy="1535943"/>
            </a:xfrm>
            <a:prstGeom prst="rect">
              <a:avLst/>
            </a:prstGeom>
          </p:spPr>
          <p:txBody>
            <a:bodyPr vert="horz" wrap="square" lIns="0" tIns="6931" rIns="0" bIns="0" rtlCol="0">
              <a:spAutoFit/>
            </a:bodyPr>
            <a:lstStyle/>
            <a:p>
              <a:pPr marL="342707" marR="3081" indent="-335391">
                <a:lnSpc>
                  <a:spcPct val="126299"/>
                </a:lnSpc>
                <a:spcBef>
                  <a:spcPts val="55"/>
                </a:spcBef>
                <a:tabLst>
                  <a:tab pos="3247245" algn="l"/>
                </a:tabLst>
              </a:pPr>
              <a:r>
                <a:rPr sz="1577" b="1" dirty="0">
                  <a:latin typeface="Consolas"/>
                  <a:cs typeface="Consolas"/>
                </a:rPr>
                <a:t>for</a:t>
              </a:r>
              <a:r>
                <a:rPr sz="1577" b="1" spc="55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each</a:t>
              </a:r>
              <a:r>
                <a:rPr sz="1577" b="1" spc="55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particle</a:t>
              </a:r>
              <a:r>
                <a:rPr sz="1577" b="1" spc="55" dirty="0">
                  <a:latin typeface="Consolas"/>
                  <a:cs typeface="Consolas"/>
                </a:rPr>
                <a:t> </a:t>
              </a:r>
              <a:r>
                <a:rPr sz="1577" b="1" spc="-30" dirty="0">
                  <a:latin typeface="Consolas"/>
                  <a:cs typeface="Consolas"/>
                </a:rPr>
                <a:t>p</a:t>
              </a:r>
              <a:r>
                <a:rPr sz="1577" b="1" dirty="0">
                  <a:latin typeface="Consolas"/>
                  <a:cs typeface="Consolas"/>
                </a:rPr>
                <a:t>	//</a:t>
              </a:r>
              <a:r>
                <a:rPr sz="1577" b="1" spc="27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in</a:t>
              </a:r>
              <a:r>
                <a:rPr sz="1577" b="1" spc="30" dirty="0">
                  <a:latin typeface="Consolas"/>
                  <a:cs typeface="Consolas"/>
                </a:rPr>
                <a:t> </a:t>
              </a:r>
              <a:r>
                <a:rPr sz="1577" b="1" spc="-6" dirty="0">
                  <a:latin typeface="Consolas"/>
                  <a:cs typeface="Consolas"/>
                </a:rPr>
                <a:t>parallel </a:t>
              </a:r>
              <a:r>
                <a:rPr sz="1577" b="1" dirty="0">
                  <a:latin typeface="Consolas"/>
                  <a:cs typeface="Consolas"/>
                </a:rPr>
                <a:t>c</a:t>
              </a:r>
              <a:r>
                <a:rPr sz="1577" b="1" spc="52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=</a:t>
              </a:r>
              <a:r>
                <a:rPr sz="1577" b="1" spc="52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compute</a:t>
              </a:r>
              <a:r>
                <a:rPr sz="1577" b="1" spc="52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cell</a:t>
              </a:r>
              <a:r>
                <a:rPr sz="1577" b="1" spc="52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containing</a:t>
              </a:r>
              <a:r>
                <a:rPr sz="1577" b="1" spc="52" dirty="0">
                  <a:latin typeface="Consolas"/>
                  <a:cs typeface="Consolas"/>
                </a:rPr>
                <a:t> </a:t>
              </a:r>
              <a:r>
                <a:rPr sz="1577" b="1" spc="-30" dirty="0">
                  <a:latin typeface="Consolas"/>
                  <a:cs typeface="Consolas"/>
                </a:rPr>
                <a:t>p </a:t>
              </a:r>
              <a:r>
                <a:rPr sz="1577" b="1" spc="-6" dirty="0">
                  <a:latin typeface="Consolas"/>
                  <a:cs typeface="Consolas"/>
                </a:rPr>
                <a:t>lock(cell_list_lock)</a:t>
              </a:r>
              <a:endParaRPr sz="1577" dirty="0">
                <a:latin typeface="Consolas"/>
                <a:cs typeface="Consolas"/>
              </a:endParaRPr>
            </a:p>
            <a:p>
              <a:pPr marL="342707" marR="1790163">
                <a:lnSpc>
                  <a:spcPct val="126299"/>
                </a:lnSpc>
              </a:pPr>
              <a:r>
                <a:rPr sz="1577" b="1" dirty="0">
                  <a:latin typeface="Consolas"/>
                  <a:cs typeface="Consolas"/>
                </a:rPr>
                <a:t>append</a:t>
              </a:r>
              <a:r>
                <a:rPr sz="1577" b="1" spc="36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p</a:t>
              </a:r>
              <a:r>
                <a:rPr sz="1577" b="1" spc="39" dirty="0">
                  <a:latin typeface="Consolas"/>
                  <a:cs typeface="Consolas"/>
                </a:rPr>
                <a:t> </a:t>
              </a:r>
              <a:r>
                <a:rPr sz="1577" b="1" dirty="0">
                  <a:latin typeface="Consolas"/>
                  <a:cs typeface="Consolas"/>
                </a:rPr>
                <a:t>to</a:t>
              </a:r>
              <a:r>
                <a:rPr sz="1577" b="1" spc="36" dirty="0">
                  <a:latin typeface="Consolas"/>
                  <a:cs typeface="Consolas"/>
                </a:rPr>
                <a:t> </a:t>
              </a:r>
              <a:r>
                <a:rPr sz="1577" b="1" spc="-6" dirty="0">
                  <a:latin typeface="Consolas"/>
                  <a:cs typeface="Consolas"/>
                </a:rPr>
                <a:t>cell_list[c] unlock(cell_list_lock)</a:t>
              </a:r>
              <a:endParaRPr sz="1577" dirty="0">
                <a:latin typeface="Consolas"/>
                <a:cs typeface="Consolas"/>
              </a:endParaRPr>
            </a:p>
          </p:txBody>
        </p:sp>
      </p:grp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T</a:t>
            </a:r>
            <a:r>
              <a:rPr lang="en-US" dirty="0" smtClean="0"/>
              <a:t>ype: Sequences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</a:t>
            </a:r>
            <a:r>
              <a:rPr lang="en-US" dirty="0"/>
              <a:t>of elements</a:t>
            </a:r>
          </a:p>
          <a:p>
            <a:pPr lvl="1"/>
            <a:r>
              <a:rPr lang="en-US" dirty="0"/>
              <a:t>In </a:t>
            </a:r>
            <a:r>
              <a:rPr lang="en-US" dirty="0" smtClean="0"/>
              <a:t>C++: </a:t>
            </a:r>
            <a:r>
              <a:rPr lang="en-US" dirty="0" smtClean="0">
                <a:latin typeface="Consolas" panose="020B0609020204030204" pitchFamily="49" charset="0"/>
              </a:rPr>
              <a:t>vector&lt;T&gt;</a:t>
            </a:r>
            <a:r>
              <a:rPr lang="en-US" dirty="0"/>
              <a:t> </a:t>
            </a:r>
            <a:r>
              <a:rPr lang="en-US" dirty="0" smtClean="0"/>
              <a:t>(actually any C++ container)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Similar constructs exist in other programming languages:</a:t>
            </a:r>
          </a:p>
          <a:p>
            <a:pPr lvl="2"/>
            <a:r>
              <a:rPr lang="en-US" dirty="0" smtClean="0"/>
              <a:t>Scala </a:t>
            </a:r>
            <a:r>
              <a:rPr lang="en-US" dirty="0"/>
              <a:t>lists: </a:t>
            </a:r>
            <a:r>
              <a:rPr lang="en-US" dirty="0">
                <a:latin typeface="Consolas" panose="020B0609020204030204" pitchFamily="49" charset="0"/>
              </a:rPr>
              <a:t>List[T]</a:t>
            </a:r>
          </a:p>
          <a:p>
            <a:pPr lvl="2"/>
            <a:r>
              <a:rPr lang="en-US" dirty="0" smtClean="0"/>
              <a:t>Python: </a:t>
            </a:r>
            <a:r>
              <a:rPr lang="en-US" dirty="0"/>
              <a:t>Pandas </a:t>
            </a:r>
            <a:r>
              <a:rPr lang="en-US" dirty="0" err="1" smtClean="0"/>
              <a:t>Dataframes</a:t>
            </a:r>
            <a:r>
              <a:rPr lang="en-US" dirty="0" smtClean="0"/>
              <a:t>, </a:t>
            </a:r>
            <a:r>
              <a:rPr lang="en-US" dirty="0" err="1" smtClean="0"/>
              <a:t>Numpy</a:t>
            </a:r>
            <a:r>
              <a:rPr lang="en-US" dirty="0" smtClean="0"/>
              <a:t> arrays</a:t>
            </a:r>
            <a:endParaRPr lang="en-US" dirty="0"/>
          </a:p>
          <a:p>
            <a:pPr lvl="2"/>
            <a:r>
              <a:rPr lang="en-US" dirty="0"/>
              <a:t>In a functional language (like Haskell): </a:t>
            </a:r>
            <a:r>
              <a:rPr lang="en-US" dirty="0" err="1">
                <a:latin typeface="Consolas" panose="020B0609020204030204" pitchFamily="49" charset="0"/>
              </a:rPr>
              <a:t>seq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</a:p>
          <a:p>
            <a:pPr lvl="2"/>
            <a:r>
              <a:rPr lang="en-US" dirty="0"/>
              <a:t>Etc.</a:t>
            </a:r>
          </a:p>
          <a:p>
            <a:endParaRPr lang="en-US" dirty="0"/>
          </a:p>
          <a:p>
            <a:r>
              <a:rPr lang="en-US" dirty="0"/>
              <a:t>Important: </a:t>
            </a:r>
            <a:r>
              <a:rPr lang="en-US" dirty="0" smtClean="0"/>
              <a:t>data-parallel programs </a:t>
            </a:r>
            <a:r>
              <a:rPr lang="en-US" dirty="0"/>
              <a:t>only access elements of a sequence through specific operations, not direct element </a:t>
            </a: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C++: Iterators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4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Solution 1: </a:t>
            </a:r>
            <a:r>
              <a:rPr lang="fr-FR" dirty="0" err="1"/>
              <a:t>Parallelize</a:t>
            </a:r>
            <a:r>
              <a:rPr lang="fr-FR" dirty="0"/>
              <a:t> over </a:t>
            </a:r>
            <a:r>
              <a:rPr lang="fr-FR" dirty="0" err="1"/>
              <a:t>Particles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1"/>
            <a:ext cx="9692639" cy="4351338"/>
          </a:xfrm>
        </p:spPr>
        <p:txBody>
          <a:bodyPr>
            <a:noAutofit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fill_mesh_parallel_v1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timer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start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mutex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mtx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::ranges::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for_each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::execution::par,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[&amp;](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find_cell_index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lock_guard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mtx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points.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push_back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});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stop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elapsed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4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1871" y="294198"/>
            <a:ext cx="10305608" cy="1397124"/>
          </a:xfrm>
        </p:spPr>
        <p:txBody>
          <a:bodyPr/>
          <a:lstStyle/>
          <a:p>
            <a:r>
              <a:rPr lang="en-US" dirty="0" smtClean="0"/>
              <a:t>Solution 2: Use finer-granularity Locks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Alleviate contention for single global lock by using per-cell locks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Assuming </a:t>
            </a:r>
            <a:r>
              <a:rPr lang="en-US" dirty="0"/>
              <a:t>uniform distribution of particles in 2D space... ~16x less contention than previous solution</a:t>
            </a:r>
          </a:p>
          <a:p>
            <a:endParaRPr lang="en-US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grpSp>
        <p:nvGrpSpPr>
          <p:cNvPr id="4" name="object 4"/>
          <p:cNvGrpSpPr/>
          <p:nvPr/>
        </p:nvGrpSpPr>
        <p:grpSpPr>
          <a:xfrm>
            <a:off x="4509071" y="3568631"/>
            <a:ext cx="5347912" cy="2611254"/>
            <a:chOff x="5243827" y="4174547"/>
            <a:chExt cx="8819103" cy="4306151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3827" y="4174547"/>
              <a:ext cx="8819103" cy="430615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64807" y="4195525"/>
              <a:ext cx="8732716" cy="422021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264807" y="4195527"/>
              <a:ext cx="8733155" cy="4220210"/>
            </a:xfrm>
            <a:custGeom>
              <a:avLst/>
              <a:gdLst/>
              <a:ahLst/>
              <a:cxnLst/>
              <a:rect l="l" t="t" r="r" b="b"/>
              <a:pathLst>
                <a:path w="8733155" h="4220209">
                  <a:moveTo>
                    <a:pt x="0" y="0"/>
                  </a:moveTo>
                  <a:lnTo>
                    <a:pt x="8732718" y="0"/>
                  </a:lnTo>
                  <a:lnTo>
                    <a:pt x="8732718" y="4219766"/>
                  </a:lnTo>
                  <a:lnTo>
                    <a:pt x="0" y="421976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598562" y="3556022"/>
            <a:ext cx="4811382" cy="245433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R="3081">
              <a:lnSpc>
                <a:spcPct val="126299"/>
              </a:lnSpc>
              <a:spcBef>
                <a:spcPts val="55"/>
              </a:spcBef>
              <a:tabLst>
                <a:tab pos="2569147" algn="l"/>
              </a:tabLst>
            </a:pPr>
            <a:r>
              <a:rPr sz="1577" b="1" dirty="0">
                <a:latin typeface="Consolas"/>
                <a:cs typeface="Consolas"/>
              </a:rPr>
              <a:t>list</a:t>
            </a:r>
            <a:r>
              <a:rPr sz="1577" b="1" spc="45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cell_list[16];</a:t>
            </a:r>
            <a:r>
              <a:rPr sz="1577" b="1" dirty="0">
                <a:latin typeface="Consolas"/>
                <a:cs typeface="Consolas"/>
              </a:rPr>
              <a:t>	//</a:t>
            </a:r>
            <a:r>
              <a:rPr sz="1577" b="1" spc="33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2D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array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of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lists </a:t>
            </a:r>
            <a:r>
              <a:rPr sz="1577" b="1" dirty="0">
                <a:latin typeface="Consolas"/>
                <a:cs typeface="Consolas"/>
              </a:rPr>
              <a:t>lock</a:t>
            </a:r>
            <a:r>
              <a:rPr sz="1577" b="1" spc="45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cell_list_lock[16];</a:t>
            </a:r>
            <a:endParaRPr sz="1577" dirty="0">
              <a:latin typeface="Consolas"/>
              <a:cs typeface="Consolas"/>
            </a:endParaRPr>
          </a:p>
          <a:p>
            <a:pPr>
              <a:spcBef>
                <a:spcPts val="542"/>
              </a:spcBef>
            </a:pPr>
            <a:endParaRPr sz="1577" dirty="0">
              <a:latin typeface="Consolas"/>
              <a:cs typeface="Consolas"/>
            </a:endParaRPr>
          </a:p>
          <a:p>
            <a:pPr marL="335006" marR="3081" indent="-335391">
              <a:lnSpc>
                <a:spcPct val="126299"/>
              </a:lnSpc>
              <a:spcBef>
                <a:spcPts val="3"/>
              </a:spcBef>
              <a:tabLst>
                <a:tab pos="3239543" algn="l"/>
              </a:tabLst>
            </a:pPr>
            <a:r>
              <a:rPr sz="1577" b="1" dirty="0">
                <a:latin typeface="Consolas"/>
                <a:cs typeface="Consolas"/>
              </a:rPr>
              <a:t>for</a:t>
            </a:r>
            <a:r>
              <a:rPr sz="1577" b="1" spc="55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each</a:t>
            </a:r>
            <a:r>
              <a:rPr sz="1577" b="1" spc="55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particle</a:t>
            </a:r>
            <a:r>
              <a:rPr sz="1577" b="1" spc="55" dirty="0">
                <a:latin typeface="Consolas"/>
                <a:cs typeface="Consolas"/>
              </a:rPr>
              <a:t> </a:t>
            </a:r>
            <a:r>
              <a:rPr sz="1577" b="1" spc="-30" dirty="0">
                <a:latin typeface="Consolas"/>
                <a:cs typeface="Consolas"/>
              </a:rPr>
              <a:t>p</a:t>
            </a:r>
            <a:r>
              <a:rPr sz="1577" b="1" dirty="0">
                <a:latin typeface="Consolas"/>
                <a:cs typeface="Consolas"/>
              </a:rPr>
              <a:t>	//</a:t>
            </a:r>
            <a:r>
              <a:rPr sz="1577" b="1" spc="27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in</a:t>
            </a:r>
            <a:r>
              <a:rPr sz="1577" b="1" spc="30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parallel </a:t>
            </a:r>
            <a:r>
              <a:rPr sz="1577" b="1" dirty="0">
                <a:latin typeface="Consolas"/>
                <a:cs typeface="Consolas"/>
              </a:rPr>
              <a:t>c</a:t>
            </a:r>
            <a:r>
              <a:rPr sz="1577" b="1" spc="52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=</a:t>
            </a:r>
            <a:r>
              <a:rPr sz="1577" b="1" spc="52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compute</a:t>
            </a:r>
            <a:r>
              <a:rPr sz="1577" b="1" spc="52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cell</a:t>
            </a:r>
            <a:r>
              <a:rPr sz="1577" b="1" spc="52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containing</a:t>
            </a:r>
            <a:r>
              <a:rPr sz="1577" b="1" spc="52" dirty="0">
                <a:latin typeface="Consolas"/>
                <a:cs typeface="Consolas"/>
              </a:rPr>
              <a:t> </a:t>
            </a:r>
            <a:r>
              <a:rPr sz="1577" b="1" spc="-30" dirty="0">
                <a:latin typeface="Consolas"/>
                <a:cs typeface="Consolas"/>
              </a:rPr>
              <a:t>p </a:t>
            </a:r>
            <a:r>
              <a:rPr sz="1577" b="1" spc="-6" dirty="0">
                <a:latin typeface="Consolas"/>
                <a:cs typeface="Consolas"/>
              </a:rPr>
              <a:t>lock(cell_list_lock[c])</a:t>
            </a:r>
            <a:endParaRPr sz="1577" dirty="0">
              <a:latin typeface="Consolas"/>
              <a:cs typeface="Consolas"/>
            </a:endParaRPr>
          </a:p>
          <a:p>
            <a:pPr marL="335006" marR="1678494">
              <a:lnSpc>
                <a:spcPct val="126299"/>
              </a:lnSpc>
            </a:pPr>
            <a:r>
              <a:rPr sz="1577" b="1" dirty="0">
                <a:latin typeface="Consolas"/>
                <a:cs typeface="Consolas"/>
              </a:rPr>
              <a:t>append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p</a:t>
            </a:r>
            <a:r>
              <a:rPr sz="1577" b="1" spc="39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to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cell_list[c] unlock(cell_list_lock[c])</a:t>
            </a:r>
            <a:endParaRPr sz="1577" dirty="0">
              <a:latin typeface="Consolas"/>
              <a:cs typeface="Consolas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1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2: Use finer-granularity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4F81BD"/>
              </a:buCl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Alleviate contention for single global lock by using per-cell locks</a:t>
            </a: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endParaRPr lang="en-US" sz="20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a cell containing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particles, now with a </a:t>
            </a:r>
            <a:r>
              <a:rPr lang="en-US" sz="16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mutex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cell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mutex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mtx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upper_left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lower_right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points;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2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10111620" cy="1397124"/>
          </a:xfrm>
        </p:spPr>
        <p:txBody>
          <a:bodyPr/>
          <a:lstStyle/>
          <a:p>
            <a:r>
              <a:rPr lang="en-US" dirty="0"/>
              <a:t>Solution 2: </a:t>
            </a:r>
            <a:r>
              <a:rPr lang="en-US" dirty="0" smtClean="0"/>
              <a:t>Use </a:t>
            </a:r>
            <a:r>
              <a:rPr lang="en-US" dirty="0"/>
              <a:t>finer-granularity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1"/>
            <a:ext cx="9634727" cy="4351338"/>
          </a:xfrm>
        </p:spPr>
        <p:txBody>
          <a:bodyPr>
            <a:noAutofit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fill_mesh_parallel_v2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timer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start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ranges::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for_each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execution::par,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[&amp;](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find_cell_index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cell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lock_guard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.mtx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spc="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.points.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push_back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stop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elapsed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1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3: Parallelize over Cells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Decompose work by </a:t>
            </a:r>
            <a:r>
              <a:rPr lang="en-US" dirty="0" smtClean="0"/>
              <a:t>cells: for </a:t>
            </a:r>
            <a:r>
              <a:rPr lang="en-US" dirty="0"/>
              <a:t>each cell, independently compute what particles are within it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eliminates contention because no synchronization is required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Work inefficient: performs 16 times more particle-in-cell computations than sequential algorithm</a:t>
            </a:r>
          </a:p>
          <a:p>
            <a:pPr lvl="1"/>
            <a:r>
              <a:rPr lang="en-US" dirty="0" smtClean="0"/>
              <a:t>Possibly insufficient </a:t>
            </a:r>
            <a:r>
              <a:rPr lang="en-US" dirty="0"/>
              <a:t>parallelism: only 16 parallel tasks, but need thousands of independent tasks to efficiently utilize GPU)</a:t>
            </a:r>
          </a:p>
          <a:p>
            <a:endParaRPr lang="en-US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34</a:t>
            </a:fld>
            <a:endParaRPr lang="en-US"/>
          </a:p>
        </p:txBody>
      </p:sp>
      <p:grpSp>
        <p:nvGrpSpPr>
          <p:cNvPr id="13" name="object 4"/>
          <p:cNvGrpSpPr/>
          <p:nvPr/>
        </p:nvGrpSpPr>
        <p:grpSpPr>
          <a:xfrm>
            <a:off x="4509071" y="4132130"/>
            <a:ext cx="5348162" cy="2040071"/>
            <a:chOff x="5294786" y="5363075"/>
            <a:chExt cx="8819515" cy="3364229"/>
          </a:xfrm>
        </p:grpSpPr>
        <p:pic>
          <p:nvPicPr>
            <p:cNvPr id="14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94786" y="5363075"/>
              <a:ext cx="8819103" cy="3363771"/>
            </a:xfrm>
            <a:prstGeom prst="rect">
              <a:avLst/>
            </a:prstGeom>
          </p:spPr>
        </p:pic>
        <p:pic>
          <p:nvPicPr>
            <p:cNvPr id="18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15765" y="5384055"/>
              <a:ext cx="8732717" cy="3277387"/>
            </a:xfrm>
            <a:prstGeom prst="rect">
              <a:avLst/>
            </a:prstGeom>
          </p:spPr>
        </p:pic>
        <p:sp>
          <p:nvSpPr>
            <p:cNvPr id="19" name="object 7"/>
            <p:cNvSpPr/>
            <p:nvPr/>
          </p:nvSpPr>
          <p:spPr>
            <a:xfrm>
              <a:off x="5315765" y="5384054"/>
              <a:ext cx="8733155" cy="3277870"/>
            </a:xfrm>
            <a:custGeom>
              <a:avLst/>
              <a:gdLst/>
              <a:ahLst/>
              <a:cxnLst/>
              <a:rect l="l" t="t" r="r" b="b"/>
              <a:pathLst>
                <a:path w="8733155" h="3277870">
                  <a:moveTo>
                    <a:pt x="0" y="0"/>
                  </a:moveTo>
                  <a:lnTo>
                    <a:pt x="8732718" y="0"/>
                  </a:lnTo>
                  <a:lnTo>
                    <a:pt x="8732718" y="3277387"/>
                  </a:lnTo>
                  <a:lnTo>
                    <a:pt x="0" y="3277387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0" name="object 8"/>
          <p:cNvSpPr txBox="1"/>
          <p:nvPr/>
        </p:nvSpPr>
        <p:spPr>
          <a:xfrm>
            <a:off x="4588287" y="4210028"/>
            <a:ext cx="5146773" cy="1785215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>
              <a:spcBef>
                <a:spcPts val="82"/>
              </a:spcBef>
              <a:tabLst>
                <a:tab pos="2904153" algn="l"/>
              </a:tabLst>
            </a:pPr>
            <a:r>
              <a:rPr sz="1577" b="1" dirty="0">
                <a:latin typeface="Consolas"/>
                <a:cs typeface="Consolas"/>
              </a:rPr>
              <a:t>list</a:t>
            </a:r>
            <a:r>
              <a:rPr sz="1577" b="1" spc="45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cell_lists[16];</a:t>
            </a:r>
            <a:r>
              <a:rPr sz="1577" b="1" dirty="0">
                <a:latin typeface="Consolas"/>
                <a:cs typeface="Consolas"/>
              </a:rPr>
              <a:t>	//</a:t>
            </a:r>
            <a:r>
              <a:rPr sz="1577" b="1" spc="33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2D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array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of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lists</a:t>
            </a:r>
            <a:endParaRPr sz="1577" dirty="0">
              <a:latin typeface="Consolas"/>
              <a:cs typeface="Consolas"/>
            </a:endParaRPr>
          </a:p>
          <a:p>
            <a:pPr>
              <a:spcBef>
                <a:spcPts val="546"/>
              </a:spcBef>
            </a:pPr>
            <a:endParaRPr sz="1577" dirty="0">
              <a:latin typeface="Consolas"/>
              <a:cs typeface="Consolas"/>
            </a:endParaRPr>
          </a:p>
          <a:p>
            <a:pPr marL="335006" marR="561423" indent="-335391">
              <a:lnSpc>
                <a:spcPct val="126299"/>
              </a:lnSpc>
              <a:tabLst>
                <a:tab pos="2904153" algn="l"/>
              </a:tabLst>
            </a:pPr>
            <a:r>
              <a:rPr sz="1577" b="1" dirty="0">
                <a:latin typeface="Consolas"/>
                <a:cs typeface="Consolas"/>
              </a:rPr>
              <a:t>for</a:t>
            </a:r>
            <a:r>
              <a:rPr sz="1577" b="1" spc="42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each</a:t>
            </a:r>
            <a:r>
              <a:rPr sz="1577" b="1" spc="42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cell</a:t>
            </a:r>
            <a:r>
              <a:rPr sz="1577" b="1" spc="45" dirty="0">
                <a:latin typeface="Consolas"/>
                <a:cs typeface="Consolas"/>
              </a:rPr>
              <a:t> </a:t>
            </a:r>
            <a:r>
              <a:rPr sz="1577" b="1" spc="-30" dirty="0">
                <a:latin typeface="Consolas"/>
                <a:cs typeface="Consolas"/>
              </a:rPr>
              <a:t>c</a:t>
            </a:r>
            <a:r>
              <a:rPr sz="1577" b="1" dirty="0">
                <a:latin typeface="Consolas"/>
                <a:cs typeface="Consolas"/>
              </a:rPr>
              <a:t>	//</a:t>
            </a:r>
            <a:r>
              <a:rPr sz="1577" b="1" spc="27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in</a:t>
            </a:r>
            <a:r>
              <a:rPr sz="1577" b="1" spc="30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parallel </a:t>
            </a:r>
            <a:r>
              <a:rPr sz="1577" b="1" dirty="0">
                <a:latin typeface="Consolas"/>
                <a:cs typeface="Consolas"/>
              </a:rPr>
              <a:t>for</a:t>
            </a:r>
            <a:r>
              <a:rPr sz="1577" b="1" spc="55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each</a:t>
            </a:r>
            <a:r>
              <a:rPr sz="1577" b="1" spc="55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particle</a:t>
            </a:r>
            <a:r>
              <a:rPr sz="1577" b="1" spc="55" dirty="0">
                <a:latin typeface="Consolas"/>
                <a:cs typeface="Consolas"/>
              </a:rPr>
              <a:t> </a:t>
            </a:r>
            <a:r>
              <a:rPr sz="1577" b="1" spc="-30" dirty="0">
                <a:latin typeface="Consolas"/>
                <a:cs typeface="Consolas"/>
              </a:rPr>
              <a:t>p</a:t>
            </a:r>
            <a:r>
              <a:rPr sz="1577" b="1" dirty="0">
                <a:latin typeface="Consolas"/>
                <a:cs typeface="Consolas"/>
              </a:rPr>
              <a:t>	//</a:t>
            </a:r>
            <a:r>
              <a:rPr sz="1577" b="1" spc="27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sequentially</a:t>
            </a:r>
            <a:endParaRPr sz="1577" dirty="0">
              <a:latin typeface="Consolas"/>
              <a:cs typeface="Consolas"/>
            </a:endParaRPr>
          </a:p>
          <a:p>
            <a:pPr marL="781680">
              <a:spcBef>
                <a:spcPts val="497"/>
              </a:spcBef>
            </a:pPr>
            <a:r>
              <a:rPr sz="1577" b="1" dirty="0">
                <a:latin typeface="Consolas"/>
                <a:cs typeface="Consolas"/>
              </a:rPr>
              <a:t>if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(p</a:t>
            </a:r>
            <a:r>
              <a:rPr sz="1577" b="1" spc="39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is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within</a:t>
            </a:r>
            <a:r>
              <a:rPr sz="1577" b="1" spc="39" dirty="0">
                <a:latin typeface="Consolas"/>
                <a:cs typeface="Consolas"/>
              </a:rPr>
              <a:t> </a:t>
            </a:r>
            <a:r>
              <a:rPr sz="1577" b="1" spc="-15" dirty="0">
                <a:latin typeface="Consolas"/>
                <a:cs typeface="Consolas"/>
              </a:rPr>
              <a:t>c)</a:t>
            </a:r>
            <a:endParaRPr sz="1577" dirty="0">
              <a:latin typeface="Consolas"/>
              <a:cs typeface="Consolas"/>
            </a:endParaRPr>
          </a:p>
          <a:p>
            <a:pPr marL="1117071">
              <a:spcBef>
                <a:spcPts val="497"/>
              </a:spcBef>
            </a:pPr>
            <a:r>
              <a:rPr sz="1577" b="1" dirty="0">
                <a:latin typeface="Consolas"/>
                <a:cs typeface="Consolas"/>
              </a:rPr>
              <a:t>append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p</a:t>
            </a:r>
            <a:r>
              <a:rPr sz="1577" b="1" spc="39" dirty="0">
                <a:latin typeface="Consolas"/>
                <a:cs typeface="Consolas"/>
              </a:rPr>
              <a:t> </a:t>
            </a:r>
            <a:r>
              <a:rPr sz="1577" b="1" dirty="0">
                <a:latin typeface="Consolas"/>
                <a:cs typeface="Consolas"/>
              </a:rPr>
              <a:t>to</a:t>
            </a:r>
            <a:r>
              <a:rPr sz="1577" b="1" spc="36" dirty="0">
                <a:latin typeface="Consolas"/>
                <a:cs typeface="Consolas"/>
              </a:rPr>
              <a:t> </a:t>
            </a:r>
            <a:r>
              <a:rPr sz="1577" b="1" spc="-6" dirty="0">
                <a:latin typeface="Consolas"/>
                <a:cs typeface="Consolas"/>
              </a:rPr>
              <a:t>cell_lists[c]</a:t>
            </a:r>
            <a:endParaRPr sz="1577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97670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3: Parallelize over Cells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1"/>
            <a:ext cx="9634727" cy="4489806"/>
          </a:xfrm>
        </p:spPr>
        <p:txBody>
          <a:bodyPr>
            <a:noAutofit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fill_mesh_parallel_v3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timer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start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ranges::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for_each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execution::par,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[&amp;](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cell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ranges::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for_each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[&amp;](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find_cell_index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spc="0" dirty="0" smtClean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.points.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push_back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});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stop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elapsed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3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3.1: </a:t>
            </a:r>
            <a:r>
              <a:rPr lang="en-US" dirty="0"/>
              <a:t>Parallelize over Cells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1"/>
            <a:ext cx="9634727" cy="4489806"/>
          </a:xfrm>
        </p:spPr>
        <p:txBody>
          <a:bodyPr>
            <a:noAutofit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fill_mesh_parallel_v3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timer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start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ranges::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for_each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execution::par,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[&amp;](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cell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ranges::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copy_if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back_inserter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[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c.idx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&amp;m](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</a:t>
            </a:r>
            <a:r>
              <a:rPr lang="en-US" sz="1600" spc="0" dirty="0" smtClean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==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find_cell_index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});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stop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elapsed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6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4: Compute partial Results </a:t>
            </a:r>
            <a:r>
              <a:rPr lang="en-US" dirty="0"/>
              <a:t>&amp;</a:t>
            </a:r>
            <a:r>
              <a:rPr lang="en-US" dirty="0" smtClean="0"/>
              <a:t> Merge</a:t>
            </a:r>
            <a:endParaRPr lang="en-US" dirty="0"/>
          </a:p>
        </p:txBody>
      </p:sp>
      <p:sp>
        <p:nvSpPr>
          <p:cNvPr id="103" name="Content Placeholder 102"/>
          <p:cNvSpPr>
            <a:spLocks noGrp="1"/>
          </p:cNvSpPr>
          <p:nvPr>
            <p:ph idx="1"/>
          </p:nvPr>
        </p:nvSpPr>
        <p:spPr>
          <a:xfrm>
            <a:off x="1261872" y="1828801"/>
            <a:ext cx="9330783" cy="4351338"/>
          </a:xfrm>
        </p:spPr>
        <p:txBody>
          <a:bodyPr>
            <a:normAutofit/>
          </a:bodyPr>
          <a:lstStyle/>
          <a:p>
            <a:r>
              <a:rPr lang="en-US" dirty="0"/>
              <a:t>Yet another answer: generate N “partial” grids in parallel, then </a:t>
            </a:r>
            <a:r>
              <a:rPr lang="en-US" dirty="0" smtClean="0"/>
              <a:t>combine results</a:t>
            </a:r>
            <a:endParaRPr lang="en-US" dirty="0"/>
          </a:p>
          <a:p>
            <a:pPr lvl="1"/>
            <a:r>
              <a:rPr lang="en-US" dirty="0"/>
              <a:t>Example: create N </a:t>
            </a:r>
            <a:r>
              <a:rPr lang="en-US" dirty="0" smtClean="0"/>
              <a:t>threads per thread block (one thread block per core)</a:t>
            </a:r>
            <a:endParaRPr lang="en-US" dirty="0"/>
          </a:p>
          <a:p>
            <a:pPr lvl="2"/>
            <a:r>
              <a:rPr lang="en-US" dirty="0" smtClean="0"/>
              <a:t>Every thread in thread block updates same grid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Enables </a:t>
            </a:r>
            <a:r>
              <a:rPr lang="en-US" dirty="0"/>
              <a:t>faster synchronization: contention reduced by factor of N and cost of synchronization is lower </a:t>
            </a:r>
            <a:r>
              <a:rPr lang="en-US" dirty="0" smtClean="0"/>
              <a:t>because it </a:t>
            </a:r>
            <a:r>
              <a:rPr lang="en-US" dirty="0"/>
              <a:t>is performed on block-local </a:t>
            </a:r>
            <a:r>
              <a:rPr lang="en-US" dirty="0" smtClean="0"/>
              <a:t>variables</a:t>
            </a:r>
            <a:endParaRPr lang="en-US" dirty="0"/>
          </a:p>
          <a:p>
            <a:pPr lvl="1"/>
            <a:r>
              <a:rPr lang="en-US" dirty="0"/>
              <a:t>Requires extra work: merging the N grids at the end of the computation</a:t>
            </a:r>
          </a:p>
          <a:p>
            <a:pPr lvl="1"/>
            <a:r>
              <a:rPr lang="en-US" dirty="0"/>
              <a:t>Requires extra memory footprint: stores N grids of lists, rather than </a:t>
            </a:r>
            <a:r>
              <a:rPr lang="en-US" dirty="0" smtClean="0"/>
              <a:t>just one</a:t>
            </a:r>
            <a:endParaRPr lang="en-US" dirty="0"/>
          </a:p>
          <a:p>
            <a:endParaRPr lang="en-US" dirty="0"/>
          </a:p>
        </p:txBody>
      </p:sp>
      <p:sp>
        <p:nvSpPr>
          <p:cNvPr id="97" name="object 97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grpSp>
        <p:nvGrpSpPr>
          <p:cNvPr id="98" name="Group 97"/>
          <p:cNvGrpSpPr/>
          <p:nvPr/>
        </p:nvGrpSpPr>
        <p:grpSpPr>
          <a:xfrm>
            <a:off x="6240971" y="4843681"/>
            <a:ext cx="4196745" cy="1820591"/>
            <a:chOff x="3219652" y="4166670"/>
            <a:chExt cx="5486346" cy="2380033"/>
          </a:xfrm>
        </p:grpSpPr>
        <p:grpSp>
          <p:nvGrpSpPr>
            <p:cNvPr id="4" name="object 4"/>
            <p:cNvGrpSpPr/>
            <p:nvPr/>
          </p:nvGrpSpPr>
          <p:grpSpPr>
            <a:xfrm>
              <a:off x="3219652" y="4166670"/>
              <a:ext cx="775135" cy="773595"/>
              <a:chOff x="5308738" y="6871148"/>
              <a:chExt cx="1278255" cy="1275715"/>
            </a:xfrm>
          </p:grpSpPr>
          <p:sp>
            <p:nvSpPr>
              <p:cNvPr id="5" name="object 5"/>
              <p:cNvSpPr/>
              <p:nvPr/>
            </p:nvSpPr>
            <p:spPr>
              <a:xfrm>
                <a:off x="5319209" y="6881619"/>
                <a:ext cx="1257300" cy="1254760"/>
              </a:xfrm>
              <a:custGeom>
                <a:avLst/>
                <a:gdLst/>
                <a:ahLst/>
                <a:cxnLst/>
                <a:rect l="l" t="t" r="r" b="b"/>
                <a:pathLst>
                  <a:path w="1257300" h="1254759">
                    <a:moveTo>
                      <a:pt x="0" y="0"/>
                    </a:moveTo>
                    <a:lnTo>
                      <a:pt x="1256771" y="0"/>
                    </a:lnTo>
                    <a:lnTo>
                      <a:pt x="1256771" y="1254258"/>
                    </a:lnTo>
                    <a:lnTo>
                      <a:pt x="0" y="1254258"/>
                    </a:lnTo>
                    <a:lnTo>
                      <a:pt x="0" y="0"/>
                    </a:lnTo>
                    <a:close/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5528671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5738134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8" name="object 8"/>
              <p:cNvSpPr/>
              <p:nvPr/>
            </p:nvSpPr>
            <p:spPr>
              <a:xfrm>
                <a:off x="5947595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9" name="object 9"/>
              <p:cNvSpPr/>
              <p:nvPr/>
            </p:nvSpPr>
            <p:spPr>
              <a:xfrm>
                <a:off x="6157057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6366519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1" name="object 11"/>
              <p:cNvSpPr/>
              <p:nvPr/>
            </p:nvSpPr>
            <p:spPr>
              <a:xfrm>
                <a:off x="5320506" y="7934532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2" name="object 12"/>
              <p:cNvSpPr/>
              <p:nvPr/>
            </p:nvSpPr>
            <p:spPr>
              <a:xfrm>
                <a:off x="5320505" y="7725488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5320505" y="7516445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4" name="object 14"/>
              <p:cNvSpPr/>
              <p:nvPr/>
            </p:nvSpPr>
            <p:spPr>
              <a:xfrm>
                <a:off x="5320504" y="7307402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15" name="object 15"/>
              <p:cNvSpPr/>
              <p:nvPr/>
            </p:nvSpPr>
            <p:spPr>
              <a:xfrm>
                <a:off x="5320503" y="7098359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pic>
            <p:nvPicPr>
              <p:cNvPr id="16" name="object 16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476273" y="7109731"/>
                <a:ext cx="157062" cy="157062"/>
              </a:xfrm>
              <a:prstGeom prst="rect">
                <a:avLst/>
              </a:prstGeom>
            </p:spPr>
          </p:pic>
          <p:pic>
            <p:nvPicPr>
              <p:cNvPr id="17" name="object 17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6303473" y="7706571"/>
                <a:ext cx="157062" cy="157062"/>
              </a:xfrm>
              <a:prstGeom prst="rect">
                <a:avLst/>
              </a:prstGeom>
            </p:spPr>
          </p:pic>
          <p:pic>
            <p:nvPicPr>
              <p:cNvPr id="18" name="object 18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00870" y="6910784"/>
                <a:ext cx="157062" cy="157062"/>
              </a:xfrm>
              <a:prstGeom prst="rect">
                <a:avLst/>
              </a:prstGeom>
            </p:spPr>
          </p:pic>
        </p:grpSp>
        <p:grpSp>
          <p:nvGrpSpPr>
            <p:cNvPr id="19" name="object 19"/>
            <p:cNvGrpSpPr/>
            <p:nvPr/>
          </p:nvGrpSpPr>
          <p:grpSpPr>
            <a:xfrm>
              <a:off x="6360459" y="4166670"/>
              <a:ext cx="775135" cy="773595"/>
              <a:chOff x="10488162" y="6871148"/>
              <a:chExt cx="1278255" cy="1275715"/>
            </a:xfrm>
          </p:grpSpPr>
          <p:sp>
            <p:nvSpPr>
              <p:cNvPr id="20" name="object 20"/>
              <p:cNvSpPr/>
              <p:nvPr/>
            </p:nvSpPr>
            <p:spPr>
              <a:xfrm>
                <a:off x="10498633" y="6881619"/>
                <a:ext cx="1257300" cy="1254760"/>
              </a:xfrm>
              <a:custGeom>
                <a:avLst/>
                <a:gdLst/>
                <a:ahLst/>
                <a:cxnLst/>
                <a:rect l="l" t="t" r="r" b="b"/>
                <a:pathLst>
                  <a:path w="1257300" h="1254759">
                    <a:moveTo>
                      <a:pt x="0" y="0"/>
                    </a:moveTo>
                    <a:lnTo>
                      <a:pt x="1256771" y="0"/>
                    </a:lnTo>
                    <a:lnTo>
                      <a:pt x="1256771" y="1254258"/>
                    </a:lnTo>
                    <a:lnTo>
                      <a:pt x="0" y="1254258"/>
                    </a:lnTo>
                    <a:lnTo>
                      <a:pt x="0" y="0"/>
                    </a:lnTo>
                    <a:close/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1" name="object 21"/>
              <p:cNvSpPr/>
              <p:nvPr/>
            </p:nvSpPr>
            <p:spPr>
              <a:xfrm>
                <a:off x="10708092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2" name="object 22"/>
              <p:cNvSpPr/>
              <p:nvPr/>
            </p:nvSpPr>
            <p:spPr>
              <a:xfrm>
                <a:off x="10917552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3" name="object 23"/>
              <p:cNvSpPr/>
              <p:nvPr/>
            </p:nvSpPr>
            <p:spPr>
              <a:xfrm>
                <a:off x="11127022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4" name="object 24"/>
              <p:cNvSpPr/>
              <p:nvPr/>
            </p:nvSpPr>
            <p:spPr>
              <a:xfrm>
                <a:off x="11336481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5" name="object 25"/>
              <p:cNvSpPr/>
              <p:nvPr/>
            </p:nvSpPr>
            <p:spPr>
              <a:xfrm>
                <a:off x="11545941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6" name="object 26"/>
              <p:cNvSpPr/>
              <p:nvPr/>
            </p:nvSpPr>
            <p:spPr>
              <a:xfrm>
                <a:off x="10499931" y="7934532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7" name="object 27"/>
              <p:cNvSpPr/>
              <p:nvPr/>
            </p:nvSpPr>
            <p:spPr>
              <a:xfrm>
                <a:off x="10499931" y="7725488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10499931" y="7516445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29" name="object 29"/>
              <p:cNvSpPr/>
              <p:nvPr/>
            </p:nvSpPr>
            <p:spPr>
              <a:xfrm>
                <a:off x="10499931" y="7307402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0" name="object 30"/>
              <p:cNvSpPr/>
              <p:nvPr/>
            </p:nvSpPr>
            <p:spPr>
              <a:xfrm>
                <a:off x="10499920" y="7098359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pic>
            <p:nvPicPr>
              <p:cNvPr id="31" name="object 31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0607009" y="7748455"/>
                <a:ext cx="324592" cy="261771"/>
              </a:xfrm>
              <a:prstGeom prst="rect">
                <a:avLst/>
              </a:prstGeom>
            </p:spPr>
          </p:pic>
        </p:grpSp>
        <p:grpSp>
          <p:nvGrpSpPr>
            <p:cNvPr id="32" name="object 32"/>
            <p:cNvGrpSpPr/>
            <p:nvPr/>
          </p:nvGrpSpPr>
          <p:grpSpPr>
            <a:xfrm>
              <a:off x="4790055" y="4166670"/>
              <a:ext cx="775135" cy="773595"/>
              <a:chOff x="7898449" y="6871148"/>
              <a:chExt cx="1278255" cy="1275715"/>
            </a:xfrm>
          </p:grpSpPr>
          <p:sp>
            <p:nvSpPr>
              <p:cNvPr id="33" name="object 33"/>
              <p:cNvSpPr/>
              <p:nvPr/>
            </p:nvSpPr>
            <p:spPr>
              <a:xfrm>
                <a:off x="7908920" y="6881619"/>
                <a:ext cx="1257300" cy="1254760"/>
              </a:xfrm>
              <a:custGeom>
                <a:avLst/>
                <a:gdLst/>
                <a:ahLst/>
                <a:cxnLst/>
                <a:rect l="l" t="t" r="r" b="b"/>
                <a:pathLst>
                  <a:path w="1257300" h="1254759">
                    <a:moveTo>
                      <a:pt x="0" y="0"/>
                    </a:moveTo>
                    <a:lnTo>
                      <a:pt x="1256771" y="0"/>
                    </a:lnTo>
                    <a:lnTo>
                      <a:pt x="1256771" y="1254258"/>
                    </a:lnTo>
                    <a:lnTo>
                      <a:pt x="0" y="1254258"/>
                    </a:lnTo>
                    <a:lnTo>
                      <a:pt x="0" y="0"/>
                    </a:lnTo>
                    <a:close/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4" name="object 34"/>
              <p:cNvSpPr/>
              <p:nvPr/>
            </p:nvSpPr>
            <p:spPr>
              <a:xfrm>
                <a:off x="8118382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5" name="object 35"/>
              <p:cNvSpPr/>
              <p:nvPr/>
            </p:nvSpPr>
            <p:spPr>
              <a:xfrm>
                <a:off x="8327844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6" name="object 36"/>
              <p:cNvSpPr/>
              <p:nvPr/>
            </p:nvSpPr>
            <p:spPr>
              <a:xfrm>
                <a:off x="8537306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8746768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8" name="object 38"/>
              <p:cNvSpPr/>
              <p:nvPr/>
            </p:nvSpPr>
            <p:spPr>
              <a:xfrm>
                <a:off x="8956230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39" name="object 39"/>
              <p:cNvSpPr/>
              <p:nvPr/>
            </p:nvSpPr>
            <p:spPr>
              <a:xfrm>
                <a:off x="7910217" y="7934532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40" name="object 40"/>
              <p:cNvSpPr/>
              <p:nvPr/>
            </p:nvSpPr>
            <p:spPr>
              <a:xfrm>
                <a:off x="7910217" y="7725488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41" name="object 41"/>
              <p:cNvSpPr/>
              <p:nvPr/>
            </p:nvSpPr>
            <p:spPr>
              <a:xfrm>
                <a:off x="7910216" y="7516445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42" name="object 42"/>
              <p:cNvSpPr/>
              <p:nvPr/>
            </p:nvSpPr>
            <p:spPr>
              <a:xfrm>
                <a:off x="7910215" y="7307402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43" name="object 43"/>
              <p:cNvSpPr/>
              <p:nvPr/>
            </p:nvSpPr>
            <p:spPr>
              <a:xfrm>
                <a:off x="7910215" y="7098359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pic>
            <p:nvPicPr>
              <p:cNvPr id="44" name="object 44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8732718" y="7340090"/>
                <a:ext cx="157062" cy="157062"/>
              </a:xfrm>
              <a:prstGeom prst="rect">
                <a:avLst/>
              </a:prstGeom>
            </p:spPr>
          </p:pic>
          <p:pic>
            <p:nvPicPr>
              <p:cNvPr id="45" name="object 4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8617539" y="7591392"/>
                <a:ext cx="157062" cy="157062"/>
              </a:xfrm>
              <a:prstGeom prst="rect">
                <a:avLst/>
              </a:prstGeom>
            </p:spPr>
          </p:pic>
          <p:pic>
            <p:nvPicPr>
              <p:cNvPr id="46" name="object 46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8617539" y="7978814"/>
                <a:ext cx="157062" cy="157062"/>
              </a:xfrm>
              <a:prstGeom prst="rect">
                <a:avLst/>
              </a:prstGeom>
            </p:spPr>
          </p:pic>
          <p:pic>
            <p:nvPicPr>
              <p:cNvPr id="47" name="object 47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8931665" y="7057376"/>
                <a:ext cx="157062" cy="157062"/>
              </a:xfrm>
              <a:prstGeom prst="rect">
                <a:avLst/>
              </a:prstGeom>
            </p:spPr>
          </p:pic>
        </p:grpSp>
        <p:grpSp>
          <p:nvGrpSpPr>
            <p:cNvPr id="48" name="object 48"/>
            <p:cNvGrpSpPr/>
            <p:nvPr/>
          </p:nvGrpSpPr>
          <p:grpSpPr>
            <a:xfrm>
              <a:off x="7930863" y="4166670"/>
              <a:ext cx="775135" cy="773595"/>
              <a:chOff x="13077874" y="6871148"/>
              <a:chExt cx="1278255" cy="1275715"/>
            </a:xfrm>
          </p:grpSpPr>
          <p:sp>
            <p:nvSpPr>
              <p:cNvPr id="49" name="object 49"/>
              <p:cNvSpPr/>
              <p:nvPr/>
            </p:nvSpPr>
            <p:spPr>
              <a:xfrm>
                <a:off x="13088345" y="6881619"/>
                <a:ext cx="1257300" cy="1254760"/>
              </a:xfrm>
              <a:custGeom>
                <a:avLst/>
                <a:gdLst/>
                <a:ahLst/>
                <a:cxnLst/>
                <a:rect l="l" t="t" r="r" b="b"/>
                <a:pathLst>
                  <a:path w="1257300" h="1254759">
                    <a:moveTo>
                      <a:pt x="0" y="0"/>
                    </a:moveTo>
                    <a:lnTo>
                      <a:pt x="1256771" y="0"/>
                    </a:lnTo>
                    <a:lnTo>
                      <a:pt x="1256771" y="1254258"/>
                    </a:lnTo>
                    <a:lnTo>
                      <a:pt x="0" y="1254258"/>
                    </a:lnTo>
                    <a:lnTo>
                      <a:pt x="0" y="0"/>
                    </a:lnTo>
                    <a:close/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0" name="object 50"/>
              <p:cNvSpPr/>
              <p:nvPr/>
            </p:nvSpPr>
            <p:spPr>
              <a:xfrm>
                <a:off x="13297805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1" name="object 51"/>
              <p:cNvSpPr/>
              <p:nvPr/>
            </p:nvSpPr>
            <p:spPr>
              <a:xfrm>
                <a:off x="13507264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2" name="object 52"/>
              <p:cNvSpPr/>
              <p:nvPr/>
            </p:nvSpPr>
            <p:spPr>
              <a:xfrm>
                <a:off x="13716724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3" name="object 53"/>
              <p:cNvSpPr/>
              <p:nvPr/>
            </p:nvSpPr>
            <p:spPr>
              <a:xfrm>
                <a:off x="13926194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4" name="object 54"/>
              <p:cNvSpPr/>
              <p:nvPr/>
            </p:nvSpPr>
            <p:spPr>
              <a:xfrm>
                <a:off x="14135653" y="6879371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5" name="object 55"/>
              <p:cNvSpPr/>
              <p:nvPr/>
            </p:nvSpPr>
            <p:spPr>
              <a:xfrm>
                <a:off x="13089643" y="7934532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6" name="object 56"/>
              <p:cNvSpPr/>
              <p:nvPr/>
            </p:nvSpPr>
            <p:spPr>
              <a:xfrm>
                <a:off x="13089643" y="7725488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7" name="object 57"/>
              <p:cNvSpPr/>
              <p:nvPr/>
            </p:nvSpPr>
            <p:spPr>
              <a:xfrm>
                <a:off x="13089633" y="7516445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8" name="object 58"/>
              <p:cNvSpPr/>
              <p:nvPr/>
            </p:nvSpPr>
            <p:spPr>
              <a:xfrm>
                <a:off x="13089633" y="7307402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59" name="object 59"/>
              <p:cNvSpPr/>
              <p:nvPr/>
            </p:nvSpPr>
            <p:spPr>
              <a:xfrm>
                <a:off x="13089633" y="7098359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pic>
            <p:nvPicPr>
              <p:cNvPr id="60" name="object 60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287556" y="7476212"/>
                <a:ext cx="157058" cy="157062"/>
              </a:xfrm>
              <a:prstGeom prst="rect">
                <a:avLst/>
              </a:prstGeom>
            </p:spPr>
          </p:pic>
          <p:pic>
            <p:nvPicPr>
              <p:cNvPr id="61" name="object 61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371323" y="6921255"/>
                <a:ext cx="157058" cy="157062"/>
              </a:xfrm>
              <a:prstGeom prst="rect">
                <a:avLst/>
              </a:prstGeom>
            </p:spPr>
          </p:pic>
          <p:pic>
            <p:nvPicPr>
              <p:cNvPr id="62" name="object 62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4114756" y="7915989"/>
                <a:ext cx="157058" cy="157062"/>
              </a:xfrm>
              <a:prstGeom prst="rect">
                <a:avLst/>
              </a:prstGeom>
            </p:spPr>
          </p:pic>
        </p:grpSp>
        <p:grpSp>
          <p:nvGrpSpPr>
            <p:cNvPr id="63" name="object 63"/>
            <p:cNvGrpSpPr/>
            <p:nvPr/>
          </p:nvGrpSpPr>
          <p:grpSpPr>
            <a:xfrm>
              <a:off x="5575337" y="5773108"/>
              <a:ext cx="775135" cy="773595"/>
              <a:chOff x="9193437" y="9520283"/>
              <a:chExt cx="1278255" cy="1275715"/>
            </a:xfrm>
          </p:grpSpPr>
          <p:sp>
            <p:nvSpPr>
              <p:cNvPr id="64" name="object 64"/>
              <p:cNvSpPr/>
              <p:nvPr/>
            </p:nvSpPr>
            <p:spPr>
              <a:xfrm>
                <a:off x="9203908" y="9530754"/>
                <a:ext cx="1257300" cy="1254760"/>
              </a:xfrm>
              <a:custGeom>
                <a:avLst/>
                <a:gdLst/>
                <a:ahLst/>
                <a:cxnLst/>
                <a:rect l="l" t="t" r="r" b="b"/>
                <a:pathLst>
                  <a:path w="1257300" h="1254759">
                    <a:moveTo>
                      <a:pt x="0" y="0"/>
                    </a:moveTo>
                    <a:lnTo>
                      <a:pt x="1256771" y="0"/>
                    </a:lnTo>
                    <a:lnTo>
                      <a:pt x="1256771" y="1254258"/>
                    </a:lnTo>
                    <a:lnTo>
                      <a:pt x="0" y="1254258"/>
                    </a:lnTo>
                    <a:lnTo>
                      <a:pt x="0" y="0"/>
                    </a:lnTo>
                    <a:close/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65" name="object 65"/>
              <p:cNvSpPr/>
              <p:nvPr/>
            </p:nvSpPr>
            <p:spPr>
              <a:xfrm>
                <a:off x="9413369" y="9528506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66" name="object 66"/>
              <p:cNvSpPr/>
              <p:nvPr/>
            </p:nvSpPr>
            <p:spPr>
              <a:xfrm>
                <a:off x="9622832" y="9528506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67" name="object 67"/>
              <p:cNvSpPr/>
              <p:nvPr/>
            </p:nvSpPr>
            <p:spPr>
              <a:xfrm>
                <a:off x="9832294" y="9528506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68" name="object 68"/>
              <p:cNvSpPr/>
              <p:nvPr/>
            </p:nvSpPr>
            <p:spPr>
              <a:xfrm>
                <a:off x="10041755" y="9528506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69" name="object 69"/>
              <p:cNvSpPr/>
              <p:nvPr/>
            </p:nvSpPr>
            <p:spPr>
              <a:xfrm>
                <a:off x="10251217" y="9528506"/>
                <a:ext cx="0" cy="1252220"/>
              </a:xfrm>
              <a:custGeom>
                <a:avLst/>
                <a:gdLst/>
                <a:ahLst/>
                <a:cxnLst/>
                <a:rect l="l" t="t" r="r" b="b"/>
                <a:pathLst>
                  <a:path h="1252220">
                    <a:moveTo>
                      <a:pt x="0" y="0"/>
                    </a:moveTo>
                    <a:lnTo>
                      <a:pt x="0" y="1251673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0" name="object 70"/>
              <p:cNvSpPr/>
              <p:nvPr/>
            </p:nvSpPr>
            <p:spPr>
              <a:xfrm>
                <a:off x="9205205" y="10583666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1" name="object 71"/>
              <p:cNvSpPr/>
              <p:nvPr/>
            </p:nvSpPr>
            <p:spPr>
              <a:xfrm>
                <a:off x="9205204" y="10374623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2" name="object 72"/>
              <p:cNvSpPr/>
              <p:nvPr/>
            </p:nvSpPr>
            <p:spPr>
              <a:xfrm>
                <a:off x="9205204" y="10165579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3" name="object 73"/>
              <p:cNvSpPr/>
              <p:nvPr/>
            </p:nvSpPr>
            <p:spPr>
              <a:xfrm>
                <a:off x="9205203" y="9956537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4" name="object 74"/>
              <p:cNvSpPr/>
              <p:nvPr/>
            </p:nvSpPr>
            <p:spPr>
              <a:xfrm>
                <a:off x="9205202" y="9747494"/>
                <a:ext cx="12547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4759">
                    <a:moveTo>
                      <a:pt x="0" y="4"/>
                    </a:moveTo>
                    <a:lnTo>
                      <a:pt x="1254182" y="0"/>
                    </a:lnTo>
                  </a:path>
                </a:pathLst>
              </a:custGeom>
              <a:ln w="20941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pic>
            <p:nvPicPr>
              <p:cNvPr id="75" name="object 7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9350500" y="9769336"/>
                <a:ext cx="157062" cy="157062"/>
              </a:xfrm>
              <a:prstGeom prst="rect">
                <a:avLst/>
              </a:prstGeom>
            </p:spPr>
          </p:pic>
          <p:pic>
            <p:nvPicPr>
              <p:cNvPr id="76" name="object 76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9978753" y="9957812"/>
                <a:ext cx="157062" cy="157062"/>
              </a:xfrm>
              <a:prstGeom prst="rect">
                <a:avLst/>
              </a:prstGeom>
            </p:spPr>
          </p:pic>
          <p:pic>
            <p:nvPicPr>
              <p:cNvPr id="77" name="object 77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9863574" y="10230055"/>
                <a:ext cx="157062" cy="157063"/>
              </a:xfrm>
              <a:prstGeom prst="rect">
                <a:avLst/>
              </a:prstGeom>
            </p:spPr>
          </p:pic>
          <p:pic>
            <p:nvPicPr>
              <p:cNvPr id="78" name="object 78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0177700" y="10387118"/>
                <a:ext cx="157062" cy="157063"/>
              </a:xfrm>
              <a:prstGeom prst="rect">
                <a:avLst/>
              </a:prstGeom>
            </p:spPr>
          </p:pic>
          <p:sp>
            <p:nvSpPr>
              <p:cNvPr id="79" name="object 79"/>
              <p:cNvSpPr/>
              <p:nvPr/>
            </p:nvSpPr>
            <p:spPr>
              <a:xfrm>
                <a:off x="9287675" y="10429002"/>
                <a:ext cx="157480" cy="157480"/>
              </a:xfrm>
              <a:custGeom>
                <a:avLst/>
                <a:gdLst/>
                <a:ahLst/>
                <a:cxnLst/>
                <a:rect l="l" t="t" r="r" b="b"/>
                <a:pathLst>
                  <a:path w="157479" h="157479">
                    <a:moveTo>
                      <a:pt x="78531" y="0"/>
                    </a:moveTo>
                    <a:lnTo>
                      <a:pt x="48979" y="5750"/>
                    </a:lnTo>
                    <a:lnTo>
                      <a:pt x="23001" y="23001"/>
                    </a:lnTo>
                    <a:lnTo>
                      <a:pt x="5750" y="48980"/>
                    </a:lnTo>
                    <a:lnTo>
                      <a:pt x="0" y="78531"/>
                    </a:lnTo>
                    <a:lnTo>
                      <a:pt x="5750" y="108083"/>
                    </a:lnTo>
                    <a:lnTo>
                      <a:pt x="23001" y="134061"/>
                    </a:lnTo>
                    <a:lnTo>
                      <a:pt x="48979" y="151312"/>
                    </a:lnTo>
                    <a:lnTo>
                      <a:pt x="78531" y="157063"/>
                    </a:lnTo>
                    <a:lnTo>
                      <a:pt x="108082" y="151312"/>
                    </a:lnTo>
                    <a:lnTo>
                      <a:pt x="134061" y="134061"/>
                    </a:lnTo>
                    <a:lnTo>
                      <a:pt x="151312" y="108083"/>
                    </a:lnTo>
                    <a:lnTo>
                      <a:pt x="157062" y="78531"/>
                    </a:lnTo>
                    <a:lnTo>
                      <a:pt x="151312" y="48980"/>
                    </a:lnTo>
                    <a:lnTo>
                      <a:pt x="134061" y="23001"/>
                    </a:lnTo>
                    <a:lnTo>
                      <a:pt x="108082" y="5750"/>
                    </a:lnTo>
                    <a:lnTo>
                      <a:pt x="78531" y="0"/>
                    </a:lnTo>
                    <a:close/>
                  </a:path>
                </a:pathLst>
              </a:custGeom>
              <a:solidFill>
                <a:srgbClr val="E3240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pic>
            <p:nvPicPr>
              <p:cNvPr id="80" name="object 80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9863574" y="10617478"/>
                <a:ext cx="157062" cy="157063"/>
              </a:xfrm>
              <a:prstGeom prst="rect">
                <a:avLst/>
              </a:prstGeom>
            </p:spPr>
          </p:pic>
          <p:pic>
            <p:nvPicPr>
              <p:cNvPr id="81" name="object 81"/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9675098" y="9570389"/>
                <a:ext cx="157062" cy="157062"/>
              </a:xfrm>
              <a:prstGeom prst="rect">
                <a:avLst/>
              </a:prstGeom>
            </p:spPr>
          </p:pic>
          <p:pic>
            <p:nvPicPr>
              <p:cNvPr id="82" name="object 82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0177700" y="9675098"/>
                <a:ext cx="157062" cy="157062"/>
              </a:xfrm>
              <a:prstGeom prst="rect">
                <a:avLst/>
              </a:prstGeom>
            </p:spPr>
          </p:pic>
          <p:sp>
            <p:nvSpPr>
              <p:cNvPr id="83" name="object 83"/>
              <p:cNvSpPr/>
              <p:nvPr/>
            </p:nvSpPr>
            <p:spPr>
              <a:xfrm>
                <a:off x="9455209" y="10533711"/>
                <a:ext cx="157480" cy="157480"/>
              </a:xfrm>
              <a:custGeom>
                <a:avLst/>
                <a:gdLst/>
                <a:ahLst/>
                <a:cxnLst/>
                <a:rect l="l" t="t" r="r" b="b"/>
                <a:pathLst>
                  <a:path w="157479" h="157479">
                    <a:moveTo>
                      <a:pt x="78531" y="0"/>
                    </a:moveTo>
                    <a:lnTo>
                      <a:pt x="48979" y="5750"/>
                    </a:lnTo>
                    <a:lnTo>
                      <a:pt x="23001" y="23001"/>
                    </a:lnTo>
                    <a:lnTo>
                      <a:pt x="5750" y="48980"/>
                    </a:lnTo>
                    <a:lnTo>
                      <a:pt x="0" y="78531"/>
                    </a:lnTo>
                    <a:lnTo>
                      <a:pt x="5750" y="108083"/>
                    </a:lnTo>
                    <a:lnTo>
                      <a:pt x="23001" y="134061"/>
                    </a:lnTo>
                    <a:lnTo>
                      <a:pt x="48979" y="151312"/>
                    </a:lnTo>
                    <a:lnTo>
                      <a:pt x="78531" y="157063"/>
                    </a:lnTo>
                    <a:lnTo>
                      <a:pt x="108082" y="151312"/>
                    </a:lnTo>
                    <a:lnTo>
                      <a:pt x="134061" y="134061"/>
                    </a:lnTo>
                    <a:lnTo>
                      <a:pt x="151312" y="108083"/>
                    </a:lnTo>
                    <a:lnTo>
                      <a:pt x="157062" y="78531"/>
                    </a:lnTo>
                    <a:lnTo>
                      <a:pt x="151312" y="48980"/>
                    </a:lnTo>
                    <a:lnTo>
                      <a:pt x="134061" y="23001"/>
                    </a:lnTo>
                    <a:lnTo>
                      <a:pt x="108082" y="5750"/>
                    </a:lnTo>
                    <a:lnTo>
                      <a:pt x="78531" y="0"/>
                    </a:lnTo>
                    <a:close/>
                  </a:path>
                </a:pathLst>
              </a:custGeom>
              <a:solidFill>
                <a:srgbClr val="E3240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pic>
            <p:nvPicPr>
              <p:cNvPr id="84" name="object 84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9444738" y="10156759"/>
                <a:ext cx="157062" cy="157063"/>
              </a:xfrm>
              <a:prstGeom prst="rect">
                <a:avLst/>
              </a:prstGeom>
            </p:spPr>
          </p:pic>
          <p:pic>
            <p:nvPicPr>
              <p:cNvPr id="85" name="object 8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9643685" y="9874045"/>
                <a:ext cx="157062" cy="157062"/>
              </a:xfrm>
              <a:prstGeom prst="rect">
                <a:avLst/>
              </a:prstGeom>
            </p:spPr>
          </p:pic>
          <p:pic>
            <p:nvPicPr>
              <p:cNvPr id="86" name="object 86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0271938" y="10617478"/>
                <a:ext cx="157062" cy="157063"/>
              </a:xfrm>
              <a:prstGeom prst="rect">
                <a:avLst/>
              </a:prstGeom>
            </p:spPr>
          </p:pic>
        </p:grpSp>
        <p:grpSp>
          <p:nvGrpSpPr>
            <p:cNvPr id="87" name="object 87"/>
            <p:cNvGrpSpPr/>
            <p:nvPr/>
          </p:nvGrpSpPr>
          <p:grpSpPr>
            <a:xfrm>
              <a:off x="4134395" y="5061791"/>
              <a:ext cx="1687738" cy="584913"/>
              <a:chOff x="6817217" y="8347268"/>
              <a:chExt cx="2783205" cy="964565"/>
            </a:xfrm>
          </p:grpSpPr>
          <p:sp>
            <p:nvSpPr>
              <p:cNvPr id="88" name="object 88"/>
              <p:cNvSpPr/>
              <p:nvPr/>
            </p:nvSpPr>
            <p:spPr>
              <a:xfrm>
                <a:off x="6853865" y="8402642"/>
                <a:ext cx="1598295" cy="795655"/>
              </a:xfrm>
              <a:custGeom>
                <a:avLst/>
                <a:gdLst/>
                <a:ahLst/>
                <a:cxnLst/>
                <a:rect l="l" t="t" r="r" b="b"/>
                <a:pathLst>
                  <a:path w="1598295" h="795654">
                    <a:moveTo>
                      <a:pt x="1597959" y="795613"/>
                    </a:moveTo>
                    <a:lnTo>
                      <a:pt x="1565152" y="779280"/>
                    </a:lnTo>
                    <a:lnTo>
                      <a:pt x="0" y="0"/>
                    </a:lnTo>
                  </a:path>
                </a:pathLst>
              </a:custGeom>
              <a:ln w="73296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89" name="object 89"/>
              <p:cNvSpPr/>
              <p:nvPr/>
            </p:nvSpPr>
            <p:spPr>
              <a:xfrm>
                <a:off x="8354617" y="9052569"/>
                <a:ext cx="323215" cy="259079"/>
              </a:xfrm>
              <a:custGeom>
                <a:avLst/>
                <a:gdLst/>
                <a:ahLst/>
                <a:cxnLst/>
                <a:rect l="l" t="t" r="r" b="b"/>
                <a:pathLst>
                  <a:path w="323215" h="259079">
                    <a:moveTo>
                      <a:pt x="128800" y="0"/>
                    </a:moveTo>
                    <a:lnTo>
                      <a:pt x="0" y="258707"/>
                    </a:lnTo>
                    <a:lnTo>
                      <a:pt x="323107" y="258153"/>
                    </a:lnTo>
                    <a:lnTo>
                      <a:pt x="1288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90" name="object 90"/>
              <p:cNvSpPr/>
              <p:nvPr/>
            </p:nvSpPr>
            <p:spPr>
              <a:xfrm>
                <a:off x="8706760" y="8383916"/>
                <a:ext cx="716280" cy="727710"/>
              </a:xfrm>
              <a:custGeom>
                <a:avLst/>
                <a:gdLst/>
                <a:ahLst/>
                <a:cxnLst/>
                <a:rect l="l" t="t" r="r" b="b"/>
                <a:pathLst>
                  <a:path w="716279" h="727709">
                    <a:moveTo>
                      <a:pt x="716227" y="727475"/>
                    </a:moveTo>
                    <a:lnTo>
                      <a:pt x="690515" y="701360"/>
                    </a:lnTo>
                    <a:lnTo>
                      <a:pt x="0" y="0"/>
                    </a:lnTo>
                  </a:path>
                </a:pathLst>
              </a:custGeom>
              <a:ln w="73296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91" name="object 91"/>
              <p:cNvSpPr/>
              <p:nvPr/>
            </p:nvSpPr>
            <p:spPr>
              <a:xfrm>
                <a:off x="9294307" y="8983898"/>
                <a:ext cx="306070" cy="307340"/>
              </a:xfrm>
              <a:custGeom>
                <a:avLst/>
                <a:gdLst/>
                <a:ahLst/>
                <a:cxnLst/>
                <a:rect l="l" t="t" r="r" b="b"/>
                <a:pathLst>
                  <a:path w="306070" h="307340">
                    <a:moveTo>
                      <a:pt x="205938" y="0"/>
                    </a:moveTo>
                    <a:lnTo>
                      <a:pt x="0" y="202752"/>
                    </a:lnTo>
                    <a:lnTo>
                      <a:pt x="305721" y="307314"/>
                    </a:lnTo>
                    <a:lnTo>
                      <a:pt x="205938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grpSp>
          <p:nvGrpSpPr>
            <p:cNvPr id="92" name="object 92"/>
            <p:cNvGrpSpPr/>
            <p:nvPr/>
          </p:nvGrpSpPr>
          <p:grpSpPr>
            <a:xfrm>
              <a:off x="6071407" y="5050949"/>
              <a:ext cx="2190632" cy="640747"/>
              <a:chOff x="10011494" y="8329389"/>
              <a:chExt cx="3612515" cy="1056640"/>
            </a:xfrm>
          </p:grpSpPr>
          <p:sp>
            <p:nvSpPr>
              <p:cNvPr id="93" name="object 93"/>
              <p:cNvSpPr/>
              <p:nvPr/>
            </p:nvSpPr>
            <p:spPr>
              <a:xfrm>
                <a:off x="10183870" y="8383199"/>
                <a:ext cx="699770" cy="748030"/>
              </a:xfrm>
              <a:custGeom>
                <a:avLst/>
                <a:gdLst/>
                <a:ahLst/>
                <a:cxnLst/>
                <a:rect l="l" t="t" r="r" b="b"/>
                <a:pathLst>
                  <a:path w="699770" h="748029">
                    <a:moveTo>
                      <a:pt x="0" y="747662"/>
                    </a:moveTo>
                    <a:lnTo>
                      <a:pt x="25033" y="720896"/>
                    </a:lnTo>
                    <a:lnTo>
                      <a:pt x="699295" y="0"/>
                    </a:lnTo>
                  </a:path>
                </a:pathLst>
              </a:custGeom>
              <a:ln w="73296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94" name="object 94"/>
              <p:cNvSpPr/>
              <p:nvPr/>
            </p:nvSpPr>
            <p:spPr>
              <a:xfrm>
                <a:off x="10011494" y="9005390"/>
                <a:ext cx="303530" cy="309880"/>
              </a:xfrm>
              <a:custGeom>
                <a:avLst/>
                <a:gdLst/>
                <a:ahLst/>
                <a:cxnLst/>
                <a:rect l="l" t="t" r="r" b="b"/>
                <a:pathLst>
                  <a:path w="303529" h="309879">
                    <a:moveTo>
                      <a:pt x="91878" y="0"/>
                    </a:moveTo>
                    <a:lnTo>
                      <a:pt x="0" y="309769"/>
                    </a:lnTo>
                    <a:lnTo>
                      <a:pt x="302942" y="197409"/>
                    </a:lnTo>
                    <a:lnTo>
                      <a:pt x="91878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95" name="object 95"/>
              <p:cNvSpPr/>
              <p:nvPr/>
            </p:nvSpPr>
            <p:spPr>
              <a:xfrm>
                <a:off x="10956394" y="8366037"/>
                <a:ext cx="2630805" cy="895350"/>
              </a:xfrm>
              <a:custGeom>
                <a:avLst/>
                <a:gdLst/>
                <a:ahLst/>
                <a:cxnLst/>
                <a:rect l="l" t="t" r="r" b="b"/>
                <a:pathLst>
                  <a:path w="2630805" h="895350">
                    <a:moveTo>
                      <a:pt x="0" y="894983"/>
                    </a:moveTo>
                    <a:lnTo>
                      <a:pt x="34694" y="883179"/>
                    </a:lnTo>
                    <a:lnTo>
                      <a:pt x="2630455" y="0"/>
                    </a:lnTo>
                  </a:path>
                </a:pathLst>
              </a:custGeom>
              <a:ln w="73296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96" name="object 96"/>
              <p:cNvSpPr/>
              <p:nvPr/>
            </p:nvSpPr>
            <p:spPr>
              <a:xfrm>
                <a:off x="10717495" y="9112419"/>
                <a:ext cx="320675" cy="273685"/>
              </a:xfrm>
              <a:custGeom>
                <a:avLst/>
                <a:gdLst/>
                <a:ahLst/>
                <a:cxnLst/>
                <a:rect l="l" t="t" r="r" b="b"/>
                <a:pathLst>
                  <a:path w="320675" h="273684">
                    <a:moveTo>
                      <a:pt x="227050" y="0"/>
                    </a:moveTo>
                    <a:lnTo>
                      <a:pt x="0" y="229884"/>
                    </a:lnTo>
                    <a:lnTo>
                      <a:pt x="320136" y="273593"/>
                    </a:lnTo>
                    <a:lnTo>
                      <a:pt x="22705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</p:grpSp>
      <p:sp>
        <p:nvSpPr>
          <p:cNvPr id="104" name="Date Placeholder 10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05" name="Slide Number Placeholder 10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9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4: Compute partial Results &amp;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1"/>
            <a:ext cx="10030966" cy="4351338"/>
          </a:xfrm>
        </p:spPr>
        <p:txBody>
          <a:bodyPr>
            <a:noAutofit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fill_mesh_parallel_v4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num_cells_x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num_cells_y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timer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spc="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start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::experimental::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for_loop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::execution::par,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(),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::experimental::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reduction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combine_meshes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[&amp;](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local_m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find_cell_index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local_m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local_m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points.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push_back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stop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elapsed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0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4: Compute partial Results &amp;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Merge </a:t>
            </a: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partial 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Results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mesh&amp;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combine_meshes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(); ++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dest_points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].points;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src_points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].points;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dest_points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insert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dest_points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end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src_points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src_points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end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1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Other Key </a:t>
            </a:r>
            <a:r>
              <a:rPr lang="en-US" dirty="0"/>
              <a:t>D</a:t>
            </a:r>
            <a:r>
              <a:rPr lang="en-US" dirty="0" smtClean="0"/>
              <a:t>ata-parallel </a:t>
            </a:r>
            <a:r>
              <a:rPr lang="en-US" dirty="0"/>
              <a:t>O</a:t>
            </a:r>
            <a:r>
              <a:rPr lang="en-US" dirty="0" smtClean="0"/>
              <a:t>perations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gather(index, input, output)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output[i] = input[index[i]]</a:t>
            </a:r>
          </a:p>
          <a:p>
            <a:endParaRPr lang="en-US" dirty="0"/>
          </a:p>
          <a:p>
            <a:r>
              <a:rPr lang="en-US" dirty="0"/>
              <a:t>scatter(index, input, output)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output[index[i]] = input[i]</a:t>
            </a:r>
          </a:p>
          <a:p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4: Compute partial Results &amp;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Merge </a:t>
            </a: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partial 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Results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combine_meshes_v2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mesh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::ranges::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for_each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zip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[](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::ranges::copy(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).points,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back_inserter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curr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).points));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5: </a:t>
            </a:r>
            <a:r>
              <a:rPr lang="en-US" dirty="0" smtClean="0"/>
              <a:t>Data-parallel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1: map</a:t>
            </a:r>
          </a:p>
          <a:p>
            <a:pPr lvl="1"/>
            <a:r>
              <a:rPr lang="en-US" dirty="0" smtClean="0"/>
              <a:t>Compute </a:t>
            </a:r>
            <a:r>
              <a:rPr lang="en-US" dirty="0"/>
              <a:t>cell containing each particle (parallel over input particles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Step </a:t>
            </a:r>
            <a:r>
              <a:rPr lang="en-US" dirty="0"/>
              <a:t>2: sort results by cell (notice that the particle index array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permuted based on sort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Step </a:t>
            </a:r>
            <a:r>
              <a:rPr lang="en-US" dirty="0"/>
              <a:t>3: find start/end of each cell </a:t>
            </a:r>
            <a:r>
              <a:rPr lang="en-US" dirty="0" smtClean="0"/>
              <a:t>(over </a:t>
            </a:r>
            <a:r>
              <a:rPr lang="en-US" dirty="0">
                <a:latin typeface="Consolas" panose="020B0609020204030204" pitchFamily="49" charset="0"/>
              </a:rPr>
              <a:t>particle_index</a:t>
            </a:r>
            <a:r>
              <a:rPr lang="en-US" dirty="0"/>
              <a:t> elements)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5347" y="1786477"/>
            <a:ext cx="1974906" cy="20396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5607" y="4922328"/>
            <a:ext cx="6556109" cy="121035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5607" y="3914361"/>
            <a:ext cx="3699423" cy="6580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5607" y="2517335"/>
            <a:ext cx="3699423" cy="66461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795061" y="5843357"/>
            <a:ext cx="6304165" cy="87164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marL="82789" marR="372742">
              <a:lnSpc>
                <a:spcPct val="101600"/>
              </a:lnSpc>
              <a:spcBef>
                <a:spcPts val="255"/>
              </a:spcBef>
            </a:pPr>
            <a:r>
              <a:rPr lang="en-US" sz="1600" dirty="0">
                <a:cs typeface="Myriad Pro Cond"/>
              </a:rPr>
              <a:t>This</a:t>
            </a:r>
            <a:r>
              <a:rPr lang="en-US" sz="1600" spc="-3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solution</a:t>
            </a:r>
            <a:r>
              <a:rPr lang="en-US" sz="1600" spc="-3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maintains</a:t>
            </a:r>
            <a:r>
              <a:rPr lang="en-US" sz="1600" spc="-3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a large</a:t>
            </a:r>
            <a:r>
              <a:rPr lang="en-US" sz="1600" spc="-3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amount</a:t>
            </a:r>
            <a:r>
              <a:rPr lang="en-US" sz="1600" spc="-3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of</a:t>
            </a:r>
            <a:r>
              <a:rPr lang="en-US" sz="1600" spc="-3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parallelism </a:t>
            </a:r>
            <a:r>
              <a:rPr lang="en-US" sz="1600" spc="-15" dirty="0">
                <a:cs typeface="Myriad Pro Cond"/>
              </a:rPr>
              <a:t>and </a:t>
            </a:r>
            <a:r>
              <a:rPr lang="en-US" sz="1600" dirty="0">
                <a:cs typeface="Myriad Pro Cond"/>
              </a:rPr>
              <a:t>removes</a:t>
            </a:r>
            <a:r>
              <a:rPr lang="en-US" sz="1600" spc="-12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the</a:t>
            </a:r>
            <a:r>
              <a:rPr lang="en-US" sz="1600" spc="-9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need</a:t>
            </a:r>
            <a:r>
              <a:rPr lang="en-US" sz="1600" spc="-9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for</a:t>
            </a:r>
            <a:r>
              <a:rPr lang="en-US" sz="1600" spc="-9" dirty="0">
                <a:cs typeface="Myriad Pro Cond"/>
              </a:rPr>
              <a:t> </a:t>
            </a:r>
            <a:r>
              <a:rPr lang="en-US" sz="1600" spc="-6" dirty="0">
                <a:cs typeface="Myriad Pro Cond"/>
              </a:rPr>
              <a:t>fine-</a:t>
            </a:r>
            <a:r>
              <a:rPr lang="en-US" sz="1600" dirty="0">
                <a:cs typeface="Myriad Pro Cond"/>
              </a:rPr>
              <a:t>grained</a:t>
            </a:r>
            <a:r>
              <a:rPr lang="en-US" sz="1600" spc="-9" dirty="0">
                <a:cs typeface="Myriad Pro Cond"/>
              </a:rPr>
              <a:t> </a:t>
            </a:r>
            <a:r>
              <a:rPr lang="en-US" sz="1600" spc="-6" dirty="0">
                <a:cs typeface="Myriad Pro Cond"/>
              </a:rPr>
              <a:t>synchronization…</a:t>
            </a:r>
            <a:endParaRPr lang="en-US" sz="1600" dirty="0">
              <a:cs typeface="Myriad Pro Cond"/>
            </a:endParaRPr>
          </a:p>
          <a:p>
            <a:pPr marL="82789">
              <a:spcBef>
                <a:spcPts val="24"/>
              </a:spcBef>
            </a:pPr>
            <a:r>
              <a:rPr lang="en-US" sz="1600" dirty="0">
                <a:cs typeface="Myriad Pro Cond"/>
              </a:rPr>
              <a:t>A</a:t>
            </a:r>
            <a:r>
              <a:rPr lang="en-US" sz="1600" dirty="0" smtClean="0">
                <a:cs typeface="Myriad Pro Cond"/>
              </a:rPr>
              <a:t>t</a:t>
            </a:r>
            <a:r>
              <a:rPr lang="en-US" sz="1600" spc="-9" dirty="0" smtClean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the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cost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of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a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sort</a:t>
            </a:r>
            <a:r>
              <a:rPr lang="en-US" sz="1600" spc="-9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and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extra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passes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over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the</a:t>
            </a:r>
            <a:r>
              <a:rPr lang="en-US" sz="1600" spc="-9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data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dirty="0">
                <a:cs typeface="Myriad Pro Cond"/>
              </a:rPr>
              <a:t>(extra</a:t>
            </a:r>
            <a:r>
              <a:rPr lang="en-US" sz="1600" spc="-6" dirty="0">
                <a:cs typeface="Myriad Pro Cond"/>
              </a:rPr>
              <a:t> </a:t>
            </a:r>
            <a:r>
              <a:rPr lang="en-US" sz="1600" spc="-12" dirty="0">
                <a:cs typeface="Myriad Pro Cond"/>
              </a:rPr>
              <a:t>BW)!</a:t>
            </a:r>
            <a:endParaRPr lang="en-US" sz="1600" dirty="0">
              <a:cs typeface="Myriad Pro Cond"/>
            </a:endParaRPr>
          </a:p>
        </p:txBody>
      </p:sp>
    </p:spTree>
    <p:extLst>
      <p:ext uri="{BB962C8B-B14F-4D97-AF65-F5344CB8AC3E}">
        <p14:creationId xmlns:p14="http://schemas.microsoft.com/office/powerpoint/2010/main" val="399213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5: Data-parallel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1"/>
            <a:ext cx="10193813" cy="4787756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Compute cell containing each particle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ranges::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transform(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execution::par,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indices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(),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[&amp;](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600" spc="0" dirty="0" smtClean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find_cell_index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 });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Sort </a:t>
            </a: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results by 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cell index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ranges::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sort(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execution::par,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zip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indices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[](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         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600" spc="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args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: </a:t>
            </a:r>
            <a:r>
              <a:rPr lang="en-US" sz="1600" spc="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::tuple&lt;point&amp;, </a:t>
            </a:r>
            <a:r>
              <a:rPr lang="en-US" sz="1600" spc="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&amp;&gt; 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&lt;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get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});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find </a:t>
            </a: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start/end of each 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cell, associate points with cells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ranges::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for_each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execution::par,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.cells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[&amp;](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cell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[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b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::ranges::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equal_range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indices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.points.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insert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.points.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end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sz="16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 + 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b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indices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()),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points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 + 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indices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()));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0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Grid of Particles Data </a:t>
            </a:r>
            <a:r>
              <a:rPr lang="en-US" dirty="0" smtClean="0"/>
              <a:t>Structure: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024" y="2363056"/>
            <a:ext cx="2477920" cy="2628899"/>
          </a:xfrm>
        </p:spPr>
        <p:txBody>
          <a:bodyPr/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 smtClean="0">
                <a:solidFill>
                  <a:prstClr val="black"/>
                </a:solidFill>
                <a:latin typeface="Consolas" panose="020B0609020204030204" pitchFamily="49" charset="0"/>
              </a:rPr>
              <a:t>Mesh: 4x4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800" spc="0" dirty="0" smtClean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 err="1" smtClean="0">
                <a:solidFill>
                  <a:prstClr val="black"/>
                </a:solidFill>
                <a:latin typeface="Consolas" panose="020B0609020204030204" pitchFamily="49" charset="0"/>
              </a:rPr>
              <a:t>seq</a:t>
            </a: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:    </a:t>
            </a:r>
            <a:r>
              <a:rPr lang="en-US" sz="1800" spc="0" dirty="0" smtClean="0">
                <a:solidFill>
                  <a:prstClr val="black"/>
                </a:solidFill>
                <a:latin typeface="Consolas" panose="020B0609020204030204" pitchFamily="49" charset="0"/>
              </a:rPr>
              <a:t>764 </a:t>
            </a: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prstClr val="black"/>
                </a:solidFill>
                <a:latin typeface="Consolas" panose="020B0609020204030204" pitchFamily="49" charset="0"/>
              </a:rPr>
              <a:t>ms</a:t>
            </a: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]  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v1: 59593 [</a:t>
            </a:r>
            <a:r>
              <a:rPr lang="en-US" sz="1800" spc="0" dirty="0" err="1">
                <a:solidFill>
                  <a:prstClr val="black"/>
                </a:solidFill>
                <a:latin typeface="Consolas" panose="020B0609020204030204" pitchFamily="49" charset="0"/>
              </a:rPr>
              <a:t>ms</a:t>
            </a: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]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v2: 6491 [</a:t>
            </a:r>
            <a:r>
              <a:rPr lang="en-US" sz="1800" spc="0" dirty="0" err="1">
                <a:solidFill>
                  <a:prstClr val="black"/>
                </a:solidFill>
                <a:latin typeface="Consolas" panose="020B0609020204030204" pitchFamily="49" charset="0"/>
              </a:rPr>
              <a:t>ms</a:t>
            </a: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] 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v3: 707 [</a:t>
            </a:r>
            <a:r>
              <a:rPr lang="en-US" sz="1800" spc="0" dirty="0" err="1">
                <a:solidFill>
                  <a:prstClr val="black"/>
                </a:solidFill>
                <a:latin typeface="Consolas" panose="020B0609020204030204" pitchFamily="49" charset="0"/>
              </a:rPr>
              <a:t>ms</a:t>
            </a: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]  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v4: 936 [</a:t>
            </a:r>
            <a:r>
              <a:rPr lang="en-US" sz="1800" spc="0" dirty="0" err="1">
                <a:solidFill>
                  <a:prstClr val="black"/>
                </a:solidFill>
                <a:latin typeface="Consolas" panose="020B0609020204030204" pitchFamily="49" charset="0"/>
              </a:rPr>
              <a:t>ms</a:t>
            </a: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]  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v5: 918 [</a:t>
            </a:r>
            <a:r>
              <a:rPr lang="en-US" sz="1800" spc="0" dirty="0" err="1">
                <a:solidFill>
                  <a:prstClr val="black"/>
                </a:solidFill>
                <a:latin typeface="Consolas" panose="020B0609020204030204" pitchFamily="49" charset="0"/>
              </a:rPr>
              <a:t>ms</a:t>
            </a:r>
            <a:r>
              <a:rPr lang="en-US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]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43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20506" y="2363056"/>
            <a:ext cx="2548377" cy="2628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46" indent="-182846" algn="l" defTabSz="914230" rtl="0" eaLnBrk="1" latinLnBrk="0" hangingPunct="1">
              <a:lnSpc>
                <a:spcPct val="95000"/>
              </a:lnSpc>
              <a:spcBef>
                <a:spcPts val="1399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999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15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7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38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5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65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79923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599703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99647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9592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99536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r>
              <a:rPr lang="en-US" sz="1800" spc="0" dirty="0" smtClean="0">
                <a:solidFill>
                  <a:prstClr val="black"/>
                </a:solidFill>
                <a:latin typeface="Consolas" panose="020B0609020204030204" pitchFamily="49" charset="0"/>
              </a:rPr>
              <a:t>Mesh: 16x16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endParaRPr lang="en-US" sz="1800" spc="0" dirty="0" smtClean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 err="1">
                <a:solidFill>
                  <a:prstClr val="black"/>
                </a:solidFill>
                <a:latin typeface="Consolas" panose="020B0609020204030204" pitchFamily="49" charset="0"/>
              </a:rPr>
              <a:t>seq</a:t>
            </a: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:    1800 [ms] 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v1: 59531 [ms]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v2: 1561 [ms] 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v3: 5366 [ms] 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v4: 3339 [ms] 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v5: </a:t>
            </a:r>
            <a:r>
              <a:rPr lang="fr-FR" sz="1800" spc="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897 </a:t>
            </a: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[ms]</a:t>
            </a:r>
            <a:endParaRPr lang="en-US" sz="1800" spc="0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512765" y="2363056"/>
            <a:ext cx="2477920" cy="2628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46" indent="-182846" algn="l" defTabSz="914230" rtl="0" eaLnBrk="1" latinLnBrk="0" hangingPunct="1">
              <a:lnSpc>
                <a:spcPct val="95000"/>
              </a:lnSpc>
              <a:spcBef>
                <a:spcPts val="1399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999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15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7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38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5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65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79923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599703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99647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9592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99536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r>
              <a:rPr lang="en-US" sz="1800" spc="0" dirty="0" smtClean="0">
                <a:solidFill>
                  <a:prstClr val="black"/>
                </a:solidFill>
                <a:latin typeface="Consolas" panose="020B0609020204030204" pitchFamily="49" charset="0"/>
              </a:rPr>
              <a:t>Mesh: 8x8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endParaRPr lang="en-US" sz="1800" spc="0" dirty="0" smtClean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 err="1">
                <a:solidFill>
                  <a:prstClr val="black"/>
                </a:solidFill>
                <a:latin typeface="Consolas" panose="020B0609020204030204" pitchFamily="49" charset="0"/>
              </a:rPr>
              <a:t>seq</a:t>
            </a: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:    1686 [ms]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v1: 57192 [ms]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v2: 2785 [ms]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v3: 1229 [ms]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v4: 1159 [ms]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v5: </a:t>
            </a:r>
            <a:r>
              <a:rPr lang="fr-FR" sz="1800" spc="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876 </a:t>
            </a: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[ms] </a:t>
            </a:r>
            <a:endParaRPr lang="en-US" sz="1800" spc="0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598704" y="2355118"/>
            <a:ext cx="2548377" cy="2628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46" indent="-182846" algn="l" defTabSz="914230" rtl="0" eaLnBrk="1" latinLnBrk="0" hangingPunct="1">
              <a:lnSpc>
                <a:spcPct val="95000"/>
              </a:lnSpc>
              <a:spcBef>
                <a:spcPts val="1399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999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15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7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38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5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654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79923" indent="-182846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599703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99647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9592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99536" indent="-228558" algn="l" defTabSz="914230" rtl="0" eaLnBrk="1" latinLnBrk="0" hangingPunct="1">
              <a:lnSpc>
                <a:spcPct val="90000"/>
              </a:lnSpc>
              <a:spcBef>
                <a:spcPts val="299"/>
              </a:spcBef>
              <a:spcAft>
                <a:spcPts val="299"/>
              </a:spcAft>
              <a:buClr>
                <a:schemeClr val="accent1"/>
              </a:buClr>
              <a:buFont typeface="Wingdings 2" pitchFamily="18" charset="2"/>
              <a:buChar char=""/>
              <a:defRPr sz="1399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r>
              <a:rPr lang="en-US" sz="1800" spc="0" dirty="0" smtClean="0">
                <a:solidFill>
                  <a:prstClr val="black"/>
                </a:solidFill>
                <a:latin typeface="Consolas" panose="020B0609020204030204" pitchFamily="49" charset="0"/>
              </a:rPr>
              <a:t>Mesh: 32x32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endParaRPr lang="en-US" sz="1800" spc="0" dirty="0" smtClean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 err="1">
                <a:solidFill>
                  <a:prstClr val="black"/>
                </a:solidFill>
                <a:latin typeface="Consolas" panose="020B0609020204030204" pitchFamily="49" charset="0"/>
              </a:rPr>
              <a:t>seq</a:t>
            </a: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:    </a:t>
            </a:r>
            <a:r>
              <a:rPr lang="fr-FR" sz="1800" spc="0" dirty="0" smtClean="0">
                <a:solidFill>
                  <a:prstClr val="black"/>
                </a:solidFill>
                <a:latin typeface="Consolas" panose="020B0609020204030204" pitchFamily="49" charset="0"/>
              </a:rPr>
              <a:t>2331 </a:t>
            </a: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[ms] 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v1: 63897 [ms]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v2: 1215 [ms] 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v3: 17834 [ms]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v4: 14490 [ms]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par v5: </a:t>
            </a:r>
            <a:r>
              <a:rPr lang="fr-FR" sz="1800" spc="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984 </a:t>
            </a:r>
            <a:r>
              <a:rPr lang="fr-FR" sz="1800" spc="0" dirty="0">
                <a:solidFill>
                  <a:prstClr val="black"/>
                </a:solidFill>
                <a:latin typeface="Consolas" panose="020B0609020204030204" pitchFamily="49" charset="0"/>
              </a:rPr>
              <a:t>[ms] </a:t>
            </a:r>
            <a:endParaRPr lang="en-US" sz="1800" spc="0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91413" y="3698695"/>
            <a:ext cx="1376736" cy="46233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69372" y="4262061"/>
            <a:ext cx="1376736" cy="46233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969513" y="4262061"/>
            <a:ext cx="1376736" cy="46233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74606" y="2853588"/>
            <a:ext cx="1376736" cy="46233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969513" y="2851875"/>
            <a:ext cx="1376736" cy="46233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9531793" y="2851875"/>
            <a:ext cx="1376736" cy="46233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9531793" y="4262061"/>
            <a:ext cx="1376736" cy="46233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3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Generate a Histogram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Example: </a:t>
            </a:r>
            <a:br>
              <a:rPr lang="en-US" dirty="0" smtClean="0"/>
            </a:br>
            <a:r>
              <a:rPr lang="en-US" dirty="0"/>
              <a:t>P</a:t>
            </a:r>
            <a:r>
              <a:rPr lang="en-US" dirty="0" smtClean="0"/>
              <a:t>arallel Histogram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computing a histogram for a sequence of values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maps array values to histogram bin 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id's for float input[N];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find_bin_index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value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// bins are initialized to 0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histogram_bins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NUM_BINS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++</a:t>
            </a:r>
            <a:r>
              <a:rPr lang="en-US" sz="1600" spc="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histogram_bins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find_bin_index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input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])];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/>
              <a:t>Challenge</a:t>
            </a:r>
            <a:r>
              <a:rPr lang="en-US" dirty="0"/>
              <a:t>: </a:t>
            </a:r>
            <a:r>
              <a:rPr lang="en-US" dirty="0" smtClean="0"/>
              <a:t>Create </a:t>
            </a:r>
            <a:r>
              <a:rPr lang="en-US" dirty="0"/>
              <a:t>a </a:t>
            </a:r>
            <a:r>
              <a:rPr lang="en-US" dirty="0" smtClean="0"/>
              <a:t>parallel </a:t>
            </a:r>
            <a:r>
              <a:rPr lang="en-US" dirty="0"/>
              <a:t>implementation of histogram given only </a:t>
            </a:r>
            <a:r>
              <a:rPr lang="en-US" dirty="0" smtClean="0">
                <a:latin typeface="Consolas" panose="020B0609020204030204" pitchFamily="49" charset="0"/>
              </a:rPr>
              <a:t>map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>
                <a:latin typeface="Consolas" panose="020B0609020204030204" pitchFamily="49" charset="0"/>
              </a:rPr>
              <a:t>sort</a:t>
            </a:r>
            <a:r>
              <a:rPr lang="en-US" dirty="0" smtClean="0"/>
              <a:t> </a:t>
            </a:r>
            <a:r>
              <a:rPr lang="en-US" dirty="0"/>
              <a:t>on sequences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1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Data-parallel </a:t>
            </a:r>
            <a:r>
              <a:rPr lang="en-US" dirty="0" smtClean="0"/>
              <a:t>Histogram Construction (Version </a:t>
            </a:r>
            <a:r>
              <a:rPr lang="en-US" dirty="0"/>
              <a:t>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</a:t>
            </a:r>
            <a:r>
              <a:rPr lang="en-US" sz="18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map </a:t>
            </a:r>
            <a:r>
              <a:rPr lang="en-US" sz="1800" spc="0" dirty="0" err="1">
                <a:solidFill>
                  <a:srgbClr val="008000"/>
                </a:solidFill>
                <a:latin typeface="Consolas" panose="020B0609020204030204" pitchFamily="49" charset="0"/>
              </a:rPr>
              <a:t>find_bin_index</a:t>
            </a: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 onto input sequence to get bin ids of all elements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transform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execution::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par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input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bin_ids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(),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[](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val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find_bin_index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val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); });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8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find starting point of each bin in sorted list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ranges::</a:t>
            </a:r>
            <a:r>
              <a:rPr lang="en-US" sz="18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sort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execution::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par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bin_ids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NUM_BINS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bin_ids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]] =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     // first bin starts with first element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::experimental::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for_loop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::execution::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par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bin_ids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[&amp;](</a:t>
            </a:r>
            <a:r>
              <a:rPr lang="en-US" sz="18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// store first index of input for every bin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bin_ids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 !=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bin_ids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])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bin_ids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]] =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});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compute bin sizes </a:t>
            </a:r>
            <a:r>
              <a:rPr lang="en-US" sz="18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sequentially (see next slide)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::experimental::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for_loop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NUM_BINS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[&amp;](</a:t>
            </a:r>
            <a:r>
              <a:rPr lang="en-US" sz="18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adjust_bin_size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histogram_bins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); });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8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Data-parallel Histogram Construction </a:t>
            </a:r>
            <a:r>
              <a:rPr lang="en-US" dirty="0" smtClean="0"/>
              <a:t>(Version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375949" cy="4535785"/>
          </a:xfrm>
        </p:spPr>
        <p:txBody>
          <a:bodyPr>
            <a:normAutofit fontScale="85000" lnSpcReduction="20000"/>
          </a:bodyPr>
          <a:lstStyle/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adjust_bin_size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&gt;&amp;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histogram_bins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 == -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histogram_bins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    // no items in this histogram bin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find start of next bin in order to determine size of current bin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next_idx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find_if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 +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end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(),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[](</a:t>
            </a:r>
            <a:r>
              <a:rPr lang="en-US" sz="18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v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v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!= -</a:t>
            </a:r>
            <a:r>
              <a:rPr lang="en-US" sz="18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 });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next_idx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end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histogram_bins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 = *</a:t>
            </a:r>
            <a:r>
              <a:rPr lang="en-US" sz="18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next_idx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else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histogram_bins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NUM_BINS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bin_starts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8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9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Data-parallel Histogram Construction </a:t>
            </a:r>
            <a:r>
              <a:rPr lang="en-US" dirty="0" smtClean="0"/>
              <a:t>(Version </a:t>
            </a:r>
            <a:r>
              <a:rPr lang="en-US" dirty="0"/>
              <a:t>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&gt;&amp; 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combine_histograms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&gt;&amp;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rhs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::ranges::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transform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rhs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::plus{}); 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1600" spc="0" dirty="0" smtClean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acc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namespace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experimental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input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{...};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histogram_bins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NUM_BINS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for_loop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hpx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::execution::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par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input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(),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reduction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histogram_bins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combine_histograms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[&amp;](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&gt;&amp;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local_histogram_bins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++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local_histogram_bins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find_bin_index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input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])];</a:t>
            </a:r>
          </a:p>
          <a:p>
            <a:pPr marL="0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});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parallel </a:t>
            </a:r>
            <a:r>
              <a:rPr lang="en-US" dirty="0" smtClean="0"/>
              <a:t>thinking</a:t>
            </a:r>
            <a:endParaRPr lang="en-US" dirty="0"/>
          </a:p>
          <a:p>
            <a:pPr lvl="1"/>
            <a:r>
              <a:rPr lang="en-US" dirty="0" smtClean="0"/>
              <a:t>Implementing </a:t>
            </a:r>
            <a:r>
              <a:rPr lang="en-US" dirty="0"/>
              <a:t>algorithms in terms of simple (often widely parallelizable, </a:t>
            </a:r>
            <a:r>
              <a:rPr lang="en-US" dirty="0" smtClean="0"/>
              <a:t>efficiently implemented</a:t>
            </a:r>
            <a:r>
              <a:rPr lang="en-US" dirty="0"/>
              <a:t>) operations on large data collections</a:t>
            </a:r>
          </a:p>
          <a:p>
            <a:r>
              <a:rPr lang="en-US" dirty="0"/>
              <a:t>Turn irregular parallelism into regular parallelism</a:t>
            </a:r>
          </a:p>
          <a:p>
            <a:r>
              <a:rPr lang="en-US" dirty="0"/>
              <a:t>Turn fine-grained synchronization into coarse synchronization</a:t>
            </a:r>
          </a:p>
          <a:p>
            <a:r>
              <a:rPr lang="en-US" dirty="0"/>
              <a:t>But most solutions require multiple passes over data </a:t>
            </a:r>
            <a:r>
              <a:rPr lang="en-US" dirty="0" smtClean="0"/>
              <a:t>- </a:t>
            </a:r>
            <a:r>
              <a:rPr lang="en-US" dirty="0"/>
              <a:t>bandwidth hungry!</a:t>
            </a:r>
          </a:p>
          <a:p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9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Data-Parallel </a:t>
            </a:r>
            <a:r>
              <a:rPr lang="en-US" dirty="0"/>
              <a:t>O</a:t>
            </a:r>
            <a:r>
              <a:rPr lang="en-US" dirty="0" smtClean="0"/>
              <a:t>perations</a:t>
            </a:r>
            <a:endParaRPr lang="en-US" dirty="0"/>
          </a:p>
        </p:txBody>
      </p:sp>
      <p:sp>
        <p:nvSpPr>
          <p:cNvPr id="98" name="Content Placeholder 9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output_seq</a:t>
            </a:r>
            <a:r>
              <a:rPr lang="en-US" dirty="0">
                <a:latin typeface="Consolas" panose="020B0609020204030204" pitchFamily="49" charset="0"/>
              </a:rPr>
              <a:t> = gather(</a:t>
            </a:r>
            <a:r>
              <a:rPr lang="en-US" dirty="0" err="1">
                <a:latin typeface="Consolas" panose="020B0609020204030204" pitchFamily="49" charset="0"/>
              </a:rPr>
              <a:t>index_seq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data_seq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US" dirty="0"/>
              <a:t>“Gather data from </a:t>
            </a:r>
            <a:r>
              <a:rPr lang="en-US" dirty="0" err="1">
                <a:latin typeface="Consolas" panose="020B0609020204030204" pitchFamily="49" charset="0"/>
              </a:rPr>
              <a:t>data_seq</a:t>
            </a:r>
            <a:r>
              <a:rPr lang="en-US" dirty="0"/>
              <a:t> according to indices in </a:t>
            </a:r>
            <a:r>
              <a:rPr lang="en-US" dirty="0" err="1">
                <a:latin typeface="Consolas" panose="020B0609020204030204" pitchFamily="49" charset="0"/>
              </a:rPr>
              <a:t>index_seq</a:t>
            </a:r>
            <a:r>
              <a:rPr lang="en-US" dirty="0"/>
              <a:t>”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102" name="Date Placeholder 10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95" name="object 9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103" name="Slide Number Placeholder 10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5</a:t>
            </a:fld>
            <a:endParaRPr lang="en-US"/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328" y="2964112"/>
            <a:ext cx="7892491" cy="186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4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1"/>
            <a:ext cx="9801462" cy="4351338"/>
          </a:xfrm>
        </p:spPr>
        <p:txBody>
          <a:bodyPr/>
          <a:lstStyle/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600" spc="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gather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elements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{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2.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3.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4.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5.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6.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7.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8.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indices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= {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5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4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6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spc="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gathered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::ranges::</a:t>
            </a:r>
            <a:r>
              <a:rPr lang="en-US" sz="16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transform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16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indices</a:t>
            </a: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back_inserter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gathered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[&amp;](</a:t>
            </a:r>
            <a:r>
              <a:rPr lang="en-US" sz="16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1F377F"/>
                </a:solidFill>
                <a:latin typeface="Consolas" panose="020B0609020204030204" pitchFamily="49" charset="0"/>
              </a:rPr>
              <a:t>elements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spc="0" dirty="0" err="1">
                <a:solidFill>
                  <a:srgbClr val="808080"/>
                </a:solidFill>
                <a:latin typeface="Consolas" panose="020B0609020204030204" pitchFamily="49" charset="0"/>
              </a:rPr>
              <a:t>idx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]; });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gathered: {2., 1., </a:t>
            </a:r>
            <a:r>
              <a:rPr lang="en-US" sz="1600" spc="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4</a:t>
            </a:r>
            <a:r>
              <a:rPr lang="en-US" sz="1600" spc="0" dirty="0">
                <a:solidFill>
                  <a:srgbClr val="008000"/>
                </a:solidFill>
                <a:latin typeface="Consolas" panose="020B0609020204030204" pitchFamily="49" charset="0"/>
              </a:rPr>
              <a:t>., 6., 5., 7.} 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0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Data-Parallel Operations</a:t>
            </a:r>
          </a:p>
        </p:txBody>
      </p:sp>
      <p:sp>
        <p:nvSpPr>
          <p:cNvPr id="98" name="Content Placeholder 9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output_seq</a:t>
            </a:r>
            <a:r>
              <a:rPr lang="en-US" dirty="0">
                <a:latin typeface="Consolas" panose="020B0609020204030204" pitchFamily="49" charset="0"/>
              </a:rPr>
              <a:t> = scatter(</a:t>
            </a:r>
            <a:r>
              <a:rPr lang="en-US" dirty="0" err="1">
                <a:latin typeface="Consolas" panose="020B0609020204030204" pitchFamily="49" charset="0"/>
              </a:rPr>
              <a:t>index_seq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data_seq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US" dirty="0"/>
              <a:t>“Scatter data from </a:t>
            </a:r>
            <a:r>
              <a:rPr lang="en-US" dirty="0" err="1">
                <a:latin typeface="Consolas" panose="020B0609020204030204" pitchFamily="49" charset="0"/>
              </a:rPr>
              <a:t>data_seq</a:t>
            </a:r>
            <a:r>
              <a:rPr lang="en-US" dirty="0"/>
              <a:t> according to indices in </a:t>
            </a:r>
            <a:r>
              <a:rPr lang="en-US" dirty="0" err="1">
                <a:latin typeface="Consolas" panose="020B0609020204030204" pitchFamily="49" charset="0"/>
              </a:rPr>
              <a:t>index_seq</a:t>
            </a:r>
            <a:r>
              <a:rPr lang="en-US" dirty="0"/>
              <a:t>”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102" name="Date Placeholder 10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95" name="object 9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 dirty="0"/>
          </a:p>
        </p:txBody>
      </p:sp>
      <p:sp>
        <p:nvSpPr>
          <p:cNvPr id="103" name="Slide Number Placeholder 10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7</a:t>
            </a:fld>
            <a:endParaRPr lang="en-US"/>
          </a:p>
        </p:txBody>
      </p:sp>
      <p:pic>
        <p:nvPicPr>
          <p:cNvPr id="97" name="Picture 9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674" y="2846350"/>
            <a:ext cx="7572649" cy="199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4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Zip </a:t>
            </a:r>
            <a:r>
              <a:rPr lang="en-US" dirty="0" smtClean="0"/>
              <a:t>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1"/>
            <a:ext cx="859536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nsolas" panose="020B0609020204030204" pitchFamily="49" charset="0"/>
              </a:rPr>
              <a:t>zip_iterator</a:t>
            </a:r>
            <a:r>
              <a:rPr lang="en-US" dirty="0" smtClean="0"/>
              <a:t> allows to iterate over more than one sequence at the same time</a:t>
            </a:r>
          </a:p>
          <a:p>
            <a:pPr lvl="1"/>
            <a:r>
              <a:rPr lang="en-US" dirty="0" smtClean="0"/>
              <a:t>It is initialized from a list of iterators, one for each of the sequences to combine</a:t>
            </a:r>
          </a:p>
          <a:p>
            <a:pPr lvl="1"/>
            <a:r>
              <a:rPr lang="en-US" dirty="0" smtClean="0"/>
              <a:t>When incremented, it increments all iterators it refers to</a:t>
            </a:r>
          </a:p>
          <a:p>
            <a:pPr lvl="1"/>
            <a:r>
              <a:rPr lang="en-US" dirty="0" smtClean="0"/>
              <a:t>When decremented, it decrements all iterators it refers to</a:t>
            </a:r>
          </a:p>
          <a:p>
            <a:pPr lvl="1"/>
            <a:r>
              <a:rPr lang="en-US" dirty="0" smtClean="0"/>
              <a:t>When compared with another </a:t>
            </a:r>
            <a:r>
              <a:rPr lang="en-US" dirty="0" err="1">
                <a:latin typeface="Consolas" panose="020B0609020204030204" pitchFamily="49" charset="0"/>
              </a:rPr>
              <a:t>zip_iterator</a:t>
            </a:r>
            <a:r>
              <a:rPr lang="en-US" dirty="0" smtClean="0"/>
              <a:t>, it compares all iterators it refers to pair-wise with the iterators of the other </a:t>
            </a:r>
            <a:r>
              <a:rPr lang="en-US" dirty="0" err="1" smtClean="0">
                <a:latin typeface="Consolas" panose="020B0609020204030204" pitchFamily="49" charset="0"/>
              </a:rPr>
              <a:t>zip_iterator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/>
              <a:t>When </a:t>
            </a:r>
            <a:r>
              <a:rPr lang="en-US" dirty="0" smtClean="0"/>
              <a:t>dereferenced, it dereferences all iterators it refers to an returns a tuple of those results.</a:t>
            </a:r>
          </a:p>
          <a:p>
            <a:r>
              <a:rPr lang="en-US" dirty="0" smtClean="0"/>
              <a:t>Iteration will stop once the first iterator reaches the end of its sequence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Zip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1"/>
            <a:ext cx="952080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C++ zip iterator allows you to iterate over multiple </a:t>
            </a:r>
            <a:r>
              <a:rPr lang="en-US" dirty="0" smtClean="0"/>
              <a:t>ranges simultaneously: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endParaRPr lang="en-US" sz="1800" spc="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7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R1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R2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... </a:t>
            </a:r>
            <a:r>
              <a:rPr lang="en-US" sz="17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Rs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zip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R1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7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R2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7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Rs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&amp;&amp;... </a:t>
            </a:r>
            <a:r>
              <a:rPr lang="en-US" sz="1700" spc="0" smtClean="0">
                <a:solidFill>
                  <a:srgbClr val="808080"/>
                </a:solidFill>
                <a:latin typeface="Consolas" panose="020B0609020204030204" pitchFamily="49" charset="0"/>
              </a:rPr>
              <a:t>rs</a:t>
            </a:r>
            <a:r>
              <a:rPr lang="en-US" sz="1700" spc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iterator_range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17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zip_iterator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7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7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7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7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rs</a:t>
            </a:r>
            <a:r>
              <a:rPr lang="en-US" sz="17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7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begin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()...),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700" spc="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zip_iterator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7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end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700" spc="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7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end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700" spc="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rs</a:t>
            </a:r>
            <a:r>
              <a:rPr lang="en-US" sz="1700" spc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700" spc="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end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()...));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7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>
                <a:solidFill>
                  <a:srgbClr val="74531F"/>
                </a:solidFill>
                <a:latin typeface="Consolas" panose="020B0609020204030204" pitchFamily="49" charset="0"/>
              </a:rPr>
              <a:t>main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700" spc="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700" spc="0" dirty="0">
                <a:solidFill>
                  <a:srgbClr val="1F377F"/>
                </a:solidFill>
                <a:latin typeface="Consolas" panose="020B0609020204030204" pitchFamily="49" charset="0"/>
              </a:rPr>
              <a:t>vec1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700" spc="0" dirty="0" err="1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r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n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e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spc="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700" spc="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700" spc="0" dirty="0">
                <a:solidFill>
                  <a:srgbClr val="1F377F"/>
                </a:solidFill>
                <a:latin typeface="Consolas" panose="020B0609020204030204" pitchFamily="49" charset="0"/>
              </a:rPr>
              <a:t>vec2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7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>
                <a:solidFill>
                  <a:srgbClr val="A31515"/>
                </a:solidFill>
                <a:latin typeface="Consolas" panose="020B0609020204030204" pitchFamily="49" charset="0"/>
              </a:rPr>
              <a:t>a</a:t>
            </a:r>
            <a:r>
              <a:rPr lang="en-US" sz="17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g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s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700" spc="0" dirty="0">
                <a:solidFill>
                  <a:srgbClr val="008000"/>
                </a:solidFill>
                <a:latin typeface="Consolas" panose="020B0609020204030204" pitchFamily="49" charset="0"/>
              </a:rPr>
              <a:t>    // Example usage of </a:t>
            </a:r>
            <a:r>
              <a:rPr lang="en-US" sz="1700" spc="0" dirty="0" err="1">
                <a:solidFill>
                  <a:srgbClr val="008000"/>
                </a:solidFill>
                <a:latin typeface="Consolas" panose="020B0609020204030204" pitchFamily="49" charset="0"/>
              </a:rPr>
              <a:t>zip_iterator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700" spc="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7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ch1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ch2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 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700" spc="0" dirty="0">
                <a:solidFill>
                  <a:srgbClr val="74531F"/>
                </a:solidFill>
                <a:latin typeface="Consolas" panose="020B0609020204030204" pitchFamily="49" charset="0"/>
              </a:rPr>
              <a:t>zip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spc="0" dirty="0">
                <a:solidFill>
                  <a:srgbClr val="1F377F"/>
                </a:solidFill>
                <a:latin typeface="Consolas" panose="020B0609020204030204" pitchFamily="49" charset="0"/>
              </a:rPr>
              <a:t>vec1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>
                <a:solidFill>
                  <a:srgbClr val="1F377F"/>
                </a:solidFill>
                <a:latin typeface="Consolas" panose="020B0609020204030204" pitchFamily="49" charset="0"/>
              </a:rPr>
              <a:t>vec2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7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spc="0" dirty="0" err="1">
                <a:solidFill>
                  <a:srgbClr val="74531F"/>
                </a:solidFill>
                <a:latin typeface="Consolas" panose="020B0609020204030204" pitchFamily="49" charset="0"/>
              </a:rPr>
              <a:t>println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"(</a:t>
            </a:r>
            <a:r>
              <a:rPr lang="en-US" sz="1700" spc="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{}, {})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ch1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ch2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 defTabSz="91440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3/13/2025, Lecture 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Data Parallelism (2)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9</a:t>
            </a:fld>
            <a:endParaRPr lang="en-US"/>
          </a:p>
        </p:txBody>
      </p:sp>
      <p:pic>
        <p:nvPicPr>
          <p:cNvPr id="1026" name="Picture 2" descr="https://www.cppstories.com/2023/images/ranges_zip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734"/>
          <a:stretch/>
        </p:blipFill>
        <p:spPr bwMode="auto">
          <a:xfrm>
            <a:off x="6917155" y="3884614"/>
            <a:ext cx="4832884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8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Introduction</Template>
  <TotalTime>2426</TotalTime>
  <Words>6168</Words>
  <Application>Microsoft Office PowerPoint</Application>
  <PresentationFormat>Widescreen</PresentationFormat>
  <Paragraphs>783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Arial</vt:lpstr>
      <vt:lpstr>Calibri</vt:lpstr>
      <vt:lpstr>Cambria Math</vt:lpstr>
      <vt:lpstr>Century Schoolbook</vt:lpstr>
      <vt:lpstr>Consolas</vt:lpstr>
      <vt:lpstr>Myriad Pro Cond</vt:lpstr>
      <vt:lpstr>Wingdings 2</vt:lpstr>
      <vt:lpstr>View</vt:lpstr>
      <vt:lpstr>Data Parallelism (2)</vt:lpstr>
      <vt:lpstr>Today’s Theme (cont.)</vt:lpstr>
      <vt:lpstr>Key Data Type: Sequences</vt:lpstr>
      <vt:lpstr> Other Key Data-parallel Operations</vt:lpstr>
      <vt:lpstr>Key Data-Parallel Operations</vt:lpstr>
      <vt:lpstr>Gather Operation</vt:lpstr>
      <vt:lpstr>Key Data-Parallel Operations</vt:lpstr>
      <vt:lpstr>Aside: Zip Iterator</vt:lpstr>
      <vt:lpstr>Aside: Zip Iterator</vt:lpstr>
      <vt:lpstr>Aside: Zip Iterator (Simplified)</vt:lpstr>
      <vt:lpstr>Scatter Operation</vt:lpstr>
      <vt:lpstr>Scatter/Gather Machine Instructions</vt:lpstr>
      <vt:lpstr>More Sequence Operations: Sort</vt:lpstr>
      <vt:lpstr>Turning a Scatter into Sort/Gather</vt:lpstr>
      <vt:lpstr>Turning a Scatter into Sort/Gather</vt:lpstr>
      <vt:lpstr>More Sequence Operations: Filter</vt:lpstr>
      <vt:lpstr>Filter</vt:lpstr>
      <vt:lpstr>Parallel Filter</vt:lpstr>
      <vt:lpstr>Parallel Filter</vt:lpstr>
      <vt:lpstr>Parallel Filter</vt:lpstr>
      <vt:lpstr>Implementing scatterOp with atomic sort/map/segmented-scan</vt:lpstr>
      <vt:lpstr>More Sequence Operations: Exercise</vt:lpstr>
      <vt:lpstr>Scan/Segmented Scan Summary</vt:lpstr>
      <vt:lpstr>Examples</vt:lpstr>
      <vt:lpstr>Example: Create Grid of Particles Data Structure</vt:lpstr>
      <vt:lpstr>Common use of this Structure:  N-Body Problems</vt:lpstr>
      <vt:lpstr>Create Grid of Particles Data Structure</vt:lpstr>
      <vt:lpstr>Sequential Implementation</vt:lpstr>
      <vt:lpstr>Solution 1: Parallelize over Particles</vt:lpstr>
      <vt:lpstr>Solution 1: Parallelize over Particles</vt:lpstr>
      <vt:lpstr>Solution 2: Use finer-granularity Locks</vt:lpstr>
      <vt:lpstr>Solution 2: Use finer-granularity Locks</vt:lpstr>
      <vt:lpstr>Solution 2: Use finer-granularity Locks</vt:lpstr>
      <vt:lpstr>Solution 3: Parallelize over Cells</vt:lpstr>
      <vt:lpstr>Solution 3: Parallelize over Cells</vt:lpstr>
      <vt:lpstr>Solution 3.1: Parallelize over Cells</vt:lpstr>
      <vt:lpstr>Solution 4: Compute partial Results &amp; Merge</vt:lpstr>
      <vt:lpstr>Solution 4: Compute partial Results &amp; Merge</vt:lpstr>
      <vt:lpstr>Solution 4: Compute partial Results &amp; Merge</vt:lpstr>
      <vt:lpstr>Solution 4: Compute partial Results &amp; Merge</vt:lpstr>
      <vt:lpstr>Solution 5: Data-parallel Approach</vt:lpstr>
      <vt:lpstr>Solution 5: Data-parallel Approach</vt:lpstr>
      <vt:lpstr>Create Grid of Particles Data Structure: Results</vt:lpstr>
      <vt:lpstr>Examples</vt:lpstr>
      <vt:lpstr>Another Example:  Parallel Histogram</vt:lpstr>
      <vt:lpstr>Data-parallel Histogram Construction (Version 1)</vt:lpstr>
      <vt:lpstr>Data-parallel Histogram Construction (Version 1)</vt:lpstr>
      <vt:lpstr>Data-parallel Histogram Construction (Version 2)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Hartmut Kaiser</dc:creator>
  <cp:lastModifiedBy>Hartmut Kaiser</cp:lastModifiedBy>
  <cp:revision>528</cp:revision>
  <dcterms:created xsi:type="dcterms:W3CDTF">2024-06-27T20:10:03Z</dcterms:created>
  <dcterms:modified xsi:type="dcterms:W3CDTF">2025-03-19T00:58:37Z</dcterms:modified>
</cp:coreProperties>
</file>