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9"/>
  </p:notesMasterIdLst>
  <p:sldIdLst>
    <p:sldId id="256" r:id="rId2"/>
    <p:sldId id="513" r:id="rId3"/>
    <p:sldId id="512" r:id="rId4"/>
    <p:sldId id="342" r:id="rId5"/>
    <p:sldId id="343" r:id="rId6"/>
    <p:sldId id="344" r:id="rId7"/>
    <p:sldId id="345" r:id="rId8"/>
    <p:sldId id="403" r:id="rId9"/>
    <p:sldId id="404" r:id="rId10"/>
    <p:sldId id="405" r:id="rId11"/>
    <p:sldId id="406" r:id="rId12"/>
    <p:sldId id="364" r:id="rId13"/>
    <p:sldId id="357" r:id="rId14"/>
    <p:sldId id="358" r:id="rId15"/>
    <p:sldId id="479" r:id="rId16"/>
    <p:sldId id="399" r:id="rId17"/>
    <p:sldId id="400" r:id="rId18"/>
    <p:sldId id="401" r:id="rId19"/>
    <p:sldId id="402" r:id="rId20"/>
    <p:sldId id="480" r:id="rId21"/>
    <p:sldId id="359" r:id="rId22"/>
    <p:sldId id="360" r:id="rId23"/>
    <p:sldId id="361" r:id="rId24"/>
    <p:sldId id="514" r:id="rId25"/>
    <p:sldId id="516" r:id="rId26"/>
    <p:sldId id="430" r:id="rId27"/>
    <p:sldId id="429" r:id="rId28"/>
    <p:sldId id="515" r:id="rId29"/>
    <p:sldId id="518" r:id="rId30"/>
    <p:sldId id="432" r:id="rId31"/>
    <p:sldId id="433" r:id="rId32"/>
    <p:sldId id="464" r:id="rId33"/>
    <p:sldId id="465" r:id="rId34"/>
    <p:sldId id="468" r:id="rId35"/>
    <p:sldId id="470" r:id="rId36"/>
    <p:sldId id="481" r:id="rId37"/>
    <p:sldId id="448" r:id="rId38"/>
    <p:sldId id="449" r:id="rId39"/>
    <p:sldId id="450" r:id="rId40"/>
    <p:sldId id="451" r:id="rId41"/>
    <p:sldId id="517" r:id="rId42"/>
    <p:sldId id="452" r:id="rId43"/>
    <p:sldId id="483" r:id="rId44"/>
    <p:sldId id="455" r:id="rId45"/>
    <p:sldId id="453" r:id="rId46"/>
    <p:sldId id="519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1080" userDrawn="1">
          <p15:clr>
            <a:srgbClr val="A4A3A4"/>
          </p15:clr>
        </p15:guide>
        <p15:guide id="3" pos="5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3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0" y="522"/>
      </p:cViewPr>
      <p:guideLst>
        <p:guide orient="horz" pos="144"/>
        <p:guide pos="1080"/>
        <p:guide pos="5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7BF1-0896-496D-9A8A-6BEF03F3AD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72663-DF3E-43B2-AC68-282C13AE60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CECD-A69C-4192-9805-CEAEF6BAF9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1F1E-88C4-4BA5-8062-1019F93494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19" cy="1691641"/>
          </a:xfrm>
        </p:spPr>
        <p:txBody>
          <a:bodyPr>
            <a:normAutofit/>
          </a:bodyPr>
          <a:lstStyle>
            <a:lvl1pPr marL="0" indent="0" algn="l">
              <a:buNone/>
              <a:defRPr sz="2199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15" indent="0" algn="ctr">
              <a:buNone/>
              <a:defRPr sz="2199"/>
            </a:lvl2pPr>
            <a:lvl3pPr marL="914230" indent="0" algn="ctr">
              <a:buNone/>
              <a:defRPr sz="2199"/>
            </a:lvl3pPr>
            <a:lvl4pPr marL="1371345" indent="0" algn="ctr">
              <a:buNone/>
              <a:defRPr sz="1999"/>
            </a:lvl4pPr>
            <a:lvl5pPr marL="1828460" indent="0" algn="ctr">
              <a:buNone/>
              <a:defRPr sz="1999"/>
            </a:lvl5pPr>
            <a:lvl6pPr marL="2285577" indent="0" algn="ctr">
              <a:buNone/>
              <a:defRPr sz="1999"/>
            </a:lvl6pPr>
            <a:lvl7pPr marL="2742692" indent="0" algn="ctr">
              <a:buNone/>
              <a:defRPr sz="1999"/>
            </a:lvl7pPr>
            <a:lvl8pPr marL="3199806" indent="0" algn="ctr">
              <a:buNone/>
              <a:defRPr sz="1999"/>
            </a:lvl8pPr>
            <a:lvl9pPr marL="3656921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9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1"/>
            <a:ext cx="2476501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1"/>
            <a:ext cx="7734301" cy="5897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05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40" y="2698852"/>
            <a:ext cx="7277733" cy="553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40" y="3446781"/>
            <a:ext cx="3890009" cy="70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19" cy="1691641"/>
          </a:xfrm>
        </p:spPr>
        <p:txBody>
          <a:bodyPr anchor="t">
            <a:normAutofit/>
          </a:bodyPr>
          <a:lstStyle>
            <a:lvl1pPr marL="0" indent="0">
              <a:buNone/>
              <a:defRPr sz="2199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1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23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4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57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26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98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692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0">
                <a:solidFill>
                  <a:schemeClr val="tx2"/>
                </a:solidFill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3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99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marL="0" lvl="0" indent="0" algn="l" defTabSz="914230" rtl="0" eaLnBrk="1" latinLnBrk="0" hangingPunct="1">
              <a:lnSpc>
                <a:spcPct val="90000"/>
              </a:lnSpc>
              <a:spcBef>
                <a:spcPts val="199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660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7" y="2099735"/>
            <a:ext cx="3200400" cy="3810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99"/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57802"/>
            <a:ext cx="9982201" cy="914399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1292840" cy="51289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0" indent="0">
              <a:buNone/>
              <a:defRPr sz="2399"/>
            </a:lvl3pPr>
            <a:lvl4pPr marL="1371345" indent="0">
              <a:buNone/>
              <a:defRPr sz="1999"/>
            </a:lvl4pPr>
            <a:lvl5pPr marL="1828460" indent="0">
              <a:buNone/>
              <a:defRPr sz="1999"/>
            </a:lvl5pPr>
            <a:lvl6pPr marL="2285577" indent="0">
              <a:buNone/>
              <a:defRPr sz="1999"/>
            </a:lvl6pPr>
            <a:lvl7pPr marL="2742692" indent="0">
              <a:buNone/>
              <a:defRPr sz="1999"/>
            </a:lvl7pPr>
            <a:lvl8pPr marL="3199806" indent="0">
              <a:buNone/>
              <a:defRPr sz="1999"/>
            </a:lvl8pPr>
            <a:lvl9pPr marL="3656921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6108590"/>
            <a:ext cx="9982201" cy="59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99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1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4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39" y="6172201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230" rtl="0" eaLnBrk="1" latinLnBrk="0" hangingPunct="1">
        <a:lnSpc>
          <a:spcPct val="90000"/>
        </a:lnSpc>
        <a:spcBef>
          <a:spcPct val="0"/>
        </a:spcBef>
        <a:buNone/>
        <a:defRPr sz="4399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30" rtl="0" eaLnBrk="1" latinLnBrk="0" hangingPunct="1">
        <a:lnSpc>
          <a:spcPct val="95000"/>
        </a:lnSpc>
        <a:spcBef>
          <a:spcPts val="1399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999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15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38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5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65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9923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99703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899647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199592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499536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6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1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Tasks &amp; Concurrency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teaching.hkaiser.org/spring2025/csc4400/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Autofit/>
          </a:bodyPr>
          <a:lstStyle/>
          <a:p>
            <a:r>
              <a:rPr lang="en-US" sz="2800" dirty="0" smtClean="0"/>
              <a:t>Asynchronous programming model</a:t>
            </a:r>
          </a:p>
          <a:p>
            <a:pPr lvl="1"/>
            <a:r>
              <a:rPr lang="en-US" sz="2400" dirty="0" smtClean="0"/>
              <a:t>Objects interact using asynchronous functions calls</a:t>
            </a:r>
          </a:p>
          <a:p>
            <a:pPr lvl="2"/>
            <a:r>
              <a:rPr lang="en-US" sz="2000" dirty="0" smtClean="0"/>
              <a:t>Remote calls are sent as active messages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Futures</a:t>
            </a:r>
            <a:r>
              <a:rPr lang="en-US" sz="2400" dirty="0" smtClean="0"/>
              <a:t> are used to represent data dependencies in asynchronous execution and dataflow</a:t>
            </a:r>
          </a:p>
          <a:p>
            <a:pPr lvl="1"/>
            <a:r>
              <a:rPr lang="en-US" sz="2400" dirty="0" smtClean="0"/>
              <a:t>View the entire (super-) computer as a single C++ abstract machine (HPX’ AGAS: active global address space)</a:t>
            </a:r>
          </a:p>
          <a:p>
            <a:pPr lvl="1"/>
            <a:r>
              <a:rPr lang="en-US" sz="2400" dirty="0" smtClean="0"/>
              <a:t>Tasks operate on C++ objects possibly distributed across the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Autofit/>
          </a:bodyPr>
          <a:lstStyle/>
          <a:p>
            <a:r>
              <a:rPr lang="en-US" sz="2400" dirty="0" smtClean="0"/>
              <a:t>Semantic and syntactic equivalence of local and remote operation</a:t>
            </a:r>
          </a:p>
          <a:p>
            <a:pPr lvl="1"/>
            <a:r>
              <a:rPr lang="en-US" sz="1800" dirty="0" smtClean="0"/>
              <a:t>Enables performance portability</a:t>
            </a:r>
          </a:p>
          <a:p>
            <a:pPr lvl="1"/>
            <a:r>
              <a:rPr lang="en-US" sz="1800" dirty="0" smtClean="0"/>
              <a:t>Unified approach to vector-, core-, and node- level parallelism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Futurization</a:t>
            </a:r>
            <a:r>
              <a:rPr lang="en-US" sz="2400" dirty="0" smtClean="0"/>
              <a:t> technique</a:t>
            </a:r>
          </a:p>
          <a:p>
            <a:pPr lvl="1"/>
            <a:r>
              <a:rPr lang="en-US" sz="1800" dirty="0" smtClean="0"/>
              <a:t>Formal way of transforming sequential code into auto-parallelized, asynchronous code</a:t>
            </a:r>
          </a:p>
          <a:p>
            <a:r>
              <a:rPr lang="en-US" sz="2000" dirty="0" smtClean="0"/>
              <a:t>Fully conforming to API as prescribed by C++ Standard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Tasks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in </a:t>
            </a:r>
            <a:r>
              <a:rPr lang="en-US" dirty="0" smtClean="0"/>
              <a:t>Terms </a:t>
            </a:r>
            <a:r>
              <a:rPr lang="en-US" dirty="0"/>
              <a:t>of </a:t>
            </a:r>
            <a:r>
              <a:rPr lang="en-US" dirty="0" smtClean="0"/>
              <a:t>Tasks</a:t>
            </a:r>
            <a:r>
              <a:rPr lang="en-US" dirty="0"/>
              <a:t>, </a:t>
            </a:r>
            <a:r>
              <a:rPr lang="en-US" dirty="0" smtClean="0"/>
              <a:t>not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 thread is 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</a:t>
            </a:r>
            <a:r>
              <a:rPr lang="en-US" dirty="0"/>
              <a:t> concept, a way of thinking about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machine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task</a:t>
            </a:r>
            <a:r>
              <a:rPr lang="en-US" dirty="0"/>
              <a:t> is an application notion, something you'd like to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referably </a:t>
            </a:r>
            <a:r>
              <a:rPr lang="en-US" dirty="0"/>
              <a:t>concurrently with other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Sequencing happens based on data dependencies, not function order</a:t>
            </a:r>
            <a:endParaRPr lang="en-US" dirty="0" smtClean="0"/>
          </a:p>
          <a:p>
            <a:pPr lvl="1"/>
            <a:r>
              <a:rPr lang="en-US" dirty="0" smtClean="0"/>
              <a:t>Application </a:t>
            </a:r>
            <a:r>
              <a:rPr lang="en-US" dirty="0"/>
              <a:t>concepts are easier to reason </a:t>
            </a:r>
            <a:r>
              <a:rPr lang="en-US" dirty="0" smtClean="0"/>
              <a:t>about</a:t>
            </a:r>
            <a:endParaRPr lang="en-US" dirty="0"/>
          </a:p>
          <a:p>
            <a:r>
              <a:rPr lang="en-US" dirty="0" smtClean="0"/>
              <a:t>Try to reason about “What to do</a:t>
            </a:r>
            <a:r>
              <a:rPr lang="en-US" dirty="0" smtClean="0"/>
              <a:t>?”, “What needs to be done before this?” </a:t>
            </a:r>
            <a:r>
              <a:rPr lang="en-US" dirty="0"/>
              <a:t>(tasks) </a:t>
            </a:r>
          </a:p>
          <a:p>
            <a:r>
              <a:rPr lang="en-US" dirty="0" smtClean="0"/>
              <a:t>Rather to think about “How to do things?” </a:t>
            </a:r>
            <a:r>
              <a:rPr lang="en-US" dirty="0"/>
              <a:t>(threads)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Simple code: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H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(P, X);</a:t>
            </a:r>
          </a:p>
          <a:p>
            <a:r>
              <a:rPr lang="en-US" dirty="0" smtClean="0"/>
              <a:t>Dependency graph (implicit):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program is executed line by line</a:t>
            </a:r>
          </a:p>
          <a:p>
            <a:r>
              <a:rPr lang="en-US" dirty="0" smtClean="0"/>
              <a:t>Each </a:t>
            </a:r>
            <a:r>
              <a:rPr lang="en-US" dirty="0"/>
              <a:t>time a function is called the </a:t>
            </a:r>
            <a:r>
              <a:rPr lang="en-US" dirty="0" smtClean="0"/>
              <a:t>calling code </a:t>
            </a:r>
            <a:r>
              <a:rPr lang="en-US" dirty="0"/>
              <a:t>waits until </a:t>
            </a:r>
            <a:r>
              <a:rPr lang="en-US" dirty="0" smtClean="0"/>
              <a:t>the functions </a:t>
            </a:r>
            <a:r>
              <a:rPr lang="en-US" dirty="0"/>
              <a:t>finishes</a:t>
            </a:r>
          </a:p>
          <a:p>
            <a:r>
              <a:rPr lang="en-US" dirty="0" smtClean="0"/>
              <a:t>We could compute </a:t>
            </a:r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at the same time, </a:t>
            </a:r>
            <a:r>
              <a:rPr lang="en-US" dirty="0" smtClean="0"/>
              <a:t>since the </a:t>
            </a:r>
            <a:r>
              <a:rPr lang="en-US" dirty="0"/>
              <a:t>data is independent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</a:t>
            </a:r>
            <a:r>
              <a:rPr lang="en-US" dirty="0"/>
              <a:t>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477000" y="2971800"/>
            <a:ext cx="2322613" cy="1430734"/>
            <a:chOff x="5254752" y="3505200"/>
            <a:chExt cx="2322613" cy="1430734"/>
          </a:xfrm>
        </p:grpSpPr>
        <p:sp>
          <p:nvSpPr>
            <p:cNvPr id="7" name="Oval 6"/>
            <p:cNvSpPr/>
            <p:nvPr/>
          </p:nvSpPr>
          <p:spPr>
            <a:xfrm>
              <a:off x="6096000" y="3505200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967765" y="4326334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54752" y="4326334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7"/>
              <a:endCxn id="7" idx="3"/>
            </p:cNvCxnSpPr>
            <p:nvPr/>
          </p:nvCxnSpPr>
          <p:spPr>
            <a:xfrm flipV="1">
              <a:off x="5775078" y="4025526"/>
              <a:ext cx="410196" cy="3900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1"/>
              <a:endCxn id="7" idx="5"/>
            </p:cNvCxnSpPr>
            <p:nvPr/>
          </p:nvCxnSpPr>
          <p:spPr>
            <a:xfrm flipH="1" flipV="1">
              <a:off x="6616326" y="4025526"/>
              <a:ext cx="440713" cy="3900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5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have seen before, using plain threads 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it complicated to ‘return’ results from separate computations</a:t>
            </a:r>
          </a:p>
          <a:p>
            <a:pPr lvl="1"/>
            <a:r>
              <a:rPr lang="en-US" dirty="0" smtClean="0"/>
              <a:t>Often requires additional thread-safety measures to aggregate over many results</a:t>
            </a:r>
          </a:p>
          <a:p>
            <a:r>
              <a:rPr lang="en-US" dirty="0" smtClean="0"/>
              <a:t>Today, we will see what facilities can be applied to overcome these limitations</a:t>
            </a:r>
          </a:p>
          <a:p>
            <a:r>
              <a:rPr lang="en-US" dirty="0" smtClean="0"/>
              <a:t>The idea is to create mechanisms that allow to directly access the return value of a function spawned asynchronously</a:t>
            </a:r>
          </a:p>
          <a:p>
            <a:pPr lvl="1"/>
            <a:r>
              <a:rPr lang="en-US" dirty="0" smtClean="0"/>
              <a:t>That also allows for keeping the asynchronous functions side-effect free</a:t>
            </a:r>
          </a:p>
          <a:p>
            <a:r>
              <a:rPr lang="en-US" dirty="0" smtClean="0"/>
              <a:t>Additionally we will develop an asynchronous programming model that minimizes thread suspension and synchronization</a:t>
            </a:r>
          </a:p>
          <a:p>
            <a:pPr lvl="1"/>
            <a:r>
              <a:rPr lang="en-US" dirty="0" smtClean="0"/>
              <a:t>We will introduce C++ language features that directly support this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902517" cy="139712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Aside: The Future of Computation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35" y="2900592"/>
            <a:ext cx="7277488" cy="23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308907" cy="4351337"/>
          </a:xfrm>
        </p:spPr>
        <p:txBody>
          <a:bodyPr/>
          <a:lstStyle/>
          <a:p>
            <a:r>
              <a:rPr lang="en-US" dirty="0" smtClean="0"/>
              <a:t>Many ways to get hold of a (the) future, simplest way is to use (</a:t>
            </a:r>
            <a:r>
              <a:rPr lang="en-US" dirty="0" err="1" smtClean="0"/>
              <a:t>std</a:t>
            </a:r>
            <a:r>
              <a:rPr lang="en-US" dirty="0" smtClean="0"/>
              <a:t>) </a:t>
            </a:r>
            <a:r>
              <a:rPr lang="en-US" dirty="0" err="1" smtClean="0"/>
              <a:t>async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685800" lvl="1" indent="0">
              <a:spcBef>
                <a:spcPts val="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universal_answer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 return 42; }</a:t>
            </a:r>
          </a:p>
          <a:p>
            <a:pPr marL="685800" lvl="1" indent="0">
              <a:spcBef>
                <a:spcPts val="0"/>
              </a:spcBef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0">
              <a:spcBef>
                <a:spcPts val="0"/>
              </a:spcBef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deep_thought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685800" lvl="1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0">
              <a:spcBef>
                <a:spcPts val="0"/>
              </a:spcBef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future&lt;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promised_answer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async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universal_answer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685800" lvl="1" indent="0">
              <a:spcBef>
                <a:spcPts val="0"/>
              </a:spcBef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do other things for 7.5 million years</a:t>
            </a:r>
            <a:endParaRPr lang="en-US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685800" lvl="1" indent="0">
              <a:spcBef>
                <a:spcPts val="0"/>
              </a:spcBef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0">
              <a:spcBef>
                <a:spcPts val="0"/>
              </a:spcBef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promised_answer.get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&lt;&lt;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prints 42</a:t>
            </a:r>
            <a:endParaRPr lang="en-US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685800" lvl="1" indent="0">
              <a:spcBef>
                <a:spcPts val="0"/>
              </a:spcBef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(the) </a:t>
            </a:r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D6AF4-B5A0-4A07-BEF4-28FAD63537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(the) </a:t>
            </a:r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8595360" cy="453267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::future</a:t>
            </a:r>
            <a:r>
              <a:rPr lang="en-US" dirty="0"/>
              <a:t> provides a mechanism to access the </a:t>
            </a:r>
            <a:r>
              <a:rPr lang="en-US" dirty="0" smtClean="0"/>
              <a:t>result of </a:t>
            </a:r>
            <a:r>
              <a:rPr lang="en-US" dirty="0" smtClean="0"/>
              <a:t>an asynchronous operations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one created by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dirty="0"/>
              <a:t> and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provides </a:t>
            </a:r>
            <a:r>
              <a:rPr lang="en-US" dirty="0" smtClean="0"/>
              <a:t>methods </a:t>
            </a:r>
            <a:r>
              <a:rPr lang="en-US" dirty="0"/>
              <a:t>for </a:t>
            </a:r>
            <a:r>
              <a:rPr lang="en-US" dirty="0" smtClean="0"/>
              <a:t>synchronization with the result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Synchronization</a:t>
            </a:r>
            <a:r>
              <a:rPr lang="en-US" dirty="0" smtClean="0"/>
              <a:t>: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</a:rPr>
              <a:t>.get()</a:t>
            </a:r>
            <a:r>
              <a:rPr lang="en-US" sz="1600" dirty="0"/>
              <a:t> </a:t>
            </a:r>
            <a:r>
              <a:rPr lang="en-US" dirty="0" smtClean="0"/>
              <a:t>suspends </a:t>
            </a:r>
            <a:r>
              <a:rPr lang="en-US" dirty="0" smtClean="0"/>
              <a:t>until the </a:t>
            </a:r>
            <a:r>
              <a:rPr lang="en-US" dirty="0"/>
              <a:t>computation </a:t>
            </a:r>
            <a:r>
              <a:rPr lang="en-US" dirty="0"/>
              <a:t>has finished and returns the result of the function</a:t>
            </a:r>
            <a:endParaRPr lang="en-US" dirty="0" smtClean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.wait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 waits until the computation </a:t>
            </a:r>
            <a:r>
              <a:rPr lang="en-US" dirty="0" smtClean="0"/>
              <a:t>has finished</a:t>
            </a:r>
            <a:endParaRPr lang="en-US" dirty="0" smtClean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wait_for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chrono</a:t>
            </a:r>
            <a:r>
              <a:rPr lang="en-US" dirty="0">
                <a:latin typeface="Consolas" panose="020B0609020204030204" pitchFamily="49" charset="0"/>
              </a:rPr>
              <a:t>::seconds(1))</a:t>
            </a:r>
            <a:r>
              <a:rPr lang="en-US" dirty="0"/>
              <a:t> returns if </a:t>
            </a:r>
            <a:r>
              <a:rPr lang="en-US" dirty="0" smtClean="0"/>
              <a:t>the result </a:t>
            </a:r>
            <a:r>
              <a:rPr lang="en-US" dirty="0"/>
              <a:t>is not available </a:t>
            </a:r>
            <a:r>
              <a:rPr lang="en-US" dirty="0" smtClean="0"/>
              <a:t>after </a:t>
            </a:r>
            <a:r>
              <a:rPr lang="en-US" dirty="0"/>
              <a:t>the specified timeout duration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latin typeface="Consolas" panose="020B0609020204030204" pitchFamily="49" charset="0"/>
              </a:rPr>
              <a:t>wait_until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chrono</a:t>
            </a:r>
            <a:r>
              <a:rPr lang="en-US" dirty="0" smtClean="0">
                <a:latin typeface="Consolas" panose="020B0609020204030204" pitchFamily="49" charset="0"/>
              </a:rPr>
              <a:t>::now()+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chrono</a:t>
            </a:r>
            <a:r>
              <a:rPr lang="en-US" dirty="0">
                <a:latin typeface="Consolas" panose="020B0609020204030204" pitchFamily="49" charset="0"/>
              </a:rPr>
              <a:t>::seconds(1))</a:t>
            </a:r>
            <a:r>
              <a:rPr lang="en-US" dirty="0"/>
              <a:t> waits for a </a:t>
            </a:r>
            <a:r>
              <a:rPr lang="en-US" dirty="0" smtClean="0"/>
              <a:t>result to </a:t>
            </a:r>
            <a:r>
              <a:rPr lang="en-US" dirty="0"/>
              <a:t>become </a:t>
            </a:r>
            <a:r>
              <a:rPr lang="en-US" dirty="0" smtClean="0"/>
              <a:t>available</a:t>
            </a:r>
            <a:r>
              <a:rPr lang="en-US" dirty="0"/>
              <a:t> </a:t>
            </a:r>
            <a:r>
              <a:rPr lang="en-US" dirty="0" smtClean="0"/>
              <a:t>until given point in time</a:t>
            </a:r>
          </a:p>
          <a:p>
            <a:pPr lvl="1"/>
            <a:r>
              <a:rPr lang="en-US" dirty="0" smtClean="0"/>
              <a:t>Both block </a:t>
            </a:r>
            <a:r>
              <a:rPr lang="en-US" dirty="0"/>
              <a:t>until specified timeout time has been reached or the result becomes available, whichever comes first.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(the)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542977" cy="4351337"/>
          </a:xfrm>
        </p:spPr>
        <p:txBody>
          <a:bodyPr/>
          <a:lstStyle/>
          <a:p>
            <a:r>
              <a:rPr lang="en-US" dirty="0" smtClean="0"/>
              <a:t>A future is an object representing a result which has not been calculated yet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65860" y="2587132"/>
            <a:ext cx="4312920" cy="3234828"/>
            <a:chOff x="1165860" y="2587132"/>
            <a:chExt cx="4312920" cy="3234828"/>
          </a:xfrm>
        </p:grpSpPr>
        <p:sp>
          <p:nvSpPr>
            <p:cNvPr id="8" name="Rectangle 7"/>
            <p:cNvSpPr/>
            <p:nvPr/>
          </p:nvSpPr>
          <p:spPr>
            <a:xfrm>
              <a:off x="1165860" y="2587132"/>
              <a:ext cx="4312920" cy="3234828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257300" y="2662310"/>
              <a:ext cx="4089399" cy="3048000"/>
              <a:chOff x="3200400" y="533400"/>
              <a:chExt cx="4089399" cy="3048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3200400" y="533400"/>
                <a:ext cx="2057400" cy="30480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Locality 1</a:t>
                </a: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4543846" y="1905000"/>
                <a:ext cx="104354" cy="685800"/>
              </a:xfrm>
              <a:custGeom>
                <a:avLst/>
                <a:gdLst>
                  <a:gd name="connsiteX0" fmla="*/ 86765 w 96094"/>
                  <a:gd name="connsiteY0" fmla="*/ 0 h 474453"/>
                  <a:gd name="connsiteX1" fmla="*/ 78139 w 96094"/>
                  <a:gd name="connsiteY1" fmla="*/ 43132 h 474453"/>
                  <a:gd name="connsiteX2" fmla="*/ 26381 w 96094"/>
                  <a:gd name="connsiteY2" fmla="*/ 77638 h 474453"/>
                  <a:gd name="connsiteX3" fmla="*/ 501 w 96094"/>
                  <a:gd name="connsiteY3" fmla="*/ 129397 h 474453"/>
                  <a:gd name="connsiteX4" fmla="*/ 26381 w 96094"/>
                  <a:gd name="connsiteY4" fmla="*/ 146649 h 474453"/>
                  <a:gd name="connsiteX5" fmla="*/ 78139 w 96094"/>
                  <a:gd name="connsiteY5" fmla="*/ 163902 h 474453"/>
                  <a:gd name="connsiteX6" fmla="*/ 86765 w 96094"/>
                  <a:gd name="connsiteY6" fmla="*/ 189782 h 474453"/>
                  <a:gd name="connsiteX7" fmla="*/ 78139 w 96094"/>
                  <a:gd name="connsiteY7" fmla="*/ 215661 h 474453"/>
                  <a:gd name="connsiteX8" fmla="*/ 26381 w 96094"/>
                  <a:gd name="connsiteY8" fmla="*/ 258793 h 474453"/>
                  <a:gd name="connsiteX9" fmla="*/ 501 w 96094"/>
                  <a:gd name="connsiteY9" fmla="*/ 310551 h 474453"/>
                  <a:gd name="connsiteX10" fmla="*/ 17754 w 96094"/>
                  <a:gd name="connsiteY10" fmla="*/ 336431 h 474453"/>
                  <a:gd name="connsiteX11" fmla="*/ 43633 w 96094"/>
                  <a:gd name="connsiteY11" fmla="*/ 345057 h 474453"/>
                  <a:gd name="connsiteX12" fmla="*/ 95392 w 96094"/>
                  <a:gd name="connsiteY12" fmla="*/ 379563 h 474453"/>
                  <a:gd name="connsiteX13" fmla="*/ 86765 w 96094"/>
                  <a:gd name="connsiteY13" fmla="*/ 405442 h 474453"/>
                  <a:gd name="connsiteX14" fmla="*/ 35007 w 96094"/>
                  <a:gd name="connsiteY14" fmla="*/ 439948 h 474453"/>
                  <a:gd name="connsiteX15" fmla="*/ 17754 w 96094"/>
                  <a:gd name="connsiteY15" fmla="*/ 474453 h 47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094" h="474453">
                    <a:moveTo>
                      <a:pt x="86765" y="0"/>
                    </a:moveTo>
                    <a:cubicBezTo>
                      <a:pt x="83890" y="14377"/>
                      <a:pt x="87141" y="31558"/>
                      <a:pt x="78139" y="43132"/>
                    </a:cubicBezTo>
                    <a:cubicBezTo>
                      <a:pt x="65409" y="59500"/>
                      <a:pt x="26381" y="77638"/>
                      <a:pt x="26381" y="77638"/>
                    </a:cubicBezTo>
                    <a:cubicBezTo>
                      <a:pt x="22748" y="83088"/>
                      <a:pt x="-3963" y="118236"/>
                      <a:pt x="501" y="129397"/>
                    </a:cubicBezTo>
                    <a:cubicBezTo>
                      <a:pt x="4352" y="139023"/>
                      <a:pt x="16907" y="142438"/>
                      <a:pt x="26381" y="146649"/>
                    </a:cubicBezTo>
                    <a:cubicBezTo>
                      <a:pt x="43000" y="154035"/>
                      <a:pt x="78139" y="163902"/>
                      <a:pt x="78139" y="163902"/>
                    </a:cubicBezTo>
                    <a:cubicBezTo>
                      <a:pt x="81014" y="172529"/>
                      <a:pt x="86765" y="180689"/>
                      <a:pt x="86765" y="189782"/>
                    </a:cubicBezTo>
                    <a:cubicBezTo>
                      <a:pt x="86765" y="198875"/>
                      <a:pt x="83183" y="208095"/>
                      <a:pt x="78139" y="215661"/>
                    </a:cubicBezTo>
                    <a:cubicBezTo>
                      <a:pt x="64856" y="235586"/>
                      <a:pt x="45476" y="246063"/>
                      <a:pt x="26381" y="258793"/>
                    </a:cubicBezTo>
                    <a:cubicBezTo>
                      <a:pt x="20373" y="267805"/>
                      <a:pt x="-1880" y="296266"/>
                      <a:pt x="501" y="310551"/>
                    </a:cubicBezTo>
                    <a:cubicBezTo>
                      <a:pt x="2205" y="320778"/>
                      <a:pt x="9658" y="329954"/>
                      <a:pt x="17754" y="336431"/>
                    </a:cubicBezTo>
                    <a:cubicBezTo>
                      <a:pt x="24854" y="342111"/>
                      <a:pt x="35007" y="342182"/>
                      <a:pt x="43633" y="345057"/>
                    </a:cubicBezTo>
                    <a:cubicBezTo>
                      <a:pt x="60886" y="356559"/>
                      <a:pt x="101950" y="359892"/>
                      <a:pt x="95392" y="379563"/>
                    </a:cubicBezTo>
                    <a:cubicBezTo>
                      <a:pt x="92516" y="388189"/>
                      <a:pt x="93195" y="399012"/>
                      <a:pt x="86765" y="405442"/>
                    </a:cubicBezTo>
                    <a:cubicBezTo>
                      <a:pt x="72103" y="420104"/>
                      <a:pt x="35007" y="439948"/>
                      <a:pt x="35007" y="439948"/>
                    </a:cubicBezTo>
                    <a:cubicBezTo>
                      <a:pt x="16159" y="468219"/>
                      <a:pt x="17754" y="455459"/>
                      <a:pt x="17754" y="474453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345897" y="1389530"/>
                <a:ext cx="858120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Suspend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consumer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thread 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540744" y="2108973"/>
                <a:ext cx="780983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Execute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another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thread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52800" y="2812703"/>
                <a:ext cx="858120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Resume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consumer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thread</a:t>
                </a:r>
              </a:p>
            </p:txBody>
          </p:sp>
          <p:cxnSp>
            <p:nvCxnSpPr>
              <p:cNvPr id="57" name="Straight Connector 56"/>
              <p:cNvCxnSpPr>
                <a:stCxn id="54" idx="3"/>
              </p:cNvCxnSpPr>
              <p:nvPr/>
            </p:nvCxnSpPr>
            <p:spPr>
              <a:xfrm flipV="1">
                <a:off x="4204017" y="1726826"/>
                <a:ext cx="571230" cy="895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tailEnd type="triangle" w="sm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58" name="Straight Connector 57"/>
              <p:cNvCxnSpPr>
                <a:stCxn id="56" idx="3"/>
              </p:cNvCxnSpPr>
              <p:nvPr/>
            </p:nvCxnSpPr>
            <p:spPr>
              <a:xfrm flipV="1">
                <a:off x="4210920" y="2721419"/>
                <a:ext cx="564327" cy="43753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tailEnd type="triangle" w="sm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59" name="Rectangle 58"/>
              <p:cNvSpPr/>
              <p:nvPr/>
            </p:nvSpPr>
            <p:spPr>
              <a:xfrm>
                <a:off x="5562600" y="1008529"/>
                <a:ext cx="1727199" cy="1436595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Locality 2</a:t>
                </a: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019800" y="1510553"/>
                <a:ext cx="104354" cy="685800"/>
              </a:xfrm>
              <a:custGeom>
                <a:avLst/>
                <a:gdLst>
                  <a:gd name="connsiteX0" fmla="*/ 86765 w 96094"/>
                  <a:gd name="connsiteY0" fmla="*/ 0 h 474453"/>
                  <a:gd name="connsiteX1" fmla="*/ 78139 w 96094"/>
                  <a:gd name="connsiteY1" fmla="*/ 43132 h 474453"/>
                  <a:gd name="connsiteX2" fmla="*/ 26381 w 96094"/>
                  <a:gd name="connsiteY2" fmla="*/ 77638 h 474453"/>
                  <a:gd name="connsiteX3" fmla="*/ 501 w 96094"/>
                  <a:gd name="connsiteY3" fmla="*/ 129397 h 474453"/>
                  <a:gd name="connsiteX4" fmla="*/ 26381 w 96094"/>
                  <a:gd name="connsiteY4" fmla="*/ 146649 h 474453"/>
                  <a:gd name="connsiteX5" fmla="*/ 78139 w 96094"/>
                  <a:gd name="connsiteY5" fmla="*/ 163902 h 474453"/>
                  <a:gd name="connsiteX6" fmla="*/ 86765 w 96094"/>
                  <a:gd name="connsiteY6" fmla="*/ 189782 h 474453"/>
                  <a:gd name="connsiteX7" fmla="*/ 78139 w 96094"/>
                  <a:gd name="connsiteY7" fmla="*/ 215661 h 474453"/>
                  <a:gd name="connsiteX8" fmla="*/ 26381 w 96094"/>
                  <a:gd name="connsiteY8" fmla="*/ 258793 h 474453"/>
                  <a:gd name="connsiteX9" fmla="*/ 501 w 96094"/>
                  <a:gd name="connsiteY9" fmla="*/ 310551 h 474453"/>
                  <a:gd name="connsiteX10" fmla="*/ 17754 w 96094"/>
                  <a:gd name="connsiteY10" fmla="*/ 336431 h 474453"/>
                  <a:gd name="connsiteX11" fmla="*/ 43633 w 96094"/>
                  <a:gd name="connsiteY11" fmla="*/ 345057 h 474453"/>
                  <a:gd name="connsiteX12" fmla="*/ 95392 w 96094"/>
                  <a:gd name="connsiteY12" fmla="*/ 379563 h 474453"/>
                  <a:gd name="connsiteX13" fmla="*/ 86765 w 96094"/>
                  <a:gd name="connsiteY13" fmla="*/ 405442 h 474453"/>
                  <a:gd name="connsiteX14" fmla="*/ 35007 w 96094"/>
                  <a:gd name="connsiteY14" fmla="*/ 439948 h 474453"/>
                  <a:gd name="connsiteX15" fmla="*/ 17754 w 96094"/>
                  <a:gd name="connsiteY15" fmla="*/ 474453 h 47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094" h="474453">
                    <a:moveTo>
                      <a:pt x="86765" y="0"/>
                    </a:moveTo>
                    <a:cubicBezTo>
                      <a:pt x="83890" y="14377"/>
                      <a:pt x="87141" y="31558"/>
                      <a:pt x="78139" y="43132"/>
                    </a:cubicBezTo>
                    <a:cubicBezTo>
                      <a:pt x="65409" y="59500"/>
                      <a:pt x="26381" y="77638"/>
                      <a:pt x="26381" y="77638"/>
                    </a:cubicBezTo>
                    <a:cubicBezTo>
                      <a:pt x="22748" y="83088"/>
                      <a:pt x="-3963" y="118236"/>
                      <a:pt x="501" y="129397"/>
                    </a:cubicBezTo>
                    <a:cubicBezTo>
                      <a:pt x="4352" y="139023"/>
                      <a:pt x="16907" y="142438"/>
                      <a:pt x="26381" y="146649"/>
                    </a:cubicBezTo>
                    <a:cubicBezTo>
                      <a:pt x="43000" y="154035"/>
                      <a:pt x="78139" y="163902"/>
                      <a:pt x="78139" y="163902"/>
                    </a:cubicBezTo>
                    <a:cubicBezTo>
                      <a:pt x="81014" y="172529"/>
                      <a:pt x="86765" y="180689"/>
                      <a:pt x="86765" y="189782"/>
                    </a:cubicBezTo>
                    <a:cubicBezTo>
                      <a:pt x="86765" y="198875"/>
                      <a:pt x="83183" y="208095"/>
                      <a:pt x="78139" y="215661"/>
                    </a:cubicBezTo>
                    <a:cubicBezTo>
                      <a:pt x="64856" y="235586"/>
                      <a:pt x="45476" y="246063"/>
                      <a:pt x="26381" y="258793"/>
                    </a:cubicBezTo>
                    <a:cubicBezTo>
                      <a:pt x="20373" y="267805"/>
                      <a:pt x="-1880" y="296266"/>
                      <a:pt x="501" y="310551"/>
                    </a:cubicBezTo>
                    <a:cubicBezTo>
                      <a:pt x="2205" y="320778"/>
                      <a:pt x="9658" y="329954"/>
                      <a:pt x="17754" y="336431"/>
                    </a:cubicBezTo>
                    <a:cubicBezTo>
                      <a:pt x="24854" y="342111"/>
                      <a:pt x="35007" y="342182"/>
                      <a:pt x="43633" y="345057"/>
                    </a:cubicBezTo>
                    <a:cubicBezTo>
                      <a:pt x="60886" y="356559"/>
                      <a:pt x="101950" y="359892"/>
                      <a:pt x="95392" y="379563"/>
                    </a:cubicBezTo>
                    <a:cubicBezTo>
                      <a:pt x="92516" y="388189"/>
                      <a:pt x="93195" y="399012"/>
                      <a:pt x="86765" y="405442"/>
                    </a:cubicBezTo>
                    <a:cubicBezTo>
                      <a:pt x="72103" y="420104"/>
                      <a:pt x="35007" y="439948"/>
                      <a:pt x="35007" y="439948"/>
                    </a:cubicBezTo>
                    <a:cubicBezTo>
                      <a:pt x="16159" y="468219"/>
                      <a:pt x="17754" y="455459"/>
                      <a:pt x="17754" y="474453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419312" y="1371600"/>
                <a:ext cx="840808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Execute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Future: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Producer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thread</a:t>
                </a:r>
              </a:p>
            </p:txBody>
          </p:sp>
          <p:cxnSp>
            <p:nvCxnSpPr>
              <p:cNvPr id="62" name="Straight Connector 61"/>
              <p:cNvCxnSpPr>
                <a:endCxn id="61" idx="1"/>
              </p:cNvCxnSpPr>
              <p:nvPr/>
            </p:nvCxnSpPr>
            <p:spPr>
              <a:xfrm flipV="1">
                <a:off x="6185647" y="1871737"/>
                <a:ext cx="233665" cy="4671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tailEnd type="none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3" name="Straight Arrow Connector 62"/>
              <p:cNvCxnSpPr>
                <a:stCxn id="69" idx="9"/>
                <a:endCxn id="60" idx="0"/>
              </p:cNvCxnSpPr>
              <p:nvPr/>
            </p:nvCxnSpPr>
            <p:spPr>
              <a:xfrm>
                <a:off x="4801144" y="1502240"/>
                <a:ext cx="1312879" cy="831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lgDashDot"/>
                <a:tailEnd type="triangle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4" name="Straight Arrow Connector 63"/>
              <p:cNvCxnSpPr>
                <a:stCxn id="60" idx="15"/>
              </p:cNvCxnSpPr>
              <p:nvPr/>
            </p:nvCxnSpPr>
            <p:spPr>
              <a:xfrm flipH="1">
                <a:off x="4890211" y="2196353"/>
                <a:ext cx="1148869" cy="31824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lgDashDot"/>
                <a:tailEnd type="triangle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267200" y="2196353"/>
                <a:ext cx="222119" cy="25886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tailEnd type="none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66" name="Rectangle 65"/>
              <p:cNvSpPr/>
              <p:nvPr/>
            </p:nvSpPr>
            <p:spPr>
              <a:xfrm>
                <a:off x="4775247" y="1500771"/>
                <a:ext cx="229929" cy="1335134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dash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352800" y="1008530"/>
                <a:ext cx="1205010" cy="307777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Future object </a:t>
                </a:r>
              </a:p>
            </p:txBody>
          </p:sp>
          <p:cxnSp>
            <p:nvCxnSpPr>
              <p:cNvPr id="68" name="Straight Connector 67"/>
              <p:cNvCxnSpPr>
                <a:endCxn id="67" idx="3"/>
              </p:cNvCxnSpPr>
              <p:nvPr/>
            </p:nvCxnSpPr>
            <p:spPr>
              <a:xfrm flipH="1" flipV="1">
                <a:off x="4557810" y="1162419"/>
                <a:ext cx="217437" cy="31137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69" name="Freeform 68"/>
              <p:cNvSpPr/>
              <p:nvPr/>
            </p:nvSpPr>
            <p:spPr>
              <a:xfrm>
                <a:off x="4800600" y="1053353"/>
                <a:ext cx="104354" cy="685800"/>
              </a:xfrm>
              <a:custGeom>
                <a:avLst/>
                <a:gdLst>
                  <a:gd name="connsiteX0" fmla="*/ 86765 w 96094"/>
                  <a:gd name="connsiteY0" fmla="*/ 0 h 474453"/>
                  <a:gd name="connsiteX1" fmla="*/ 78139 w 96094"/>
                  <a:gd name="connsiteY1" fmla="*/ 43132 h 474453"/>
                  <a:gd name="connsiteX2" fmla="*/ 26381 w 96094"/>
                  <a:gd name="connsiteY2" fmla="*/ 77638 h 474453"/>
                  <a:gd name="connsiteX3" fmla="*/ 501 w 96094"/>
                  <a:gd name="connsiteY3" fmla="*/ 129397 h 474453"/>
                  <a:gd name="connsiteX4" fmla="*/ 26381 w 96094"/>
                  <a:gd name="connsiteY4" fmla="*/ 146649 h 474453"/>
                  <a:gd name="connsiteX5" fmla="*/ 78139 w 96094"/>
                  <a:gd name="connsiteY5" fmla="*/ 163902 h 474453"/>
                  <a:gd name="connsiteX6" fmla="*/ 86765 w 96094"/>
                  <a:gd name="connsiteY6" fmla="*/ 189782 h 474453"/>
                  <a:gd name="connsiteX7" fmla="*/ 78139 w 96094"/>
                  <a:gd name="connsiteY7" fmla="*/ 215661 h 474453"/>
                  <a:gd name="connsiteX8" fmla="*/ 26381 w 96094"/>
                  <a:gd name="connsiteY8" fmla="*/ 258793 h 474453"/>
                  <a:gd name="connsiteX9" fmla="*/ 501 w 96094"/>
                  <a:gd name="connsiteY9" fmla="*/ 310551 h 474453"/>
                  <a:gd name="connsiteX10" fmla="*/ 17754 w 96094"/>
                  <a:gd name="connsiteY10" fmla="*/ 336431 h 474453"/>
                  <a:gd name="connsiteX11" fmla="*/ 43633 w 96094"/>
                  <a:gd name="connsiteY11" fmla="*/ 345057 h 474453"/>
                  <a:gd name="connsiteX12" fmla="*/ 95392 w 96094"/>
                  <a:gd name="connsiteY12" fmla="*/ 379563 h 474453"/>
                  <a:gd name="connsiteX13" fmla="*/ 86765 w 96094"/>
                  <a:gd name="connsiteY13" fmla="*/ 405442 h 474453"/>
                  <a:gd name="connsiteX14" fmla="*/ 35007 w 96094"/>
                  <a:gd name="connsiteY14" fmla="*/ 439948 h 474453"/>
                  <a:gd name="connsiteX15" fmla="*/ 17754 w 96094"/>
                  <a:gd name="connsiteY15" fmla="*/ 474453 h 47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094" h="474453">
                    <a:moveTo>
                      <a:pt x="86765" y="0"/>
                    </a:moveTo>
                    <a:cubicBezTo>
                      <a:pt x="83890" y="14377"/>
                      <a:pt x="87141" y="31558"/>
                      <a:pt x="78139" y="43132"/>
                    </a:cubicBezTo>
                    <a:cubicBezTo>
                      <a:pt x="65409" y="59500"/>
                      <a:pt x="26381" y="77638"/>
                      <a:pt x="26381" y="77638"/>
                    </a:cubicBezTo>
                    <a:cubicBezTo>
                      <a:pt x="22748" y="83088"/>
                      <a:pt x="-3963" y="118236"/>
                      <a:pt x="501" y="129397"/>
                    </a:cubicBezTo>
                    <a:cubicBezTo>
                      <a:pt x="4352" y="139023"/>
                      <a:pt x="16907" y="142438"/>
                      <a:pt x="26381" y="146649"/>
                    </a:cubicBezTo>
                    <a:cubicBezTo>
                      <a:pt x="43000" y="154035"/>
                      <a:pt x="78139" y="163902"/>
                      <a:pt x="78139" y="163902"/>
                    </a:cubicBezTo>
                    <a:cubicBezTo>
                      <a:pt x="81014" y="172529"/>
                      <a:pt x="86765" y="180689"/>
                      <a:pt x="86765" y="189782"/>
                    </a:cubicBezTo>
                    <a:cubicBezTo>
                      <a:pt x="86765" y="198875"/>
                      <a:pt x="83183" y="208095"/>
                      <a:pt x="78139" y="215661"/>
                    </a:cubicBezTo>
                    <a:cubicBezTo>
                      <a:pt x="64856" y="235586"/>
                      <a:pt x="45476" y="246063"/>
                      <a:pt x="26381" y="258793"/>
                    </a:cubicBezTo>
                    <a:cubicBezTo>
                      <a:pt x="20373" y="267805"/>
                      <a:pt x="-1880" y="296266"/>
                      <a:pt x="501" y="310551"/>
                    </a:cubicBezTo>
                    <a:cubicBezTo>
                      <a:pt x="2205" y="320778"/>
                      <a:pt x="9658" y="329954"/>
                      <a:pt x="17754" y="336431"/>
                    </a:cubicBezTo>
                    <a:cubicBezTo>
                      <a:pt x="24854" y="342111"/>
                      <a:pt x="35007" y="342182"/>
                      <a:pt x="43633" y="345057"/>
                    </a:cubicBezTo>
                    <a:cubicBezTo>
                      <a:pt x="60886" y="356559"/>
                      <a:pt x="101950" y="359892"/>
                      <a:pt x="95392" y="379563"/>
                    </a:cubicBezTo>
                    <a:cubicBezTo>
                      <a:pt x="92516" y="388189"/>
                      <a:pt x="93195" y="399012"/>
                      <a:pt x="86765" y="405442"/>
                    </a:cubicBezTo>
                    <a:cubicBezTo>
                      <a:pt x="72103" y="420104"/>
                      <a:pt x="35007" y="439948"/>
                      <a:pt x="35007" y="439948"/>
                    </a:cubicBezTo>
                    <a:cubicBezTo>
                      <a:pt x="16159" y="468219"/>
                      <a:pt x="17754" y="455459"/>
                      <a:pt x="17754" y="474453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4800600" y="2658035"/>
                <a:ext cx="104354" cy="685800"/>
              </a:xfrm>
              <a:custGeom>
                <a:avLst/>
                <a:gdLst>
                  <a:gd name="connsiteX0" fmla="*/ 86765 w 96094"/>
                  <a:gd name="connsiteY0" fmla="*/ 0 h 474453"/>
                  <a:gd name="connsiteX1" fmla="*/ 78139 w 96094"/>
                  <a:gd name="connsiteY1" fmla="*/ 43132 h 474453"/>
                  <a:gd name="connsiteX2" fmla="*/ 26381 w 96094"/>
                  <a:gd name="connsiteY2" fmla="*/ 77638 h 474453"/>
                  <a:gd name="connsiteX3" fmla="*/ 501 w 96094"/>
                  <a:gd name="connsiteY3" fmla="*/ 129397 h 474453"/>
                  <a:gd name="connsiteX4" fmla="*/ 26381 w 96094"/>
                  <a:gd name="connsiteY4" fmla="*/ 146649 h 474453"/>
                  <a:gd name="connsiteX5" fmla="*/ 78139 w 96094"/>
                  <a:gd name="connsiteY5" fmla="*/ 163902 h 474453"/>
                  <a:gd name="connsiteX6" fmla="*/ 86765 w 96094"/>
                  <a:gd name="connsiteY6" fmla="*/ 189782 h 474453"/>
                  <a:gd name="connsiteX7" fmla="*/ 78139 w 96094"/>
                  <a:gd name="connsiteY7" fmla="*/ 215661 h 474453"/>
                  <a:gd name="connsiteX8" fmla="*/ 26381 w 96094"/>
                  <a:gd name="connsiteY8" fmla="*/ 258793 h 474453"/>
                  <a:gd name="connsiteX9" fmla="*/ 501 w 96094"/>
                  <a:gd name="connsiteY9" fmla="*/ 310551 h 474453"/>
                  <a:gd name="connsiteX10" fmla="*/ 17754 w 96094"/>
                  <a:gd name="connsiteY10" fmla="*/ 336431 h 474453"/>
                  <a:gd name="connsiteX11" fmla="*/ 43633 w 96094"/>
                  <a:gd name="connsiteY11" fmla="*/ 345057 h 474453"/>
                  <a:gd name="connsiteX12" fmla="*/ 95392 w 96094"/>
                  <a:gd name="connsiteY12" fmla="*/ 379563 h 474453"/>
                  <a:gd name="connsiteX13" fmla="*/ 86765 w 96094"/>
                  <a:gd name="connsiteY13" fmla="*/ 405442 h 474453"/>
                  <a:gd name="connsiteX14" fmla="*/ 35007 w 96094"/>
                  <a:gd name="connsiteY14" fmla="*/ 439948 h 474453"/>
                  <a:gd name="connsiteX15" fmla="*/ 17754 w 96094"/>
                  <a:gd name="connsiteY15" fmla="*/ 474453 h 47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094" h="474453">
                    <a:moveTo>
                      <a:pt x="86765" y="0"/>
                    </a:moveTo>
                    <a:cubicBezTo>
                      <a:pt x="83890" y="14377"/>
                      <a:pt x="87141" y="31558"/>
                      <a:pt x="78139" y="43132"/>
                    </a:cubicBezTo>
                    <a:cubicBezTo>
                      <a:pt x="65409" y="59500"/>
                      <a:pt x="26381" y="77638"/>
                      <a:pt x="26381" y="77638"/>
                    </a:cubicBezTo>
                    <a:cubicBezTo>
                      <a:pt x="22748" y="83088"/>
                      <a:pt x="-3963" y="118236"/>
                      <a:pt x="501" y="129397"/>
                    </a:cubicBezTo>
                    <a:cubicBezTo>
                      <a:pt x="4352" y="139023"/>
                      <a:pt x="16907" y="142438"/>
                      <a:pt x="26381" y="146649"/>
                    </a:cubicBezTo>
                    <a:cubicBezTo>
                      <a:pt x="43000" y="154035"/>
                      <a:pt x="78139" y="163902"/>
                      <a:pt x="78139" y="163902"/>
                    </a:cubicBezTo>
                    <a:cubicBezTo>
                      <a:pt x="81014" y="172529"/>
                      <a:pt x="86765" y="180689"/>
                      <a:pt x="86765" y="189782"/>
                    </a:cubicBezTo>
                    <a:cubicBezTo>
                      <a:pt x="86765" y="198875"/>
                      <a:pt x="83183" y="208095"/>
                      <a:pt x="78139" y="215661"/>
                    </a:cubicBezTo>
                    <a:cubicBezTo>
                      <a:pt x="64856" y="235586"/>
                      <a:pt x="45476" y="246063"/>
                      <a:pt x="26381" y="258793"/>
                    </a:cubicBezTo>
                    <a:cubicBezTo>
                      <a:pt x="20373" y="267805"/>
                      <a:pt x="-1880" y="296266"/>
                      <a:pt x="501" y="310551"/>
                    </a:cubicBezTo>
                    <a:cubicBezTo>
                      <a:pt x="2205" y="320778"/>
                      <a:pt x="9658" y="329954"/>
                      <a:pt x="17754" y="336431"/>
                    </a:cubicBezTo>
                    <a:cubicBezTo>
                      <a:pt x="24854" y="342111"/>
                      <a:pt x="35007" y="342182"/>
                      <a:pt x="43633" y="345057"/>
                    </a:cubicBezTo>
                    <a:cubicBezTo>
                      <a:pt x="60886" y="356559"/>
                      <a:pt x="101950" y="359892"/>
                      <a:pt x="95392" y="379563"/>
                    </a:cubicBezTo>
                    <a:cubicBezTo>
                      <a:pt x="92516" y="388189"/>
                      <a:pt x="93195" y="399012"/>
                      <a:pt x="86765" y="405442"/>
                    </a:cubicBezTo>
                    <a:cubicBezTo>
                      <a:pt x="72103" y="420104"/>
                      <a:pt x="35007" y="439948"/>
                      <a:pt x="35007" y="439948"/>
                    </a:cubicBezTo>
                    <a:cubicBezTo>
                      <a:pt x="16159" y="468219"/>
                      <a:pt x="17754" y="455459"/>
                      <a:pt x="17754" y="474453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654054" y="2682016"/>
                <a:ext cx="11996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Result is being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returned</a:t>
                </a:r>
              </a:p>
            </p:txBody>
          </p:sp>
          <p:cxnSp>
            <p:nvCxnSpPr>
              <p:cNvPr id="72" name="Straight Connector 71"/>
              <p:cNvCxnSpPr>
                <a:endCxn id="71" idx="1"/>
              </p:cNvCxnSpPr>
              <p:nvPr/>
            </p:nvCxnSpPr>
            <p:spPr>
              <a:xfrm>
                <a:off x="5457583" y="2514600"/>
                <a:ext cx="196471" cy="41363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headEnd type="triangle" w="med" len="lg"/>
                <a:tailEnd type="none" w="sm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</p:grpSp>
      <p:sp>
        <p:nvSpPr>
          <p:cNvPr id="79" name="Content Placeholder 77"/>
          <p:cNvSpPr txBox="1">
            <a:spLocks/>
          </p:cNvSpPr>
          <p:nvPr/>
        </p:nvSpPr>
        <p:spPr>
          <a:xfrm>
            <a:off x="6090920" y="2587131"/>
            <a:ext cx="5064760" cy="3270737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Enables transparent synchronization with producer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Hides notion of dealing with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threads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Represents a data-dependency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Makes asynchrony manageable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Allows for composition of several asynchronous operations</a:t>
            </a:r>
          </a:p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(Turns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concurrency into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parallelism)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2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Task-Parallel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ocuses </a:t>
            </a:r>
            <a:r>
              <a:rPr lang="en-US" dirty="0"/>
              <a:t>on distributing </a:t>
            </a:r>
            <a:r>
              <a:rPr lang="en-US" dirty="0" smtClean="0"/>
              <a:t>tasks</a:t>
            </a:r>
            <a:r>
              <a:rPr lang="en-US" dirty="0"/>
              <a:t> </a:t>
            </a:r>
            <a:r>
              <a:rPr lang="en-US" dirty="0" smtClean="0"/>
              <a:t>concurrently </a:t>
            </a:r>
            <a:r>
              <a:rPr lang="en-US" dirty="0"/>
              <a:t>performed by processes or </a:t>
            </a:r>
            <a:r>
              <a:rPr lang="en-US" dirty="0" smtClean="0"/>
              <a:t>threads</a:t>
            </a:r>
            <a:r>
              <a:rPr lang="en-US" dirty="0"/>
              <a:t> </a:t>
            </a:r>
            <a:r>
              <a:rPr lang="en-US" dirty="0" smtClean="0"/>
              <a:t>across </a:t>
            </a:r>
            <a:r>
              <a:rPr lang="en-US" dirty="0"/>
              <a:t>different </a:t>
            </a:r>
            <a:r>
              <a:rPr lang="en-US" dirty="0" smtClean="0"/>
              <a:t>processors (and nodes)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ask </a:t>
            </a:r>
            <a:r>
              <a:rPr lang="en-US" dirty="0"/>
              <a:t>parallelism is distinguished by running many different </a:t>
            </a:r>
            <a:r>
              <a:rPr lang="en-US" dirty="0" smtClean="0"/>
              <a:t>-- possibly unrelated -- tasks </a:t>
            </a:r>
            <a:r>
              <a:rPr lang="en-US" dirty="0"/>
              <a:t>at the same </a:t>
            </a:r>
            <a:r>
              <a:rPr lang="en-US" dirty="0" smtClean="0"/>
              <a:t>time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the same data</a:t>
            </a:r>
          </a:p>
          <a:p>
            <a:pPr lvl="1"/>
            <a:r>
              <a:rPr lang="en-US" dirty="0" smtClean="0"/>
              <a:t>On different, even unrelated data</a:t>
            </a:r>
          </a:p>
          <a:p>
            <a:r>
              <a:rPr lang="en-US" dirty="0"/>
              <a:t>A common type </a:t>
            </a:r>
            <a:r>
              <a:rPr lang="en-US" dirty="0" smtClean="0"/>
              <a:t>of task parallelism is</a:t>
            </a:r>
            <a:r>
              <a:rPr lang="en-US" dirty="0"/>
              <a:t> </a:t>
            </a:r>
            <a:r>
              <a:rPr lang="en-US" dirty="0" smtClean="0"/>
              <a:t>pipelining </a:t>
            </a:r>
            <a:r>
              <a:rPr lang="en-US" dirty="0" smtClean="0"/>
              <a:t>(e.g. chaining tasks)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moving a single set of data through a series of separate tasks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each task can execute independently of the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Explicitly relies on dependencies between tasks</a:t>
            </a:r>
          </a:p>
          <a:p>
            <a:pPr lvl="1"/>
            <a:r>
              <a:rPr lang="en-US" dirty="0" smtClean="0"/>
              <a:t>Represented by intermediate results computed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Simple code: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H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(P, X);</a:t>
            </a:r>
          </a:p>
          <a:p>
            <a:r>
              <a:rPr lang="en-US" dirty="0" smtClean="0"/>
              <a:t>Dependency graph (implicit):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program is executed line by line</a:t>
            </a:r>
          </a:p>
          <a:p>
            <a:r>
              <a:rPr lang="en-US" dirty="0" smtClean="0"/>
              <a:t>Each </a:t>
            </a:r>
            <a:r>
              <a:rPr lang="en-US" dirty="0"/>
              <a:t>time a function is called the </a:t>
            </a:r>
            <a:r>
              <a:rPr lang="en-US" dirty="0" smtClean="0"/>
              <a:t>calling code </a:t>
            </a:r>
            <a:r>
              <a:rPr lang="en-US" dirty="0"/>
              <a:t>waits until </a:t>
            </a:r>
            <a:r>
              <a:rPr lang="en-US" dirty="0" smtClean="0"/>
              <a:t>the functions </a:t>
            </a:r>
            <a:r>
              <a:rPr lang="en-US" dirty="0"/>
              <a:t>finishes</a:t>
            </a:r>
          </a:p>
          <a:p>
            <a:r>
              <a:rPr lang="en-US" dirty="0" smtClean="0"/>
              <a:t>We could compute </a:t>
            </a:r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at the same time, </a:t>
            </a:r>
            <a:r>
              <a:rPr lang="en-US" dirty="0" smtClean="0"/>
              <a:t>since the </a:t>
            </a:r>
            <a:r>
              <a:rPr lang="en-US" dirty="0"/>
              <a:t>data is independent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</a:t>
            </a:r>
            <a:r>
              <a:rPr lang="en-US" dirty="0"/>
              <a:t>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477000" y="2971800"/>
            <a:ext cx="2322613" cy="1430734"/>
            <a:chOff x="5254752" y="3505200"/>
            <a:chExt cx="2322613" cy="1430734"/>
          </a:xfrm>
        </p:grpSpPr>
        <p:sp>
          <p:nvSpPr>
            <p:cNvPr id="7" name="Oval 6"/>
            <p:cNvSpPr/>
            <p:nvPr/>
          </p:nvSpPr>
          <p:spPr>
            <a:xfrm>
              <a:off x="6096000" y="3505200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967765" y="4326334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54752" y="4326334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7"/>
              <a:endCxn id="7" idx="3"/>
            </p:cNvCxnSpPr>
            <p:nvPr/>
          </p:nvCxnSpPr>
          <p:spPr>
            <a:xfrm flipV="1">
              <a:off x="5775078" y="4025526"/>
              <a:ext cx="410196" cy="3900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1"/>
              <a:endCxn id="7" idx="5"/>
            </p:cNvCxnSpPr>
            <p:nvPr/>
          </p:nvCxnSpPr>
          <p:spPr>
            <a:xfrm flipH="1" flipV="1">
              <a:off x="6616326" y="4025526"/>
              <a:ext cx="440713" cy="3900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52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Computing independent things concurrently: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future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compute_x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H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compute_h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The </a:t>
            </a:r>
            <a:r>
              <a:rPr lang="en-US" dirty="0"/>
              <a:t>program is </a:t>
            </a:r>
            <a:r>
              <a:rPr lang="en-US" dirty="0" smtClean="0"/>
              <a:t>still executed </a:t>
            </a:r>
            <a:r>
              <a:rPr lang="en-US" dirty="0"/>
              <a:t>line by line</a:t>
            </a:r>
          </a:p>
          <a:p>
            <a:r>
              <a:rPr lang="en-US" dirty="0" smtClean="0"/>
              <a:t>However,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dirty="0"/>
              <a:t> </a:t>
            </a:r>
            <a:r>
              <a:rPr lang="en-US" dirty="0" smtClean="0"/>
              <a:t>returns right away, </a:t>
            </a:r>
            <a:r>
              <a:rPr lang="en-US" dirty="0"/>
              <a:t>even if </a:t>
            </a:r>
            <a:r>
              <a:rPr lang="en-US" dirty="0" smtClean="0"/>
              <a:t>the </a:t>
            </a:r>
            <a:r>
              <a:rPr lang="en-US" dirty="0" err="1" smtClean="0">
                <a:latin typeface="Consolas" panose="020B0609020204030204" pitchFamily="49" charset="0"/>
              </a:rPr>
              <a:t>compute_p</a:t>
            </a:r>
            <a:r>
              <a:rPr lang="en-US" dirty="0" smtClean="0"/>
              <a:t> </a:t>
            </a:r>
            <a:r>
              <a:rPr lang="en-US" dirty="0"/>
              <a:t>has not finished </a:t>
            </a:r>
            <a:r>
              <a:rPr lang="en-US" dirty="0" smtClean="0"/>
              <a:t>yet</a:t>
            </a:r>
          </a:p>
          <a:p>
            <a:pPr lvl="1"/>
            <a:r>
              <a:rPr lang="en-US" dirty="0" smtClean="0"/>
              <a:t>Returned future </a:t>
            </a:r>
            <a:r>
              <a:rPr lang="en-US" dirty="0" smtClean="0">
                <a:latin typeface="Consolas" panose="020B0609020204030204" pitchFamily="49" charset="0"/>
              </a:rPr>
              <a:t>f</a:t>
            </a:r>
            <a:r>
              <a:rPr lang="en-US" dirty="0" smtClean="0"/>
              <a:t>, which represents </a:t>
            </a:r>
            <a:r>
              <a:rPr lang="en-US" dirty="0" smtClean="0"/>
              <a:t>the result that will be computed</a:t>
            </a:r>
          </a:p>
          <a:p>
            <a:pPr lvl="1"/>
            <a:r>
              <a:rPr lang="en-US" dirty="0" smtClean="0"/>
              <a:t>It can be used to synchronize with the execution of </a:t>
            </a:r>
            <a:r>
              <a:rPr lang="en-US" dirty="0" err="1" smtClean="0">
                <a:latin typeface="Consolas" panose="020B0609020204030204" pitchFamily="49" charset="0"/>
              </a:rPr>
              <a:t>compute_p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In the code above </a:t>
            </a:r>
            <a:r>
              <a:rPr lang="en-US" dirty="0" err="1" smtClean="0">
                <a:latin typeface="Consolas" panose="020B0609020204030204" pitchFamily="49" charset="0"/>
              </a:rPr>
              <a:t>compute_p</a:t>
            </a:r>
            <a:r>
              <a:rPr lang="en-US" dirty="0" smtClean="0"/>
              <a:t> and </a:t>
            </a:r>
            <a:r>
              <a:rPr lang="en-US" dirty="0" err="1">
                <a:latin typeface="Consolas" panose="020B0609020204030204" pitchFamily="49" charset="0"/>
              </a:rPr>
              <a:t>compute_x</a:t>
            </a:r>
            <a:r>
              <a:rPr lang="en-US" dirty="0" smtClean="0"/>
              <a:t> are being run concurrently (if compute resources are available)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Execution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Testing whether a given number is a prime: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is_prime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Calculating. Please , wait ...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limit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limit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%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future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is_prime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313222313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... Do other things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313222313 is {}a prime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?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not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Execution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The first </a:t>
            </a:r>
            <a:r>
              <a:rPr lang="en-US" dirty="0" smtClean="0"/>
              <a:t>argument </a:t>
            </a:r>
            <a:r>
              <a:rPr lang="en-US" dirty="0"/>
              <a:t>is a function </a:t>
            </a:r>
            <a:r>
              <a:rPr lang="en-US" dirty="0" smtClean="0"/>
              <a:t>(pointer) to </a:t>
            </a:r>
            <a:r>
              <a:rPr lang="en-US" dirty="0" smtClean="0"/>
              <a:t>execute, any ‘</a:t>
            </a:r>
            <a:r>
              <a:rPr lang="en-US" dirty="0" err="1" smtClean="0"/>
              <a:t>invocable</a:t>
            </a:r>
            <a:r>
              <a:rPr lang="en-US" dirty="0" smtClean="0"/>
              <a:t>’ works</a:t>
            </a:r>
            <a:endParaRPr lang="en-US" dirty="0" smtClean="0"/>
          </a:p>
          <a:p>
            <a:pPr lvl="1"/>
            <a:r>
              <a:rPr lang="en-US" dirty="0"/>
              <a:t>The second argument is the first argument of </a:t>
            </a:r>
            <a:r>
              <a:rPr lang="en-US" dirty="0" smtClean="0"/>
              <a:t>the function</a:t>
            </a:r>
            <a:r>
              <a:rPr lang="en-US" dirty="0"/>
              <a:t>, and so </a:t>
            </a:r>
            <a:r>
              <a:rPr lang="en-US" dirty="0" smtClean="0"/>
              <a:t>on</a:t>
            </a:r>
          </a:p>
          <a:p>
            <a:pPr lvl="1"/>
            <a:r>
              <a:rPr lang="en-US" dirty="0"/>
              <a:t>The return value is a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::future&lt;T&gt;</a:t>
            </a:r>
            <a:r>
              <a:rPr lang="en-US" dirty="0"/>
              <a:t> where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sz="1200" dirty="0"/>
              <a:t> </a:t>
            </a:r>
            <a:r>
              <a:rPr lang="en-US" dirty="0"/>
              <a:t>is </a:t>
            </a:r>
            <a:r>
              <a:rPr lang="en-US" dirty="0" smtClean="0"/>
              <a:t>the return </a:t>
            </a:r>
            <a:r>
              <a:rPr lang="en-US" dirty="0"/>
              <a:t>type of the </a:t>
            </a:r>
            <a:r>
              <a:rPr lang="en-US" dirty="0" smtClean="0"/>
              <a:t>function</a:t>
            </a:r>
          </a:p>
          <a:p>
            <a:r>
              <a:rPr lang="en-US" dirty="0"/>
              <a:t>For each </a:t>
            </a:r>
            <a:r>
              <a:rPr lang="en-US" dirty="0" smtClean="0"/>
              <a:t>call,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dirty="0"/>
              <a:t> launches a new thread </a:t>
            </a:r>
            <a:r>
              <a:rPr lang="en-US" dirty="0" smtClean="0"/>
              <a:t>to execute </a:t>
            </a:r>
            <a:r>
              <a:rPr lang="en-US" dirty="0"/>
              <a:t>the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The returned future can be used to ‘wait’ for the result to be available</a:t>
            </a:r>
          </a:p>
          <a:p>
            <a:pPr lvl="1"/>
            <a:r>
              <a:rPr lang="en-US" dirty="0" smtClean="0"/>
              <a:t>The value eventually provided by the future is whatever the function </a:t>
            </a:r>
            <a:r>
              <a:rPr lang="en-US" dirty="0"/>
              <a:t>returned </a:t>
            </a:r>
            <a:r>
              <a:rPr lang="en-US" dirty="0" smtClean="0"/>
              <a:t>that was passed to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9" y="2662112"/>
            <a:ext cx="9393265" cy="392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10030967" cy="1397124"/>
          </a:xfrm>
        </p:spPr>
        <p:txBody>
          <a:bodyPr/>
          <a:lstStyle/>
          <a:p>
            <a:r>
              <a:rPr lang="en-US" dirty="0"/>
              <a:t>Numeric Integration with Tasks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C4BD4-EC82-E511-BA62-6AD42B3D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8987-241C-7141-8D32-8E2C9BF9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6311" y="1722726"/>
            <a:ext cx="5014433" cy="1123244"/>
            <a:chOff x="0" y="1538868"/>
            <a:chExt cx="5014433" cy="1123244"/>
          </a:xfrm>
        </p:grpSpPr>
        <p:sp>
          <p:nvSpPr>
            <p:cNvPr id="3" name="Rectangle 2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008" y="1660530"/>
              <a:ext cx="4870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int64_t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21338" y="2977885"/>
            <a:ext cx="5014433" cy="1123244"/>
            <a:chOff x="0" y="1538868"/>
            <a:chExt cx="5014433" cy="1123244"/>
          </a:xfrm>
        </p:grpSpPr>
        <p:sp>
          <p:nvSpPr>
            <p:cNvPr id="16" name="Rectangle 15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008" y="1660530"/>
              <a:ext cx="4870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int64_t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N/2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8171" y="5500770"/>
            <a:ext cx="5014433" cy="1123244"/>
            <a:chOff x="0" y="1538868"/>
            <a:chExt cx="5014433" cy="1123244"/>
          </a:xfrm>
        </p:grpSpPr>
        <p:sp>
          <p:nvSpPr>
            <p:cNvPr id="21" name="Rectangle 20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008" y="1660530"/>
              <a:ext cx="4870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int64_t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3*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28554" y="4238347"/>
            <a:ext cx="5086889" cy="1123244"/>
            <a:chOff x="0" y="1538868"/>
            <a:chExt cx="5086889" cy="1123244"/>
          </a:xfrm>
        </p:grpSpPr>
        <p:sp>
          <p:nvSpPr>
            <p:cNvPr id="25" name="Rectangle 24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008" y="1660530"/>
              <a:ext cx="49968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0000FF"/>
                  </a:solidFill>
                  <a:latin typeface="Consolas" panose="020B0609020204030204" pitchFamily="49" charset="0"/>
                </a:rPr>
                <a:t>int64_t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N/2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3*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9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</p:spPr>
        <p:txBody>
          <a:bodyPr/>
          <a:lstStyle/>
          <a:p>
            <a:r>
              <a:rPr lang="en-US" dirty="0"/>
              <a:t>Numeric Integration with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9168002" cy="4351338"/>
          </a:xfrm>
        </p:spPr>
        <p:txBody>
          <a:bodyPr>
            <a:normAutofit fontScale="92500" lnSpcReduction="10000"/>
          </a:bodyPr>
          <a:lstStyle/>
          <a:p>
            <a:pPr marL="45720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sz="1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    // really large number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num_intervals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Decomposition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For each set of discretized points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pi_helper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sz="1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)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Integration with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Helper function that computes the sub-result for one of the blocks</a:t>
            </a:r>
            <a:endParaRPr lang="en-US" dirty="0" smtClean="0"/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 Integration with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really large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part_pi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part_pi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part_pi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pi: {} 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Integration with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tasks run in parallel (as long as compute resources are available</a:t>
            </a:r>
          </a:p>
          <a:p>
            <a:pPr lvl="1"/>
            <a:r>
              <a:rPr lang="en-US" dirty="0" smtClean="0"/>
              <a:t>The helper function </a:t>
            </a:r>
            <a:r>
              <a:rPr lang="en-US" dirty="0" err="1" smtClean="0">
                <a:latin typeface="Consolas" panose="020B0609020204030204" pitchFamily="49" charset="0"/>
              </a:rPr>
              <a:t>pi_helper</a:t>
            </a:r>
            <a:r>
              <a:rPr lang="en-US" dirty="0" smtClean="0"/>
              <a:t> has no ‘awareness’ </a:t>
            </a:r>
            <a:r>
              <a:rPr lang="en-US" dirty="0"/>
              <a:t>that </a:t>
            </a:r>
            <a:r>
              <a:rPr lang="en-US" dirty="0" smtClean="0"/>
              <a:t>it is </a:t>
            </a:r>
            <a:r>
              <a:rPr lang="en-US" dirty="0"/>
              <a:t>run on a separate </a:t>
            </a:r>
            <a:r>
              <a:rPr lang="en-US" dirty="0" smtClean="0"/>
              <a:t>thread</a:t>
            </a:r>
          </a:p>
          <a:p>
            <a:pPr lvl="1"/>
            <a:r>
              <a:rPr lang="en-US" sz="1800" dirty="0" smtClean="0"/>
              <a:t>It is still a ‘normal’ function</a:t>
            </a:r>
          </a:p>
          <a:p>
            <a:pPr lvl="1"/>
            <a:r>
              <a:rPr lang="en-US" sz="1800" dirty="0" smtClean="0"/>
              <a:t>Simply returns </a:t>
            </a:r>
            <a:r>
              <a:rPr lang="en-US" sz="1800" dirty="0"/>
              <a:t>calculated result</a:t>
            </a:r>
          </a:p>
          <a:p>
            <a:r>
              <a:rPr lang="en-US" dirty="0" smtClean="0"/>
              <a:t>No synchronization is needed (at all)</a:t>
            </a:r>
          </a:p>
          <a:p>
            <a:r>
              <a:rPr lang="en-US" dirty="0" smtClean="0"/>
              <a:t>Little change compared to sequential 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514845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1000000000 1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3.1415926545900716, time: 1068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1000000000 2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3.1415926545897657, time: 575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1000000000 4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3.141592654589842, time: 386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1000000000 6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3.141592646589882, time: 313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1000000000 8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3.141592654589781, time: 298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640831" y="1828801"/>
            <a:ext cx="448056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82846" indent="-182846" algn="l" defTabSz="914230" rtl="0" eaLnBrk="1" latinLnBrk="0" hangingPunct="1">
              <a:lnSpc>
                <a:spcPct val="95000"/>
              </a:lnSpc>
              <a:spcBef>
                <a:spcPts val="1399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999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5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7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384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5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654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79923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703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647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592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536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</a:t>
            </a:r>
          </a:p>
          <a:p>
            <a:endParaRPr lang="en-US" dirty="0" smtClean="0"/>
          </a:p>
          <a:p>
            <a:r>
              <a:rPr lang="en-US" dirty="0" smtClean="0"/>
              <a:t>2 threads, speedup of ~2</a:t>
            </a:r>
          </a:p>
          <a:p>
            <a:endParaRPr lang="en-US" dirty="0" smtClean="0"/>
          </a:p>
          <a:p>
            <a:r>
              <a:rPr lang="en-US" dirty="0" smtClean="0"/>
              <a:t>4 threads, speedup of ~3</a:t>
            </a:r>
          </a:p>
          <a:p>
            <a:endParaRPr lang="en-US" dirty="0" smtClean="0"/>
          </a:p>
          <a:p>
            <a:r>
              <a:rPr lang="en-US" dirty="0" smtClean="0"/>
              <a:t>6 threads, speedup of ~4</a:t>
            </a:r>
          </a:p>
          <a:p>
            <a:endParaRPr lang="en-US" dirty="0" smtClean="0"/>
          </a:p>
          <a:p>
            <a:r>
              <a:rPr lang="en-US" dirty="0" smtClean="0"/>
              <a:t>8 threads, speedup of ~4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Task-Parallel </a:t>
            </a:r>
            <a:r>
              <a:rPr lang="en-US" dirty="0"/>
              <a:t>Model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262061" y="1828800"/>
          <a:ext cx="9692450" cy="41235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46225">
                  <a:extLst>
                    <a:ext uri="{9D8B030D-6E8A-4147-A177-3AD203B41FA5}">
                      <a16:colId xmlns:a16="http://schemas.microsoft.com/office/drawing/2014/main" val="3563011070"/>
                    </a:ext>
                  </a:extLst>
                </a:gridCol>
                <a:gridCol w="4846225">
                  <a:extLst>
                    <a:ext uri="{9D8B030D-6E8A-4147-A177-3AD203B41FA5}">
                      <a16:colId xmlns:a16="http://schemas.microsoft.com/office/drawing/2014/main" val="2523762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Data parallelism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Task parallelism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Same operations are performed on different subsets of same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Different operations are performed on the same or different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11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Synchronous computation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Asynchronous computation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Speedup is more as there is only one type of execution thread operating on all sets of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Speedup is less as each processor will execute a different thread or process on the same or different set of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Amount of parallelization is proportional to the input data size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Amount of parallelization is proportional to the number of independent tasks to be performed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3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Designed for optimum load balance on multi processor system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Load balancing depends on the availability of the hardware and scheduling algorithms like static and dynamic scheduling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76753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Policies for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398" y="1828801"/>
            <a:ext cx="8595360" cy="435133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r>
              <a:rPr lang="en-US" dirty="0" smtClean="0"/>
              <a:t> takes an optional first argument: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part_pi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/>
              <a:t>Launch </a:t>
            </a:r>
            <a:r>
              <a:rPr lang="en-US" dirty="0" smtClean="0"/>
              <a:t>policy, could be: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async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dirty="0" smtClean="0"/>
              <a:t>could </a:t>
            </a:r>
            <a:r>
              <a:rPr lang="en-US" dirty="0"/>
              <a:t>the task is executed on a different thread,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potentially </a:t>
            </a:r>
            <a:r>
              <a:rPr lang="en-US" dirty="0"/>
              <a:t>by creating and launching it first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deferred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/>
              <a:t>the task is executed on the calling thread the </a:t>
            </a:r>
            <a:r>
              <a:rPr lang="en-US" dirty="0" smtClean="0"/>
              <a:t>first</a:t>
            </a:r>
            <a:br>
              <a:rPr lang="en-US" dirty="0" smtClean="0"/>
            </a:br>
            <a:r>
              <a:rPr lang="en-US" dirty="0" smtClean="0"/>
              <a:t>				time </a:t>
            </a:r>
            <a:r>
              <a:rPr lang="en-US" dirty="0"/>
              <a:t>its result is requested (lazy evaluation)</a:t>
            </a:r>
          </a:p>
          <a:p>
            <a:r>
              <a:rPr lang="en-US" dirty="0"/>
              <a:t>The default is </a:t>
            </a:r>
            <a:r>
              <a:rPr lang="en-US" dirty="0" smtClean="0"/>
              <a:t>‘whatever’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lways make sure your specify the launch policy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when using </a:t>
            </a:r>
            <a:r>
              <a:rPr lang="en-US" dirty="0" smtClean="0">
                <a:latin typeface="Consolas" panose="020B0609020204030204" pitchFamily="49" charset="0"/>
              </a:rPr>
              <a:t>deferred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514845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1000000000 1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3.1415926545900716, time: 1125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1000000000 2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3.1415926545897657, time: 1055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1000000000 4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3.141592654589842, time: 1062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1000000000 6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3.141592646589882, time: 1060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                               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pi_async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1000000000 8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latin typeface="Consolas" panose="020B0609020204030204" pitchFamily="49" charset="0"/>
              </a:rPr>
              <a:t>pi: 3.141592654589781, time: 1146 [</a:t>
            </a:r>
            <a:r>
              <a:rPr lang="en-US" dirty="0" err="1">
                <a:latin typeface="Consolas" panose="020B0609020204030204" pitchFamily="49" charset="0"/>
              </a:rPr>
              <a:t>ms</a:t>
            </a:r>
            <a:r>
              <a:rPr lang="en-US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640831" y="1828801"/>
            <a:ext cx="448056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82846" indent="-182846" algn="l" defTabSz="914230" rtl="0" eaLnBrk="1" latinLnBrk="0" hangingPunct="1">
              <a:lnSpc>
                <a:spcPct val="95000"/>
              </a:lnSpc>
              <a:spcBef>
                <a:spcPts val="1399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999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5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7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384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5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654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79923" indent="-182846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99703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647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592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536" indent="-228558" algn="l" defTabSz="914230" rtl="0" eaLnBrk="1" latinLnBrk="0" hangingPunct="1">
              <a:lnSpc>
                <a:spcPct val="90000"/>
              </a:lnSpc>
              <a:spcBef>
                <a:spcPts val="299"/>
              </a:spcBef>
              <a:spcAft>
                <a:spcPts val="299"/>
              </a:spcAft>
              <a:buClr>
                <a:schemeClr val="accent1"/>
              </a:buClr>
              <a:buFont typeface="Wingdings 2" pitchFamily="18" charset="2"/>
              <a:buChar char=""/>
              <a:defRPr sz="1399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</a:t>
            </a:r>
          </a:p>
          <a:p>
            <a:endParaRPr lang="en-US" dirty="0" smtClean="0"/>
          </a:p>
          <a:p>
            <a:r>
              <a:rPr lang="en-US" dirty="0" smtClean="0"/>
              <a:t>2 threads, speedup of ~1</a:t>
            </a:r>
          </a:p>
          <a:p>
            <a:endParaRPr lang="en-US" dirty="0" smtClean="0"/>
          </a:p>
          <a:p>
            <a:r>
              <a:rPr lang="en-US" dirty="0" smtClean="0"/>
              <a:t>4 threads, speedup of ~1</a:t>
            </a:r>
          </a:p>
          <a:p>
            <a:endParaRPr lang="en-US" dirty="0" smtClean="0"/>
          </a:p>
          <a:p>
            <a:r>
              <a:rPr lang="en-US" dirty="0" smtClean="0"/>
              <a:t>6 threads, speedup of ~1</a:t>
            </a:r>
          </a:p>
          <a:p>
            <a:endParaRPr lang="en-US" dirty="0" smtClean="0"/>
          </a:p>
          <a:p>
            <a:r>
              <a:rPr lang="en-US" dirty="0" smtClean="0"/>
              <a:t>8 threads, speedup of ~1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Name </a:t>
            </a:r>
            <a:r>
              <a:rPr lang="en-US" dirty="0"/>
              <a:t>This Famous Couple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11" y="1676146"/>
            <a:ext cx="3791851" cy="4954587"/>
          </a:xfrm>
          <a:prstGeom prst="rect">
            <a:avLst/>
          </a:prstGeom>
        </p:spPr>
      </p:pic>
      <p:sp>
        <p:nvSpPr>
          <p:cNvPr id="4" name="Line Callout 1 3"/>
          <p:cNvSpPr/>
          <p:nvPr/>
        </p:nvSpPr>
        <p:spPr>
          <a:xfrm>
            <a:off x="1752600" y="4153439"/>
            <a:ext cx="2324986" cy="860793"/>
          </a:xfrm>
          <a:prstGeom prst="borderCallout1">
            <a:avLst>
              <a:gd name="adj1" fmla="val -39553"/>
              <a:gd name="adj2" fmla="val 175255"/>
              <a:gd name="adj3" fmla="val 37677"/>
              <a:gd name="adj4" fmla="val 9972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Clyde Barrow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8408529" y="2087375"/>
            <a:ext cx="2324986" cy="860793"/>
          </a:xfrm>
          <a:prstGeom prst="borderCallout1">
            <a:avLst>
              <a:gd name="adj1" fmla="val 149599"/>
              <a:gd name="adj2" fmla="val -54231"/>
              <a:gd name="adj3" fmla="val 68334"/>
              <a:gd name="adj4" fmla="val -13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Bonnie Parker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A483E-C407-C24A-A847-AF4D838F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32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9FAA3E-6DD1-4108-0160-6508E312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Bonnie and Clyde Use ATMs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84319" y="1828801"/>
            <a:ext cx="7848285" cy="4758812"/>
          </a:xfrm>
        </p:spPr>
        <p:txBody>
          <a:bodyPr>
            <a:normAutofit fontScale="70000" lnSpcReduction="2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bank_balance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withdraw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amount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bank_balance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Get current balance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{} withdraws {}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amount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bank_balance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amount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compute new balance and save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it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Starting balance {}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bank_balance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withdraw, 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Bonnie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withdraw, 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Clyde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Final balance {}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bank_balance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2CEC9-A35E-1BED-9150-D762C162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2A8C-6DED-5048-9C30-42770DFA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33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9" y="2016451"/>
            <a:ext cx="3220097" cy="42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Bonnie and Clyde Use ATMs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04497" y="4249783"/>
            <a:ext cx="5485530" cy="17736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is this not correct?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C1042-A2DB-36D4-C75D-2AB2FE5C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45DCC-F8BE-234C-881A-0D380EA5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371" y="2133599"/>
            <a:ext cx="4635500" cy="19558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9" y="1898467"/>
            <a:ext cx="3220097" cy="42075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55160" y="3771899"/>
            <a:ext cx="4867513" cy="477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Race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692639" cy="4351338"/>
          </a:xfrm>
        </p:spPr>
        <p:txBody>
          <a:bodyPr>
            <a:norm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msg_mutex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protect printing the message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atm_mutex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protect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the bank balance 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withdraw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amount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msg_mutex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atm_mutex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Prevent deadlock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bank_balance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Get current balance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lock_guard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msg_lock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msg_mutex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adopt_lock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{} withdraws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amount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lock_guard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atm_lock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atm_mutex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adopt_lock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bank_balance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amount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compute new balance and save it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Future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Create a </a:t>
            </a:r>
            <a:r>
              <a:rPr lang="en-US" dirty="0" smtClean="0">
                <a:latin typeface="Consolas" panose="020B0609020204030204" pitchFamily="49" charset="0"/>
              </a:rPr>
              <a:t>future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Standard defines 3 possible ways to create a future </a:t>
            </a:r>
          </a:p>
          <a:p>
            <a:pPr lvl="1"/>
            <a:r>
              <a:rPr lang="en-US" sz="2000" dirty="0" smtClean="0"/>
              <a:t>3 different ‘asynchronous providers’</a:t>
            </a:r>
          </a:p>
          <a:p>
            <a:pPr lvl="2"/>
            <a:r>
              <a:rPr lang="en-US" sz="1800" dirty="0" smtClean="0">
                <a:latin typeface="Consolas" panose="020B0609020204030204" pitchFamily="49" charset="0"/>
              </a:rPr>
              <a:t>std::</a:t>
            </a:r>
            <a:r>
              <a:rPr lang="en-US" sz="1800" dirty="0" err="1" smtClean="0">
                <a:latin typeface="Consolas" panose="020B0609020204030204" pitchFamily="49" charset="0"/>
              </a:rPr>
              <a:t>async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lvl="2"/>
            <a:r>
              <a:rPr lang="en-US" sz="1800" dirty="0" smtClean="0">
                <a:latin typeface="Consolas" panose="020B0609020204030204" pitchFamily="49" charset="0"/>
              </a:rPr>
              <a:t>std::</a:t>
            </a:r>
            <a:r>
              <a:rPr lang="en-US" sz="1800" dirty="0" err="1" smtClean="0">
                <a:latin typeface="Consolas" panose="020B0609020204030204" pitchFamily="49" charset="0"/>
              </a:rPr>
              <a:t>packaged_task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lvl="2"/>
            <a:r>
              <a:rPr lang="en-US" sz="1800" dirty="0" smtClean="0">
                <a:latin typeface="Consolas" panose="020B0609020204030204" pitchFamily="49" charset="0"/>
              </a:rPr>
              <a:t>std::promise</a:t>
            </a:r>
          </a:p>
          <a:p>
            <a:r>
              <a:rPr lang="en-US" sz="2000" dirty="0" smtClean="0"/>
              <a:t>As we will see, with HPX there are many more ways to create 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std::promise</a:t>
            </a:r>
            <a:r>
              <a:rPr lang="en-US" dirty="0" smtClean="0"/>
              <a:t> is main ‘maker’ of futures</a:t>
            </a:r>
          </a:p>
          <a:p>
            <a:pPr lvl="1"/>
            <a:r>
              <a:rPr lang="en-US" dirty="0" smtClean="0"/>
              <a:t>It gives away a future representing the value it received</a:t>
            </a:r>
          </a:p>
          <a:p>
            <a:pPr lvl="1"/>
            <a:r>
              <a:rPr lang="en-US" dirty="0" smtClean="0"/>
              <a:t>Promise/future is a one-shot pipeline where the promise is the ‘sender’ and the future is the ‘receiver’</a:t>
            </a:r>
          </a:p>
          <a:p>
            <a:r>
              <a:rPr lang="en-US" dirty="0" smtClean="0"/>
              <a:t>Promise and future represent a </a:t>
            </a:r>
            <a:r>
              <a:rPr lang="en-US" dirty="0" smtClean="0"/>
              <a:t>anonymous connection between </a:t>
            </a:r>
            <a:r>
              <a:rPr lang="en-US" dirty="0" smtClean="0"/>
              <a:t>a producer and a consumer</a:t>
            </a:r>
          </a:p>
          <a:p>
            <a:pPr lvl="1"/>
            <a:r>
              <a:rPr lang="en-US" dirty="0" smtClean="0"/>
              <a:t>The producer sets the value in the promise</a:t>
            </a:r>
          </a:p>
          <a:p>
            <a:pPr lvl="1"/>
            <a:r>
              <a:rPr lang="en-US" dirty="0" smtClean="0"/>
              <a:t>The consumer receives the value from the future</a:t>
            </a:r>
          </a:p>
          <a:p>
            <a:r>
              <a:rPr lang="en-US" sz="2200" dirty="0"/>
              <a:t>The </a:t>
            </a:r>
            <a:r>
              <a:rPr lang="en-US" sz="2200" dirty="0">
                <a:latin typeface="Consolas" panose="020B0609020204030204" pitchFamily="49" charset="0"/>
              </a:rPr>
              <a:t>promise</a:t>
            </a:r>
            <a:r>
              <a:rPr lang="en-US" sz="2200" dirty="0"/>
              <a:t> initially creates </a:t>
            </a:r>
            <a:r>
              <a:rPr lang="en-US" sz="2200" dirty="0" smtClean="0"/>
              <a:t>a </a:t>
            </a:r>
            <a:r>
              <a:rPr lang="en-US" sz="2200" dirty="0"/>
              <a:t>shared state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>
                <a:latin typeface="Consolas" panose="020B0609020204030204" pitchFamily="49" charset="0"/>
              </a:rPr>
              <a:t>future</a:t>
            </a:r>
            <a:r>
              <a:rPr lang="en-US" sz="2000" dirty="0"/>
              <a:t> created by the promise shares the state with it</a:t>
            </a:r>
          </a:p>
          <a:p>
            <a:pPr lvl="1"/>
            <a:r>
              <a:rPr lang="en-US" sz="2000" dirty="0"/>
              <a:t>The shared state stores the </a:t>
            </a:r>
            <a:r>
              <a:rPr lang="en-US" sz="2000" dirty="0" smtClean="0"/>
              <a:t>value, etc.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a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Futures are created by promises: </a:t>
            </a:r>
            <a:r>
              <a:rPr lang="en-US" dirty="0" smtClean="0">
                <a:latin typeface="Consolas" panose="020B0609020204030204" pitchFamily="49" charset="0"/>
              </a:rPr>
              <a:t>f = </a:t>
            </a:r>
            <a:r>
              <a:rPr lang="en-US" dirty="0" err="1" smtClean="0">
                <a:latin typeface="Consolas" panose="020B0609020204030204" pitchFamily="49" charset="0"/>
              </a:rPr>
              <a:t>promise.get_future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/>
              <a:t>The promise </a:t>
            </a:r>
            <a:r>
              <a:rPr lang="en-US" dirty="0" smtClean="0"/>
              <a:t>is </a:t>
            </a:r>
            <a:r>
              <a:rPr lang="en-US" dirty="0" smtClean="0"/>
              <a:t>used to set the result value: </a:t>
            </a:r>
            <a:r>
              <a:rPr lang="en-US" dirty="0" err="1" smtClean="0">
                <a:latin typeface="Consolas" panose="020B0609020204030204" pitchFamily="49" charset="0"/>
              </a:rPr>
              <a:t>promise.set_value</a:t>
            </a:r>
            <a:r>
              <a:rPr lang="en-US" dirty="0" smtClean="0">
                <a:latin typeface="Consolas" panose="020B0609020204030204" pitchFamily="49" charset="0"/>
              </a:rPr>
              <a:t>(r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/>
              <a:t>The future is used to access the result value: </a:t>
            </a:r>
            <a:r>
              <a:rPr lang="en-US" dirty="0" smtClean="0">
                <a:latin typeface="Consolas" panose="020B0609020204030204" pitchFamily="49" charset="0"/>
              </a:rPr>
              <a:t>r = </a:t>
            </a:r>
            <a:r>
              <a:rPr lang="en-US" dirty="0" err="1" smtClean="0">
                <a:latin typeface="Consolas" panose="020B0609020204030204" pitchFamily="49" charset="0"/>
              </a:rPr>
              <a:t>f.get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The </a:t>
            </a:r>
            <a:r>
              <a:rPr lang="en-US" dirty="0" smtClean="0"/>
              <a:t>shared state is invisible</a:t>
            </a:r>
          </a:p>
          <a:p>
            <a:pPr lvl="1"/>
            <a:r>
              <a:rPr lang="en-US" dirty="0"/>
              <a:t>Stores the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Manages synchronization and ensures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thread safety</a:t>
            </a:r>
          </a:p>
          <a:p>
            <a:r>
              <a:rPr lang="en-US" dirty="0" smtClean="0"/>
              <a:t>Promises and futures are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thread-safe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flipH="1">
            <a:off x="6617110" y="3496841"/>
            <a:ext cx="4196162" cy="2522959"/>
            <a:chOff x="1643806" y="2438399"/>
            <a:chExt cx="5671394" cy="3409948"/>
          </a:xfrm>
        </p:grpSpPr>
        <p:sp>
          <p:nvSpPr>
            <p:cNvPr id="7" name="Rectangle 6"/>
            <p:cNvSpPr/>
            <p:nvPr/>
          </p:nvSpPr>
          <p:spPr>
            <a:xfrm>
              <a:off x="1643806" y="4362448"/>
              <a:ext cx="2296324" cy="1485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s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td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::future&lt;T&gt;</a:t>
              </a:r>
            </a:p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g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et();</a:t>
              </a:r>
            </a:p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wait();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65063" y="4346172"/>
              <a:ext cx="2250137" cy="1485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std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::promise&lt;T&gt;</a:t>
              </a:r>
            </a:p>
            <a:p>
              <a:pPr algn="ctr"/>
              <a:endPara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g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et_future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();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endParaRPr>
            </a:p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s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et_value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(...);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438399"/>
              <a:ext cx="1335737" cy="1485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Shared State</a:t>
              </a:r>
            </a:p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T value;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" name="Straight Arrow Connector 10"/>
            <p:cNvCxnSpPr>
              <a:stCxn id="7" idx="0"/>
              <a:endCxn id="9" idx="1"/>
            </p:cNvCxnSpPr>
            <p:nvPr/>
          </p:nvCxnSpPr>
          <p:spPr>
            <a:xfrm flipV="1">
              <a:off x="2791968" y="3181349"/>
              <a:ext cx="1018032" cy="1181099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0"/>
              <a:endCxn id="9" idx="3"/>
            </p:cNvCxnSpPr>
            <p:nvPr/>
          </p:nvCxnSpPr>
          <p:spPr>
            <a:xfrm flipH="1" flipV="1">
              <a:off x="5145737" y="3181349"/>
              <a:ext cx="1044395" cy="1164823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4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Threads and Asynchrony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Service Request takes T </a:t>
            </a:r>
            <a:r>
              <a:rPr lang="en-US" sz="2000" dirty="0"/>
              <a:t>seconds to </a:t>
            </a:r>
            <a:r>
              <a:rPr lang="en-US" sz="2000" dirty="0" smtClean="0"/>
              <a:t>process</a:t>
            </a:r>
          </a:p>
          <a:p>
            <a:r>
              <a:rPr lang="en-US" sz="2000" dirty="0" smtClean="0"/>
              <a:t>Thus the Service rate will be 1/T</a:t>
            </a:r>
            <a:endParaRPr lang="en-US" sz="2000" dirty="0"/>
          </a:p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46B9F0-7EA1-0738-BA74-28BC4C10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330CE-6243-DA4D-AB16-CE968E72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03" y="2247899"/>
            <a:ext cx="6337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a Future: 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2" y="1828800"/>
            <a:ext cx="10305606" cy="4351337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sz="1600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future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invoke_result_t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...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result_type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invoke_result_t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...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promise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result_type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future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result_type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get_future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([=]() {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set_value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...)); });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 // note: simplified!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detach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   // detach the thread from t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40</a:t>
            </a:fld>
            <a:endParaRPr lang="en-US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1261872" y="1828800"/>
            <a:ext cx="1003096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Wingdings 2" pitchFamily="18" charset="2"/>
              <a:buNone/>
            </a:pPr>
            <a:endParaRPr lang="en-US" dirty="0" smtClean="0"/>
          </a:p>
          <a:p>
            <a:pPr marL="274320" lvl="1" indent="0">
              <a:buFont typeface="Wingdings 2" pitchFamily="18" charset="2"/>
              <a:buNone/>
            </a:pPr>
            <a:endParaRPr lang="en-US" dirty="0" smtClean="0"/>
          </a:p>
          <a:p>
            <a:pPr marL="274320" lvl="1" indent="0">
              <a:buFont typeface="Wingdings 2" pitchFamily="18" charset="2"/>
              <a:buNone/>
            </a:pPr>
            <a:endParaRPr lang="en-US" dirty="0"/>
          </a:p>
          <a:p>
            <a:pPr marL="274320" lvl="1" indent="0">
              <a:buFont typeface="Wingdings 2" pitchFamily="18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74320" lvl="1" indent="0">
              <a:buFont typeface="Wingdings 2" pitchFamily="18" charset="2"/>
              <a:buNone/>
            </a:pPr>
            <a:endParaRPr lang="en-US" dirty="0" smtClean="0"/>
          </a:p>
          <a:p>
            <a:pPr marL="274320" lvl="1" indent="0">
              <a:buFont typeface="Wingdings 2" pitchFamily="18" charset="2"/>
              <a:buNone/>
            </a:pPr>
            <a:endParaRPr lang="en-US" dirty="0" smtClean="0"/>
          </a:p>
          <a:p>
            <a:pPr marL="274320" lvl="1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promise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jthread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([=]()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this_thread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sleep_for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chrono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seconds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set_value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/**/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Waiting 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attempt {} ...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future_status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status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chrono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seconds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status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future_status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timeout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Computed result: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95303" y="1386350"/>
            <a:ext cx="316598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Waiting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attempt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Waiting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attempt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Waiting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attempt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Waiting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attempt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Waiting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attempt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</a:p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Computed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a Future: </a:t>
            </a:r>
            <a:r>
              <a:rPr lang="en-US" dirty="0" err="1" smtClean="0">
                <a:latin typeface="Consolas" panose="020B0609020204030204" pitchFamily="49" charset="0"/>
              </a:rPr>
              <a:t>packaged_task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std::</a:t>
            </a:r>
            <a:r>
              <a:rPr lang="en-US" dirty="0" err="1" smtClean="0">
                <a:latin typeface="Consolas" panose="020B0609020204030204" pitchFamily="49" charset="0"/>
              </a:rPr>
              <a:t>packaged_task</a:t>
            </a:r>
            <a:r>
              <a:rPr lang="en-US" dirty="0" smtClean="0"/>
              <a:t> is a function object</a:t>
            </a:r>
          </a:p>
          <a:p>
            <a:pPr lvl="1"/>
            <a:r>
              <a:rPr lang="en-US" dirty="0" smtClean="0"/>
              <a:t>It gives away a future representing the result of its invocation</a:t>
            </a:r>
          </a:p>
          <a:p>
            <a:r>
              <a:rPr lang="en-US" dirty="0" smtClean="0"/>
              <a:t>Can be used as a synchronization primitive</a:t>
            </a:r>
          </a:p>
          <a:p>
            <a:pPr lvl="1"/>
            <a:r>
              <a:rPr lang="en-US" dirty="0" smtClean="0"/>
              <a:t>Pass to APIs that accepts a callback function</a:t>
            </a:r>
          </a:p>
          <a:p>
            <a:r>
              <a:rPr lang="en-US" dirty="0" smtClean="0"/>
              <a:t>Converting a callback into a future</a:t>
            </a:r>
          </a:p>
          <a:p>
            <a:pPr lvl="1"/>
            <a:r>
              <a:rPr lang="en-US" dirty="0" smtClean="0"/>
              <a:t>Observer pattern, allows to wait for a callback to happen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 descr="cpp th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06" y="4412618"/>
            <a:ext cx="6762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a Future: </a:t>
            </a:r>
            <a:r>
              <a:rPr lang="en-US" dirty="0" err="1">
                <a:latin typeface="Consolas" panose="020B0609020204030204" pitchFamily="49" charset="0"/>
              </a:rPr>
              <a:t>packaged_task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474953" cy="4351338"/>
          </a:xfrm>
        </p:spPr>
        <p:txBody>
          <a:bodyPr>
            <a:normAutofit/>
          </a:bodyPr>
          <a:lstStyle/>
          <a:p>
            <a:pPr marL="342900" indent="-342900" defTabSz="914400">
              <a:lnSpc>
                <a:spcPct val="100000"/>
              </a:lnSpc>
              <a:spcBef>
                <a:spcPts val="200"/>
              </a:spcBef>
              <a:buClrTx/>
              <a:buSzTx/>
            </a:pPr>
            <a:r>
              <a:rPr lang="en-US" dirty="0"/>
              <a:t>Very Simple example: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packaged_task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[](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pow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task: {}</a:t>
            </a:r>
            <a:r>
              <a:rPr lang="en-US" sz="16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prints: task: 512 (2^9)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a Future: </a:t>
            </a:r>
            <a:r>
              <a:rPr lang="en-US" dirty="0" err="1" smtClean="0">
                <a:latin typeface="Consolas" panose="020B0609020204030204" pitchFamily="49" charset="0"/>
              </a:rPr>
              <a:t>packaged_task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1871" y="1918741"/>
            <a:ext cx="9629509" cy="4261396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packaged_task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packaged_task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...)&gt;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...)&gt;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promise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// the promise for the result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explicit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packaged_task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: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fn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operator()(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set_value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fn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...)); }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get_future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get_future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}</a:t>
            </a: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a Future: 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1872" y="1828801"/>
            <a:ext cx="9692639" cy="4351338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sz="1600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274320" lvl="1" indent="0"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future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invoke_result_t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...&gt;&gt;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packaged_task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...)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pt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pt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get_future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pt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args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...);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// note: simplified!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detach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// detach the thread from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45</a:t>
            </a:fld>
            <a:endParaRPr lang="en-US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that someone someday will run your code as part of a multi-threaded program</a:t>
            </a:r>
          </a:p>
          <a:p>
            <a:r>
              <a:rPr lang="en-US" dirty="0" smtClean="0"/>
              <a:t>Avoid </a:t>
            </a:r>
            <a:r>
              <a:rPr lang="en-US" dirty="0"/>
              <a:t>data races</a:t>
            </a:r>
          </a:p>
          <a:p>
            <a:r>
              <a:rPr lang="en-US" dirty="0" smtClean="0"/>
              <a:t>Minimize </a:t>
            </a:r>
            <a:r>
              <a:rPr lang="en-US" dirty="0"/>
              <a:t>explicit sharing of writable data</a:t>
            </a:r>
          </a:p>
          <a:p>
            <a:r>
              <a:rPr lang="en-US" dirty="0" smtClean="0"/>
              <a:t>Think </a:t>
            </a:r>
            <a:r>
              <a:rPr lang="en-US" dirty="0"/>
              <a:t>in terms of tasks, rather than </a:t>
            </a:r>
            <a:r>
              <a:rPr lang="en-US" dirty="0" smtClean="0"/>
              <a:t>threads 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r>
              <a:rPr lang="en-US" dirty="0" smtClean="0"/>
              <a:t> is your friend!)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RAII, never plain lock()/unlock()</a:t>
            </a:r>
          </a:p>
          <a:p>
            <a:r>
              <a:rPr lang="en-US" dirty="0" smtClean="0"/>
              <a:t>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::lock()</a:t>
            </a:r>
            <a:r>
              <a:rPr lang="en-US" dirty="0"/>
              <a:t> to acquire multiple </a:t>
            </a:r>
            <a:r>
              <a:rPr lang="en-US" dirty="0" err="1"/>
              <a:t>mutexes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::launch::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dirty="0"/>
              <a:t> when using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smtClean="0">
                <a:latin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63730"/>
            <a:ext cx="87376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Threads and Asynchrony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Service request takes T seconds to process</a:t>
            </a:r>
          </a:p>
          <a:p>
            <a:pPr lvl="1"/>
            <a:r>
              <a:rPr lang="en-US" dirty="0" smtClean="0"/>
              <a:t>Service requests are served concurrently</a:t>
            </a:r>
          </a:p>
          <a:p>
            <a:r>
              <a:rPr lang="en-US" dirty="0" smtClean="0"/>
              <a:t>Thread takes t &lt;&lt; T seconds to spawn</a:t>
            </a:r>
          </a:p>
          <a:p>
            <a:r>
              <a:rPr lang="en-US" dirty="0" smtClean="0"/>
              <a:t>The overall service rate will be 1/t &lt;&lt; 1/T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C28CD6D-444C-B9B4-CE99-3E9E1765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EE653-B0A5-6D41-B816-B060566D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multiple cores, concurrent tasks can run in parallel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Multitasking on Multicore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272EF3-4D81-D21F-ED95-6BF3EE4A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BCBF7-E4D3-9542-A09A-7037FCE8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25190" y="2691829"/>
            <a:ext cx="949606" cy="1438382"/>
            <a:chOff x="7059032" y="2162561"/>
            <a:chExt cx="1567950" cy="189794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059032" y="2162561"/>
              <a:ext cx="1467589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159393" y="4060509"/>
              <a:ext cx="1467589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006754"/>
            <a:ext cx="5387083" cy="2630901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pic>
        <p:nvPicPr>
          <p:cNvPr id="22" name="Content Placeholder 6" descr="cache-l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r="33029"/>
          <a:stretch/>
        </p:blipFill>
        <p:spPr>
          <a:xfrm>
            <a:off x="7751031" y="1691322"/>
            <a:ext cx="3406901" cy="347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91089" y="505965"/>
            <a:ext cx="4660822" cy="1320386"/>
            <a:chOff x="5591452" y="1507807"/>
            <a:chExt cx="7686040" cy="2177415"/>
          </a:xfrm>
        </p:grpSpPr>
        <p:sp>
          <p:nvSpPr>
            <p:cNvPr id="5" name="object 5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7507624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691078"/>
                  </a:lnTo>
                  <a:lnTo>
                    <a:pt x="8007" y="740722"/>
                  </a:lnTo>
                  <a:lnTo>
                    <a:pt x="30304" y="783838"/>
                  </a:lnTo>
                  <a:lnTo>
                    <a:pt x="64303" y="817837"/>
                  </a:lnTo>
                  <a:lnTo>
                    <a:pt x="107419" y="840134"/>
                  </a:lnTo>
                  <a:lnTo>
                    <a:pt x="157063" y="848141"/>
                  </a:lnTo>
                  <a:lnTo>
                    <a:pt x="7507624" y="848141"/>
                  </a:lnTo>
                  <a:lnTo>
                    <a:pt x="7557267" y="840134"/>
                  </a:lnTo>
                  <a:lnTo>
                    <a:pt x="7600383" y="817837"/>
                  </a:lnTo>
                  <a:lnTo>
                    <a:pt x="7634383" y="783838"/>
                  </a:lnTo>
                  <a:lnTo>
                    <a:pt x="7656680" y="740722"/>
                  </a:lnTo>
                  <a:lnTo>
                    <a:pt x="7664688" y="691078"/>
                  </a:lnTo>
                  <a:lnTo>
                    <a:pt x="7664688" y="157063"/>
                  </a:lnTo>
                  <a:lnTo>
                    <a:pt x="7656680" y="107419"/>
                  </a:lnTo>
                  <a:lnTo>
                    <a:pt x="7634383" y="64303"/>
                  </a:lnTo>
                  <a:lnTo>
                    <a:pt x="7600383" y="30304"/>
                  </a:lnTo>
                  <a:lnTo>
                    <a:pt x="7557267" y="8007"/>
                  </a:lnTo>
                  <a:lnTo>
                    <a:pt x="7507624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157063" y="0"/>
                  </a:moveTo>
                  <a:lnTo>
                    <a:pt x="7507624" y="0"/>
                  </a:lnTo>
                  <a:lnTo>
                    <a:pt x="7557269" y="8007"/>
                  </a:lnTo>
                  <a:lnTo>
                    <a:pt x="7600384" y="30304"/>
                  </a:lnTo>
                  <a:lnTo>
                    <a:pt x="7634384" y="64303"/>
                  </a:lnTo>
                  <a:lnTo>
                    <a:pt x="7656680" y="107419"/>
                  </a:lnTo>
                  <a:lnTo>
                    <a:pt x="7664688" y="157063"/>
                  </a:lnTo>
                  <a:lnTo>
                    <a:pt x="7664688" y="691078"/>
                  </a:lnTo>
                  <a:lnTo>
                    <a:pt x="7656680" y="740722"/>
                  </a:lnTo>
                  <a:lnTo>
                    <a:pt x="7634384" y="783837"/>
                  </a:lnTo>
                  <a:lnTo>
                    <a:pt x="7600384" y="817837"/>
                  </a:lnTo>
                  <a:lnTo>
                    <a:pt x="7557269" y="840134"/>
                  </a:lnTo>
                  <a:lnTo>
                    <a:pt x="7507624" y="848141"/>
                  </a:lnTo>
                  <a:lnTo>
                    <a:pt x="157063" y="848141"/>
                  </a:lnTo>
                  <a:lnTo>
                    <a:pt x="107419" y="840134"/>
                  </a:lnTo>
                  <a:lnTo>
                    <a:pt x="64303" y="817837"/>
                  </a:lnTo>
                  <a:lnTo>
                    <a:pt x="30304" y="783837"/>
                  </a:lnTo>
                  <a:lnTo>
                    <a:pt x="8007" y="740722"/>
                  </a:lnTo>
                  <a:lnTo>
                    <a:pt x="0" y="691078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8614949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2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556622" y="564458"/>
                  </a:lnTo>
                  <a:lnTo>
                    <a:pt x="606267" y="556451"/>
                  </a:lnTo>
                  <a:lnTo>
                    <a:pt x="649382" y="534154"/>
                  </a:lnTo>
                  <a:lnTo>
                    <a:pt x="683382" y="500154"/>
                  </a:lnTo>
                  <a:lnTo>
                    <a:pt x="705678" y="457039"/>
                  </a:lnTo>
                  <a:lnTo>
                    <a:pt x="713686" y="407394"/>
                  </a:lnTo>
                  <a:lnTo>
                    <a:pt x="713686" y="157063"/>
                  </a:lnTo>
                  <a:lnTo>
                    <a:pt x="705678" y="107419"/>
                  </a:lnTo>
                  <a:lnTo>
                    <a:pt x="683382" y="64303"/>
                  </a:lnTo>
                  <a:lnTo>
                    <a:pt x="649382" y="30304"/>
                  </a:lnTo>
                  <a:lnTo>
                    <a:pt x="606267" y="8007"/>
                  </a:lnTo>
                  <a:lnTo>
                    <a:pt x="55662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8614949" y="3109852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51895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1"/>
                  </a:lnTo>
                  <a:lnTo>
                    <a:pt x="1236189" y="534154"/>
                  </a:lnTo>
                  <a:lnTo>
                    <a:pt x="1270189" y="500154"/>
                  </a:lnTo>
                  <a:lnTo>
                    <a:pt x="1292486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8956" y="3109852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10139" y="1471097"/>
            <a:ext cx="801319" cy="355030"/>
            <a:chOff x="5622865" y="3099382"/>
            <a:chExt cx="1321435" cy="585470"/>
          </a:xfrm>
        </p:grpSpPr>
        <p:sp>
          <p:nvSpPr>
            <p:cNvPr id="14" name="object 14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4165" y="1471097"/>
            <a:ext cx="801319" cy="355030"/>
            <a:chOff x="7113672" y="3099382"/>
            <a:chExt cx="1321435" cy="585470"/>
          </a:xfrm>
        </p:grpSpPr>
        <p:sp>
          <p:nvSpPr>
            <p:cNvPr id="17" name="object 17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18975" y="1909804"/>
            <a:ext cx="445520" cy="355030"/>
            <a:chOff x="7121604" y="3822842"/>
            <a:chExt cx="734695" cy="585470"/>
          </a:xfrm>
        </p:grpSpPr>
        <p:sp>
          <p:nvSpPr>
            <p:cNvPr id="20" name="object 20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6" y="556450"/>
                  </a:lnTo>
                  <a:lnTo>
                    <a:pt x="649381" y="534153"/>
                  </a:lnTo>
                  <a:lnTo>
                    <a:pt x="683381" y="500154"/>
                  </a:lnTo>
                  <a:lnTo>
                    <a:pt x="705677" y="457038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1" y="64303"/>
                  </a:lnTo>
                  <a:lnTo>
                    <a:pt x="649381" y="30304"/>
                  </a:lnTo>
                  <a:lnTo>
                    <a:pt x="606266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867162" y="1909804"/>
            <a:ext cx="801319" cy="355030"/>
            <a:chOff x="8025604" y="3822842"/>
            <a:chExt cx="1321435" cy="585470"/>
          </a:xfrm>
        </p:grpSpPr>
        <p:sp>
          <p:nvSpPr>
            <p:cNvPr id="23" name="object 23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66382" y="1909804"/>
            <a:ext cx="801319" cy="355030"/>
            <a:chOff x="9508485" y="3822842"/>
            <a:chExt cx="1321435" cy="585470"/>
          </a:xfrm>
        </p:grpSpPr>
        <p:sp>
          <p:nvSpPr>
            <p:cNvPr id="26" name="object 26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0"/>
                  </a:lnTo>
                  <a:lnTo>
                    <a:pt x="1236189" y="534153"/>
                  </a:lnTo>
                  <a:lnTo>
                    <a:pt x="1270189" y="500154"/>
                  </a:lnTo>
                  <a:lnTo>
                    <a:pt x="1292486" y="457038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670406" y="1471097"/>
            <a:ext cx="801319" cy="355030"/>
            <a:chOff x="10999288" y="3099382"/>
            <a:chExt cx="1321435" cy="585470"/>
          </a:xfrm>
        </p:grpSpPr>
        <p:sp>
          <p:nvSpPr>
            <p:cNvPr id="29" name="object 29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8" y="556451"/>
                  </a:lnTo>
                  <a:lnTo>
                    <a:pt x="1236193" y="534154"/>
                  </a:lnTo>
                  <a:lnTo>
                    <a:pt x="1270192" y="500154"/>
                  </a:lnTo>
                  <a:lnTo>
                    <a:pt x="1292487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7" y="107419"/>
                  </a:lnTo>
                  <a:lnTo>
                    <a:pt x="1270192" y="64303"/>
                  </a:lnTo>
                  <a:lnTo>
                    <a:pt x="1236193" y="30304"/>
                  </a:lnTo>
                  <a:lnTo>
                    <a:pt x="1193078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10139" y="1909804"/>
            <a:ext cx="801319" cy="355030"/>
            <a:chOff x="5622865" y="3822842"/>
            <a:chExt cx="1321435" cy="585470"/>
          </a:xfrm>
        </p:grpSpPr>
        <p:sp>
          <p:nvSpPr>
            <p:cNvPr id="32" name="object 32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670406" y="1909804"/>
            <a:ext cx="1345031" cy="355030"/>
            <a:chOff x="10999288" y="3822842"/>
            <a:chExt cx="2218055" cy="585470"/>
          </a:xfrm>
        </p:grpSpPr>
        <p:sp>
          <p:nvSpPr>
            <p:cNvPr id="35" name="object 35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2039508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4" y="534153"/>
                  </a:lnTo>
                  <a:lnTo>
                    <a:pt x="107420" y="556450"/>
                  </a:lnTo>
                  <a:lnTo>
                    <a:pt x="157063" y="564458"/>
                  </a:lnTo>
                  <a:lnTo>
                    <a:pt x="2039508" y="564458"/>
                  </a:lnTo>
                  <a:lnTo>
                    <a:pt x="2089151" y="556450"/>
                  </a:lnTo>
                  <a:lnTo>
                    <a:pt x="2132266" y="534153"/>
                  </a:lnTo>
                  <a:lnTo>
                    <a:pt x="2166266" y="500154"/>
                  </a:lnTo>
                  <a:lnTo>
                    <a:pt x="2188564" y="457038"/>
                  </a:lnTo>
                  <a:lnTo>
                    <a:pt x="2196571" y="407394"/>
                  </a:lnTo>
                  <a:lnTo>
                    <a:pt x="2196571" y="157063"/>
                  </a:lnTo>
                  <a:lnTo>
                    <a:pt x="2188564" y="107419"/>
                  </a:lnTo>
                  <a:lnTo>
                    <a:pt x="2166266" y="64303"/>
                  </a:lnTo>
                  <a:lnTo>
                    <a:pt x="2132266" y="30304"/>
                  </a:lnTo>
                  <a:lnTo>
                    <a:pt x="2089151" y="8007"/>
                  </a:lnTo>
                  <a:lnTo>
                    <a:pt x="2039508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157063" y="0"/>
                  </a:moveTo>
                  <a:lnTo>
                    <a:pt x="2039499" y="0"/>
                  </a:lnTo>
                  <a:lnTo>
                    <a:pt x="2089143" y="8007"/>
                  </a:lnTo>
                  <a:lnTo>
                    <a:pt x="2132258" y="30304"/>
                  </a:lnTo>
                  <a:lnTo>
                    <a:pt x="2166258" y="64303"/>
                  </a:lnTo>
                  <a:lnTo>
                    <a:pt x="2188555" y="107419"/>
                  </a:lnTo>
                  <a:lnTo>
                    <a:pt x="2196562" y="157063"/>
                  </a:lnTo>
                  <a:lnTo>
                    <a:pt x="2196562" y="407395"/>
                  </a:lnTo>
                  <a:lnTo>
                    <a:pt x="2188555" y="457039"/>
                  </a:lnTo>
                  <a:lnTo>
                    <a:pt x="2166258" y="500154"/>
                  </a:lnTo>
                  <a:lnTo>
                    <a:pt x="2132258" y="534154"/>
                  </a:lnTo>
                  <a:lnTo>
                    <a:pt x="2089143" y="556451"/>
                  </a:lnTo>
                  <a:lnTo>
                    <a:pt x="203949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574436" y="1471097"/>
            <a:ext cx="445520" cy="355030"/>
            <a:chOff x="12490101" y="3099382"/>
            <a:chExt cx="734695" cy="585470"/>
          </a:xfrm>
        </p:grpSpPr>
        <p:sp>
          <p:nvSpPr>
            <p:cNvPr id="38" name="object 38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4" y="556451"/>
                  </a:lnTo>
                  <a:lnTo>
                    <a:pt x="649380" y="534154"/>
                  </a:lnTo>
                  <a:lnTo>
                    <a:pt x="683380" y="500154"/>
                  </a:lnTo>
                  <a:lnTo>
                    <a:pt x="705677" y="457039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0" y="64303"/>
                  </a:lnTo>
                  <a:lnTo>
                    <a:pt x="649380" y="30304"/>
                  </a:lnTo>
                  <a:lnTo>
                    <a:pt x="606264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14495" y="2841844"/>
            <a:ext cx="2738579" cy="18506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1409719" marR="3081" algn="ctr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Threads</a:t>
            </a:r>
            <a:r>
              <a:rPr sz="1577" b="1" spc="27" dirty="0">
                <a:latin typeface="Myriad Pro Cond"/>
                <a:cs typeface="Myriad Pro Cond"/>
              </a:rPr>
              <a:t> </a:t>
            </a:r>
            <a:r>
              <a:rPr sz="1577" b="1" spc="-15" dirty="0">
                <a:latin typeface="Myriad Pro Cond"/>
                <a:cs typeface="Myriad Pro Cond"/>
              </a:rPr>
              <a:t>** </a:t>
            </a:r>
            <a:r>
              <a:rPr sz="1577" b="1" spc="-6" dirty="0">
                <a:latin typeface="Myriad Pro Cond"/>
                <a:cs typeface="Myriad Pro Cond"/>
              </a:rPr>
              <a:t>(“workers”)</a:t>
            </a:r>
            <a:endParaRPr sz="1577" dirty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endParaRPr lang="en-US" sz="1577" b="1" dirty="0" smtClean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r>
              <a:rPr sz="1577" b="1" dirty="0" smtClean="0">
                <a:latin typeface="Myriad Pro Cond"/>
                <a:cs typeface="Myriad Pro Cond"/>
              </a:rPr>
              <a:t>Parallel</a:t>
            </a:r>
            <a:r>
              <a:rPr sz="1577" b="1" spc="21" dirty="0" smtClean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program (communicating threads)</a:t>
            </a:r>
            <a:endParaRPr sz="1577" dirty="0">
              <a:latin typeface="Myriad Pro Cond"/>
              <a:cs typeface="Myriad Pro Con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06953" y="2805164"/>
            <a:ext cx="444750" cy="444750"/>
            <a:chOff x="5287797" y="5299357"/>
            <a:chExt cx="733425" cy="733425"/>
          </a:xfrm>
        </p:grpSpPr>
        <p:sp>
          <p:nvSpPr>
            <p:cNvPr id="42" name="object 42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860957" y="2804504"/>
            <a:ext cx="444750" cy="444750"/>
            <a:chOff x="6366298" y="5298268"/>
            <a:chExt cx="733425" cy="733425"/>
          </a:xfrm>
        </p:grpSpPr>
        <p:sp>
          <p:nvSpPr>
            <p:cNvPr id="45" name="object 45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14961" y="2804504"/>
            <a:ext cx="444750" cy="444750"/>
            <a:chOff x="7444799" y="5298268"/>
            <a:chExt cx="733425" cy="733425"/>
          </a:xfrm>
        </p:grpSpPr>
        <p:sp>
          <p:nvSpPr>
            <p:cNvPr id="48" name="object 48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9" name="object 49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168965" y="2804504"/>
            <a:ext cx="444750" cy="444750"/>
            <a:chOff x="8523300" y="5298268"/>
            <a:chExt cx="733425" cy="733425"/>
          </a:xfrm>
        </p:grpSpPr>
        <p:sp>
          <p:nvSpPr>
            <p:cNvPr id="51" name="object 51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2" name="object 52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822969" y="2804504"/>
            <a:ext cx="444750" cy="444750"/>
            <a:chOff x="9601802" y="5298268"/>
            <a:chExt cx="733425" cy="733425"/>
          </a:xfrm>
        </p:grpSpPr>
        <p:sp>
          <p:nvSpPr>
            <p:cNvPr id="54" name="object 54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5" name="object 55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476973" y="2804504"/>
            <a:ext cx="444750" cy="444750"/>
            <a:chOff x="10680303" y="5298268"/>
            <a:chExt cx="733425" cy="733425"/>
          </a:xfrm>
        </p:grpSpPr>
        <p:sp>
          <p:nvSpPr>
            <p:cNvPr id="57" name="object 57"/>
            <p:cNvSpPr/>
            <p:nvPr/>
          </p:nvSpPr>
          <p:spPr>
            <a:xfrm>
              <a:off x="106907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907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130977" y="2804504"/>
            <a:ext cx="444750" cy="444750"/>
            <a:chOff x="11758803" y="5298268"/>
            <a:chExt cx="733425" cy="733425"/>
          </a:xfrm>
        </p:grpSpPr>
        <p:sp>
          <p:nvSpPr>
            <p:cNvPr id="60" name="object 60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784981" y="2804504"/>
            <a:ext cx="444750" cy="444750"/>
            <a:chOff x="12837305" y="5298268"/>
            <a:chExt cx="733425" cy="733425"/>
          </a:xfrm>
        </p:grpSpPr>
        <p:sp>
          <p:nvSpPr>
            <p:cNvPr id="63" name="object 63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200599" y="4010914"/>
            <a:ext cx="5022782" cy="445135"/>
            <a:chOff x="5277319" y="7287729"/>
            <a:chExt cx="8282940" cy="734060"/>
          </a:xfrm>
        </p:grpSpPr>
        <p:sp>
          <p:nvSpPr>
            <p:cNvPr id="66" name="object 66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7" name="object 67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8" name="object 68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9" name="object 69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0" name="object 70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1" name="object 71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2" name="object 72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3" name="object 73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4" name="object 74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5" name="object 75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8" name="object 78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0" name="object 80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1" name="object 81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769738" y="5372182"/>
            <a:ext cx="1198321" cy="4951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3081" indent="139008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21" dirty="0">
                <a:latin typeface="Myriad Pro Cond"/>
                <a:cs typeface="Myriad Pro Cond"/>
              </a:rPr>
              <a:t>on </a:t>
            </a: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machine</a:t>
            </a:r>
            <a:endParaRPr sz="1577">
              <a:latin typeface="Myriad Pro Cond"/>
              <a:cs typeface="Myriad Pro Con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99142" y="2328287"/>
            <a:ext cx="444750" cy="432042"/>
            <a:chOff x="9067786" y="4512951"/>
            <a:chExt cx="733425" cy="712470"/>
          </a:xfrm>
        </p:grpSpPr>
        <p:sp>
          <p:nvSpPr>
            <p:cNvPr id="84" name="object 84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5" name="object 85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889211" y="415719"/>
            <a:ext cx="5609621" cy="2262016"/>
          </a:xfrm>
          <a:prstGeom prst="rect">
            <a:avLst/>
          </a:prstGeom>
        </p:spPr>
        <p:txBody>
          <a:bodyPr vert="horz" wrap="square" lIns="0" tIns="185216" rIns="0" bIns="0" rtlCol="0">
            <a:spAutoFit/>
          </a:bodyPr>
          <a:lstStyle/>
          <a:p>
            <a:pPr marL="3097070">
              <a:spcBef>
                <a:spcPts val="1458"/>
              </a:spcBef>
            </a:pPr>
            <a:r>
              <a:rPr sz="2001" b="1" dirty="0">
                <a:latin typeface="Myriad Pro Cond"/>
                <a:cs typeface="Myriad Pro Cond"/>
              </a:rPr>
              <a:t>Problem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dirty="0">
                <a:latin typeface="Myriad Pro Cond"/>
                <a:cs typeface="Myriad Pro Cond"/>
              </a:rPr>
              <a:t>to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spc="-12" dirty="0">
                <a:latin typeface="Myriad Pro Cond"/>
                <a:cs typeface="Myriad Pro Cond"/>
              </a:rPr>
              <a:t>solve</a:t>
            </a:r>
            <a:endParaRPr sz="2001" dirty="0">
              <a:latin typeface="Myriad Pro Cond"/>
              <a:cs typeface="Myriad Pro Cond"/>
            </a:endParaRPr>
          </a:p>
          <a:p>
            <a:pPr marL="4282682">
              <a:spcBef>
                <a:spcPts val="1398"/>
              </a:spcBef>
            </a:pPr>
            <a:r>
              <a:rPr sz="2001" b="1" spc="-6" dirty="0">
                <a:latin typeface="Myriad Pro Cond"/>
                <a:cs typeface="Myriad Pro Cond"/>
              </a:rPr>
              <a:t>Decomposition</a:t>
            </a:r>
            <a:endParaRPr sz="2001" dirty="0">
              <a:latin typeface="Myriad Pro Cond"/>
              <a:cs typeface="Myriad Pro Cond"/>
            </a:endParaRPr>
          </a:p>
          <a:p>
            <a:pPr marL="7701" marR="4602285" indent="33116" algn="just">
              <a:lnSpc>
                <a:spcPct val="100400"/>
              </a:lnSpc>
              <a:spcBef>
                <a:spcPts val="646"/>
              </a:spcBef>
            </a:pPr>
            <a:r>
              <a:rPr sz="1577" b="1" spc="-6" dirty="0">
                <a:latin typeface="Myriad Pro Cond"/>
                <a:cs typeface="Myriad Pro Cond"/>
              </a:rPr>
              <a:t>Subproblems </a:t>
            </a:r>
            <a:r>
              <a:rPr sz="1577" b="1" dirty="0">
                <a:latin typeface="Myriad Pro Cond"/>
                <a:cs typeface="Myriad Pro Cond"/>
              </a:rPr>
              <a:t>(a.k.a.</a:t>
            </a:r>
            <a:r>
              <a:rPr sz="1577" b="1" spc="-18" dirty="0">
                <a:latin typeface="Myriad Pro Cond"/>
                <a:cs typeface="Myriad Pro Cond"/>
              </a:rPr>
              <a:t> </a:t>
            </a:r>
            <a:r>
              <a:rPr sz="1577" b="1" spc="-24" dirty="0">
                <a:latin typeface="Myriad Pro Cond"/>
                <a:cs typeface="Myriad Pro Cond"/>
              </a:rPr>
              <a:t>“tasks”, </a:t>
            </a:r>
            <a:r>
              <a:rPr sz="1577" b="1" dirty="0">
                <a:latin typeface="Myriad Pro Cond"/>
                <a:cs typeface="Myriad Pro Cond"/>
              </a:rPr>
              <a:t>“work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to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do”)</a:t>
            </a:r>
            <a:endParaRPr sz="1577" dirty="0">
              <a:latin typeface="Myriad Pro Cond"/>
              <a:cs typeface="Myriad Pro Cond"/>
            </a:endParaRPr>
          </a:p>
          <a:p>
            <a:pPr marL="4282682">
              <a:spcBef>
                <a:spcPts val="1304"/>
              </a:spcBef>
            </a:pPr>
            <a:r>
              <a:rPr sz="2001" b="1" spc="-6" dirty="0">
                <a:latin typeface="Myriad Pro Cond"/>
                <a:cs typeface="Myriad Pro Cond"/>
              </a:rPr>
              <a:t>Assignment</a:t>
            </a:r>
            <a:endParaRPr sz="2001" dirty="0">
              <a:latin typeface="Myriad Pro Cond"/>
              <a:cs typeface="Myriad Pro Con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499142" y="3299768"/>
            <a:ext cx="444750" cy="666932"/>
            <a:chOff x="9067786" y="6114996"/>
            <a:chExt cx="733425" cy="1099820"/>
          </a:xfrm>
        </p:grpSpPr>
        <p:sp>
          <p:nvSpPr>
            <p:cNvPr id="88" name="object 88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564951" y="0"/>
                  </a:moveTo>
                  <a:lnTo>
                    <a:pt x="147068" y="0"/>
                  </a:lnTo>
                  <a:lnTo>
                    <a:pt x="147068" y="815463"/>
                  </a:lnTo>
                  <a:lnTo>
                    <a:pt x="0" y="815463"/>
                  </a:lnTo>
                  <a:lnTo>
                    <a:pt x="356010" y="1078501"/>
                  </a:lnTo>
                  <a:lnTo>
                    <a:pt x="712020" y="815463"/>
                  </a:lnTo>
                  <a:lnTo>
                    <a:pt x="564951" y="815463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9" name="object 89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147069" y="815462"/>
                  </a:moveTo>
                  <a:lnTo>
                    <a:pt x="0" y="815462"/>
                  </a:lnTo>
                  <a:lnTo>
                    <a:pt x="356010" y="1078501"/>
                  </a:lnTo>
                  <a:lnTo>
                    <a:pt x="712020" y="815462"/>
                  </a:lnTo>
                  <a:lnTo>
                    <a:pt x="564951" y="815462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815462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035624" y="4518883"/>
            <a:ext cx="1335019" cy="1866793"/>
            <a:chOff x="8303411" y="8125407"/>
            <a:chExt cx="2201545" cy="3078480"/>
          </a:xfrm>
        </p:grpSpPr>
        <p:sp>
          <p:nvSpPr>
            <p:cNvPr id="91" name="object 91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2" name="object 92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3411" y="8864506"/>
              <a:ext cx="2201178" cy="2338752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6164493" y="3361912"/>
            <a:ext cx="121988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Orchestration</a:t>
            </a:r>
            <a:endParaRPr sz="2001">
              <a:latin typeface="Myriad Pro Cond"/>
              <a:cs typeface="Myriad Pro Con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64493" y="4536580"/>
            <a:ext cx="799009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Mapping</a:t>
            </a:r>
            <a:endParaRPr sz="2001">
              <a:latin typeface="Myriad Pro Cond"/>
              <a:cs typeface="Myriad Pro Cond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307827" y="3759013"/>
            <a:ext cx="5057053" cy="977679"/>
            <a:chOff x="5454146" y="6872325"/>
            <a:chExt cx="8339455" cy="1612265"/>
          </a:xfrm>
        </p:grpSpPr>
        <p:sp>
          <p:nvSpPr>
            <p:cNvPr id="97" name="object 97"/>
            <p:cNvSpPr/>
            <p:nvPr/>
          </p:nvSpPr>
          <p:spPr>
            <a:xfrm>
              <a:off x="5652912" y="7045894"/>
              <a:ext cx="1049020" cy="280670"/>
            </a:xfrm>
            <a:custGeom>
              <a:avLst/>
              <a:gdLst/>
              <a:ahLst/>
              <a:cxnLst/>
              <a:rect l="l" t="t" r="r" b="b"/>
              <a:pathLst>
                <a:path w="1049020" h="280670">
                  <a:moveTo>
                    <a:pt x="0" y="280538"/>
                  </a:moveTo>
                  <a:lnTo>
                    <a:pt x="0" y="0"/>
                  </a:lnTo>
                  <a:lnTo>
                    <a:pt x="1049008" y="0"/>
                  </a:lnTo>
                  <a:lnTo>
                    <a:pt x="1049008" y="147239"/>
                  </a:lnTo>
                  <a:lnTo>
                    <a:pt x="1049008" y="15771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8" name="object 98"/>
            <p:cNvSpPr/>
            <p:nvPr/>
          </p:nvSpPr>
          <p:spPr>
            <a:xfrm>
              <a:off x="6651661" y="719313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9" name="object 99"/>
            <p:cNvSpPr/>
            <p:nvPr/>
          </p:nvSpPr>
          <p:spPr>
            <a:xfrm>
              <a:off x="5636522" y="8031168"/>
              <a:ext cx="1082040" cy="230504"/>
            </a:xfrm>
            <a:custGeom>
              <a:avLst/>
              <a:gdLst/>
              <a:ahLst/>
              <a:cxnLst/>
              <a:rect l="l" t="t" r="r" b="b"/>
              <a:pathLst>
                <a:path w="1082040" h="230504">
                  <a:moveTo>
                    <a:pt x="1081688" y="0"/>
                  </a:moveTo>
                  <a:lnTo>
                    <a:pt x="1081688" y="230033"/>
                  </a:lnTo>
                  <a:lnTo>
                    <a:pt x="0" y="230033"/>
                  </a:lnTo>
                  <a:lnTo>
                    <a:pt x="0" y="98196"/>
                  </a:lnTo>
                  <a:lnTo>
                    <a:pt x="0" y="877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586262" y="802884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62385" y="7654216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22799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97498" y="7654216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07448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832677" y="7015037"/>
              <a:ext cx="1065530" cy="295275"/>
            </a:xfrm>
            <a:custGeom>
              <a:avLst/>
              <a:gdLst/>
              <a:ahLst/>
              <a:cxnLst/>
              <a:rect l="l" t="t" r="r" b="b"/>
              <a:pathLst>
                <a:path w="1065529" h="295275">
                  <a:moveTo>
                    <a:pt x="1065298" y="295005"/>
                  </a:moveTo>
                  <a:lnTo>
                    <a:pt x="1065298" y="0"/>
                  </a:lnTo>
                  <a:lnTo>
                    <a:pt x="0" y="0"/>
                  </a:lnTo>
                  <a:lnTo>
                    <a:pt x="0" y="162218"/>
                  </a:lnTo>
                  <a:lnTo>
                    <a:pt x="0" y="17268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82417" y="71772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477703" y="7637827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5">
                  <a:moveTo>
                    <a:pt x="272000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387653" y="75875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946885" y="7096354"/>
              <a:ext cx="1033144" cy="213995"/>
            </a:xfrm>
            <a:custGeom>
              <a:avLst/>
              <a:gdLst/>
              <a:ahLst/>
              <a:cxnLst/>
              <a:rect l="l" t="t" r="r" b="b"/>
              <a:pathLst>
                <a:path w="1033145" h="213995">
                  <a:moveTo>
                    <a:pt x="0" y="213689"/>
                  </a:moveTo>
                  <a:lnTo>
                    <a:pt x="0" y="0"/>
                  </a:lnTo>
                  <a:lnTo>
                    <a:pt x="1032640" y="0"/>
                  </a:lnTo>
                  <a:lnTo>
                    <a:pt x="1032640" y="80390"/>
                  </a:lnTo>
                  <a:lnTo>
                    <a:pt x="1032640" y="9086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929269" y="717674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028240" y="8014779"/>
              <a:ext cx="2115185" cy="167640"/>
            </a:xfrm>
            <a:custGeom>
              <a:avLst/>
              <a:gdLst/>
              <a:ahLst/>
              <a:cxnLst/>
              <a:rect l="l" t="t" r="r" b="b"/>
              <a:pathLst>
                <a:path w="2115184" h="167640">
                  <a:moveTo>
                    <a:pt x="0" y="0"/>
                  </a:moveTo>
                  <a:lnTo>
                    <a:pt x="0" y="167533"/>
                  </a:lnTo>
                  <a:lnTo>
                    <a:pt x="2115118" y="167534"/>
                  </a:lnTo>
                  <a:lnTo>
                    <a:pt x="2115118" y="100520"/>
                  </a:lnTo>
                  <a:lnTo>
                    <a:pt x="2115118" y="9004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093099" y="801477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110260" y="7079964"/>
              <a:ext cx="1066800" cy="213995"/>
            </a:xfrm>
            <a:custGeom>
              <a:avLst/>
              <a:gdLst/>
              <a:ahLst/>
              <a:cxnLst/>
              <a:rect l="l" t="t" r="r" b="b"/>
              <a:pathLst>
                <a:path w="1066800" h="213995">
                  <a:moveTo>
                    <a:pt x="0" y="213690"/>
                  </a:moveTo>
                  <a:lnTo>
                    <a:pt x="0" y="0"/>
                  </a:lnTo>
                  <a:lnTo>
                    <a:pt x="1066404" y="0"/>
                  </a:lnTo>
                  <a:lnTo>
                    <a:pt x="1066404" y="96783"/>
                  </a:lnTo>
                  <a:lnTo>
                    <a:pt x="1066404" y="107254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126406" y="717674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04406" y="8031168"/>
              <a:ext cx="3344545" cy="442595"/>
            </a:xfrm>
            <a:custGeom>
              <a:avLst/>
              <a:gdLst/>
              <a:ahLst/>
              <a:cxnLst/>
              <a:rect l="l" t="t" r="r" b="b"/>
              <a:pathLst>
                <a:path w="3344545" h="442595">
                  <a:moveTo>
                    <a:pt x="3344402" y="0"/>
                  </a:moveTo>
                  <a:lnTo>
                    <a:pt x="3344402" y="442508"/>
                  </a:lnTo>
                  <a:lnTo>
                    <a:pt x="0" y="442508"/>
                  </a:lnTo>
                  <a:lnTo>
                    <a:pt x="0" y="83874"/>
                  </a:lnTo>
                  <a:lnTo>
                    <a:pt x="0" y="7340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54146" y="8014522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16546" y="8014324"/>
              <a:ext cx="967105" cy="377825"/>
            </a:xfrm>
            <a:custGeom>
              <a:avLst/>
              <a:gdLst/>
              <a:ahLst/>
              <a:cxnLst/>
              <a:rect l="l" t="t" r="r" b="b"/>
              <a:pathLst>
                <a:path w="967104" h="377825">
                  <a:moveTo>
                    <a:pt x="966963" y="0"/>
                  </a:moveTo>
                  <a:lnTo>
                    <a:pt x="966963" y="377307"/>
                  </a:lnTo>
                  <a:lnTo>
                    <a:pt x="0" y="377307"/>
                  </a:lnTo>
                  <a:lnTo>
                    <a:pt x="0" y="100164"/>
                  </a:lnTo>
                  <a:lnTo>
                    <a:pt x="0" y="8969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66286" y="801396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176026" y="6882796"/>
              <a:ext cx="2606675" cy="771525"/>
            </a:xfrm>
            <a:custGeom>
              <a:avLst/>
              <a:gdLst/>
              <a:ahLst/>
              <a:cxnLst/>
              <a:rect l="l" t="t" r="r" b="b"/>
              <a:pathLst>
                <a:path w="2606675" h="771525">
                  <a:moveTo>
                    <a:pt x="2376482" y="770965"/>
                  </a:moveTo>
                  <a:lnTo>
                    <a:pt x="2606516" y="770965"/>
                  </a:lnTo>
                  <a:lnTo>
                    <a:pt x="2606516" y="0"/>
                  </a:lnTo>
                  <a:lnTo>
                    <a:pt x="0" y="0"/>
                  </a:lnTo>
                  <a:lnTo>
                    <a:pt x="0" y="310211"/>
                  </a:lnTo>
                  <a:lnTo>
                    <a:pt x="0" y="320682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125766" y="719300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314900" y="7737983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224850" y="768772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245791" y="7559978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243652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489445" y="750971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167290" y="768562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27704" y="763536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4" name="Date Placeholder 1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We need to find a usable way to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fully</a:t>
            </a:r>
            <a:r>
              <a:rPr lang="en-US" sz="2400" dirty="0" smtClean="0"/>
              <a:t> parallelize our applications</a:t>
            </a:r>
          </a:p>
          <a:p>
            <a:pPr lvl="1"/>
            <a:r>
              <a:rPr lang="en-US" sz="2200" dirty="0" smtClean="0"/>
              <a:t>Remember Amdahl’s Law</a:t>
            </a:r>
          </a:p>
          <a:p>
            <a:pPr lvl="1"/>
            <a:r>
              <a:rPr lang="en-US" sz="2200" dirty="0" smtClean="0"/>
              <a:t>Avoid ‘sequential’ pieces of execution by all </a:t>
            </a:r>
            <a:r>
              <a:rPr lang="en-US" sz="2200" dirty="0" smtClean="0"/>
              <a:t>means possible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Fork/Join parallelism has hidden</a:t>
            </a:r>
            <a:br>
              <a:rPr lang="en-US" sz="2200" dirty="0" smtClean="0"/>
            </a:br>
            <a:r>
              <a:rPr lang="en-US" sz="2200" dirty="0" smtClean="0"/>
              <a:t>sequential pieces</a:t>
            </a:r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endParaRPr lang="en-US" sz="2400" dirty="0" smtClean="0"/>
          </a:p>
          <a:p>
            <a:r>
              <a:rPr lang="en-US" sz="2400" dirty="0" smtClean="0"/>
              <a:t>Goals are:</a:t>
            </a:r>
          </a:p>
          <a:p>
            <a:pPr lvl="1"/>
            <a:r>
              <a:rPr lang="en-US" sz="2000" dirty="0" smtClean="0"/>
              <a:t>Expose asynchrony to the </a:t>
            </a:r>
            <a:r>
              <a:rPr lang="en-US" sz="2000" dirty="0" smtClean="0"/>
              <a:t>programmer</a:t>
            </a:r>
            <a:endParaRPr lang="en-US" sz="2000" dirty="0" smtClean="0"/>
          </a:p>
          <a:p>
            <a:pPr lvl="1"/>
            <a:r>
              <a:rPr lang="en-US" sz="2000" dirty="0" smtClean="0"/>
              <a:t>Make data dependencies explicit, hide notion of ‘thread’ and ‘communication’</a:t>
            </a:r>
          </a:p>
          <a:p>
            <a:pPr lvl="1"/>
            <a:r>
              <a:rPr lang="en-US" sz="2000" dirty="0" smtClean="0"/>
              <a:t>Provide manageable paradigms for handling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D6AF4-B5A0-4A07-BEF4-28FAD635375F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28" y="2920284"/>
            <a:ext cx="3389644" cy="2028735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80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3/18/2025,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91" y="973041"/>
            <a:ext cx="8748969" cy="4907756"/>
          </a:xfrm>
        </p:spPr>
      </p:pic>
    </p:spTree>
    <p:extLst>
      <p:ext uri="{BB962C8B-B14F-4D97-AF65-F5344CB8AC3E}">
        <p14:creationId xmlns:p14="http://schemas.microsoft.com/office/powerpoint/2010/main" val="2233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Introduction</Template>
  <TotalTime>2718</TotalTime>
  <Words>4460</Words>
  <Application>Microsoft Office PowerPoint</Application>
  <PresentationFormat>Widescreen</PresentationFormat>
  <Paragraphs>652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Century Schoolbook</vt:lpstr>
      <vt:lpstr>Consolas</vt:lpstr>
      <vt:lpstr>Myriad Pro Cond</vt:lpstr>
      <vt:lpstr>Wingdings</vt:lpstr>
      <vt:lpstr>Wingdings 2</vt:lpstr>
      <vt:lpstr>View</vt:lpstr>
      <vt:lpstr>Tasks &amp; Concurrency (1)</vt:lpstr>
      <vt:lpstr>Task-Parallel Model</vt:lpstr>
      <vt:lpstr>Task-Parallel Model</vt:lpstr>
      <vt:lpstr>Threads and Asynchrony</vt:lpstr>
      <vt:lpstr>Threads and Asynchrony</vt:lpstr>
      <vt:lpstr>Multitasking on Multicore</vt:lpstr>
      <vt:lpstr>PowerPoint Presentation</vt:lpstr>
      <vt:lpstr>The Challenges</vt:lpstr>
      <vt:lpstr>PowerPoint Presentation</vt:lpstr>
      <vt:lpstr>Proposed Solution</vt:lpstr>
      <vt:lpstr>Proposed Solution</vt:lpstr>
      <vt:lpstr>Asynchronous Tasks</vt:lpstr>
      <vt:lpstr>Think in Terms of Tasks, not Threads</vt:lpstr>
      <vt:lpstr>Synchronous Programming</vt:lpstr>
      <vt:lpstr>Asynchronous Tasks</vt:lpstr>
      <vt:lpstr>Aside: The Future of Computation</vt:lpstr>
      <vt:lpstr>What is a (the) Future?</vt:lpstr>
      <vt:lpstr>What is a (the) Future</vt:lpstr>
      <vt:lpstr>What is a (the) future</vt:lpstr>
      <vt:lpstr>Synchronous Programming</vt:lpstr>
      <vt:lpstr>Asynchronous Programming</vt:lpstr>
      <vt:lpstr>Asynchronous Execution of Functions</vt:lpstr>
      <vt:lpstr>Asynchronous Execution of Functions</vt:lpstr>
      <vt:lpstr>Numeric Integration with Tasks</vt:lpstr>
      <vt:lpstr>Numeric Integration with Tasks</vt:lpstr>
      <vt:lpstr>Numeric Integration with Tasks</vt:lpstr>
      <vt:lpstr>Numeric Integration with Tasks</vt:lpstr>
      <vt:lpstr>Numeric Integration with Tasks</vt:lpstr>
      <vt:lpstr>Results</vt:lpstr>
      <vt:lpstr>Launch Policies for std::async</vt:lpstr>
      <vt:lpstr>Results when using deferred</vt:lpstr>
      <vt:lpstr>Aside: Name This Famous Couple</vt:lpstr>
      <vt:lpstr>Bonnie and Clyde Use ATMs</vt:lpstr>
      <vt:lpstr>Bonnie and Clyde Use ATMs</vt:lpstr>
      <vt:lpstr>Prevent Race Condition</vt:lpstr>
      <vt:lpstr>Back to the Future</vt:lpstr>
      <vt:lpstr>Ways to Create a future</vt:lpstr>
      <vt:lpstr>Promising a Future</vt:lpstr>
      <vt:lpstr>Promising a Future</vt:lpstr>
      <vt:lpstr>Promising a Future: async</vt:lpstr>
      <vt:lpstr>Waiting for the Future</vt:lpstr>
      <vt:lpstr>Packaging a Future: packaged_task</vt:lpstr>
      <vt:lpstr>Promising a Future: packaged_task</vt:lpstr>
      <vt:lpstr>Promising a Future: packaged_task</vt:lpstr>
      <vt:lpstr>Packaging a Future: async</vt:lpstr>
      <vt:lpstr>Lessons Learnt so far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392</cp:revision>
  <dcterms:created xsi:type="dcterms:W3CDTF">2024-06-27T20:10:03Z</dcterms:created>
  <dcterms:modified xsi:type="dcterms:W3CDTF">2025-03-18T14:55:38Z</dcterms:modified>
</cp:coreProperties>
</file>