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46"/>
  </p:notesMasterIdLst>
  <p:sldIdLst>
    <p:sldId id="256" r:id="rId2"/>
    <p:sldId id="513" r:id="rId3"/>
    <p:sldId id="512" r:id="rId4"/>
    <p:sldId id="499" r:id="rId5"/>
    <p:sldId id="511" r:id="rId6"/>
    <p:sldId id="500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434" r:id="rId15"/>
    <p:sldId id="435" r:id="rId16"/>
    <p:sldId id="529" r:id="rId17"/>
    <p:sldId id="436" r:id="rId18"/>
    <p:sldId id="484" r:id="rId19"/>
    <p:sldId id="530" r:id="rId20"/>
    <p:sldId id="437" r:id="rId21"/>
    <p:sldId id="531" r:id="rId22"/>
    <p:sldId id="438" r:id="rId23"/>
    <p:sldId id="424" r:id="rId24"/>
    <p:sldId id="485" r:id="rId25"/>
    <p:sldId id="486" r:id="rId26"/>
    <p:sldId id="439" r:id="rId27"/>
    <p:sldId id="440" r:id="rId28"/>
    <p:sldId id="528" r:id="rId29"/>
    <p:sldId id="441" r:id="rId30"/>
    <p:sldId id="442" r:id="rId31"/>
    <p:sldId id="463" r:id="rId32"/>
    <p:sldId id="460" r:id="rId33"/>
    <p:sldId id="544" r:id="rId34"/>
    <p:sldId id="461" r:id="rId35"/>
    <p:sldId id="487" r:id="rId36"/>
    <p:sldId id="462" r:id="rId37"/>
    <p:sldId id="443" r:id="rId38"/>
    <p:sldId id="456" r:id="rId39"/>
    <p:sldId id="457" r:id="rId40"/>
    <p:sldId id="458" r:id="rId41"/>
    <p:sldId id="459" r:id="rId42"/>
    <p:sldId id="527" r:id="rId43"/>
    <p:sldId id="488" r:id="rId44"/>
    <p:sldId id="31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" userDrawn="1">
          <p15:clr>
            <a:srgbClr val="A4A3A4"/>
          </p15:clr>
        </p15:guide>
        <p15:guide id="2" pos="1080" userDrawn="1">
          <p15:clr>
            <a:srgbClr val="A4A3A4"/>
          </p15:clr>
        </p15:guide>
        <p15:guide id="3" pos="5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5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38" y="252"/>
      </p:cViewPr>
      <p:guideLst>
        <p:guide orient="horz" pos="144"/>
        <p:guide pos="1080"/>
        <p:guide pos="50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1CECD-A69C-4192-9805-CEAEF6BAF96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5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4"/>
            <a:ext cx="9418319" cy="404164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198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19" cy="1691641"/>
          </a:xfrm>
        </p:spPr>
        <p:txBody>
          <a:bodyPr>
            <a:normAutofit/>
          </a:bodyPr>
          <a:lstStyle>
            <a:lvl1pPr marL="0" indent="0" algn="l">
              <a:buNone/>
              <a:defRPr sz="2199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15" indent="0" algn="ctr">
              <a:buNone/>
              <a:defRPr sz="2199"/>
            </a:lvl2pPr>
            <a:lvl3pPr marL="914230" indent="0" algn="ctr">
              <a:buNone/>
              <a:defRPr sz="2199"/>
            </a:lvl3pPr>
            <a:lvl4pPr marL="1371345" indent="0" algn="ctr">
              <a:buNone/>
              <a:defRPr sz="1999"/>
            </a:lvl4pPr>
            <a:lvl5pPr marL="1828460" indent="0" algn="ctr">
              <a:buNone/>
              <a:defRPr sz="1999"/>
            </a:lvl5pPr>
            <a:lvl6pPr marL="2285577" indent="0" algn="ctr">
              <a:buNone/>
              <a:defRPr sz="1999"/>
            </a:lvl6pPr>
            <a:lvl7pPr marL="2742692" indent="0" algn="ctr">
              <a:buNone/>
              <a:defRPr sz="1999"/>
            </a:lvl7pPr>
            <a:lvl8pPr marL="3199806" indent="0" algn="ctr">
              <a:buNone/>
              <a:defRPr sz="1999"/>
            </a:lvl8pPr>
            <a:lvl9pPr marL="3656921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3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797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1"/>
            <a:ext cx="2476501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1"/>
            <a:ext cx="7734301" cy="58975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05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40" y="2698852"/>
            <a:ext cx="7277733" cy="553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98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40" y="3446781"/>
            <a:ext cx="3890009" cy="70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9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4"/>
            <a:ext cx="9418319" cy="4041647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198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19" cy="1691641"/>
          </a:xfrm>
        </p:spPr>
        <p:txBody>
          <a:bodyPr anchor="t">
            <a:normAutofit/>
          </a:bodyPr>
          <a:lstStyle>
            <a:lvl1pPr marL="0" indent="0">
              <a:buNone/>
              <a:defRPr sz="2199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15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23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46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557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269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980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692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5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3" y="1828801"/>
            <a:ext cx="4480561" cy="4351338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1" y="1828801"/>
            <a:ext cx="4480561" cy="4351338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713656"/>
            <a:ext cx="4480561" cy="73152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99" b="0">
                <a:solidFill>
                  <a:schemeClr val="tx2"/>
                </a:solidFill>
              </a:defRPr>
            </a:lvl1pPr>
            <a:lvl2pPr marL="457115" indent="0">
              <a:buNone/>
              <a:defRPr sz="1999" b="1"/>
            </a:lvl2pPr>
            <a:lvl3pPr marL="914230" indent="0">
              <a:buNone/>
              <a:defRPr sz="1799" b="1"/>
            </a:lvl3pPr>
            <a:lvl4pPr marL="1371345" indent="0">
              <a:buNone/>
              <a:defRPr sz="1599" b="1"/>
            </a:lvl4pPr>
            <a:lvl5pPr marL="1828460" indent="0">
              <a:buNone/>
              <a:defRPr sz="1599" b="1"/>
            </a:lvl5pPr>
            <a:lvl6pPr marL="2285577" indent="0">
              <a:buNone/>
              <a:defRPr sz="1599" b="1"/>
            </a:lvl6pPr>
            <a:lvl7pPr marL="2742692" indent="0">
              <a:buNone/>
              <a:defRPr sz="1599" b="1"/>
            </a:lvl7pPr>
            <a:lvl8pPr marL="3199806" indent="0">
              <a:buNone/>
              <a:defRPr sz="1599" b="1"/>
            </a:lvl8pPr>
            <a:lvl9pPr marL="3656921" indent="0">
              <a:buNone/>
              <a:defRPr sz="15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3" y="2507551"/>
            <a:ext cx="4480561" cy="3664650"/>
          </a:xfr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1" y="1713656"/>
            <a:ext cx="4480561" cy="731521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999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15" indent="0">
              <a:buNone/>
              <a:defRPr sz="1999" b="1"/>
            </a:lvl2pPr>
            <a:lvl3pPr marL="914230" indent="0">
              <a:buNone/>
              <a:defRPr sz="1799" b="1"/>
            </a:lvl3pPr>
            <a:lvl4pPr marL="1371345" indent="0">
              <a:buNone/>
              <a:defRPr sz="1599" b="1"/>
            </a:lvl4pPr>
            <a:lvl5pPr marL="1828460" indent="0">
              <a:buNone/>
              <a:defRPr sz="1599" b="1"/>
            </a:lvl5pPr>
            <a:lvl6pPr marL="2285577" indent="0">
              <a:buNone/>
              <a:defRPr sz="1599" b="1"/>
            </a:lvl6pPr>
            <a:lvl7pPr marL="2742692" indent="0">
              <a:buNone/>
              <a:defRPr sz="1599" b="1"/>
            </a:lvl7pPr>
            <a:lvl8pPr marL="3199806" indent="0">
              <a:buNone/>
              <a:defRPr sz="1599" b="1"/>
            </a:lvl8pPr>
            <a:lvl9pPr marL="3656921" indent="0">
              <a:buNone/>
              <a:defRPr sz="1599" b="1"/>
            </a:lvl9pPr>
          </a:lstStyle>
          <a:p>
            <a:pPr marL="0" lvl="0" indent="0" algn="l" defTabSz="914230" rtl="0" eaLnBrk="1" latinLnBrk="0" hangingPunct="1">
              <a:lnSpc>
                <a:spcPct val="90000"/>
              </a:lnSpc>
              <a:spcBef>
                <a:spcPts val="1999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1" y="2507551"/>
            <a:ext cx="4480561" cy="3664650"/>
          </a:xfr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660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457202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7" y="2099735"/>
            <a:ext cx="3200400" cy="38100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99"/>
            </a:lvl1pPr>
            <a:lvl2pPr marL="457115" indent="0">
              <a:buNone/>
              <a:defRPr sz="1201"/>
            </a:lvl2pPr>
            <a:lvl3pPr marL="914230" indent="0">
              <a:buNone/>
              <a:defRPr sz="1001"/>
            </a:lvl3pPr>
            <a:lvl4pPr marL="1371345" indent="0">
              <a:buNone/>
              <a:defRPr sz="900"/>
            </a:lvl4pPr>
            <a:lvl5pPr marL="1828460" indent="0">
              <a:buNone/>
              <a:defRPr sz="900"/>
            </a:lvl5pPr>
            <a:lvl6pPr marL="2285577" indent="0">
              <a:buNone/>
              <a:defRPr sz="900"/>
            </a:lvl6pPr>
            <a:lvl7pPr marL="2742692" indent="0">
              <a:buNone/>
              <a:defRPr sz="900"/>
            </a:lvl7pPr>
            <a:lvl8pPr marL="3199806" indent="0">
              <a:buNone/>
              <a:defRPr sz="900"/>
            </a:lvl8pPr>
            <a:lvl9pPr marL="36569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257802"/>
            <a:ext cx="9982201" cy="914399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11292840" cy="51289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15" indent="0">
              <a:buNone/>
              <a:defRPr sz="2800"/>
            </a:lvl2pPr>
            <a:lvl3pPr marL="914230" indent="0">
              <a:buNone/>
              <a:defRPr sz="2399"/>
            </a:lvl3pPr>
            <a:lvl4pPr marL="1371345" indent="0">
              <a:buNone/>
              <a:defRPr sz="1999"/>
            </a:lvl4pPr>
            <a:lvl5pPr marL="1828460" indent="0">
              <a:buNone/>
              <a:defRPr sz="1999"/>
            </a:lvl5pPr>
            <a:lvl6pPr marL="2285577" indent="0">
              <a:buNone/>
              <a:defRPr sz="1999"/>
            </a:lvl6pPr>
            <a:lvl7pPr marL="2742692" indent="0">
              <a:buNone/>
              <a:defRPr sz="1999"/>
            </a:lvl7pPr>
            <a:lvl8pPr marL="3199806" indent="0">
              <a:buNone/>
              <a:defRPr sz="1999"/>
            </a:lvl8pPr>
            <a:lvl9pPr marL="3656921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6108590"/>
            <a:ext cx="9982201" cy="5970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99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15" indent="0">
              <a:buNone/>
              <a:defRPr sz="1201"/>
            </a:lvl2pPr>
            <a:lvl3pPr marL="914230" indent="0">
              <a:buNone/>
              <a:defRPr sz="1001"/>
            </a:lvl3pPr>
            <a:lvl4pPr marL="1371345" indent="0">
              <a:buNone/>
              <a:defRPr sz="900"/>
            </a:lvl4pPr>
            <a:lvl5pPr marL="1828460" indent="0">
              <a:buNone/>
              <a:defRPr sz="900"/>
            </a:lvl5pPr>
            <a:lvl6pPr marL="2285577" indent="0">
              <a:buNone/>
              <a:defRPr sz="900"/>
            </a:lvl6pPr>
            <a:lvl7pPr marL="2742692" indent="0">
              <a:buNone/>
              <a:defRPr sz="900"/>
            </a:lvl7pPr>
            <a:lvl8pPr marL="3199806" indent="0">
              <a:buNone/>
              <a:defRPr sz="900"/>
            </a:lvl8pPr>
            <a:lvl9pPr marL="36569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828801"/>
            <a:ext cx="859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4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39" y="6172201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230" rtl="0" eaLnBrk="1" latinLnBrk="0" hangingPunct="1">
        <a:lnSpc>
          <a:spcPct val="90000"/>
        </a:lnSpc>
        <a:spcBef>
          <a:spcPct val="0"/>
        </a:spcBef>
        <a:buNone/>
        <a:defRPr sz="4399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30" rtl="0" eaLnBrk="1" latinLnBrk="0" hangingPunct="1">
        <a:lnSpc>
          <a:spcPct val="95000"/>
        </a:lnSpc>
        <a:spcBef>
          <a:spcPts val="1399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999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115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384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5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654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79923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99703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899647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199592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499536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15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3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7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2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6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1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STEllAR-GROUP/h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Tasks &amp; Concurrency (2)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15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teaching.hkaiser.org/spring2025/csc4400/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CMake</a:t>
            </a:r>
            <a:r>
              <a:rPr lang="en-US" dirty="0" smtClean="0"/>
              <a:t> Build System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Building an HPX application is straightforward: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project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(spring2025-csc4700-hello-hpx)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#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make HPX available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find_package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(HPX REQUIRED)  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# </a:t>
            </a:r>
            <a:r>
              <a:rPr lang="en-US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hello_hpx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is an executable built from code/hello_hpx.cpp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add_executable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hello_hpx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code/hello_hpx.cpp)</a:t>
            </a: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#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hello_hpx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depends on HPX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target_link_libraries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hello_hpx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HPX::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HPX::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wrap_main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/hpx_main.hpp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hpx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/hpx.hpp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A1BF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[])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num_threads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get_num_worker_threads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Number of threads: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num_threads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get_num_localities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launch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::sync);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Number of localities: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num_localities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this_thread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get_worker_thread_num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Sequence number of current thread: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this_thread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91943" y="1923822"/>
            <a:ext cx="4789714" cy="136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./build/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query_environment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Number of threads: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Number of localities: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Sequence number of current thread: 4</a:t>
            </a:r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9E868531-24E7-1F42-8D8E-B1F84EBEFECB}"/>
              </a:ext>
            </a:extLst>
          </p:cNvPr>
          <p:cNvSpPr/>
          <p:nvPr/>
        </p:nvSpPr>
        <p:spPr>
          <a:xfrm>
            <a:off x="8577072" y="4004470"/>
            <a:ext cx="2504585" cy="642012"/>
          </a:xfrm>
          <a:prstGeom prst="borderCallout1">
            <a:avLst>
              <a:gd name="adj1" fmla="val -136417"/>
              <a:gd name="adj2" fmla="val 87430"/>
              <a:gd name="adj3" fmla="val 2124"/>
              <a:gd name="adj4" fmla="val 58876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Current thread is random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9885-42D0-654A-2243-0FBB6CB9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Querying </a:t>
            </a:r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9E91B-32FF-21A2-96E5-7BEF15BE6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Do NOT confuse these two</a:t>
            </a:r>
          </a:p>
          <a:p>
            <a:pPr lvl="1"/>
            <a:r>
              <a:rPr lang="en-US" dirty="0" smtClean="0"/>
              <a:t>Notice the difference between them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hpx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get_worker_thread_num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 smtClean="0"/>
              <a:t>Returns </a:t>
            </a:r>
            <a:r>
              <a:rPr lang="en-US" dirty="0"/>
              <a:t>the thread </a:t>
            </a:r>
            <a:r>
              <a:rPr lang="en-US" dirty="0" smtClean="0"/>
              <a:t>number of </a:t>
            </a:r>
            <a:r>
              <a:rPr lang="en-US" dirty="0"/>
              <a:t>the calling thread</a:t>
            </a:r>
          </a:p>
          <a:p>
            <a:pPr lvl="1"/>
            <a:endParaRPr lang="en-US" dirty="0"/>
          </a:p>
          <a:p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size_t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hpx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get_num_worker_threads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b="1" dirty="0"/>
          </a:p>
          <a:p>
            <a:pPr lvl="1"/>
            <a:r>
              <a:rPr lang="en-US" dirty="0"/>
              <a:t>R</a:t>
            </a:r>
            <a:r>
              <a:rPr lang="en-US" dirty="0" smtClean="0"/>
              <a:t>eturns </a:t>
            </a:r>
            <a:r>
              <a:rPr lang="en-US" dirty="0"/>
              <a:t>the number of </a:t>
            </a:r>
            <a:r>
              <a:rPr lang="en-US" dirty="0" smtClean="0"/>
              <a:t>threads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D8916-9E9D-2C64-AB6F-F579002D5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58D508-8C9C-2817-C501-FB12E77A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Environment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Don’t specify more threads than you have cores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--</a:t>
            </a:r>
            <a:r>
              <a:rPr lang="en-US" dirty="0" err="1" smtClean="0">
                <a:latin typeface="Consolas" panose="020B0609020204030204" pitchFamily="49" charset="0"/>
              </a:rPr>
              <a:t>hpx:threads</a:t>
            </a:r>
            <a:r>
              <a:rPr lang="en-US" dirty="0" smtClean="0">
                <a:latin typeface="Consolas" panose="020B0609020204030204" pitchFamily="49" charset="0"/>
              </a:rPr>
              <a:t>=all</a:t>
            </a:r>
            <a:r>
              <a:rPr lang="en-US" dirty="0" smtClean="0"/>
              <a:t> (which is the default) will use as many threads as you have cores</a:t>
            </a:r>
          </a:p>
          <a:p>
            <a:r>
              <a:rPr lang="en-US" dirty="0" smtClean="0"/>
              <a:t>Environment variable: </a:t>
            </a:r>
            <a:r>
              <a:rPr lang="en-US" dirty="0" smtClean="0">
                <a:latin typeface="Consolas" panose="020B0609020204030204" pitchFamily="49" charset="0"/>
              </a:rPr>
              <a:t>HPX_NUM_WORKER_THREADS</a:t>
            </a:r>
            <a:r>
              <a:rPr lang="en-US" sz="1900" dirty="0"/>
              <a:t> </a:t>
            </a:r>
            <a:r>
              <a:rPr lang="en-US" sz="1900" dirty="0" smtClean="0"/>
              <a:t>has the same effect</a:t>
            </a:r>
            <a:endParaRPr lang="en-US" sz="1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18477" y="1756567"/>
            <a:ext cx="6573665" cy="136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./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build/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query_environment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--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hpx:threads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=6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Number of threads: 6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Number of localities: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Sequence number of current thread: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3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8478" y="3227529"/>
            <a:ext cx="6573664" cy="1363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./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build/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query_environment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--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hpx:threads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=4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Number of threads: 4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Number of localities: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1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Sequence number of current thread: 4</a:t>
            </a:r>
          </a:p>
        </p:txBody>
      </p:sp>
    </p:spTree>
    <p:extLst>
      <p:ext uri="{BB962C8B-B14F-4D97-AF65-F5344CB8AC3E}">
        <p14:creationId xmlns:p14="http://schemas.microsoft.com/office/powerpoint/2010/main" val="13643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Extending std::future</a:t>
            </a:r>
            <a:endParaRPr lang="en-US" sz="66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Extending std::future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216253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HPX implements all of the shown facilities</a:t>
            </a:r>
          </a:p>
          <a:p>
            <a:pPr lvl="1"/>
            <a:r>
              <a:rPr lang="en-US" sz="2200" dirty="0" err="1" smtClean="0">
                <a:latin typeface="Consolas" panose="020B0609020204030204" pitchFamily="49" charset="0"/>
              </a:rPr>
              <a:t>hpx</a:t>
            </a:r>
            <a:r>
              <a:rPr lang="en-US" sz="2200" dirty="0" smtClean="0">
                <a:latin typeface="Consolas" panose="020B0609020204030204" pitchFamily="49" charset="0"/>
              </a:rPr>
              <a:t>::future</a:t>
            </a:r>
            <a:r>
              <a:rPr lang="en-US" sz="2200" dirty="0" smtClean="0"/>
              <a:t>, </a:t>
            </a:r>
            <a:r>
              <a:rPr lang="en-US" sz="2200" dirty="0" err="1">
                <a:latin typeface="Consolas" panose="020B0609020204030204" pitchFamily="49" charset="0"/>
              </a:rPr>
              <a:t>hpx</a:t>
            </a:r>
            <a:r>
              <a:rPr lang="en-US" sz="2200" dirty="0">
                <a:latin typeface="Consolas" panose="020B0609020204030204" pitchFamily="49" charset="0"/>
              </a:rPr>
              <a:t>::promise</a:t>
            </a:r>
            <a:r>
              <a:rPr lang="en-US" sz="2200" dirty="0" smtClean="0"/>
              <a:t>, </a:t>
            </a:r>
            <a:r>
              <a:rPr lang="en-US" sz="2200" dirty="0" err="1">
                <a:latin typeface="Consolas" panose="020B0609020204030204" pitchFamily="49" charset="0"/>
              </a:rPr>
              <a:t>hpx</a:t>
            </a:r>
            <a:r>
              <a:rPr lang="en-US" sz="2200" dirty="0">
                <a:latin typeface="Consolas" panose="020B0609020204030204" pitchFamily="49" charset="0"/>
              </a:rPr>
              <a:t>::</a:t>
            </a:r>
            <a:r>
              <a:rPr lang="en-US" sz="2200" dirty="0" err="1">
                <a:latin typeface="Consolas" panose="020B0609020204030204" pitchFamily="49" charset="0"/>
              </a:rPr>
              <a:t>packaged_task</a:t>
            </a:r>
            <a:r>
              <a:rPr lang="en-US" sz="2200" dirty="0" smtClean="0"/>
              <a:t>, </a:t>
            </a:r>
            <a:r>
              <a:rPr lang="en-US" sz="2200" dirty="0" err="1">
                <a:latin typeface="Consolas" panose="020B0609020204030204" pitchFamily="49" charset="0"/>
              </a:rPr>
              <a:t>hpx</a:t>
            </a:r>
            <a:r>
              <a:rPr lang="en-US" sz="2200" dirty="0">
                <a:latin typeface="Consolas" panose="020B0609020204030204" pitchFamily="49" charset="0"/>
              </a:rPr>
              <a:t>::</a:t>
            </a:r>
            <a:r>
              <a:rPr lang="en-US" sz="2200" dirty="0" err="1">
                <a:latin typeface="Consolas" panose="020B0609020204030204" pitchFamily="49" charset="0"/>
              </a:rPr>
              <a:t>async</a:t>
            </a:r>
            <a:endParaRPr lang="en-US" sz="2200" dirty="0">
              <a:latin typeface="Consolas" panose="020B0609020204030204" pitchFamily="49" charset="0"/>
            </a:endParaRPr>
          </a:p>
          <a:p>
            <a:r>
              <a:rPr lang="en-US" sz="2200" dirty="0" smtClean="0"/>
              <a:t>Unfortunately, these are insufficient to be widely useful</a:t>
            </a:r>
          </a:p>
          <a:p>
            <a:pPr lvl="1"/>
            <a:r>
              <a:rPr lang="en-US" sz="2000" dirty="0" smtClean="0"/>
              <a:t>Extension for </a:t>
            </a:r>
            <a:r>
              <a:rPr lang="en-US" sz="2000" dirty="0" smtClean="0">
                <a:latin typeface="Consolas" panose="020B0609020204030204" pitchFamily="49" charset="0"/>
              </a:rPr>
              <a:t>std::future</a:t>
            </a:r>
          </a:p>
          <a:p>
            <a:pPr lvl="2"/>
            <a:r>
              <a:rPr lang="en-US" sz="1800" dirty="0" smtClean="0"/>
              <a:t>Create ‘ready’ futures</a:t>
            </a:r>
          </a:p>
          <a:p>
            <a:pPr lvl="2"/>
            <a:r>
              <a:rPr lang="en-US" sz="1800" dirty="0" smtClean="0"/>
              <a:t>Compositional facilities</a:t>
            </a:r>
          </a:p>
          <a:p>
            <a:pPr lvl="3"/>
            <a:r>
              <a:rPr lang="en-US" sz="1600" dirty="0" smtClean="0"/>
              <a:t>Parallel composition</a:t>
            </a:r>
          </a:p>
          <a:p>
            <a:pPr lvl="3"/>
            <a:r>
              <a:rPr lang="en-US" sz="1600" dirty="0" smtClean="0"/>
              <a:t>Sequential composition</a:t>
            </a:r>
          </a:p>
          <a:p>
            <a:pPr lvl="1"/>
            <a:r>
              <a:rPr lang="en-US" sz="2000" dirty="0" smtClean="0"/>
              <a:t>Extended </a:t>
            </a:r>
            <a:r>
              <a:rPr lang="en-US" sz="2200" dirty="0" err="1" smtClean="0">
                <a:latin typeface="Consolas" panose="020B0609020204030204" pitchFamily="49" charset="0"/>
              </a:rPr>
              <a:t>async</a:t>
            </a:r>
            <a:r>
              <a:rPr lang="en-US" sz="2000" dirty="0" smtClean="0"/>
              <a:t> semantics: </a:t>
            </a:r>
            <a:r>
              <a:rPr lang="en-US" sz="2200" dirty="0" smtClean="0">
                <a:latin typeface="Consolas" panose="020B0609020204030204" pitchFamily="49" charset="0"/>
              </a:rPr>
              <a:t>dataflow</a:t>
            </a:r>
          </a:p>
          <a:p>
            <a:pPr lvl="1"/>
            <a:r>
              <a:rPr lang="en-US" sz="2000" dirty="0" smtClean="0"/>
              <a:t>Asynchronous (parallel) Algorithms</a:t>
            </a:r>
          </a:p>
          <a:p>
            <a:pPr lvl="1"/>
            <a:r>
              <a:rPr lang="en-US" sz="2000" dirty="0" smtClean="0"/>
              <a:t>Parallel Task Regions</a:t>
            </a:r>
          </a:p>
          <a:p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8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ready 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future which is ready at </a:t>
            </a:r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Directly supply the value that will be returned by the future</a:t>
            </a:r>
          </a:p>
          <a:p>
            <a:pPr lvl="1"/>
            <a:r>
              <a:rPr lang="en-US" dirty="0" smtClean="0"/>
              <a:t>Useful in contexts where a function returns a future, but under certain conditions you already know the value to return</a:t>
            </a:r>
          </a:p>
          <a:p>
            <a:r>
              <a:rPr lang="en-US" dirty="0" smtClean="0"/>
              <a:t>Also allows to create </a:t>
            </a:r>
            <a:r>
              <a:rPr lang="en-US" dirty="0" err="1" smtClean="0">
                <a:latin typeface="Consolas" panose="020B0609020204030204" pitchFamily="49" charset="0"/>
              </a:rPr>
              <a:t>hpx</a:t>
            </a:r>
            <a:r>
              <a:rPr lang="en-US" dirty="0" smtClean="0">
                <a:latin typeface="Consolas" panose="020B0609020204030204" pitchFamily="49" charset="0"/>
              </a:rPr>
              <a:t>::future&lt;void&gt;</a:t>
            </a:r>
          </a:p>
          <a:p>
            <a:endParaRPr lang="en-US" dirty="0"/>
          </a:p>
          <a:p>
            <a:r>
              <a:rPr lang="en-US" dirty="0" smtClean="0"/>
              <a:t>Create a future that will become ready after/at a certain time</a:t>
            </a:r>
          </a:p>
          <a:p>
            <a:pPr lvl="1"/>
            <a:r>
              <a:rPr lang="en-US" dirty="0"/>
              <a:t>Directly supply the value that </a:t>
            </a:r>
            <a:r>
              <a:rPr lang="en-US" dirty="0" smtClean="0"/>
              <a:t>eventually will be returned </a:t>
            </a:r>
            <a:r>
              <a:rPr lang="en-US" dirty="0"/>
              <a:t>by the future</a:t>
            </a:r>
          </a:p>
          <a:p>
            <a:pPr lvl="1"/>
            <a:r>
              <a:rPr lang="en-US" dirty="0" smtClean="0"/>
              <a:t>Allows to create simple timers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ready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endParaRPr lang="en-US" dirty="0"/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compute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make_ready_future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(-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make_ready_future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[](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param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do_work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param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 },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1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a ready </a:t>
            </a:r>
            <a:r>
              <a:rPr lang="en-US" dirty="0" smtClean="0"/>
              <a:t>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Create a simple timer function that makes the future ready at a given time: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7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make_ready_future_after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7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chrono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seconds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After 1 second: {}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700" spc="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make_ready_future_at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chrono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now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() +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chrono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>
                <a:solidFill>
                  <a:srgbClr val="74531F"/>
                </a:solidFill>
                <a:latin typeface="Consolas" panose="020B0609020204030204" pitchFamily="49" charset="0"/>
              </a:rPr>
              <a:t>seconds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A31515"/>
                </a:solidFill>
                <a:latin typeface="Consolas" panose="020B0609020204030204" pitchFamily="49" charset="0"/>
              </a:rPr>
              <a:t>After 1 second: {}</a:t>
            </a:r>
            <a:r>
              <a:rPr lang="en-US" sz="17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7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7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7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7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7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7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7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Sequential composition of </a:t>
            </a:r>
            <a:r>
              <a:rPr lang="en-US" sz="2200" dirty="0" smtClean="0"/>
              <a:t>futures</a:t>
            </a:r>
            <a:endParaRPr lang="en-US" sz="2200" dirty="0"/>
          </a:p>
          <a:p>
            <a:pPr lvl="1"/>
            <a:r>
              <a:rPr lang="en-US" sz="1900" dirty="0" err="1" smtClean="0">
                <a:latin typeface="Consolas" panose="020B0609020204030204" pitchFamily="49" charset="0"/>
              </a:rPr>
              <a:t>future.then</a:t>
            </a:r>
            <a:r>
              <a:rPr lang="en-US" sz="1900" dirty="0">
                <a:latin typeface="Consolas" panose="020B0609020204030204" pitchFamily="49" charset="0"/>
              </a:rPr>
              <a:t>: </a:t>
            </a:r>
            <a:r>
              <a:rPr lang="en-US" sz="1900" dirty="0"/>
              <a:t>attach a ‘continuation’ function that will be invoked when </a:t>
            </a:r>
            <a:r>
              <a:rPr lang="en-US" sz="1900" dirty="0" smtClean="0"/>
              <a:t>the future </a:t>
            </a:r>
            <a:r>
              <a:rPr lang="en-US" sz="1900" dirty="0"/>
              <a:t>becomes </a:t>
            </a:r>
            <a:r>
              <a:rPr lang="en-US" sz="1900" dirty="0" smtClean="0"/>
              <a:t>ready</a:t>
            </a:r>
          </a:p>
          <a:p>
            <a:pPr lvl="1"/>
            <a:r>
              <a:rPr lang="en-US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Enables code that will not block on a given future</a:t>
            </a:r>
          </a:p>
          <a:p>
            <a:pPr lvl="1"/>
            <a:r>
              <a:rPr lang="en-US" sz="1900" dirty="0" smtClean="0"/>
              <a:t>The continuation function receives the future it was attached to</a:t>
            </a:r>
          </a:p>
          <a:p>
            <a:pPr lvl="1"/>
            <a:r>
              <a:rPr lang="en-US" sz="1900" dirty="0" err="1">
                <a:latin typeface="Consolas" panose="020B0609020204030204" pitchFamily="49" charset="0"/>
              </a:rPr>
              <a:t>f</a:t>
            </a:r>
            <a:r>
              <a:rPr lang="en-US" sz="1900" dirty="0" err="1" smtClean="0">
                <a:latin typeface="Consolas" panose="020B0609020204030204" pitchFamily="49" charset="0"/>
              </a:rPr>
              <a:t>uture.then</a:t>
            </a:r>
            <a:r>
              <a:rPr lang="en-US" sz="1900" dirty="0" smtClean="0">
                <a:latin typeface="Consolas" panose="020B0609020204030204" pitchFamily="49" charset="0"/>
              </a:rPr>
              <a:t> r</a:t>
            </a:r>
            <a:r>
              <a:rPr lang="en-US" sz="1900" dirty="0" smtClean="0"/>
              <a:t>eturns </a:t>
            </a:r>
            <a:r>
              <a:rPr lang="en-US" sz="1900" dirty="0"/>
              <a:t>another </a:t>
            </a:r>
            <a:r>
              <a:rPr lang="en-US" sz="1900" dirty="0" smtClean="0"/>
              <a:t>future that will eventually provide whatever the continuation function returns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3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Task-Parallel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ocuses </a:t>
            </a:r>
            <a:r>
              <a:rPr lang="en-US" dirty="0"/>
              <a:t>on distributing </a:t>
            </a:r>
            <a:r>
              <a:rPr lang="en-US" dirty="0" smtClean="0"/>
              <a:t>tasks</a:t>
            </a:r>
            <a:r>
              <a:rPr lang="en-US" dirty="0"/>
              <a:t> </a:t>
            </a:r>
            <a:r>
              <a:rPr lang="en-US" dirty="0" smtClean="0"/>
              <a:t>concurrently </a:t>
            </a:r>
            <a:r>
              <a:rPr lang="en-US" dirty="0"/>
              <a:t>performed by processes or </a:t>
            </a:r>
            <a:r>
              <a:rPr lang="en-US" dirty="0" smtClean="0"/>
              <a:t>threads</a:t>
            </a:r>
            <a:r>
              <a:rPr lang="en-US" dirty="0"/>
              <a:t> </a:t>
            </a:r>
            <a:r>
              <a:rPr lang="en-US" dirty="0" smtClean="0"/>
              <a:t>across </a:t>
            </a:r>
            <a:r>
              <a:rPr lang="en-US" dirty="0"/>
              <a:t>different </a:t>
            </a:r>
            <a:r>
              <a:rPr lang="en-US" dirty="0" smtClean="0"/>
              <a:t>processors</a:t>
            </a:r>
          </a:p>
          <a:p>
            <a:r>
              <a:rPr lang="en-US" dirty="0"/>
              <a:t>T</a:t>
            </a:r>
            <a:r>
              <a:rPr lang="en-US" dirty="0" smtClean="0"/>
              <a:t>ask </a:t>
            </a:r>
            <a:r>
              <a:rPr lang="en-US" dirty="0"/>
              <a:t>parallelism is distinguished by running many different tasks at the same </a:t>
            </a:r>
            <a:r>
              <a:rPr lang="en-US" dirty="0" smtClean="0"/>
              <a:t>time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 the same data</a:t>
            </a:r>
          </a:p>
          <a:p>
            <a:pPr lvl="1"/>
            <a:r>
              <a:rPr lang="en-US" dirty="0" smtClean="0"/>
              <a:t>On different, even unrelated data</a:t>
            </a:r>
          </a:p>
          <a:p>
            <a:r>
              <a:rPr lang="en-US" dirty="0"/>
              <a:t>A common type </a:t>
            </a:r>
            <a:r>
              <a:rPr lang="en-US" dirty="0" smtClean="0"/>
              <a:t>is</a:t>
            </a:r>
            <a:r>
              <a:rPr lang="en-US" dirty="0"/>
              <a:t> </a:t>
            </a:r>
            <a:r>
              <a:rPr lang="en-US" dirty="0" smtClean="0"/>
              <a:t>pipelining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onsists </a:t>
            </a:r>
            <a:r>
              <a:rPr lang="en-US" dirty="0"/>
              <a:t>of moving a single set of data through a series of separate tasks </a:t>
            </a:r>
            <a:endParaRPr lang="en-US" dirty="0" smtClean="0"/>
          </a:p>
          <a:p>
            <a:pPr lvl="1"/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/>
              <a:t>each task can execute independently of the </a:t>
            </a:r>
            <a:r>
              <a:rPr lang="en-US" dirty="0" smtClean="0"/>
              <a:t>others</a:t>
            </a:r>
          </a:p>
          <a:p>
            <a:r>
              <a:rPr lang="en-US" dirty="0" smtClean="0"/>
              <a:t>Explicitly relies on dependencies between tasks</a:t>
            </a:r>
          </a:p>
          <a:p>
            <a:pPr lvl="1"/>
            <a:r>
              <a:rPr lang="en-US" dirty="0" smtClean="0"/>
              <a:t>Represented by intermediate results computed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Compositional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10448347" cy="4351337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test_then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([]() -&gt;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123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encapsulates result of continuation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then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[](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to_string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here .get() won't block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Chained result: {}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// prints "123"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5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</a:t>
            </a:r>
            <a:r>
              <a:rPr lang="en-US" dirty="0"/>
              <a:t>composition of futures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h</a:t>
            </a:r>
            <a:r>
              <a:rPr lang="en-US" dirty="0" err="1" smtClean="0">
                <a:latin typeface="Consolas" panose="020B0609020204030204" pitchFamily="49" charset="0"/>
              </a:rPr>
              <a:t>px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when_all</a:t>
            </a:r>
            <a:r>
              <a:rPr lang="en-US" dirty="0" smtClean="0"/>
              <a:t>: returns a future that will become ready whenever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</a:t>
            </a:r>
            <a:r>
              <a:rPr lang="en-US" dirty="0" smtClean="0"/>
              <a:t> futures that are passed as arguments have become ready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h</a:t>
            </a:r>
            <a:r>
              <a:rPr lang="en-US" dirty="0" err="1" smtClean="0">
                <a:latin typeface="Consolas" panose="020B0609020204030204" pitchFamily="49" charset="0"/>
              </a:rPr>
              <a:t>px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when_any</a:t>
            </a:r>
            <a:r>
              <a:rPr lang="en-US" dirty="0" smtClean="0"/>
              <a:t>: </a:t>
            </a:r>
            <a:r>
              <a:rPr lang="en-US" dirty="0"/>
              <a:t>returns a future that will become ready whenever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one or more</a:t>
            </a:r>
            <a:r>
              <a:rPr lang="en-US" dirty="0" smtClean="0"/>
              <a:t> </a:t>
            </a:r>
            <a:r>
              <a:rPr lang="en-US" dirty="0"/>
              <a:t>futures that are passed as arguments have become ready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hpx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when_some</a:t>
            </a:r>
            <a:r>
              <a:rPr lang="en-US" dirty="0" smtClean="0"/>
              <a:t>: </a:t>
            </a:r>
            <a:r>
              <a:rPr lang="en-US" dirty="0"/>
              <a:t>returns a future that will become ready whenever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oat least the given number </a:t>
            </a:r>
            <a:r>
              <a:rPr lang="en-US" dirty="0" smtClean="0"/>
              <a:t>of futures </a:t>
            </a:r>
            <a:r>
              <a:rPr lang="en-US" dirty="0"/>
              <a:t>that are passed as arguments have become ready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6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Compositional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030968" cy="4351337"/>
          </a:xfrm>
        </p:spPr>
        <p:txBody>
          <a:bodyPr>
            <a:normAutofit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test_when_all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([]() -&gt;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125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([]() {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string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hi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 });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tuple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&gt;,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&gt;&gt;&gt;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all_f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when_all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// also: </a:t>
            </a:r>
            <a:r>
              <a:rPr lang="en-US" sz="1600" spc="0" dirty="0" err="1">
                <a:solidFill>
                  <a:srgbClr val="008000"/>
                </a:solidFill>
                <a:latin typeface="Consolas" panose="020B0609020204030204" pitchFamily="49" charset="0"/>
              </a:rPr>
              <a:t>when_any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8000"/>
                </a:solidFill>
                <a:latin typeface="Consolas" panose="020B0609020204030204" pitchFamily="49" charset="0"/>
              </a:rPr>
              <a:t>when_some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, etc.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result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all_f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then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([](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do_work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()); });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Chained result: {}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result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030968" cy="435133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What if one or more arguments to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async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  <a:r>
              <a:rPr lang="en-US" dirty="0" smtClean="0"/>
              <a:t> are futures themselves?</a:t>
            </a:r>
          </a:p>
          <a:p>
            <a:r>
              <a:rPr lang="en-US" dirty="0" smtClean="0"/>
              <a:t>Normal behavior: pass </a:t>
            </a:r>
            <a:r>
              <a:rPr lang="en-US" dirty="0"/>
              <a:t>futures </a:t>
            </a:r>
            <a:r>
              <a:rPr lang="en-US" dirty="0" smtClean="0"/>
              <a:t>through to invoked function</a:t>
            </a:r>
          </a:p>
          <a:p>
            <a:pPr lvl="1"/>
            <a:r>
              <a:rPr lang="en-US" dirty="0" smtClean="0"/>
              <a:t>Calling </a:t>
            </a:r>
            <a:r>
              <a:rPr lang="en-US" dirty="0" smtClean="0">
                <a:latin typeface="Consolas" panose="020B0609020204030204" pitchFamily="49" charset="0"/>
              </a:rPr>
              <a:t>.get</a:t>
            </a:r>
            <a:r>
              <a:rPr lang="en-US" dirty="0" smtClean="0"/>
              <a:t> inside the function spawned by </a:t>
            </a:r>
            <a:r>
              <a:rPr lang="en-US" sz="1800" dirty="0" err="1">
                <a:latin typeface="Consolas" panose="020B0609020204030204" pitchFamily="49" charset="0"/>
              </a:rPr>
              <a:t>async</a:t>
            </a:r>
            <a:r>
              <a:rPr lang="en-US" dirty="0" smtClean="0"/>
              <a:t> may suspend</a:t>
            </a:r>
          </a:p>
          <a:p>
            <a:r>
              <a:rPr lang="en-US" dirty="0" smtClean="0"/>
              <a:t>Extended behavior: wait for futures to become ready before invoking the function:</a:t>
            </a:r>
          </a:p>
          <a:p>
            <a:pPr marL="914400" lvl="2" indent="0"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... </a:t>
            </a:r>
            <a:r>
              <a:rPr lang="en-US" sz="16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Args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h</a:t>
            </a:r>
            <a:r>
              <a:rPr lang="en-US" sz="16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px</a:t>
            </a:r>
            <a:r>
              <a:rPr lang="en-US" sz="16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::future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invoke_result_t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Args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...&gt;&gt;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6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dataflow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&amp;&amp;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Args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&amp;&amp;...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arg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914400" lvl="2" indent="0">
              <a:buNone/>
            </a:pPr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cs typeface="Consolas" panose="020B0609020204030204" pitchFamily="49" charset="0"/>
              </a:rPr>
              <a:t>The returned future becomes ready with the result produced by the invoked function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If one of the arguments is a future, then the invocation of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dirty="0" smtClean="0">
                <a:cs typeface="Consolas" panose="020B0609020204030204" pitchFamily="49" charset="0"/>
              </a:rPr>
              <a:t> will be delayed</a:t>
            </a:r>
          </a:p>
          <a:p>
            <a:pPr lvl="1"/>
            <a:r>
              <a:rPr lang="en-US" dirty="0" smtClean="0">
                <a:cs typeface="Consolas" panose="020B0609020204030204" pitchFamily="49" charset="0"/>
              </a:rPr>
              <a:t>Non-future arguments are passed through</a:t>
            </a:r>
          </a:p>
          <a:p>
            <a:r>
              <a:rPr lang="en-US" dirty="0" smtClean="0">
                <a:cs typeface="Consolas" panose="020B0609020204030204" pitchFamily="49" charset="0"/>
              </a:rPr>
              <a:t>Semantically equivalent to using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when_all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(…).then(…)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</a:t>
            </a:r>
            <a:r>
              <a:rPr lang="en-US" dirty="0" err="1" smtClean="0">
                <a:latin typeface="Consolas" panose="020B0609020204030204" pitchFamily="49" charset="0"/>
              </a:rPr>
              <a:t>async</a:t>
            </a:r>
            <a:r>
              <a:rPr lang="en-US" dirty="0" smtClean="0"/>
              <a:t>: </a:t>
            </a:r>
            <a:r>
              <a:rPr lang="en-US" dirty="0" smtClean="0">
                <a:latin typeface="Consolas" panose="020B0609020204030204" pitchFamily="49" charset="0"/>
              </a:rPr>
              <a:t>dataflow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</a:t>
            </a:r>
            <a:r>
              <a:rPr lang="en-US" dirty="0" err="1">
                <a:latin typeface="Consolas" panose="020B0609020204030204" pitchFamily="49" charset="0"/>
              </a:rPr>
              <a:t>async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dataflow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878075" cy="4351338"/>
          </a:xfrm>
        </p:spPr>
        <p:txBody>
          <a:bodyPr>
            <a:noAutofit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test_dataflow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([]() -&gt;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125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async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([]() {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string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hi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 });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result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dataflow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fut1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fut2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-&gt;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6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do_work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fut1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fut2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());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here .get() won't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block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}, 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  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Chained result: {}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result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Algorithms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Algorithms (C++17)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341" y="2046772"/>
            <a:ext cx="7923797" cy="39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Algorithms (C++17)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782490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Add Execution Policy as first argument</a:t>
            </a:r>
          </a:p>
          <a:p>
            <a:r>
              <a:rPr lang="en-US" dirty="0" smtClean="0"/>
              <a:t>Execution policies have </a:t>
            </a:r>
            <a:r>
              <a:rPr lang="en-US" dirty="0"/>
              <a:t>associated default executor and default executor parameters</a:t>
            </a:r>
          </a:p>
          <a:p>
            <a:pPr lvl="1">
              <a:tabLst>
                <a:tab pos="6400800" algn="l"/>
              </a:tabLs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xecution::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parallel_policy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dirty="0" smtClean="0"/>
              <a:t> generated </a:t>
            </a:r>
            <a:r>
              <a:rPr lang="en-US" dirty="0"/>
              <a:t>with 	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par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dirty="0" smtClean="0"/>
              <a:t>parallel executor, static chunk size</a:t>
            </a:r>
          </a:p>
          <a:p>
            <a:pPr lvl="1">
              <a:tabLst>
                <a:tab pos="6400800" algn="l"/>
              </a:tabLst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xecution::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sequenced_policy</a:t>
            </a:r>
            <a:r>
              <a:rPr lang="en-US" dirty="0" smtClean="0"/>
              <a:t>, </a:t>
            </a:r>
            <a:r>
              <a:rPr lang="en-US" dirty="0"/>
              <a:t>generated with 	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seq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dirty="0" smtClean="0"/>
              <a:t>sequential </a:t>
            </a:r>
            <a:r>
              <a:rPr lang="en-US" dirty="0"/>
              <a:t>executor, no </a:t>
            </a:r>
            <a:r>
              <a:rPr lang="en-US" dirty="0" smtClean="0"/>
              <a:t>chunking</a:t>
            </a:r>
            <a:endParaRPr lang="en-US" dirty="0"/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br>
              <a:rPr lang="en-US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add execution policy     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fill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par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2" indent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SzPct val="80000"/>
              <a:buNone/>
            </a:pPr>
            <a:endParaRPr lang="en-US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2899393-25BE-4C26-9FDC-BEBB44BDB2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4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Algorithms (C++17)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06"/>
          <a:stretch/>
        </p:blipFill>
        <p:spPr>
          <a:xfrm>
            <a:off x="1261872" y="1962777"/>
            <a:ext cx="8727701" cy="411979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21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smtClean="0"/>
              <a:t>Algorithms (Extensions)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1871" y="1846614"/>
            <a:ext cx="10023349" cy="4351337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endParaRPr lang="en-US" sz="1600" spc="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uses default executor: par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{...};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fill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par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rebind par to user-defined executor (where and how to execute)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my_executor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my_exec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...;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fill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par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on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my_exec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rebind par to user-defined executor and user defined executor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parameters (affinities, chunking, scheduling, etc.)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my_params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my_par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...;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fill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par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on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my_exec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with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my_par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begin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end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Task-Parallel </a:t>
            </a:r>
            <a:r>
              <a:rPr lang="en-US" dirty="0"/>
              <a:t>Model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262061" y="1828800"/>
          <a:ext cx="9692450" cy="412356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46225">
                  <a:extLst>
                    <a:ext uri="{9D8B030D-6E8A-4147-A177-3AD203B41FA5}">
                      <a16:colId xmlns:a16="http://schemas.microsoft.com/office/drawing/2014/main" val="3563011070"/>
                    </a:ext>
                  </a:extLst>
                </a:gridCol>
                <a:gridCol w="4846225">
                  <a:extLst>
                    <a:ext uri="{9D8B030D-6E8A-4147-A177-3AD203B41FA5}">
                      <a16:colId xmlns:a16="http://schemas.microsoft.com/office/drawing/2014/main" val="25237624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Data parallelism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Task parallelism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00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Same operations are performed on different subsets of same data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Different operations are performed on the same or different data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110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Synchronous computation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Asynchronous computation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2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Speedup is more as there is only one type of execution thread operating on all sets of data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Speedup is less as each processor will execute a different thread or process on the same or different set of data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95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Amount of parallelization is proportional to the input data size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Amount of parallelization is proportional to the number of independent tasks to be performed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937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Designed for optimum load balance on multi processor system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Load balancing depends on the availability of the hardware and scheduling algorithms like static and dynamic scheduling</a:t>
                      </a:r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76753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863328" cy="1397124"/>
          </a:xfrm>
        </p:spPr>
        <p:txBody>
          <a:bodyPr/>
          <a:lstStyle/>
          <a:p>
            <a:r>
              <a:rPr lang="en-US" dirty="0"/>
              <a:t>Execution </a:t>
            </a:r>
            <a:r>
              <a:rPr lang="en-US" dirty="0" smtClean="0"/>
              <a:t>Policies (Extensions)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1" y="1828800"/>
            <a:ext cx="10030969" cy="43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Extensions: asynchronous execution policies</a:t>
            </a:r>
            <a:endParaRPr lang="en-US" dirty="0"/>
          </a:p>
          <a:p>
            <a:pPr lvl="1"/>
            <a:endParaRPr 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>
              <a:tabLst>
                <a:tab pos="6400800" algn="l"/>
              </a:tabLst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parallel_task_execution_policy</a:t>
            </a:r>
            <a:r>
              <a:rPr lang="en-US" dirty="0" smtClean="0"/>
              <a:t> (asynchronous </a:t>
            </a:r>
            <a:r>
              <a:rPr lang="en-US" dirty="0"/>
              <a:t>version of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parallel_execution_policy</a:t>
            </a:r>
            <a:r>
              <a:rPr lang="en-US" dirty="0" smtClean="0"/>
              <a:t>), generated with 		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par(task)</a:t>
            </a:r>
          </a:p>
          <a:p>
            <a:pPr lvl="1">
              <a:tabLst>
                <a:tab pos="6400800" algn="l"/>
              </a:tabLst>
            </a:pP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sequenced_task_execution_policy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asynchronous </a:t>
            </a:r>
            <a:r>
              <a:rPr lang="en-US" dirty="0"/>
              <a:t>version of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sequenced_execution_policy</a:t>
            </a:r>
            <a:r>
              <a:rPr lang="en-US" dirty="0" smtClean="0"/>
              <a:t>), generated with 		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seq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(task)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 all cases the formerly synchronous functions return a </a:t>
            </a:r>
            <a:r>
              <a:rPr lang="en-US" dirty="0" smtClean="0">
                <a:latin typeface="Consolas" panose="020B0609020204030204" pitchFamily="49" charset="0"/>
              </a:rPr>
              <a:t>future&lt;T&gt;</a:t>
            </a:r>
          </a:p>
          <a:p>
            <a:pPr lvl="2"/>
            <a:r>
              <a:rPr lang="en-US" dirty="0" smtClean="0"/>
              <a:t>Here </a:t>
            </a:r>
            <a:r>
              <a:rPr lang="en-US" dirty="0" smtClean="0">
                <a:latin typeface="Consolas" panose="020B0609020204030204" pitchFamily="49" charset="0"/>
              </a:rPr>
              <a:t>T</a:t>
            </a:r>
            <a:r>
              <a:rPr lang="en-US" dirty="0" smtClean="0"/>
              <a:t> is the value that would be returned by the synchronous version of the algorithm</a:t>
            </a:r>
          </a:p>
          <a:p>
            <a:pPr lvl="1"/>
            <a:r>
              <a:rPr lang="en-US" dirty="0" smtClean="0"/>
              <a:t>Instruct the parallel construct to be executed asynchronously</a:t>
            </a:r>
          </a:p>
          <a:p>
            <a:pPr lvl="1"/>
            <a:r>
              <a:rPr lang="en-US" dirty="0" smtClean="0"/>
              <a:t>Allows integration with asynchronous control flow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 benefit: allows mitigating effects of fork-join parallel block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Iterative Parallelism</a:t>
            </a:r>
            <a:endParaRPr lang="en-US" sz="5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1" r="9041" b="39557"/>
          <a:stretch/>
        </p:blipFill>
        <p:spPr>
          <a:xfrm>
            <a:off x="4118665" y="512500"/>
            <a:ext cx="6713348" cy="22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Parallel Algorithms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839"/>
          <a:stretch/>
        </p:blipFill>
        <p:spPr>
          <a:xfrm>
            <a:off x="2058956" y="2260838"/>
            <a:ext cx="1971675" cy="340567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grpSp>
        <p:nvGrpSpPr>
          <p:cNvPr id="38" name="Group 37"/>
          <p:cNvGrpSpPr/>
          <p:nvPr/>
        </p:nvGrpSpPr>
        <p:grpSpPr>
          <a:xfrm>
            <a:off x="4568822" y="2258290"/>
            <a:ext cx="2752725" cy="3397827"/>
            <a:chOff x="4187880" y="2265218"/>
            <a:chExt cx="2752725" cy="33978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1888" b="4971"/>
            <a:stretch/>
          </p:blipFill>
          <p:spPr>
            <a:xfrm>
              <a:off x="4187880" y="2265218"/>
              <a:ext cx="2752725" cy="3397827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p:cxnSp>
          <p:nvCxnSpPr>
            <p:cNvPr id="11" name="Curved Connector 10"/>
            <p:cNvCxnSpPr/>
            <p:nvPr/>
          </p:nvCxnSpPr>
          <p:spPr>
            <a:xfrm>
              <a:off x="5444836" y="2909455"/>
              <a:ext cx="810491" cy="696191"/>
            </a:xfrm>
            <a:prstGeom prst="curvedConnector3">
              <a:avLst>
                <a:gd name="adj1" fmla="val 100000"/>
              </a:avLst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/>
            <p:nvPr/>
          </p:nvCxnSpPr>
          <p:spPr>
            <a:xfrm flipV="1">
              <a:off x="5448300" y="4199658"/>
              <a:ext cx="807027" cy="746415"/>
            </a:xfrm>
            <a:prstGeom prst="curvedConnector3">
              <a:avLst>
                <a:gd name="adj1" fmla="val 98927"/>
              </a:avLst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4930771" y="2774374"/>
              <a:ext cx="1" cy="976744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4930771" y="4001774"/>
              <a:ext cx="0" cy="975472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701" b="3076"/>
          <a:stretch/>
        </p:blipFill>
        <p:spPr>
          <a:xfrm>
            <a:off x="7866785" y="2247900"/>
            <a:ext cx="2295525" cy="340821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2216796" y="3739045"/>
            <a:ext cx="7664957" cy="13854"/>
            <a:chOff x="2216796" y="3739045"/>
            <a:chExt cx="7664957" cy="13854"/>
          </a:xfrm>
        </p:grpSpPr>
        <p:grpSp>
          <p:nvGrpSpPr>
            <p:cNvPr id="12" name="Group 11"/>
            <p:cNvGrpSpPr/>
            <p:nvPr/>
          </p:nvGrpSpPr>
          <p:grpSpPr>
            <a:xfrm>
              <a:off x="4880200" y="3739045"/>
              <a:ext cx="5001553" cy="13854"/>
              <a:chOff x="4880200" y="3739045"/>
              <a:chExt cx="5001553" cy="13854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V="1">
                <a:off x="8125689" y="3739045"/>
                <a:ext cx="1756064" cy="3464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4880200" y="3742509"/>
                <a:ext cx="2216886" cy="10390"/>
              </a:xfrm>
              <a:prstGeom prst="line">
                <a:avLst/>
              </a:prstGeom>
              <a:ln w="571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 flipV="1">
              <a:off x="2216796" y="3747704"/>
              <a:ext cx="1756064" cy="3464"/>
            </a:xfrm>
            <a:prstGeom prst="line">
              <a:avLst/>
            </a:prstGeom>
            <a:ln w="571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527982" y="6356639"/>
            <a:ext cx="3634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Sean Parent: C++ Seasoning, Going Native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888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2839"/>
          <a:stretch/>
        </p:blipFill>
        <p:spPr>
          <a:xfrm>
            <a:off x="1036405" y="2262362"/>
            <a:ext cx="1971675" cy="340567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Parallel Algorithms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33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27982" y="6356639"/>
            <a:ext cx="3634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Sean Parent: C++ Seasoning, Going Native 2013</a:t>
            </a:r>
            <a:endParaRPr lang="en-US" sz="1200" dirty="0"/>
          </a:p>
        </p:txBody>
      </p:sp>
      <p:sp>
        <p:nvSpPr>
          <p:cNvPr id="10" name="Line Callout 1 9"/>
          <p:cNvSpPr/>
          <p:nvPr/>
        </p:nvSpPr>
        <p:spPr>
          <a:xfrm>
            <a:off x="3499650" y="2133599"/>
            <a:ext cx="2183399" cy="612648"/>
          </a:xfrm>
          <a:prstGeom prst="borderCallout1">
            <a:avLst>
              <a:gd name="adj1" fmla="val 41218"/>
              <a:gd name="adj2" fmla="val 223"/>
              <a:gd name="adj3" fmla="val 78797"/>
              <a:gd name="adj4" fmla="val -59048"/>
            </a:avLst>
          </a:prstGeom>
          <a:solidFill>
            <a:schemeClr val="bg1"/>
          </a:solidFill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Iterator: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b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3499649" y="4862051"/>
            <a:ext cx="2183399" cy="612648"/>
          </a:xfrm>
          <a:prstGeom prst="borderCallout1">
            <a:avLst>
              <a:gd name="adj1" fmla="val 41218"/>
              <a:gd name="adj2" fmla="val 223"/>
              <a:gd name="adj3" fmla="val 70773"/>
              <a:gd name="adj4" fmla="val -55896"/>
            </a:avLst>
          </a:prstGeom>
          <a:solidFill>
            <a:schemeClr val="bg1"/>
          </a:solidFill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Iterator: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l</a:t>
            </a:r>
          </a:p>
        </p:txBody>
      </p:sp>
      <p:sp>
        <p:nvSpPr>
          <p:cNvPr id="22" name="Line Callout 1 21"/>
          <p:cNvSpPr/>
          <p:nvPr/>
        </p:nvSpPr>
        <p:spPr>
          <a:xfrm>
            <a:off x="3499648" y="3497825"/>
            <a:ext cx="2183399" cy="612648"/>
          </a:xfrm>
          <a:prstGeom prst="borderCallout1">
            <a:avLst>
              <a:gd name="adj1" fmla="val 41218"/>
              <a:gd name="adj2" fmla="val 223"/>
              <a:gd name="adj3" fmla="val 41885"/>
              <a:gd name="adj4" fmla="val -351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Iterator: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t="1701" b="3076"/>
          <a:stretch/>
        </p:blipFill>
        <p:spPr>
          <a:xfrm>
            <a:off x="6527982" y="2259814"/>
            <a:ext cx="2295525" cy="340821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30" name="Line Callout 1 29"/>
          <p:cNvSpPr/>
          <p:nvPr/>
        </p:nvSpPr>
        <p:spPr>
          <a:xfrm>
            <a:off x="9239246" y="2920571"/>
            <a:ext cx="2183399" cy="612648"/>
          </a:xfrm>
          <a:prstGeom prst="borderCallout1">
            <a:avLst>
              <a:gd name="adj1" fmla="val 41218"/>
              <a:gd name="adj2" fmla="val 223"/>
              <a:gd name="adj3" fmla="val 78797"/>
              <a:gd name="adj4" fmla="val -59048"/>
            </a:avLst>
          </a:prstGeom>
          <a:solidFill>
            <a:schemeClr val="bg1"/>
          </a:solidFill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Iterator: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first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1" name="Line Callout 1 30"/>
          <p:cNvSpPr/>
          <p:nvPr/>
        </p:nvSpPr>
        <p:spPr>
          <a:xfrm>
            <a:off x="9239247" y="3771985"/>
            <a:ext cx="2183399" cy="612648"/>
          </a:xfrm>
          <a:prstGeom prst="borderCallout1">
            <a:avLst>
              <a:gd name="adj1" fmla="val 41218"/>
              <a:gd name="adj2" fmla="val 223"/>
              <a:gd name="adj3" fmla="val 78797"/>
              <a:gd name="adj4" fmla="val -59048"/>
            </a:avLst>
          </a:prstGeom>
          <a:solidFill>
            <a:schemeClr val="bg1"/>
          </a:solidFill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Iterator: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second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893945" y="35852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Extending Parallel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10146357" cy="4351337"/>
          </a:xfrm>
        </p:spPr>
        <p:txBody>
          <a:bodyPr/>
          <a:lstStyle/>
          <a:p>
            <a:r>
              <a:rPr lang="en-US" dirty="0" smtClean="0"/>
              <a:t>New algorithm: gather</a:t>
            </a:r>
          </a:p>
          <a:p>
            <a:pPr lvl="2"/>
            <a:endParaRPr lang="en-US" sz="1200" dirty="0" smtClean="0"/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pair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gather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it1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stable_partition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not1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it2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stable_partition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make_pair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it1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it2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::[stable_]partition</a:t>
            </a:r>
            <a:r>
              <a:rPr lang="en-US" dirty="0"/>
              <a:t>: Reorders the elements in the range </a:t>
            </a:r>
            <a:r>
              <a:rPr lang="en-US" dirty="0">
                <a:latin typeface="Consolas" panose="020B0609020204030204" pitchFamily="49" charset="0"/>
              </a:rPr>
              <a:t>[first, last)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uch that </a:t>
            </a:r>
            <a:r>
              <a:rPr lang="en-US" dirty="0"/>
              <a:t>all elements for which the predicate </a:t>
            </a:r>
            <a:r>
              <a:rPr lang="en-US" dirty="0">
                <a:latin typeface="Consolas" panose="020B0609020204030204" pitchFamily="49" charset="0"/>
              </a:rPr>
              <a:t>p</a:t>
            </a:r>
            <a:r>
              <a:rPr lang="en-US" dirty="0"/>
              <a:t> returns </a:t>
            </a:r>
            <a:r>
              <a:rPr lang="en-US" dirty="0">
                <a:latin typeface="Consolas" panose="020B0609020204030204" pitchFamily="49" charset="0"/>
              </a:rPr>
              <a:t>true</a:t>
            </a:r>
            <a:r>
              <a:rPr lang="en-US" dirty="0"/>
              <a:t> precede all elements for which predicate </a:t>
            </a:r>
            <a:r>
              <a:rPr lang="en-US" dirty="0">
                <a:latin typeface="Consolas" panose="020B0609020204030204" pitchFamily="49" charset="0"/>
              </a:rPr>
              <a:t>p</a:t>
            </a:r>
            <a:r>
              <a:rPr lang="en-US" dirty="0"/>
              <a:t> returns </a:t>
            </a:r>
            <a:r>
              <a:rPr lang="en-US" dirty="0" smtClean="0">
                <a:latin typeface="Consolas" panose="020B0609020204030204" pitchFamily="49" charset="0"/>
              </a:rPr>
              <a:t>false</a:t>
            </a:r>
            <a:endParaRPr lang="en-US" dirty="0" smtClean="0"/>
          </a:p>
          <a:p>
            <a:pPr lvl="1"/>
            <a:r>
              <a:rPr lang="en-US" dirty="0" smtClean="0"/>
              <a:t>Relative </a:t>
            </a:r>
            <a:r>
              <a:rPr lang="en-US" dirty="0"/>
              <a:t>order of the elements is </a:t>
            </a:r>
            <a:r>
              <a:rPr lang="en-US" dirty="0" smtClean="0"/>
              <a:t>(not) preserved</a:t>
            </a:r>
          </a:p>
          <a:p>
            <a:pPr lvl="1"/>
            <a:r>
              <a:rPr lang="en-US" dirty="0" smtClean="0"/>
              <a:t>Returns iterator </a:t>
            </a:r>
            <a:r>
              <a:rPr lang="en-US" dirty="0"/>
              <a:t>to the first element of the second </a:t>
            </a:r>
            <a:r>
              <a:rPr lang="en-US" dirty="0" smtClean="0"/>
              <a:t>group (partition point)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6160" y="6346822"/>
            <a:ext cx="3634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Sean Parent: C++ Seasoning, Going Native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841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Parallel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692639" cy="4680154"/>
          </a:xfrm>
        </p:spPr>
        <p:txBody>
          <a:bodyPr>
            <a:normAutofit lnSpcReduction="10000"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pair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&gt;&gt;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gather_async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stable_partition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par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task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not1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stable_partition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par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task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dataflow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[](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fut1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fut2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make_pair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fut1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fut2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get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},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  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8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10384696" cy="1397124"/>
          </a:xfrm>
        </p:spPr>
        <p:txBody>
          <a:bodyPr/>
          <a:lstStyle/>
          <a:p>
            <a:r>
              <a:rPr lang="en-US" dirty="0" smtClean="0"/>
              <a:t>Extending Parallel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863328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New algorithm: </a:t>
            </a:r>
            <a:r>
              <a:rPr lang="en-US" dirty="0" err="1" smtClean="0">
                <a:latin typeface="Consolas" panose="020B0609020204030204" pitchFamily="49" charset="0"/>
              </a:rPr>
              <a:t>gather_async</a:t>
            </a:r>
            <a:endParaRPr lang="en-US" dirty="0" smtClean="0">
              <a:latin typeface="Consolas" panose="020B0609020204030204" pitchFamily="49" charset="0"/>
            </a:endParaRPr>
          </a:p>
          <a:p>
            <a:pPr marL="914400" lvl="2" indent="0">
              <a:buNone/>
            </a:pPr>
            <a:endParaRPr lang="en-US" sz="1200" dirty="0" smtClean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pair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&gt;&gt;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gather_async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stable_partition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par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task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not1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future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BiIter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stable_partition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hpx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::execution::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par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task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pred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8F08C4"/>
                </a:solidFill>
                <a:latin typeface="Consolas" panose="020B0609020204030204" pitchFamily="49" charset="0"/>
              </a:rPr>
              <a:t>co_return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make_pair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8F08C4"/>
                </a:solidFill>
                <a:latin typeface="Consolas" panose="020B0609020204030204" pitchFamily="49" charset="0"/>
              </a:rPr>
              <a:t>co_await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8F08C4"/>
                </a:solidFill>
                <a:latin typeface="Consolas" panose="020B0609020204030204" pitchFamily="49" charset="0"/>
              </a:rPr>
              <a:t>co_await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1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Recursive Parallelism</a:t>
            </a:r>
            <a:endParaRPr lang="en-US" sz="5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37</a:t>
            </a:fld>
            <a:endParaRPr lang="en-US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86" y="819816"/>
            <a:ext cx="6394406" cy="17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</a:t>
            </a:r>
            <a:r>
              <a:rPr lang="en-US" dirty="0"/>
              <a:t>Quicksort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61873" y="1828801"/>
            <a:ext cx="9907572" cy="4351338"/>
          </a:xfrm>
        </p:spPr>
        <p:txBody>
          <a:bodyPr>
            <a:normAutofit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RandomIter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quick_sort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RandomIter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first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RandomIter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last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ptrdiff_t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last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first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RandomIter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pivot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partition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first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last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[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first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size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]](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v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quick_sort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first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pivot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quick_sort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pivot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last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6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smtClean="0"/>
              <a:t>Quicksort: Parallel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305606" cy="4351337"/>
          </a:xfrm>
        </p:spPr>
        <p:txBody>
          <a:bodyPr>
            <a:normAutofit lnSpcReduction="10000"/>
          </a:bodyPr>
          <a:lstStyle/>
          <a:p>
            <a:pPr marL="461963" lvl="1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RandomIter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61963" lvl="1" indent="0">
              <a:buNone/>
            </a:pP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880000"/>
                </a:solidFill>
                <a:latin typeface="Consolas" panose="020B0609020204030204" pitchFamily="49" charset="0"/>
              </a:rPr>
              <a:t>quick_sort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RandomIter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RandomIter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ptrdiff_t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 threshold) {</a:t>
            </a:r>
          </a:p>
          <a:p>
            <a:pPr marL="461963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RandomIter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pivot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partition(</a:t>
            </a:r>
            <a:r>
              <a:rPr lang="en-US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par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461963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[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/ 2]](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p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461963" lvl="1" indent="0">
              <a:buNone/>
            </a:pP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880000"/>
                </a:solidFill>
                <a:latin typeface="Consolas" panose="020B0609020204030204" pitchFamily="49" charset="0"/>
              </a:rPr>
              <a:t>quick_sort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pivot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endParaRPr lang="en-US" sz="16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sz="1600" dirty="0" err="1" smtClean="0">
                <a:solidFill>
                  <a:srgbClr val="880000"/>
                </a:solidFill>
                <a:latin typeface="Consolas" panose="020B0609020204030204" pitchFamily="49" charset="0"/>
              </a:rPr>
              <a:t>quick_sort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 smtClean="0">
                <a:solidFill>
                  <a:srgbClr val="000080"/>
                </a:solidFill>
                <a:latin typeface="Consolas" panose="020B0609020204030204" pitchFamily="49" charset="0"/>
              </a:rPr>
              <a:t>pivot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461963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1)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sort(</a:t>
            </a:r>
            <a:r>
              <a:rPr lang="en-US" sz="1600" dirty="0" err="1">
                <a:solidFill>
                  <a:srgbClr val="FF0000"/>
                </a:solidFill>
                <a:latin typeface="Consolas" panose="020B0609020204030204" pitchFamily="49" charset="0"/>
              </a:rPr>
              <a:t>seq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461963" lvl="1" indent="0"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3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thing we can do with the </a:t>
            </a:r>
            <a:r>
              <a:rPr lang="en-US" dirty="0" err="1" smtClean="0"/>
              <a:t>std</a:t>
            </a:r>
            <a:r>
              <a:rPr lang="en-US" dirty="0" smtClean="0"/>
              <a:t> facilities is</a:t>
            </a:r>
          </a:p>
          <a:p>
            <a:pPr lvl="1"/>
            <a:r>
              <a:rPr lang="en-US" dirty="0" smtClean="0"/>
              <a:t>To use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async</a:t>
            </a:r>
            <a:r>
              <a:rPr lang="en-US" dirty="0" smtClean="0"/>
              <a:t> and (immediately) call </a:t>
            </a:r>
            <a:r>
              <a:rPr lang="en-US" dirty="0" smtClean="0">
                <a:latin typeface="Consolas" panose="020B0609020204030204" pitchFamily="49" charset="0"/>
              </a:rPr>
              <a:t>get()</a:t>
            </a:r>
            <a:r>
              <a:rPr lang="en-US" dirty="0" smtClean="0"/>
              <a:t> on all futures</a:t>
            </a:r>
          </a:p>
          <a:p>
            <a:pPr lvl="1"/>
            <a:r>
              <a:rPr lang="en-US" dirty="0" smtClean="0"/>
              <a:t>This limits us to pure fork/join solution</a:t>
            </a:r>
          </a:p>
          <a:p>
            <a:r>
              <a:rPr lang="en-US" dirty="0" smtClean="0"/>
              <a:t>While fork/join is widely used as easy to conceptualize</a:t>
            </a:r>
          </a:p>
          <a:p>
            <a:pPr lvl="1"/>
            <a:r>
              <a:rPr lang="en-US" dirty="0" smtClean="0"/>
              <a:t>It exposes a list of limitations, in particular</a:t>
            </a:r>
            <a:r>
              <a:rPr lang="en-US" dirty="0"/>
              <a:t> </a:t>
            </a:r>
            <a:r>
              <a:rPr lang="en-US" dirty="0" smtClean="0"/>
              <a:t>it’s prone to workload imbalances</a:t>
            </a:r>
          </a:p>
          <a:p>
            <a:r>
              <a:rPr lang="en-US" dirty="0" smtClean="0"/>
              <a:t>C++ has limited set of higher-level parallelization constructs </a:t>
            </a:r>
          </a:p>
          <a:p>
            <a:pPr lvl="1"/>
            <a:r>
              <a:rPr lang="en-US" dirty="0" smtClean="0"/>
              <a:t>Limited to fork/join</a:t>
            </a:r>
            <a:r>
              <a:rPr lang="en-US" dirty="0"/>
              <a:t> </a:t>
            </a:r>
            <a:r>
              <a:rPr lang="en-US" dirty="0" smtClean="0"/>
              <a:t>as well (</a:t>
            </a:r>
            <a:r>
              <a:rPr lang="en-US" dirty="0"/>
              <a:t>p</a:t>
            </a:r>
            <a:r>
              <a:rPr lang="en-US" dirty="0" smtClean="0"/>
              <a:t>arallel algorithms)</a:t>
            </a:r>
          </a:p>
          <a:p>
            <a:r>
              <a:rPr lang="en-US" dirty="0" smtClean="0"/>
              <a:t>We will introduce extensions to the standard facilities in HPX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60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smtClean="0"/>
              <a:t>Quicksort: </a:t>
            </a:r>
            <a:r>
              <a:rPr lang="en-US" dirty="0" err="1" smtClean="0"/>
              <a:t>Futurized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305606" cy="4351337"/>
          </a:xfrm>
        </p:spPr>
        <p:txBody>
          <a:bodyPr>
            <a:noAutofit/>
          </a:bodyPr>
          <a:lstStyle/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&lt;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RandomIter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future&lt;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500" dirty="0" err="1">
                <a:solidFill>
                  <a:srgbClr val="880000"/>
                </a:solidFill>
                <a:latin typeface="Consolas" panose="020B0609020204030204" pitchFamily="49" charset="0"/>
              </a:rPr>
              <a:t>quick_sort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RandomIter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RandomIter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ptrdiff_t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size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size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&gt; threshold) {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future&lt;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RandomIter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pivot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partition(</a:t>
            </a:r>
            <a:r>
              <a:rPr lang="en-US" sz="15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par(task</a:t>
            </a:r>
            <a:r>
              <a:rPr lang="en-US" sz="1500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[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p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size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/ 2]](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v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v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p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461963" lvl="1" indent="0">
              <a:spcAft>
                <a:spcPts val="0"/>
              </a:spcAft>
              <a:buNone/>
            </a:pP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80"/>
                </a:solidFill>
                <a:latin typeface="Consolas" panose="020B0609020204030204" pitchFamily="49" charset="0"/>
              </a:rPr>
              <a:t>pivot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.then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([=](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smtClean="0">
                <a:solidFill>
                  <a:srgbClr val="000080"/>
                </a:solidFill>
                <a:latin typeface="Consolas" panose="020B0609020204030204" pitchFamily="49" charset="0"/>
              </a:rPr>
              <a:t>pf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pivot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 err="1" smtClean="0">
                <a:solidFill>
                  <a:srgbClr val="000080"/>
                </a:solidFill>
                <a:latin typeface="Consolas" panose="020B0609020204030204" pitchFamily="49" charset="0"/>
              </a:rPr>
              <a:t>pf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.get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 smtClean="0">
                <a:solidFill>
                  <a:srgbClr val="000080"/>
                </a:solidFill>
                <a:latin typeface="Consolas" panose="020B0609020204030204" pitchFamily="49" charset="0"/>
              </a:rPr>
              <a:t>when_all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err="1" smtClean="0">
                <a:solidFill>
                  <a:srgbClr val="880000"/>
                </a:solidFill>
                <a:latin typeface="Consolas" panose="020B0609020204030204" pitchFamily="49" charset="0"/>
              </a:rPr>
              <a:t>quick_sort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pivot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500" dirty="0" err="1" smtClean="0">
                <a:solidFill>
                  <a:srgbClr val="880000"/>
                </a:solidFill>
                <a:latin typeface="Consolas" panose="020B0609020204030204" pitchFamily="49" charset="0"/>
              </a:rPr>
              <a:t>quick_sort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 smtClean="0">
                <a:solidFill>
                  <a:srgbClr val="000080"/>
                </a:solidFill>
                <a:latin typeface="Consolas" panose="020B0609020204030204" pitchFamily="49" charset="0"/>
              </a:rPr>
              <a:t>pivot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});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size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1) 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sort(</a:t>
            </a:r>
            <a:r>
              <a:rPr lang="en-US" sz="15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seq</a:t>
            </a:r>
            <a:r>
              <a:rPr lang="en-US" sz="15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Consolas" panose="020B0609020204030204" pitchFamily="49" charset="0"/>
              </a:rPr>
              <a:t>make_ready_future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1" indent="0">
              <a:spcAft>
                <a:spcPts val="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5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2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1" y="294198"/>
            <a:ext cx="9847115" cy="1397124"/>
          </a:xfrm>
        </p:spPr>
        <p:txBody>
          <a:bodyPr/>
          <a:lstStyle/>
          <a:p>
            <a:r>
              <a:rPr lang="en-US" dirty="0"/>
              <a:t>Parallel Quicksort: </a:t>
            </a:r>
            <a:r>
              <a:rPr lang="en-US" dirty="0" err="1" smtClean="0"/>
              <a:t>co_await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10305606" cy="4351337"/>
          </a:xfrm>
        </p:spPr>
        <p:txBody>
          <a:bodyPr>
            <a:normAutofit fontScale="92500" lnSpcReduction="10000"/>
          </a:bodyPr>
          <a:lstStyle/>
          <a:p>
            <a:pPr marL="461963" lvl="1" indent="0">
              <a:buNone/>
            </a:pPr>
            <a:r>
              <a:rPr lang="en-US" sz="17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700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 err="1">
                <a:solidFill>
                  <a:srgbClr val="0000FF"/>
                </a:solidFill>
                <a:latin typeface="Consolas" panose="020B0609020204030204" pitchFamily="49" charset="0"/>
              </a:rPr>
              <a:t>RandomIter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61963" lvl="1" indent="0">
              <a:buNone/>
            </a:pP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h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px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::future&lt;</a:t>
            </a:r>
            <a:r>
              <a:rPr lang="en-US" sz="17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700" dirty="0" err="1">
                <a:solidFill>
                  <a:srgbClr val="880000"/>
                </a:solidFill>
                <a:latin typeface="Consolas" panose="020B0609020204030204" pitchFamily="49" charset="0"/>
              </a:rPr>
              <a:t>quick_sort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err="1">
                <a:solidFill>
                  <a:srgbClr val="0000FF"/>
                </a:solidFill>
                <a:latin typeface="Consolas" panose="020B0609020204030204" pitchFamily="49" charset="0"/>
              </a:rPr>
              <a:t>RandomIter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dirty="0" err="1">
                <a:solidFill>
                  <a:srgbClr val="0000FF"/>
                </a:solidFill>
                <a:latin typeface="Consolas" panose="020B0609020204030204" pitchFamily="49" charset="0"/>
              </a:rPr>
              <a:t>RandomIter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1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1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 err="1">
                <a:solidFill>
                  <a:srgbClr val="000000"/>
                </a:solidFill>
                <a:latin typeface="Consolas" panose="020B0609020204030204" pitchFamily="49" charset="0"/>
              </a:rPr>
              <a:t>ptrdiff_t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size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1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size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&gt; threshold) {</a:t>
            </a:r>
          </a:p>
          <a:p>
            <a:pPr marL="461963" lvl="1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700" dirty="0" err="1">
                <a:solidFill>
                  <a:srgbClr val="0000FF"/>
                </a:solidFill>
                <a:latin typeface="Consolas" panose="020B0609020204030204" pitchFamily="49" charset="0"/>
              </a:rPr>
              <a:t>RandomIter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pivot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dirty="0" err="1">
                <a:solidFill>
                  <a:srgbClr val="FF0000"/>
                </a:solidFill>
                <a:latin typeface="Consolas" panose="020B0609020204030204" pitchFamily="49" charset="0"/>
              </a:rPr>
              <a:t>co_await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partition(par(task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461963" lvl="1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[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p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size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/ 2]](</a:t>
            </a:r>
            <a:r>
              <a:rPr lang="en-US" sz="170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v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7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v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p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461963" lvl="1" indent="0">
              <a:buNone/>
            </a:pPr>
            <a:endParaRPr lang="en-US" sz="17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1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sz="1700" dirty="0" err="1">
                <a:solidFill>
                  <a:srgbClr val="FF0000"/>
                </a:solidFill>
                <a:latin typeface="Consolas" panose="020B0609020204030204" pitchFamily="49" charset="0"/>
              </a:rPr>
              <a:t>co_await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 err="1" smtClean="0">
                <a:solidFill>
                  <a:srgbClr val="000080"/>
                </a:solidFill>
                <a:latin typeface="Consolas" panose="020B0609020204030204" pitchFamily="49" charset="0"/>
              </a:rPr>
              <a:t>when_all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1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  <a:r>
              <a:rPr lang="en-US" sz="1700" dirty="0" err="1" smtClean="0">
                <a:solidFill>
                  <a:srgbClr val="880000"/>
                </a:solidFill>
                <a:latin typeface="Consolas" panose="020B0609020204030204" pitchFamily="49" charset="0"/>
              </a:rPr>
              <a:t>quick_sort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pivot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700" dirty="0" err="1" smtClean="0">
                <a:solidFill>
                  <a:srgbClr val="880000"/>
                </a:solidFill>
                <a:latin typeface="Consolas" panose="020B0609020204030204" pitchFamily="49" charset="0"/>
              </a:rPr>
              <a:t>quick_sort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700" dirty="0" smtClean="0">
                <a:solidFill>
                  <a:srgbClr val="000080"/>
                </a:solidFill>
                <a:latin typeface="Consolas" panose="020B0609020204030204" pitchFamily="49" charset="0"/>
              </a:rPr>
              <a:t>pivot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lvl="1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461963" lvl="1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sz="1700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size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&gt; 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1) 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1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sort(</a:t>
            </a:r>
            <a:r>
              <a:rPr lang="en-US" sz="17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seq</a:t>
            </a:r>
            <a:r>
              <a:rPr lang="en-US" sz="17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dirty="0" smtClean="0">
                <a:solidFill>
                  <a:srgbClr val="000080"/>
                </a:solidFill>
                <a:latin typeface="Consolas" panose="020B0609020204030204" pitchFamily="49" charset="0"/>
              </a:rPr>
              <a:t>first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700" dirty="0">
                <a:solidFill>
                  <a:srgbClr val="000080"/>
                </a:solidFill>
                <a:latin typeface="Consolas" panose="020B0609020204030204" pitchFamily="49" charset="0"/>
              </a:rPr>
              <a:t>last</a:t>
            </a: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1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    }</a:t>
            </a:r>
          </a:p>
          <a:p>
            <a:pPr marL="461963" lvl="1" indent="0">
              <a:buNone/>
            </a:pPr>
            <a:r>
              <a:rPr lang="en-US" sz="17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EF4895B-419F-47EB-B475-1620D5500CB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Algorithms (C++17)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42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06"/>
          <a:stretch/>
        </p:blipFill>
        <p:spPr>
          <a:xfrm>
            <a:off x="1261873" y="1962778"/>
            <a:ext cx="6739128" cy="318111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Content Placeholder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51"/>
          <a:stretch/>
        </p:blipFill>
        <p:spPr>
          <a:xfrm>
            <a:off x="3810000" y="3157907"/>
            <a:ext cx="6733622" cy="301429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56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Futurization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1872" y="1828800"/>
            <a:ext cx="9414837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Technique allowing to automatically transform code</a:t>
            </a:r>
          </a:p>
          <a:p>
            <a:pPr lvl="1"/>
            <a:r>
              <a:rPr lang="en-US" sz="2000" dirty="0" smtClean="0"/>
              <a:t>Delay direct execution in order to avoid synchronization</a:t>
            </a:r>
          </a:p>
          <a:p>
            <a:pPr lvl="1"/>
            <a:r>
              <a:rPr lang="en-US" sz="2000" dirty="0" smtClean="0"/>
              <a:t>Turns ‘straight’ code into ‘</a:t>
            </a:r>
            <a:r>
              <a:rPr lang="en-US" sz="2000" dirty="0" err="1" smtClean="0"/>
              <a:t>futurized</a:t>
            </a:r>
            <a:r>
              <a:rPr lang="en-US" sz="2000" dirty="0" smtClean="0"/>
              <a:t>’ code</a:t>
            </a:r>
          </a:p>
          <a:p>
            <a:pPr lvl="1"/>
            <a:r>
              <a:rPr lang="en-US" sz="2000" dirty="0" smtClean="0"/>
              <a:t>Code no longer calculates results, but generates an execution tree representing the original algorithm</a:t>
            </a:r>
          </a:p>
          <a:p>
            <a:pPr lvl="1"/>
            <a:r>
              <a:rPr lang="en-US" sz="2000" dirty="0" smtClean="0"/>
              <a:t>If the tree is executed it produces the same result as the original code</a:t>
            </a:r>
          </a:p>
          <a:p>
            <a:pPr lvl="1"/>
            <a:r>
              <a:rPr lang="en-US" sz="2000" dirty="0" smtClean="0"/>
              <a:t>The execution of the tree is performed with maximum speed, depending only on the data dependencies of the original code</a:t>
            </a:r>
          </a:p>
          <a:p>
            <a:r>
              <a:rPr lang="en-US" sz="2400" dirty="0" smtClean="0"/>
              <a:t>Execution exposes the emergent property of being auto-parallelized</a:t>
            </a:r>
          </a:p>
          <a:p>
            <a:pPr marL="274320" lvl="1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21D6AF4-B5A0-4A07-BEF4-28FAD635375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7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HPX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C++ standard library for concurrency and parallelism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HPX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17" y="228600"/>
            <a:ext cx="3067050" cy="12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0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1"/>
            <a:ext cx="8595360" cy="454250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C++ Application </a:t>
            </a:r>
            <a:r>
              <a:rPr lang="en-US" dirty="0"/>
              <a:t>Program Interface (API) used to explicitly direct multi-threaded, shared memory </a:t>
            </a:r>
            <a:r>
              <a:rPr lang="en-US" dirty="0" smtClean="0"/>
              <a:t>(and distributed) parallelism</a:t>
            </a:r>
          </a:p>
          <a:p>
            <a:r>
              <a:rPr lang="en-US" dirty="0" smtClean="0"/>
              <a:t>Fully compatible with the C++ standard</a:t>
            </a:r>
          </a:p>
          <a:p>
            <a:pPr lvl="1"/>
            <a:r>
              <a:rPr lang="en-US" dirty="0" smtClean="0"/>
              <a:t>If you know the C++ standard library you can immediately use HPX</a:t>
            </a:r>
          </a:p>
          <a:p>
            <a:r>
              <a:rPr lang="en-US" dirty="0" smtClean="0"/>
              <a:t>HPX is:</a:t>
            </a:r>
          </a:p>
          <a:p>
            <a:pPr lvl="1"/>
            <a:r>
              <a:rPr lang="en-US" dirty="0" smtClean="0"/>
              <a:t>Set of APIs</a:t>
            </a:r>
          </a:p>
          <a:p>
            <a:pPr lvl="1"/>
            <a:r>
              <a:rPr lang="en-US" dirty="0" smtClean="0"/>
              <a:t>Runtime library routines</a:t>
            </a:r>
          </a:p>
          <a:p>
            <a:r>
              <a:rPr lang="en-US" dirty="0" smtClean="0"/>
              <a:t>Requires minimal code changes in order to parallelize your code</a:t>
            </a:r>
          </a:p>
          <a:p>
            <a:r>
              <a:rPr lang="en-US" dirty="0" smtClean="0"/>
              <a:t>Supports a variety of programming models in shared and distributed memory</a:t>
            </a:r>
          </a:p>
          <a:p>
            <a:pPr lvl="1"/>
            <a:r>
              <a:rPr lang="en-US" dirty="0" smtClean="0"/>
              <a:t>Fork-Join parallelism</a:t>
            </a:r>
          </a:p>
          <a:p>
            <a:pPr lvl="1"/>
            <a:r>
              <a:rPr lang="en-US" dirty="0" smtClean="0"/>
              <a:t>Task based parallelism</a:t>
            </a:r>
          </a:p>
          <a:p>
            <a:pPr lvl="1"/>
            <a:r>
              <a:rPr lang="en-US" dirty="0" smtClean="0"/>
              <a:t>GPU based parallelism</a:t>
            </a:r>
          </a:p>
          <a:p>
            <a:r>
              <a:rPr lang="en-US" dirty="0" smtClean="0"/>
              <a:t>Is </a:t>
            </a:r>
            <a:r>
              <a:rPr lang="en-US" dirty="0"/>
              <a:t>preinstalled in Docker files you use for assignments</a:t>
            </a:r>
          </a:p>
          <a:p>
            <a:pPr lvl="1"/>
            <a:r>
              <a:rPr lang="en-US" dirty="0" smtClean="0">
                <a:hlinkClick r:id="rId2"/>
              </a:rPr>
              <a:t>https://github.com/STEllAR-GROUP/hpx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2" descr="HPX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3067050" cy="12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HPX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1" y="1828801"/>
            <a:ext cx="5720662" cy="4351338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300" spc="1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Simplest HPX program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hpx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/hpx_main.hpp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argc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argv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Hello HPX!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7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84B0F91F-21CD-9D49-8511-0AC8F5388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888" y="2133599"/>
            <a:ext cx="1864154" cy="392115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D2E2472-4994-5E4D-AEF0-71FC048DDB2F}"/>
              </a:ext>
            </a:extLst>
          </p:cNvPr>
          <p:cNvCxnSpPr/>
          <p:nvPr/>
        </p:nvCxnSpPr>
        <p:spPr>
          <a:xfrm>
            <a:off x="2801208" y="3135086"/>
            <a:ext cx="1879649" cy="76314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2E2472-4994-5E4D-AEF0-71FC048DDB2F}"/>
              </a:ext>
            </a:extLst>
          </p:cNvPr>
          <p:cNvCxnSpPr/>
          <p:nvPr/>
        </p:nvCxnSpPr>
        <p:spPr>
          <a:xfrm flipV="1">
            <a:off x="2819400" y="4778830"/>
            <a:ext cx="1861457" cy="30479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53D4CF-49E1-3A4B-9E10-9AAFD18CD5BC}"/>
              </a:ext>
            </a:extLst>
          </p:cNvPr>
          <p:cNvCxnSpPr>
            <a:cxnSpLocks/>
          </p:cNvCxnSpPr>
          <p:nvPr/>
        </p:nvCxnSpPr>
        <p:spPr>
          <a:xfrm>
            <a:off x="3759690" y="4229099"/>
            <a:ext cx="926610" cy="10341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9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HPX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startup HPX creates a set of threads, usually one per available core</a:t>
            </a:r>
          </a:p>
          <a:p>
            <a:r>
              <a:rPr lang="en-US" dirty="0" err="1">
                <a:latin typeface="Consolas" panose="020B0609020204030204" pitchFamily="49" charset="0"/>
              </a:rPr>
              <a:t>i</a:t>
            </a:r>
            <a:r>
              <a:rPr lang="en-US" dirty="0" err="1" smtClean="0">
                <a:latin typeface="Consolas" panose="020B0609020204030204" pitchFamily="49" charset="0"/>
              </a:rPr>
              <a:t>nt</a:t>
            </a:r>
            <a:r>
              <a:rPr lang="en-US" dirty="0" smtClean="0">
                <a:latin typeface="Consolas" panose="020B0609020204030204" pitchFamily="49" charset="0"/>
              </a:rPr>
              <a:t> main() {}</a:t>
            </a:r>
            <a:r>
              <a:rPr lang="en-US" dirty="0" smtClean="0"/>
              <a:t>  is executed by one of those threads</a:t>
            </a:r>
          </a:p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 smtClean="0">
                <a:solidFill>
                  <a:srgbClr val="A31515"/>
                </a:solidFill>
                <a:latin typeface="Consolas" panose="020B0609020204030204" pitchFamily="49" charset="0"/>
              </a:rPr>
              <a:t>hpx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/hpx_main.hpp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/>
              <a:t>makes this happen automatically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with HPX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start a parallel region?</a:t>
            </a:r>
          </a:p>
          <a:p>
            <a:r>
              <a:rPr lang="en-US" dirty="0"/>
              <a:t>How do we end a parallel region?</a:t>
            </a:r>
          </a:p>
          <a:p>
            <a:r>
              <a:rPr lang="en-US" dirty="0"/>
              <a:t>What can we do </a:t>
            </a:r>
            <a:r>
              <a:rPr lang="en-US" dirty="0" smtClean="0"/>
              <a:t>within </a:t>
            </a:r>
            <a:r>
              <a:rPr lang="en-US" dirty="0"/>
              <a:t>a parallel region?</a:t>
            </a:r>
          </a:p>
          <a:p>
            <a:r>
              <a:rPr lang="en-US" dirty="0"/>
              <a:t>Do we need to worry about race conditions? And if so, what do we do about them?</a:t>
            </a:r>
          </a:p>
          <a:p>
            <a:r>
              <a:rPr lang="en-US" dirty="0"/>
              <a:t>How do we optimize?</a:t>
            </a:r>
          </a:p>
          <a:p>
            <a:r>
              <a:rPr lang="en-US" dirty="0"/>
              <a:t>Do we really not need to change our code?</a:t>
            </a:r>
          </a:p>
          <a:p>
            <a:r>
              <a:rPr lang="en-US" dirty="0"/>
              <a:t>What else can we do with </a:t>
            </a:r>
            <a:r>
              <a:rPr lang="en-US" dirty="0" smtClean="0"/>
              <a:t>HPX?</a:t>
            </a:r>
            <a:endParaRPr lang="en-US" dirty="0"/>
          </a:p>
          <a:p>
            <a:r>
              <a:rPr lang="en-US" dirty="0" smtClean="0"/>
              <a:t>Examples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3/20/2025, Lecture 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Tasks &amp; Concurrency (2)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Introduction</Template>
  <TotalTime>2727</TotalTime>
  <Words>3986</Words>
  <Application>Microsoft Office PowerPoint</Application>
  <PresentationFormat>Widescreen</PresentationFormat>
  <Paragraphs>555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Century Schoolbook</vt:lpstr>
      <vt:lpstr>Consolas</vt:lpstr>
      <vt:lpstr>Wingdings 2</vt:lpstr>
      <vt:lpstr>View</vt:lpstr>
      <vt:lpstr>Tasks &amp; Concurrency (2)</vt:lpstr>
      <vt:lpstr>Task-Parallel Model</vt:lpstr>
      <vt:lpstr>Task-Parallel Model</vt:lpstr>
      <vt:lpstr>Where are we at?</vt:lpstr>
      <vt:lpstr>HPX </vt:lpstr>
      <vt:lpstr>HPX</vt:lpstr>
      <vt:lpstr>Hello HPX</vt:lpstr>
      <vt:lpstr>Hello HPX</vt:lpstr>
      <vt:lpstr>Programming with HPX</vt:lpstr>
      <vt:lpstr>CMake Build System Support</vt:lpstr>
      <vt:lpstr>Querying Environment</vt:lpstr>
      <vt:lpstr>Querying Environment</vt:lpstr>
      <vt:lpstr>Set Environment</vt:lpstr>
      <vt:lpstr>Extending std::future</vt:lpstr>
      <vt:lpstr>Extending std::future</vt:lpstr>
      <vt:lpstr>Make a ready Future</vt:lpstr>
      <vt:lpstr>Make a ready Future</vt:lpstr>
      <vt:lpstr>Make a ready Future </vt:lpstr>
      <vt:lpstr>Compositional Facilities</vt:lpstr>
      <vt:lpstr>Compositional Facilities</vt:lpstr>
      <vt:lpstr>Compositional Facilities</vt:lpstr>
      <vt:lpstr>Compositional Facilities</vt:lpstr>
      <vt:lpstr>Extending async: dataflow</vt:lpstr>
      <vt:lpstr>Extending async: dataflow</vt:lpstr>
      <vt:lpstr>Parallel Algorithms</vt:lpstr>
      <vt:lpstr>Parallel Algorithms (C++17)</vt:lpstr>
      <vt:lpstr>Parallel Algorithms (C++17)</vt:lpstr>
      <vt:lpstr>Parallel Algorithms (C++17)</vt:lpstr>
      <vt:lpstr>Parallel Algorithms (Extensions)</vt:lpstr>
      <vt:lpstr>Execution Policies (Extensions)</vt:lpstr>
      <vt:lpstr>Iterative Parallelism</vt:lpstr>
      <vt:lpstr>Extending Parallel Algorithms</vt:lpstr>
      <vt:lpstr>Extending Parallel Algorithms</vt:lpstr>
      <vt:lpstr>Extending Parallel Algorithms</vt:lpstr>
      <vt:lpstr>Extending Parallel Algorithms</vt:lpstr>
      <vt:lpstr>Extending Parallel Algorithms</vt:lpstr>
      <vt:lpstr>Recursive Parallelism</vt:lpstr>
      <vt:lpstr>Sequential Quicksort</vt:lpstr>
      <vt:lpstr>Parallel Quicksort: Parallel</vt:lpstr>
      <vt:lpstr>Parallel Quicksort: Futurized</vt:lpstr>
      <vt:lpstr>Parallel Quicksort: co_await</vt:lpstr>
      <vt:lpstr>Parallel Algorithms (C++17)</vt:lpstr>
      <vt:lpstr>Futurization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395</cp:revision>
  <dcterms:created xsi:type="dcterms:W3CDTF">2024-06-27T20:10:03Z</dcterms:created>
  <dcterms:modified xsi:type="dcterms:W3CDTF">2025-03-21T14:40:12Z</dcterms:modified>
</cp:coreProperties>
</file>