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66"/>
  </p:notesMasterIdLst>
  <p:sldIdLst>
    <p:sldId id="256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444" r:id="rId14"/>
    <p:sldId id="329" r:id="rId15"/>
    <p:sldId id="331" r:id="rId16"/>
    <p:sldId id="333" r:id="rId17"/>
    <p:sldId id="334" r:id="rId18"/>
    <p:sldId id="335" r:id="rId19"/>
    <p:sldId id="337" r:id="rId20"/>
    <p:sldId id="420" r:id="rId21"/>
    <p:sldId id="421" r:id="rId22"/>
    <p:sldId id="422" r:id="rId23"/>
    <p:sldId id="423" r:id="rId24"/>
    <p:sldId id="424" r:id="rId25"/>
    <p:sldId id="425" r:id="rId26"/>
    <p:sldId id="427" r:id="rId27"/>
    <p:sldId id="350" r:id="rId28"/>
    <p:sldId id="428" r:id="rId29"/>
    <p:sldId id="429" r:id="rId30"/>
    <p:sldId id="426" r:id="rId31"/>
    <p:sldId id="396" r:id="rId32"/>
    <p:sldId id="397" r:id="rId33"/>
    <p:sldId id="398" r:id="rId34"/>
    <p:sldId id="399" r:id="rId35"/>
    <p:sldId id="35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374" r:id="rId46"/>
    <p:sldId id="411" r:id="rId47"/>
    <p:sldId id="409" r:id="rId48"/>
    <p:sldId id="377" r:id="rId49"/>
    <p:sldId id="412" r:id="rId50"/>
    <p:sldId id="413" r:id="rId51"/>
    <p:sldId id="414" r:id="rId52"/>
    <p:sldId id="415" r:id="rId53"/>
    <p:sldId id="384" r:id="rId54"/>
    <p:sldId id="416" r:id="rId55"/>
    <p:sldId id="431" r:id="rId56"/>
    <p:sldId id="432" r:id="rId57"/>
    <p:sldId id="433" r:id="rId58"/>
    <p:sldId id="434" r:id="rId59"/>
    <p:sldId id="439" r:id="rId60"/>
    <p:sldId id="440" r:id="rId61"/>
    <p:sldId id="441" r:id="rId62"/>
    <p:sldId id="442" r:id="rId63"/>
    <p:sldId id="443" r:id="rId64"/>
    <p:sldId id="44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37787"/>
    <a:srgbClr val="A87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84" y="300"/>
      </p:cViewPr>
      <p:guideLst>
        <p:guide orient="horz" pos="2040"/>
        <p:guide pos="7248"/>
        <p:guide pos="816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DBD87-D45B-449A-A81D-96B908368C17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29B2D-53F2-4807-92B5-B5CECE2A0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6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93M times faster!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0DA3D-8190-4DCB-9DA8-55C02535BC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95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5210F-3153-47D6-B786-4D5C9DCDB62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10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8909D-C5BE-6A49-A1E4-C7D45E845C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7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0A7DC-B7AA-DF46-8D57-32FBE2B459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35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8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3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7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0FF3C-40FC-624F-B45D-E49D5E16BDD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4"/>
            <a:ext cx="9418319" cy="4041647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198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19" cy="1691641"/>
          </a:xfrm>
        </p:spPr>
        <p:txBody>
          <a:bodyPr>
            <a:normAutofit/>
          </a:bodyPr>
          <a:lstStyle>
            <a:lvl1pPr marL="0" indent="0" algn="l">
              <a:buNone/>
              <a:defRPr sz="2199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115" indent="0" algn="ctr">
              <a:buNone/>
              <a:defRPr sz="2199"/>
            </a:lvl2pPr>
            <a:lvl3pPr marL="914230" indent="0" algn="ctr">
              <a:buNone/>
              <a:defRPr sz="2199"/>
            </a:lvl3pPr>
            <a:lvl4pPr marL="1371345" indent="0" algn="ctr">
              <a:buNone/>
              <a:defRPr sz="1999"/>
            </a:lvl4pPr>
            <a:lvl5pPr marL="1828460" indent="0" algn="ctr">
              <a:buNone/>
              <a:defRPr sz="1999"/>
            </a:lvl5pPr>
            <a:lvl6pPr marL="2285577" indent="0" algn="ctr">
              <a:buNone/>
              <a:defRPr sz="1999"/>
            </a:lvl6pPr>
            <a:lvl7pPr marL="2742692" indent="0" algn="ctr">
              <a:buNone/>
              <a:defRPr sz="1999"/>
            </a:lvl7pPr>
            <a:lvl8pPr marL="3199806" indent="0" algn="ctr">
              <a:buNone/>
              <a:defRPr sz="1999"/>
            </a:lvl8pPr>
            <a:lvl9pPr marL="3656921" indent="0" algn="ctr">
              <a:buNone/>
              <a:defRPr sz="199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36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797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1" y="381001"/>
            <a:ext cx="2476501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1" y="381001"/>
            <a:ext cx="7734301" cy="58975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105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93140" y="2698852"/>
            <a:ext cx="7277733" cy="553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98" b="0" i="0">
                <a:solidFill>
                  <a:srgbClr val="D2533C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93140" y="3446781"/>
            <a:ext cx="3890009" cy="70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99" b="0" i="0">
                <a:solidFill>
                  <a:srgbClr val="292934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809" y="5694029"/>
            <a:ext cx="1170031" cy="11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4"/>
            <a:ext cx="9418319" cy="4041647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198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19" cy="1691641"/>
          </a:xfrm>
        </p:spPr>
        <p:txBody>
          <a:bodyPr anchor="t">
            <a:normAutofit/>
          </a:bodyPr>
          <a:lstStyle>
            <a:lvl1pPr marL="0" indent="0">
              <a:buNone/>
              <a:defRPr sz="2199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15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23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34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46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57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2692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980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692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57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3" y="1828801"/>
            <a:ext cx="4480561" cy="4351338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399"/>
            </a:lvl4pPr>
            <a:lvl5pPr>
              <a:defRPr sz="1399"/>
            </a:lvl5pPr>
            <a:lvl6pPr>
              <a:defRPr sz="1399"/>
            </a:lvl6pPr>
            <a:lvl7pPr>
              <a:defRPr sz="1399"/>
            </a:lvl7pPr>
            <a:lvl8pPr>
              <a:defRPr sz="1399"/>
            </a:lvl8pPr>
            <a:lvl9pPr>
              <a:defRPr sz="13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1" y="1828801"/>
            <a:ext cx="4480561" cy="4351338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399"/>
            </a:lvl4pPr>
            <a:lvl5pPr>
              <a:defRPr sz="1399"/>
            </a:lvl5pPr>
            <a:lvl6pPr>
              <a:defRPr sz="1399"/>
            </a:lvl6pPr>
            <a:lvl7pPr>
              <a:defRPr sz="1399"/>
            </a:lvl7pPr>
            <a:lvl8pPr>
              <a:defRPr sz="1399"/>
            </a:lvl8pPr>
            <a:lvl9pPr>
              <a:defRPr sz="13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809" y="5694029"/>
            <a:ext cx="1170031" cy="11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6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3" y="1713656"/>
            <a:ext cx="4480561" cy="73152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99" b="0">
                <a:solidFill>
                  <a:schemeClr val="tx2"/>
                </a:solidFill>
              </a:defRPr>
            </a:lvl1pPr>
            <a:lvl2pPr marL="457115" indent="0">
              <a:buNone/>
              <a:defRPr sz="1999" b="1"/>
            </a:lvl2pPr>
            <a:lvl3pPr marL="914230" indent="0">
              <a:buNone/>
              <a:defRPr sz="1799" b="1"/>
            </a:lvl3pPr>
            <a:lvl4pPr marL="1371345" indent="0">
              <a:buNone/>
              <a:defRPr sz="1599" b="1"/>
            </a:lvl4pPr>
            <a:lvl5pPr marL="1828460" indent="0">
              <a:buNone/>
              <a:defRPr sz="1599" b="1"/>
            </a:lvl5pPr>
            <a:lvl6pPr marL="2285577" indent="0">
              <a:buNone/>
              <a:defRPr sz="1599" b="1"/>
            </a:lvl6pPr>
            <a:lvl7pPr marL="2742692" indent="0">
              <a:buNone/>
              <a:defRPr sz="1599" b="1"/>
            </a:lvl7pPr>
            <a:lvl8pPr marL="3199806" indent="0">
              <a:buNone/>
              <a:defRPr sz="1599" b="1"/>
            </a:lvl8pPr>
            <a:lvl9pPr marL="3656921" indent="0">
              <a:buNone/>
              <a:defRPr sz="159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3" y="2507551"/>
            <a:ext cx="4480561" cy="3664650"/>
          </a:xfrm>
        </p:spPr>
        <p:txBody>
          <a:bodyPr/>
          <a:lstStyle>
            <a:lvl1pPr>
              <a:defRPr sz="1799"/>
            </a:lvl1pPr>
            <a:lvl2pPr>
              <a:defRPr sz="15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  <a:lvl6pPr>
              <a:defRPr sz="1399"/>
            </a:lvl6pPr>
            <a:lvl7pPr>
              <a:defRPr sz="1399"/>
            </a:lvl7pPr>
            <a:lvl8pPr>
              <a:defRPr sz="1399"/>
            </a:lvl8pPr>
            <a:lvl9pPr>
              <a:defRPr sz="13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1" y="1713656"/>
            <a:ext cx="4480561" cy="731521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999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15" indent="0">
              <a:buNone/>
              <a:defRPr sz="1999" b="1"/>
            </a:lvl2pPr>
            <a:lvl3pPr marL="914230" indent="0">
              <a:buNone/>
              <a:defRPr sz="1799" b="1"/>
            </a:lvl3pPr>
            <a:lvl4pPr marL="1371345" indent="0">
              <a:buNone/>
              <a:defRPr sz="1599" b="1"/>
            </a:lvl4pPr>
            <a:lvl5pPr marL="1828460" indent="0">
              <a:buNone/>
              <a:defRPr sz="1599" b="1"/>
            </a:lvl5pPr>
            <a:lvl6pPr marL="2285577" indent="0">
              <a:buNone/>
              <a:defRPr sz="1599" b="1"/>
            </a:lvl6pPr>
            <a:lvl7pPr marL="2742692" indent="0">
              <a:buNone/>
              <a:defRPr sz="1599" b="1"/>
            </a:lvl7pPr>
            <a:lvl8pPr marL="3199806" indent="0">
              <a:buNone/>
              <a:defRPr sz="1599" b="1"/>
            </a:lvl8pPr>
            <a:lvl9pPr marL="3656921" indent="0">
              <a:buNone/>
              <a:defRPr sz="1599" b="1"/>
            </a:lvl9pPr>
          </a:lstStyle>
          <a:p>
            <a:pPr marL="0" lvl="0" indent="0" algn="l" defTabSz="914230" rtl="0" eaLnBrk="1" latinLnBrk="0" hangingPunct="1">
              <a:lnSpc>
                <a:spcPct val="90000"/>
              </a:lnSpc>
              <a:spcBef>
                <a:spcPts val="1999"/>
              </a:spcBef>
              <a:buFontTx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1" y="2507551"/>
            <a:ext cx="4480561" cy="3664650"/>
          </a:xfrm>
        </p:spPr>
        <p:txBody>
          <a:bodyPr/>
          <a:lstStyle>
            <a:lvl1pPr>
              <a:defRPr sz="1799"/>
            </a:lvl1pPr>
            <a:lvl2pPr>
              <a:defRPr sz="1599"/>
            </a:lvl2pPr>
            <a:lvl3pPr>
              <a:defRPr sz="1399"/>
            </a:lvl3pPr>
            <a:lvl4pPr>
              <a:defRPr sz="1399"/>
            </a:lvl4pPr>
            <a:lvl5pPr>
              <a:defRPr sz="1399"/>
            </a:lvl5pPr>
            <a:lvl6pPr>
              <a:defRPr sz="1399"/>
            </a:lvl6pPr>
            <a:lvl7pPr>
              <a:defRPr sz="1399"/>
            </a:lvl7pPr>
            <a:lvl8pPr>
              <a:defRPr sz="1399"/>
            </a:lvl8pPr>
            <a:lvl9pPr>
              <a:defRPr sz="13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809" y="5694029"/>
            <a:ext cx="1170031" cy="11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8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809" y="5694029"/>
            <a:ext cx="1170031" cy="11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660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457202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7" cy="548640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399"/>
            </a:lvl4pPr>
            <a:lvl5pPr>
              <a:defRPr sz="1399"/>
            </a:lvl5pPr>
            <a:lvl6pPr>
              <a:defRPr sz="1399"/>
            </a:lvl6pPr>
            <a:lvl7pPr>
              <a:defRPr sz="1399"/>
            </a:lvl7pPr>
            <a:lvl8pPr>
              <a:defRPr sz="1399"/>
            </a:lvl8pPr>
            <a:lvl9pPr>
              <a:defRPr sz="13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7" y="2099735"/>
            <a:ext cx="3200400" cy="3810000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99"/>
            </a:lvl1pPr>
            <a:lvl2pPr marL="457115" indent="0">
              <a:buNone/>
              <a:defRPr sz="1201"/>
            </a:lvl2pPr>
            <a:lvl3pPr marL="914230" indent="0">
              <a:buNone/>
              <a:defRPr sz="1001"/>
            </a:lvl3pPr>
            <a:lvl4pPr marL="1371345" indent="0">
              <a:buNone/>
              <a:defRPr sz="900"/>
            </a:lvl4pPr>
            <a:lvl5pPr marL="1828460" indent="0">
              <a:buNone/>
              <a:defRPr sz="900"/>
            </a:lvl5pPr>
            <a:lvl6pPr marL="2285577" indent="0">
              <a:buNone/>
              <a:defRPr sz="900"/>
            </a:lvl6pPr>
            <a:lvl7pPr marL="2742692" indent="0">
              <a:buNone/>
              <a:defRPr sz="900"/>
            </a:lvl7pPr>
            <a:lvl8pPr marL="3199806" indent="0">
              <a:buNone/>
              <a:defRPr sz="900"/>
            </a:lvl8pPr>
            <a:lvl9pPr marL="365692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5257802"/>
            <a:ext cx="9982201" cy="914399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11292840" cy="51289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15" indent="0">
              <a:buNone/>
              <a:defRPr sz="2800"/>
            </a:lvl2pPr>
            <a:lvl3pPr marL="914230" indent="0">
              <a:buNone/>
              <a:defRPr sz="2399"/>
            </a:lvl3pPr>
            <a:lvl4pPr marL="1371345" indent="0">
              <a:buNone/>
              <a:defRPr sz="1999"/>
            </a:lvl4pPr>
            <a:lvl5pPr marL="1828460" indent="0">
              <a:buNone/>
              <a:defRPr sz="1999"/>
            </a:lvl5pPr>
            <a:lvl6pPr marL="2285577" indent="0">
              <a:buNone/>
              <a:defRPr sz="1999"/>
            </a:lvl6pPr>
            <a:lvl7pPr marL="2742692" indent="0">
              <a:buNone/>
              <a:defRPr sz="1999"/>
            </a:lvl7pPr>
            <a:lvl8pPr marL="3199806" indent="0">
              <a:buNone/>
              <a:defRPr sz="1999"/>
            </a:lvl8pPr>
            <a:lvl9pPr marL="3656921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9" y="6108590"/>
            <a:ext cx="9982201" cy="59701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99" baseline="0">
                <a:solidFill>
                  <a:schemeClr val="bg1">
                    <a:lumMod val="75000"/>
                  </a:schemeClr>
                </a:solidFill>
              </a:defRPr>
            </a:lvl1pPr>
            <a:lvl2pPr marL="457115" indent="0">
              <a:buNone/>
              <a:defRPr sz="1201"/>
            </a:lvl2pPr>
            <a:lvl3pPr marL="914230" indent="0">
              <a:buNone/>
              <a:defRPr sz="1001"/>
            </a:lvl3pPr>
            <a:lvl4pPr marL="1371345" indent="0">
              <a:buNone/>
              <a:defRPr sz="900"/>
            </a:lvl4pPr>
            <a:lvl5pPr marL="1828460" indent="0">
              <a:buNone/>
              <a:defRPr sz="900"/>
            </a:lvl5pPr>
            <a:lvl6pPr marL="2285577" indent="0">
              <a:buNone/>
              <a:defRPr sz="900"/>
            </a:lvl6pPr>
            <a:lvl7pPr marL="2742692" indent="0">
              <a:buNone/>
              <a:defRPr sz="900"/>
            </a:lvl7pPr>
            <a:lvl8pPr marL="3199806" indent="0">
              <a:buNone/>
              <a:defRPr sz="900"/>
            </a:lvl8pPr>
            <a:lvl9pPr marL="365692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8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39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3" y="1828801"/>
            <a:ext cx="85953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4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39" y="6172201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187D5CB2-48A7-425A-8CBB-1A520B67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3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l" defTabSz="914230" rtl="0" eaLnBrk="1" latinLnBrk="0" hangingPunct="1">
        <a:lnSpc>
          <a:spcPct val="90000"/>
        </a:lnSpc>
        <a:spcBef>
          <a:spcPct val="0"/>
        </a:spcBef>
        <a:buNone/>
        <a:defRPr sz="4399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46" indent="-182846" algn="l" defTabSz="914230" rtl="0" eaLnBrk="1" latinLnBrk="0" hangingPunct="1">
        <a:lnSpc>
          <a:spcPct val="95000"/>
        </a:lnSpc>
        <a:spcBef>
          <a:spcPts val="1399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999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115" indent="-182846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7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384" indent="-182846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5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654" indent="-182846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79923" indent="-182846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599703" indent="-228558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899647" indent="-228558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199592" indent="-228558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499536" indent="-228558" algn="l" defTabSz="914230" rtl="0" eaLnBrk="1" latinLnBrk="0" hangingPunct="1">
        <a:lnSpc>
          <a:spcPct val="90000"/>
        </a:lnSpc>
        <a:spcBef>
          <a:spcPts val="299"/>
        </a:spcBef>
        <a:spcAft>
          <a:spcPts val="299"/>
        </a:spcAft>
        <a:buClr>
          <a:schemeClr val="accent1"/>
        </a:buClr>
        <a:buFont typeface="Wingdings 2" pitchFamily="18" charset="2"/>
        <a:buChar char=""/>
        <a:defRPr sz="139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15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30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5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460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7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692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806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921" algn="l" defTabSz="91423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35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Distributed Parallelism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16</a:t>
            </a:r>
            <a:endParaRPr lang="en-US" dirty="0"/>
          </a:p>
          <a:p>
            <a:r>
              <a:rPr lang="en-US" dirty="0"/>
              <a:t>Hartmut Kaiser</a:t>
            </a:r>
          </a:p>
          <a:p>
            <a:r>
              <a:rPr lang="en-US" dirty="0"/>
              <a:t>https://</a:t>
            </a:r>
            <a:r>
              <a:rPr lang="en-US" dirty="0" smtClean="0"/>
              <a:t>teaching.hkaiser.org/spring2025/csc4700/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you have a Supercomputer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527" y="1827936"/>
            <a:ext cx="6572330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94D29-FE4D-AE44-A5A7-1CDE9147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41D6B-B790-EC44-B508-3AC23578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660557" y="2394407"/>
            <a:ext cx="1910097" cy="954107"/>
          </a:xfrm>
          <a:prstGeom prst="borderCallout1">
            <a:avLst>
              <a:gd name="adj1" fmla="val 100000"/>
              <a:gd name="adj2" fmla="val 85520"/>
              <a:gd name="adj3" fmla="val 172928"/>
              <a:gd name="adj4" fmla="val 15602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/>
              <a:t>But how do you use it?</a:t>
            </a: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7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Need More Power?  Buy More Hardware!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872" y="3551593"/>
            <a:ext cx="8594725" cy="247665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975CA-75C6-E749-9AD4-2006BE6E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Line Callout 1 6"/>
          <p:cNvSpPr/>
          <p:nvPr/>
        </p:nvSpPr>
        <p:spPr>
          <a:xfrm>
            <a:off x="2781108" y="2135450"/>
            <a:ext cx="1910316" cy="980382"/>
          </a:xfrm>
          <a:prstGeom prst="borderCallout1">
            <a:avLst>
              <a:gd name="adj1" fmla="val 100786"/>
              <a:gd name="adj2" fmla="val 85520"/>
              <a:gd name="adj3" fmla="val 154831"/>
              <a:gd name="adj4" fmla="val 11059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More blades!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4910277" y="2133599"/>
            <a:ext cx="1959935" cy="980382"/>
          </a:xfrm>
          <a:prstGeom prst="borderCallout1">
            <a:avLst>
              <a:gd name="adj1" fmla="val 100786"/>
              <a:gd name="adj2" fmla="val 85520"/>
              <a:gd name="adj3" fmla="val 154831"/>
              <a:gd name="adj4" fmla="val 11059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More chassis!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089065" y="2133599"/>
            <a:ext cx="1959935" cy="980382"/>
          </a:xfrm>
          <a:prstGeom prst="borderCallout1">
            <a:avLst>
              <a:gd name="adj1" fmla="val 100786"/>
              <a:gd name="adj2" fmla="val 85520"/>
              <a:gd name="adj3" fmla="val 154831"/>
              <a:gd name="adj4" fmla="val 11059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More racks!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9267853" y="2133599"/>
            <a:ext cx="1959935" cy="980382"/>
          </a:xfrm>
          <a:prstGeom prst="borderCallout1">
            <a:avLst>
              <a:gd name="adj1" fmla="val 100786"/>
              <a:gd name="adj2" fmla="val 85520"/>
              <a:gd name="adj3" fmla="val 154831"/>
              <a:gd name="adj4" fmla="val 11059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More centers!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653A93AC-8419-7C48-A27C-21031157BA4E}"/>
              </a:ext>
            </a:extLst>
          </p:cNvPr>
          <p:cNvSpPr/>
          <p:nvPr/>
        </p:nvSpPr>
        <p:spPr>
          <a:xfrm>
            <a:off x="562891" y="2133599"/>
            <a:ext cx="1959935" cy="980382"/>
          </a:xfrm>
          <a:prstGeom prst="borderCallout1">
            <a:avLst>
              <a:gd name="adj1" fmla="val 100786"/>
              <a:gd name="adj2" fmla="val 85520"/>
              <a:gd name="adj3" fmla="val 154831"/>
              <a:gd name="adj4" fmla="val 11059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More cores!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5" name="Explosion 1 4"/>
          <p:cNvSpPr/>
          <p:nvPr/>
        </p:nvSpPr>
        <p:spPr>
          <a:xfrm>
            <a:off x="7850840" y="3551593"/>
            <a:ext cx="3272154" cy="27053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Nuclear Power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57" y="1746397"/>
            <a:ext cx="6877743" cy="4917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Top500 as of Nov 2024 (top500.org)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5BE20-BBF2-6F42-AB6E-A66B2D0F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8FED4-E7F1-5E49-A55F-6C58BD3F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6F814AED-A589-0141-94C8-7DDCB29B9B24}"/>
              </a:ext>
            </a:extLst>
          </p:cNvPr>
          <p:cNvSpPr/>
          <p:nvPr/>
        </p:nvSpPr>
        <p:spPr>
          <a:xfrm>
            <a:off x="9556101" y="1870222"/>
            <a:ext cx="1398411" cy="929620"/>
          </a:xfrm>
          <a:prstGeom prst="borderCallout1">
            <a:avLst>
              <a:gd name="adj1" fmla="val 27027"/>
              <a:gd name="adj2" fmla="val -492"/>
              <a:gd name="adj3" fmla="val 66077"/>
              <a:gd name="adj4" fmla="val -203918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11M </a:t>
            </a:r>
            <a:r>
              <a:rPr lang="en-US" sz="2800" dirty="0"/>
              <a:t>cores</a:t>
            </a:r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06F090C-FDE0-FA1B-A690-16FF27B29FDB}"/>
              </a:ext>
            </a:extLst>
          </p:cNvPr>
          <p:cNvSpPr/>
          <p:nvPr/>
        </p:nvSpPr>
        <p:spPr>
          <a:xfrm>
            <a:off x="9556100" y="2919719"/>
            <a:ext cx="1398411" cy="929620"/>
          </a:xfrm>
          <a:prstGeom prst="borderCallout1">
            <a:avLst>
              <a:gd name="adj1" fmla="val 9609"/>
              <a:gd name="adj2" fmla="val 189"/>
              <a:gd name="adj3" fmla="val 53782"/>
              <a:gd name="adj4" fmla="val -203918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9M </a:t>
            </a:r>
            <a:r>
              <a:rPr lang="en-US" sz="2800" dirty="0"/>
              <a:t>cores</a:t>
            </a:r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EFA19197-A6B4-7A7E-77CB-B247C3C312E3}"/>
              </a:ext>
            </a:extLst>
          </p:cNvPr>
          <p:cNvSpPr/>
          <p:nvPr/>
        </p:nvSpPr>
        <p:spPr>
          <a:xfrm>
            <a:off x="9556100" y="3969216"/>
            <a:ext cx="1398411" cy="929620"/>
          </a:xfrm>
          <a:prstGeom prst="borderCallout1">
            <a:avLst>
              <a:gd name="adj1" fmla="val 15757"/>
              <a:gd name="adj2" fmla="val 189"/>
              <a:gd name="adj3" fmla="val 59395"/>
              <a:gd name="adj4" fmla="val -203444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9.2M </a:t>
            </a:r>
            <a:r>
              <a:rPr lang="en-US" sz="2800" dirty="0"/>
              <a:t>cores</a:t>
            </a: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60157CCE-0EC1-DEDA-0B00-CC4F61237151}"/>
              </a:ext>
            </a:extLst>
          </p:cNvPr>
          <p:cNvSpPr/>
          <p:nvPr/>
        </p:nvSpPr>
        <p:spPr>
          <a:xfrm>
            <a:off x="9556100" y="5164976"/>
            <a:ext cx="1398411" cy="929620"/>
          </a:xfrm>
          <a:prstGeom prst="borderCallout1">
            <a:avLst>
              <a:gd name="adj1" fmla="val 12683"/>
              <a:gd name="adj2" fmla="val -492"/>
              <a:gd name="adj3" fmla="val 57836"/>
              <a:gd name="adj4" fmla="val -203829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2M </a:t>
            </a:r>
            <a:r>
              <a:rPr lang="en-US" sz="2800" dirty="0"/>
              <a:t>cores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A441D16-26ED-914B-9BF8-301CDC9787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64495" y="1919156"/>
          <a:ext cx="9180307" cy="3588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422">
                  <a:extLst>
                    <a:ext uri="{9D8B030D-6E8A-4147-A177-3AD203B41FA5}">
                      <a16:colId xmlns:a16="http://schemas.microsoft.com/office/drawing/2014/main" val="2535707644"/>
                    </a:ext>
                  </a:extLst>
                </a:gridCol>
                <a:gridCol w="2460305">
                  <a:extLst>
                    <a:ext uri="{9D8B030D-6E8A-4147-A177-3AD203B41FA5}">
                      <a16:colId xmlns:a16="http://schemas.microsoft.com/office/drawing/2014/main" val="811283570"/>
                    </a:ext>
                  </a:extLst>
                </a:gridCol>
                <a:gridCol w="2934580">
                  <a:extLst>
                    <a:ext uri="{9D8B030D-6E8A-4147-A177-3AD203B41FA5}">
                      <a16:colId xmlns:a16="http://schemas.microsoft.com/office/drawing/2014/main" val="3627170675"/>
                    </a:ext>
                  </a:extLst>
                </a:gridCol>
              </a:tblGrid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Technology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Paradigm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Hammer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3856537465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CPU (single core)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Sequential 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 compiler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2681238352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SIMD/Vector (single core)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Data parallel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Intrinsic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764917560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Multicore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Threads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 err="1"/>
                        <a:t>pthreads</a:t>
                      </a:r>
                      <a:r>
                        <a:rPr lang="en-US" sz="2200" dirty="0"/>
                        <a:t> library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3680073488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NUMA shared memory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Threads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 err="1"/>
                        <a:t>pthreads</a:t>
                      </a:r>
                      <a:r>
                        <a:rPr lang="en-US" sz="2200" dirty="0"/>
                        <a:t> library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890608614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GPU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GPU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CUDA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3927256783"/>
                  </a:ext>
                </a:extLst>
              </a:tr>
              <a:tr h="512648">
                <a:tc>
                  <a:txBody>
                    <a:bodyPr/>
                    <a:lstStyle/>
                    <a:p>
                      <a:r>
                        <a:rPr lang="en-US" sz="2200" dirty="0"/>
                        <a:t>Clusters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Message passing</a:t>
                      </a:r>
                    </a:p>
                  </a:txBody>
                  <a:tcPr marL="75094" marR="75094" marT="37548" marB="37548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MPI</a:t>
                      </a:r>
                    </a:p>
                  </a:txBody>
                  <a:tcPr marL="75094" marR="75094" marT="37548" marB="37548"/>
                </a:tc>
                <a:extLst>
                  <a:ext uri="{0D108BD9-81ED-4DB2-BD59-A6C34878D82A}">
                    <a16:rowId xmlns:a16="http://schemas.microsoft.com/office/drawing/2014/main" val="405153912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3D2A99-DADD-564A-B225-03284D76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HPC Canon (as of 2025)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18469-FA42-744D-BD0B-0CB0DFD6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571A0-32AA-BE41-84AE-07401DAD8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8FB91D8-18EF-C94C-8B33-7C1D587AB9FB}"/>
              </a:ext>
            </a:extLst>
          </p:cNvPr>
          <p:cNvSpPr/>
          <p:nvPr/>
        </p:nvSpPr>
        <p:spPr>
          <a:xfrm>
            <a:off x="4010974" y="2438513"/>
            <a:ext cx="1263172" cy="310427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981" b="1" dirty="0">
                <a:solidFill>
                  <a:schemeClr val="bg1"/>
                </a:solidFill>
              </a:rPr>
              <a:t>This semester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B16B86-15B2-334B-91A6-296441B6086F}"/>
              </a:ext>
            </a:extLst>
          </p:cNvPr>
          <p:cNvSpPr/>
          <p:nvPr/>
        </p:nvSpPr>
        <p:spPr>
          <a:xfrm>
            <a:off x="7600605" y="2438512"/>
            <a:ext cx="2581540" cy="30691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99" dirty="0"/>
              <a:t>C++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725E8B-F380-0A43-92D9-467AC555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no “parallel” Computers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A6FD7-D775-5444-8E26-6FB31112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r>
              <a:rPr lang="en-US" dirty="0"/>
              <a:t>It’s really just a bunch of </a:t>
            </a:r>
            <a:r>
              <a:rPr lang="en-US" dirty="0" smtClean="0"/>
              <a:t>Computers</a:t>
            </a:r>
          </a:p>
          <a:p>
            <a:r>
              <a:rPr lang="en-US" sz="2000" dirty="0"/>
              <a:t>Separate </a:t>
            </a:r>
            <a:r>
              <a:rPr lang="en-US" sz="2000" dirty="0" smtClean="0"/>
              <a:t>memory</a:t>
            </a:r>
          </a:p>
          <a:p>
            <a:pPr lvl="1"/>
            <a:r>
              <a:rPr lang="en-US" sz="1800" dirty="0"/>
              <a:t>(Each has its own memory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(Each has its own storage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(Each has its own OS)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4B55B42-147D-D149-AA15-8DCC82F4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683" y="3728244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A3A9-9593-6342-84B0-6A7AD278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no “parallel” Programs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A33D1-33DB-1E49-9AA1-7FAA6C7F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…It’s </a:t>
            </a:r>
            <a:r>
              <a:rPr lang="en-US" dirty="0"/>
              <a:t>really just a bunch of p</a:t>
            </a:r>
            <a:r>
              <a:rPr lang="en-US" dirty="0" smtClean="0"/>
              <a:t>rograms</a:t>
            </a:r>
          </a:p>
          <a:p>
            <a:r>
              <a:rPr lang="en-US" sz="2000" dirty="0"/>
              <a:t>Separate memory</a:t>
            </a:r>
          </a:p>
          <a:p>
            <a:pPr lvl="1"/>
            <a:r>
              <a:rPr lang="en-US" sz="1800" dirty="0"/>
              <a:t>(Each has its own memory)</a:t>
            </a:r>
          </a:p>
          <a:p>
            <a:pPr lvl="1"/>
            <a:r>
              <a:rPr lang="en-US" sz="1800" dirty="0"/>
              <a:t>(Each has its own storage)</a:t>
            </a:r>
          </a:p>
          <a:p>
            <a:pPr lvl="1"/>
            <a:r>
              <a:rPr lang="en-US" sz="1800" dirty="0"/>
              <a:t>(Each has its own OS</a:t>
            </a:r>
            <a:r>
              <a:rPr lang="en-US" sz="1800" dirty="0" smtClean="0"/>
              <a:t>)</a:t>
            </a:r>
          </a:p>
          <a:p>
            <a:r>
              <a:rPr lang="en-US" sz="2000" dirty="0" smtClean="0"/>
              <a:t>Each </a:t>
            </a:r>
            <a:r>
              <a:rPr lang="en-US" sz="2000" dirty="0"/>
              <a:t>runs its own </a:t>
            </a:r>
            <a:r>
              <a:rPr lang="en-US" sz="2000" dirty="0" smtClean="0"/>
              <a:t>programs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1631C3B-71FE-FF4D-BE2F-7CE0AD59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538" y="379491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Memory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3" y="2707471"/>
            <a:ext cx="8594725" cy="259399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8C3DD-E6C6-5C4F-A5AC-53A2DDEC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3" y="2388558"/>
            <a:ext cx="8594725" cy="323182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FC1D7-CEE2-A145-9E8B-4D0585C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8325" y="2667000"/>
            <a:ext cx="2628900" cy="428625"/>
          </a:xfrm>
          <a:prstGeom prst="straightConnector1">
            <a:avLst/>
          </a:prstGeom>
          <a:ln w="76200">
            <a:solidFill>
              <a:srgbClr val="A87BDA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</a:t>
            </a:r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838325" y="3905251"/>
            <a:ext cx="2628900" cy="342899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8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Memory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3" y="2388558"/>
            <a:ext cx="8594725" cy="323182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7C32C9-6865-E942-934A-F1DAE665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24475" y="3933825"/>
            <a:ext cx="1038225" cy="258988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24475" y="2937760"/>
            <a:ext cx="1038225" cy="176915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3352" y="2551543"/>
            <a:ext cx="949348" cy="949348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9105" y="3588645"/>
            <a:ext cx="949348" cy="9493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emote memory is not directly accessible</a:t>
            </a:r>
          </a:p>
          <a:p>
            <a:r>
              <a:rPr lang="en-US" dirty="0" smtClean="0"/>
              <a:t>Data needs to be explicitly copied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Memory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019DB-24D5-C545-9C88-BF06B8AD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13" y="3069771"/>
            <a:ext cx="7286773" cy="2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Progression of CPUs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52" y="1999319"/>
            <a:ext cx="8596680" cy="401062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7E64E-CA9D-C84A-918A-4E348636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7F5D19-1726-DA4B-A911-84320940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1151286" y="1742530"/>
            <a:ext cx="2625940" cy="523220"/>
          </a:xfrm>
          <a:prstGeom prst="borderCallout1">
            <a:avLst>
              <a:gd name="adj1" fmla="val 100000"/>
              <a:gd name="adj2" fmla="val 76554"/>
              <a:gd name="adj3" fmla="val 184494"/>
              <a:gd name="adj4" fmla="val 11082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/>
              <a:t>Simplest model</a:t>
            </a:r>
            <a:endParaRPr lang="en-US" sz="2800" dirty="0"/>
          </a:p>
        </p:txBody>
      </p:sp>
      <p:sp>
        <p:nvSpPr>
          <p:cNvPr id="6" name="Line Callout 1 5"/>
          <p:cNvSpPr/>
          <p:nvPr/>
        </p:nvSpPr>
        <p:spPr>
          <a:xfrm>
            <a:off x="6984670" y="1736766"/>
            <a:ext cx="3517200" cy="954107"/>
          </a:xfrm>
          <a:prstGeom prst="borderCallout1">
            <a:avLst>
              <a:gd name="adj1" fmla="val 100000"/>
              <a:gd name="adj2" fmla="val 51411"/>
              <a:gd name="adj3" fmla="val 141902"/>
              <a:gd name="adj4" fmla="val 1766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CPU fetches </a:t>
            </a:r>
            <a:r>
              <a:rPr lang="en-US" sz="2800"/>
              <a:t>and executes instructions</a:t>
            </a:r>
            <a:endParaRPr lang="en-US" sz="2800" dirty="0"/>
          </a:p>
        </p:txBody>
      </p:sp>
      <p:sp>
        <p:nvSpPr>
          <p:cNvPr id="7" name="Line Callout 1 6"/>
          <p:cNvSpPr/>
          <p:nvPr/>
        </p:nvSpPr>
        <p:spPr>
          <a:xfrm>
            <a:off x="5341077" y="5694833"/>
            <a:ext cx="2620624" cy="954107"/>
          </a:xfrm>
          <a:prstGeom prst="borderCallout1">
            <a:avLst>
              <a:gd name="adj1" fmla="val 0"/>
              <a:gd name="adj2" fmla="val 36902"/>
              <a:gd name="adj3" fmla="val -82572"/>
              <a:gd name="adj4" fmla="val -37559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/>
              <a:t>Many cycles per instruction</a:t>
            </a:r>
            <a:endParaRPr lang="en-US" sz="28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3" y="2388558"/>
            <a:ext cx="8594725" cy="32318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FC1D7-CEE2-A145-9E8B-4D0585C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8325" y="2667000"/>
            <a:ext cx="2628900" cy="428625"/>
          </a:xfrm>
          <a:prstGeom prst="straightConnector1">
            <a:avLst/>
          </a:prstGeom>
          <a:ln w="76200">
            <a:solidFill>
              <a:srgbClr val="A87BD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</a:t>
            </a:r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838325" y="3905251"/>
            <a:ext cx="2628900" cy="342899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68811" y="2667000"/>
            <a:ext cx="2628900" cy="428625"/>
          </a:xfrm>
          <a:prstGeom prst="straightConnector1">
            <a:avLst/>
          </a:prstGeom>
          <a:ln w="76200">
            <a:solidFill>
              <a:srgbClr val="A87BD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68811" y="3905251"/>
            <a:ext cx="2628900" cy="342899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66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begs new questions:</a:t>
            </a:r>
          </a:p>
          <a:p>
            <a:pPr lvl="1"/>
            <a:r>
              <a:rPr lang="en-US" dirty="0" smtClean="0"/>
              <a:t>Should all nodes do exactly the same thing?</a:t>
            </a:r>
          </a:p>
          <a:p>
            <a:pPr lvl="1"/>
            <a:r>
              <a:rPr lang="en-US" sz="1800" dirty="0"/>
              <a:t>Will there be speedup if we do</a:t>
            </a:r>
            <a:r>
              <a:rPr lang="en-US" sz="1800" dirty="0" smtClean="0"/>
              <a:t>?</a:t>
            </a:r>
          </a:p>
          <a:p>
            <a:r>
              <a:rPr lang="en-US" sz="2000" dirty="0"/>
              <a:t>As we add more CPUs, we make the problem </a:t>
            </a:r>
            <a:r>
              <a:rPr lang="en-US" sz="2000" dirty="0" smtClean="0"/>
              <a:t>bigger</a:t>
            </a:r>
          </a:p>
          <a:p>
            <a:pPr lvl="1"/>
            <a:r>
              <a:rPr lang="en-US" sz="1800" dirty="0"/>
              <a:t>Can we keep all the data on every node if we keep making the problem bigger</a:t>
            </a:r>
            <a:r>
              <a:rPr lang="en-US" sz="1800" dirty="0" smtClean="0"/>
              <a:t>?</a:t>
            </a:r>
          </a:p>
          <a:p>
            <a:pPr lvl="2"/>
            <a:r>
              <a:rPr lang="en-US" sz="1600" dirty="0" smtClean="0"/>
              <a:t>Hint: No</a:t>
            </a:r>
          </a:p>
          <a:p>
            <a:r>
              <a:rPr lang="en-US" sz="2000" dirty="0"/>
              <a:t>But. </a:t>
            </a:r>
            <a:r>
              <a:rPr lang="en-US" sz="2000" dirty="0" smtClean="0"/>
              <a:t>Do </a:t>
            </a:r>
            <a:r>
              <a:rPr lang="en-US" sz="2000" dirty="0"/>
              <a:t>we need all the data on every node?</a:t>
            </a:r>
          </a:p>
          <a:p>
            <a:pPr lvl="1"/>
            <a:r>
              <a:rPr lang="en-US" sz="1800" dirty="0" smtClean="0"/>
              <a:t>Hint: No</a:t>
            </a:r>
          </a:p>
          <a:p>
            <a:r>
              <a:rPr lang="en-US" sz="2000" dirty="0"/>
              <a:t>What do we keep? What do we not keep</a:t>
            </a:r>
            <a:r>
              <a:rPr lang="en-US" sz="2000" dirty="0" smtClean="0"/>
              <a:t>?</a:t>
            </a:r>
          </a:p>
          <a:p>
            <a:pPr lvl="1"/>
            <a:r>
              <a:rPr lang="en-US" sz="1800" dirty="0"/>
              <a:t>Every node has some of </a:t>
            </a:r>
            <a:r>
              <a:rPr lang="en-US" sz="1800" dirty="0" smtClean="0"/>
              <a:t>the data</a:t>
            </a:r>
            <a:r>
              <a:rPr lang="en-US" sz="1800" dirty="0"/>
              <a:t>, however, </a:t>
            </a:r>
            <a:r>
              <a:rPr lang="en-US" sz="1800" dirty="0" smtClean="0"/>
              <a:t>the </a:t>
            </a:r>
            <a:r>
              <a:rPr lang="en-US" sz="1800" dirty="0"/>
              <a:t>union of </a:t>
            </a:r>
            <a:r>
              <a:rPr lang="en-US" sz="1800" dirty="0" smtClean="0"/>
              <a:t>all should </a:t>
            </a:r>
            <a:r>
              <a:rPr lang="en-US" sz="1800" dirty="0"/>
              <a:t>be the whole </a:t>
            </a:r>
            <a:r>
              <a:rPr lang="en-US" sz="1800" dirty="0" smtClean="0"/>
              <a:t>problem</a:t>
            </a:r>
          </a:p>
          <a:p>
            <a:pPr lvl="1"/>
            <a:r>
              <a:rPr lang="en-US" sz="1800" dirty="0"/>
              <a:t>“Collectively exhaustive</a:t>
            </a:r>
            <a:r>
              <a:rPr lang="en-US" sz="1800" dirty="0" smtClean="0"/>
              <a:t>”</a:t>
            </a:r>
            <a:endParaRPr lang="en-US" sz="1800" dirty="0"/>
          </a:p>
          <a:p>
            <a:pPr lvl="1"/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274269" lvl="1" indent="0">
              <a:buNone/>
            </a:pPr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What about the program?</a:t>
            </a:r>
          </a:p>
          <a:p>
            <a:pPr lvl="1"/>
            <a:r>
              <a:rPr lang="en-US" sz="1800" dirty="0"/>
              <a:t>Does it grow with problem size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Hint: No</a:t>
            </a:r>
          </a:p>
          <a:p>
            <a:r>
              <a:rPr lang="en-US" sz="2000" dirty="0" smtClean="0"/>
              <a:t>We probably need all of it everywhere anyways</a:t>
            </a:r>
            <a:endParaRPr lang="en-US" sz="2000" dirty="0"/>
          </a:p>
          <a:p>
            <a:pPr lvl="1"/>
            <a:endParaRPr lang="en-US" sz="18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Single </a:t>
            </a:r>
            <a:r>
              <a:rPr lang="en-US" sz="4400" dirty="0" smtClean="0"/>
              <a:t>Program Multiple Data Model </a:t>
            </a:r>
            <a:r>
              <a:rPr lang="en-US" sz="4400" dirty="0"/>
              <a:t>(SPMD</a:t>
            </a:r>
            <a:r>
              <a:rPr lang="en-US" sz="4400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3" y="1828801"/>
            <a:ext cx="4950538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Frederica </a:t>
            </a:r>
            <a:r>
              <a:rPr lang="en-US" sz="2000" dirty="0" err="1"/>
              <a:t>Darema</a:t>
            </a:r>
            <a:r>
              <a:rPr lang="en-US" sz="2000" dirty="0"/>
              <a:t> (Director, Air Force Office of Scientific Research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Most </a:t>
            </a:r>
            <a:r>
              <a:rPr lang="en-US" sz="2000" dirty="0"/>
              <a:t>widely used model in distributed memory programming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t="17071" r="27943" b="33488"/>
          <a:stretch/>
        </p:blipFill>
        <p:spPr>
          <a:xfrm>
            <a:off x="6212411" y="1828801"/>
            <a:ext cx="4362625" cy="43205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58" y="2613707"/>
            <a:ext cx="19145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SPMD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D48B7-945A-E54B-9B8D-E0D9B04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Single </a:t>
            </a:r>
            <a:r>
              <a:rPr lang="en-US" sz="2000" dirty="0" smtClean="0"/>
              <a:t>program</a:t>
            </a:r>
          </a:p>
          <a:p>
            <a:pPr lvl="1"/>
            <a:r>
              <a:rPr lang="en-US" sz="1800" dirty="0" smtClean="0"/>
              <a:t>This is the same on all nodes</a:t>
            </a:r>
          </a:p>
          <a:p>
            <a:r>
              <a:rPr lang="en-US" sz="2000" dirty="0" smtClean="0"/>
              <a:t>Multiple Data</a:t>
            </a:r>
          </a:p>
          <a:p>
            <a:pPr lvl="1"/>
            <a:r>
              <a:rPr lang="en-US" sz="1800" dirty="0" smtClean="0"/>
              <a:t>This is not the same on all nodes, but collectively exhaustive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4" y="3889088"/>
            <a:ext cx="6514874" cy="24497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6705600" y="4463143"/>
            <a:ext cx="2635962" cy="0"/>
          </a:xfrm>
          <a:prstGeom prst="straightConnector1">
            <a:avLst/>
          </a:prstGeom>
          <a:ln w="76200">
            <a:solidFill>
              <a:srgbClr val="A87BDA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705600" y="4767943"/>
            <a:ext cx="2635962" cy="269256"/>
          </a:xfrm>
          <a:prstGeom prst="straightConnector1">
            <a:avLst/>
          </a:prstGeom>
          <a:ln w="76200">
            <a:solidFill>
              <a:srgbClr val="F37787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92486" y="2438399"/>
            <a:ext cx="2830285" cy="2024744"/>
          </a:xfrm>
          <a:prstGeom prst="line">
            <a:avLst/>
          </a:prstGeom>
          <a:ln w="28575">
            <a:solidFill>
              <a:srgbClr val="A87B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99709" y="3295423"/>
            <a:ext cx="2778888" cy="1607148"/>
          </a:xfrm>
          <a:prstGeom prst="line">
            <a:avLst/>
          </a:prstGeom>
          <a:ln w="28575">
            <a:solidFill>
              <a:srgbClr val="F37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9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SPMD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ED48B7-945A-E54B-9B8D-E0D9B0413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Single program multiple data model (SPMD)</a:t>
            </a:r>
          </a:p>
          <a:p>
            <a:pPr lvl="1"/>
            <a:r>
              <a:rPr lang="en-US" sz="1800" dirty="0" smtClean="0"/>
              <a:t>How </a:t>
            </a:r>
            <a:r>
              <a:rPr lang="en-US" sz="1800" dirty="0"/>
              <a:t>do you pronounce “SPMD</a:t>
            </a:r>
            <a:r>
              <a:rPr lang="en-US" sz="1800" dirty="0" smtClean="0"/>
              <a:t>”?</a:t>
            </a:r>
          </a:p>
          <a:p>
            <a:r>
              <a:rPr lang="en-US" sz="2000" dirty="0"/>
              <a:t>Recall Flynn: SIMD, MIMD</a:t>
            </a:r>
          </a:p>
          <a:p>
            <a:pPr lvl="1"/>
            <a:r>
              <a:rPr lang="en-US" sz="1800" dirty="0" smtClean="0"/>
              <a:t>“SPMD” </a:t>
            </a:r>
            <a:r>
              <a:rPr lang="en-US" sz="1800" dirty="0"/>
              <a:t>is pronounced “</a:t>
            </a:r>
            <a:r>
              <a:rPr lang="en-US" sz="1800" dirty="0" err="1"/>
              <a:t>spim</a:t>
            </a:r>
            <a:r>
              <a:rPr lang="en-US" sz="1800" dirty="0"/>
              <a:t> </a:t>
            </a:r>
            <a:r>
              <a:rPr lang="en-US" sz="1800" dirty="0" err="1"/>
              <a:t>dee</a:t>
            </a:r>
            <a:r>
              <a:rPr lang="en-US" sz="1800" dirty="0" smtClean="0"/>
              <a:t>”</a:t>
            </a:r>
          </a:p>
          <a:p>
            <a:r>
              <a:rPr lang="en-US" sz="2000" dirty="0"/>
              <a:t>Most widely used model in distributed memory programming</a:t>
            </a:r>
          </a:p>
          <a:p>
            <a:pPr lvl="1"/>
            <a:r>
              <a:rPr lang="en-US" sz="1800" dirty="0"/>
              <a:t>Better model for today’s practice than Flynn’s</a:t>
            </a:r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714" y="4270089"/>
            <a:ext cx="6514874" cy="244974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6705600" y="4844144"/>
            <a:ext cx="2635962" cy="0"/>
          </a:xfrm>
          <a:prstGeom prst="straightConnector1">
            <a:avLst/>
          </a:prstGeom>
          <a:ln w="76200">
            <a:solidFill>
              <a:srgbClr val="A87BDA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705600" y="5148944"/>
            <a:ext cx="2635962" cy="269256"/>
          </a:xfrm>
          <a:prstGeom prst="straightConnector1">
            <a:avLst/>
          </a:prstGeom>
          <a:ln w="76200">
            <a:solidFill>
              <a:srgbClr val="F37787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3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node runs a sequential process (today often: parallel process)</a:t>
            </a:r>
          </a:p>
          <a:p>
            <a:pPr lvl="1"/>
            <a:r>
              <a:rPr lang="en-US" sz="1800" dirty="0" smtClean="0"/>
              <a:t>All of the code </a:t>
            </a:r>
            <a:r>
              <a:rPr lang="en-US" sz="1800" dirty="0"/>
              <a:t>is </a:t>
            </a:r>
            <a:r>
              <a:rPr lang="en-US" sz="1800" dirty="0" smtClean="0"/>
              <a:t>replicated</a:t>
            </a:r>
          </a:p>
          <a:p>
            <a:pPr lvl="1"/>
            <a:r>
              <a:rPr lang="en-US" sz="1800" dirty="0" smtClean="0"/>
              <a:t>All nodes run the same executable</a:t>
            </a:r>
            <a:endParaRPr lang="en-US" dirty="0" smtClean="0"/>
          </a:p>
          <a:p>
            <a:r>
              <a:rPr lang="en-US" dirty="0" smtClean="0"/>
              <a:t>Data is distributed using resource allocation mechanisms</a:t>
            </a:r>
          </a:p>
          <a:p>
            <a:pPr lvl="1"/>
            <a:r>
              <a:rPr lang="en-US" dirty="0" smtClean="0"/>
              <a:t>However, </a:t>
            </a:r>
            <a:r>
              <a:rPr lang="en-US" sz="1800" dirty="0"/>
              <a:t>d</a:t>
            </a:r>
            <a:r>
              <a:rPr lang="en-US" sz="1800" dirty="0" smtClean="0"/>
              <a:t>ata </a:t>
            </a:r>
            <a:r>
              <a:rPr lang="en-US" sz="1800" dirty="0"/>
              <a:t>dependencies are probably not </a:t>
            </a:r>
            <a:r>
              <a:rPr lang="en-US" sz="1800" dirty="0" smtClean="0"/>
              <a:t>disjoint</a:t>
            </a:r>
          </a:p>
          <a:p>
            <a:pPr lvl="1"/>
            <a:r>
              <a:rPr lang="en-US" sz="1800" dirty="0" smtClean="0"/>
              <a:t>Data has cross-node dependencies</a:t>
            </a:r>
          </a:p>
          <a:p>
            <a:pPr lvl="1"/>
            <a:r>
              <a:rPr lang="en-US" sz="1800" dirty="0" smtClean="0"/>
              <a:t>Data </a:t>
            </a:r>
            <a:r>
              <a:rPr lang="en-US" sz="1800" dirty="0"/>
              <a:t>may be needed by another </a:t>
            </a:r>
            <a:r>
              <a:rPr lang="en-US" sz="1800" dirty="0" smtClean="0"/>
              <a:t>node, but can’t be accessed directly</a:t>
            </a:r>
          </a:p>
          <a:p>
            <a:pPr lvl="1"/>
            <a:r>
              <a:rPr lang="en-US" sz="1800" dirty="0"/>
              <a:t>Data are partitioned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union of the partitions should be the whole problem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endParaRPr lang="en-US" sz="2000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memory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063" y="2388558"/>
            <a:ext cx="8594725" cy="323182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BEE9E-B162-4741-B5A9-BB834EB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Line Callout 1 13"/>
          <p:cNvSpPr/>
          <p:nvPr/>
        </p:nvSpPr>
        <p:spPr>
          <a:xfrm>
            <a:off x="3313074" y="907051"/>
            <a:ext cx="2284229" cy="914232"/>
          </a:xfrm>
          <a:prstGeom prst="borderCallout1">
            <a:avLst>
              <a:gd name="adj1" fmla="val 94813"/>
              <a:gd name="adj2" fmla="val 605"/>
              <a:gd name="adj3" fmla="val 205398"/>
              <a:gd name="adj4" fmla="val -6692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“Sequential” process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8936665" y="372141"/>
            <a:ext cx="2284229" cy="914232"/>
          </a:xfrm>
          <a:prstGeom prst="borderCallout1">
            <a:avLst>
              <a:gd name="adj1" fmla="val 94813"/>
              <a:gd name="adj2" fmla="val 605"/>
              <a:gd name="adj3" fmla="val 265192"/>
              <a:gd name="adj4" fmla="val -6213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</a:t>
            </a:r>
            <a:r>
              <a:rPr lang="en-US" sz="2800"/>
              <a:t>Sequential” process</a:t>
            </a:r>
            <a:endParaRPr lang="en-US" sz="2800" dirty="0"/>
          </a:p>
        </p:txBody>
      </p:sp>
      <p:sp>
        <p:nvSpPr>
          <p:cNvPr id="10" name="Arc 9"/>
          <p:cNvSpPr/>
          <p:nvPr/>
        </p:nvSpPr>
        <p:spPr>
          <a:xfrm rot="21397986" flipH="1" flipV="1">
            <a:off x="4998825" y="2752977"/>
            <a:ext cx="1933062" cy="1593502"/>
          </a:xfrm>
          <a:prstGeom prst="arc">
            <a:avLst>
              <a:gd name="adj1" fmla="val 11053999"/>
              <a:gd name="adj2" fmla="val 0"/>
            </a:avLst>
          </a:pr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26912" y="3487479"/>
            <a:ext cx="1509823" cy="744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 rot="12262897" flipH="1" flipV="1">
            <a:off x="6748834" y="3520040"/>
            <a:ext cx="2197984" cy="1130758"/>
          </a:xfrm>
          <a:prstGeom prst="arc">
            <a:avLst>
              <a:gd name="adj1" fmla="val 10863491"/>
              <a:gd name="adj2" fmla="val 0"/>
            </a:avLst>
          </a:prstGeom>
          <a:ln w="28575">
            <a:solidFill>
              <a:srgbClr val="F37787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8814391" y="4561367"/>
            <a:ext cx="31897" cy="754912"/>
          </a:xfrm>
          <a:prstGeom prst="straightConnector1">
            <a:avLst/>
          </a:prstGeom>
          <a:ln w="38100">
            <a:solidFill>
              <a:srgbClr val="F377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902689" y="5241851"/>
            <a:ext cx="5911702" cy="26935"/>
          </a:xfrm>
          <a:prstGeom prst="straightConnector1">
            <a:avLst/>
          </a:prstGeom>
          <a:ln w="38100">
            <a:solidFill>
              <a:srgbClr val="F377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02689" y="4284921"/>
            <a:ext cx="0" cy="942951"/>
          </a:xfrm>
          <a:prstGeom prst="straightConnector1">
            <a:avLst/>
          </a:prstGeom>
          <a:ln w="38100">
            <a:solidFill>
              <a:srgbClr val="F3778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12218973" flipV="1">
            <a:off x="1587265" y="3018887"/>
            <a:ext cx="1396325" cy="1935064"/>
          </a:xfrm>
          <a:prstGeom prst="arc">
            <a:avLst>
              <a:gd name="adj1" fmla="val 10945963"/>
              <a:gd name="adj2" fmla="val 155719"/>
            </a:avLst>
          </a:prstGeom>
          <a:ln w="28575">
            <a:solidFill>
              <a:srgbClr val="F37787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10800000" flipH="1" flipV="1">
            <a:off x="1709159" y="2507113"/>
            <a:ext cx="3294188" cy="1871008"/>
          </a:xfrm>
          <a:prstGeom prst="arc">
            <a:avLst>
              <a:gd name="adj1" fmla="val 10945963"/>
              <a:gd name="adj2" fmla="val 0"/>
            </a:avLst>
          </a:prstGeom>
          <a:ln w="28575">
            <a:solidFill>
              <a:srgbClr val="F37787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5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3" y="2388558"/>
            <a:ext cx="8594725" cy="32318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FC1D7-CEE2-A145-9E8B-4D0585C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38325" y="2667000"/>
            <a:ext cx="2628900" cy="428625"/>
          </a:xfrm>
          <a:prstGeom prst="straightConnector1">
            <a:avLst/>
          </a:prstGeom>
          <a:ln w="76200">
            <a:solidFill>
              <a:srgbClr val="A87BD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</a:t>
            </a:r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838325" y="3905251"/>
            <a:ext cx="2628900" cy="342899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268811" y="2667000"/>
            <a:ext cx="2628900" cy="428625"/>
          </a:xfrm>
          <a:prstGeom prst="straightConnector1">
            <a:avLst/>
          </a:prstGeom>
          <a:ln w="76200">
            <a:solidFill>
              <a:srgbClr val="A87BD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68811" y="3905251"/>
            <a:ext cx="2628900" cy="342899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14900" y="4158344"/>
            <a:ext cx="0" cy="1034142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258300" y="4158344"/>
            <a:ext cx="0" cy="1034142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20343" y="5334000"/>
            <a:ext cx="4337957" cy="0"/>
          </a:xfrm>
          <a:prstGeom prst="straightConnector1">
            <a:avLst/>
          </a:prstGeom>
          <a:ln w="76200">
            <a:solidFill>
              <a:srgbClr val="F3778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7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Communicating Sequential Processes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261873" y="1828801"/>
            <a:ext cx="5411070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C.A.R (Tony) Hoare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Communicating </a:t>
            </a:r>
            <a:r>
              <a:rPr lang="en-US" dirty="0"/>
              <a:t>Sequential </a:t>
            </a:r>
            <a:r>
              <a:rPr lang="en-US" dirty="0" smtClean="0"/>
              <a:t>Processes </a:t>
            </a:r>
            <a:r>
              <a:rPr lang="en-US" sz="2000" dirty="0" smtClean="0"/>
              <a:t>“CSP</a:t>
            </a:r>
            <a:r>
              <a:rPr lang="en-US" sz="2000" dirty="0"/>
              <a:t>” (pronounced </a:t>
            </a:r>
            <a:r>
              <a:rPr lang="en-US" sz="2000" dirty="0" smtClean="0"/>
              <a:t>“see </a:t>
            </a:r>
            <a:r>
              <a:rPr lang="en-US" sz="2000" dirty="0" err="1"/>
              <a:t>ess</a:t>
            </a:r>
            <a:r>
              <a:rPr lang="en-US" sz="2000" dirty="0"/>
              <a:t> </a:t>
            </a:r>
            <a:r>
              <a:rPr lang="en-US" sz="2000" dirty="0" smtClean="0"/>
              <a:t>pea”)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A104A4-576D-DE49-B208-E8D94F7E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71" y="2774042"/>
            <a:ext cx="21336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8698" r="51192" b="38212"/>
          <a:stretch/>
        </p:blipFill>
        <p:spPr>
          <a:xfrm>
            <a:off x="5085917" y="2133599"/>
            <a:ext cx="3174052" cy="282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6201" r="48509" b="44806"/>
          <a:stretch/>
        </p:blipFill>
        <p:spPr>
          <a:xfrm>
            <a:off x="8012859" y="1828801"/>
            <a:ext cx="2941653" cy="3989537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Pipelining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352" y="1999319"/>
            <a:ext cx="8596680" cy="401062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20434-2DB5-9348-B5DF-FDCE4FA9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1E51E-3132-2847-8C40-04A09BEE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660558" y="2000578"/>
            <a:ext cx="2625940" cy="523220"/>
          </a:xfrm>
          <a:prstGeom prst="borderCallout1">
            <a:avLst>
              <a:gd name="adj1" fmla="val 100000"/>
              <a:gd name="adj2" fmla="val 76554"/>
              <a:gd name="adj3" fmla="val 184494"/>
              <a:gd name="adj4" fmla="val 11082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Pipelining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8066342" y="1952179"/>
            <a:ext cx="2999809" cy="954107"/>
          </a:xfrm>
          <a:prstGeom prst="borderCallout1">
            <a:avLst>
              <a:gd name="adj1" fmla="val 50234"/>
              <a:gd name="adj2" fmla="val -629"/>
              <a:gd name="adj3" fmla="val 78308"/>
              <a:gd name="adj4" fmla="val -46136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Instructions </a:t>
            </a:r>
            <a:r>
              <a:rPr lang="en-US" sz="2800"/>
              <a:t>are fetched in a stream</a:t>
            </a:r>
            <a:endParaRPr lang="en-US" sz="2800" dirty="0"/>
          </a:p>
        </p:txBody>
      </p:sp>
      <p:sp>
        <p:nvSpPr>
          <p:cNvPr id="8" name="Line Callout 1 7"/>
          <p:cNvSpPr/>
          <p:nvPr/>
        </p:nvSpPr>
        <p:spPr>
          <a:xfrm>
            <a:off x="8066342" y="5600324"/>
            <a:ext cx="2999809" cy="954107"/>
          </a:xfrm>
          <a:prstGeom prst="borderCallout1">
            <a:avLst>
              <a:gd name="adj1" fmla="val 0"/>
              <a:gd name="adj2" fmla="val 0"/>
              <a:gd name="adj3" fmla="val -36648"/>
              <a:gd name="adj4" fmla="val -46271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/>
              <a:t>A long trip from memory</a:t>
            </a:r>
            <a:endParaRPr lang="en-US" sz="2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Computing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841" t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6253" r="8205"/>
          <a:stretch/>
        </p:blipFill>
        <p:spPr>
          <a:xfrm>
            <a:off x="5166923" y="2607593"/>
            <a:ext cx="5787589" cy="2793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our trusty </a:t>
            </a:r>
            <a:r>
              <a:rPr lang="en-US" dirty="0" smtClean="0"/>
              <a:t>Example </a:t>
            </a:r>
            <a:r>
              <a:rPr lang="en-US" dirty="0"/>
              <a:t>(one of them)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Find the value of </a:t>
                </a:r>
              </a:p>
              <a:p>
                <a:pPr marL="22288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3200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Using formula </a:t>
                </a:r>
              </a:p>
              <a:p>
                <a:pPr marL="1025525" indent="0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84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CACD5-4CE3-C8BA-A00B-B7E5B5C8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5D07A-8945-8947-A9B1-EAA5CC61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85" y="2742821"/>
            <a:ext cx="8711953" cy="3869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Integration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90BE92-D313-6552-C99C-1A74F6FC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80D16-5C8C-C145-B55D-00B8FCA9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81" y="2007065"/>
            <a:ext cx="3314700" cy="825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304" y="2007065"/>
            <a:ext cx="2362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Integration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15EB70-4A29-148E-77B2-AF0326D5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48AD2-EB31-284A-835F-EFDF2FF7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85" y="2742821"/>
            <a:ext cx="8711953" cy="3869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837134"/>
            <a:ext cx="30480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Integration </a:t>
            </a:r>
            <a:r>
              <a:rPr lang="en-US" dirty="0" smtClean="0"/>
              <a:t>(Sequential)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65B6E-54AD-6752-C902-A3E785A6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5DED32-EC1A-4440-9C1B-A3469E40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85" y="2742821"/>
            <a:ext cx="8711953" cy="3869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21765" y="2032607"/>
            <a:ext cx="5376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4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Parallelization Strategy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61873" y="1828801"/>
            <a:ext cx="4329979" cy="4351338"/>
          </a:xfrm>
        </p:spPr>
        <p:txBody>
          <a:bodyPr/>
          <a:lstStyle/>
          <a:p>
            <a:r>
              <a:rPr lang="en-US" dirty="0" smtClean="0"/>
              <a:t>How do we go from a problem we want to solve </a:t>
            </a:r>
          </a:p>
          <a:p>
            <a:r>
              <a:rPr lang="en-US" dirty="0" smtClean="0"/>
              <a:t>And maybe know how to solve sequentially</a:t>
            </a:r>
          </a:p>
          <a:p>
            <a:r>
              <a:rPr lang="en-US" dirty="0" smtClean="0"/>
              <a:t>To a parallel program</a:t>
            </a:r>
          </a:p>
          <a:p>
            <a:r>
              <a:rPr lang="en-US" dirty="0" smtClean="0"/>
              <a:t>That scales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96DF0-E902-B642-A7ED-8D856655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86" y="1943977"/>
            <a:ext cx="2012864" cy="4236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217" y="209549"/>
            <a:ext cx="1613799" cy="213038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Parallelization Strategy, SPMD version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3194583" y="1828800"/>
            <a:ext cx="7054317" cy="4571999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Decompose problem into pieces that can execute in </a:t>
            </a:r>
            <a:r>
              <a:rPr lang="en-US" sz="2000" dirty="0" smtClean="0"/>
              <a:t>SPMD</a:t>
            </a:r>
          </a:p>
          <a:p>
            <a:pPr lvl="1"/>
            <a:r>
              <a:rPr lang="en-US" sz="1800" dirty="0" smtClean="0"/>
              <a:t>By task or by data </a:t>
            </a:r>
          </a:p>
          <a:p>
            <a:pPr lvl="1"/>
            <a:r>
              <a:rPr lang="en-US" sz="1800" dirty="0"/>
              <a:t>Manage sharing (communication) </a:t>
            </a:r>
            <a:endParaRPr lang="en-US" sz="1800" dirty="0" smtClean="0"/>
          </a:p>
          <a:p>
            <a:pPr lvl="1"/>
            <a:endParaRPr lang="en-US" sz="1800" dirty="0"/>
          </a:p>
          <a:p>
            <a:r>
              <a:rPr lang="en-US" sz="2000" dirty="0"/>
              <a:t>Fundamental organizing </a:t>
            </a:r>
            <a:r>
              <a:rPr lang="en-US" sz="2000" dirty="0" smtClean="0"/>
              <a:t>principle</a:t>
            </a:r>
          </a:p>
          <a:p>
            <a:pPr lvl="1"/>
            <a:r>
              <a:rPr lang="en-US" sz="1800" dirty="0" smtClean="0"/>
              <a:t>Around data decomposition? </a:t>
            </a:r>
          </a:p>
          <a:p>
            <a:pPr lvl="1"/>
            <a:r>
              <a:rPr lang="en-US" sz="1800" dirty="0" smtClean="0"/>
              <a:t>Around tasks?</a:t>
            </a:r>
          </a:p>
          <a:p>
            <a:pPr lvl="1"/>
            <a:r>
              <a:rPr lang="en-US" sz="1800" dirty="0" smtClean="0"/>
              <a:t>Around </a:t>
            </a:r>
            <a:r>
              <a:rPr lang="en-US" sz="1800" dirty="0"/>
              <a:t>data </a:t>
            </a:r>
            <a:r>
              <a:rPr lang="en-US" sz="1800" dirty="0" smtClean="0"/>
              <a:t>flow?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Programming </a:t>
            </a:r>
            <a:r>
              <a:rPr lang="en-US" sz="2000" dirty="0"/>
              <a:t>paradigms and data structures: SPMD</a:t>
            </a:r>
          </a:p>
          <a:p>
            <a:endParaRPr lang="en-US" sz="2000" dirty="0" smtClean="0"/>
          </a:p>
          <a:p>
            <a:r>
              <a:rPr lang="en-US" sz="2000" dirty="0"/>
              <a:t>Manage processes, </a:t>
            </a:r>
            <a:r>
              <a:rPr lang="en-US" sz="2000" dirty="0" smtClean="0"/>
              <a:t>communication</a:t>
            </a:r>
          </a:p>
          <a:p>
            <a:pPr lvl="1"/>
            <a:r>
              <a:rPr lang="en-US" sz="1800" dirty="0" smtClean="0"/>
              <a:t>Collective operations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DDEE2-8282-4745-BBE8-04A23A36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71" y="1782558"/>
            <a:ext cx="2111536" cy="44438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3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Concurrency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98D18B-86A6-45A0-691D-9F278ED2A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FDD2F-0401-C643-9AEA-1DBFD64B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01" y="1867964"/>
            <a:ext cx="9151994" cy="736725"/>
          </a:xfrm>
          <a:prstGeom prst="rect">
            <a:avLst/>
          </a:prstGeom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6253" r="8205"/>
          <a:stretch/>
        </p:blipFill>
        <p:spPr>
          <a:xfrm>
            <a:off x="1790700" y="2992024"/>
            <a:ext cx="7499797" cy="36202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37" y="2701452"/>
            <a:ext cx="2199844" cy="39108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43" y="2701452"/>
            <a:ext cx="2201418" cy="3913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248" y="2701452"/>
            <a:ext cx="2201418" cy="3913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1" y="2726143"/>
            <a:ext cx="2201418" cy="3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559" y="2662112"/>
            <a:ext cx="9393265" cy="3922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Concurrency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8073D-54F0-7BC7-2247-B99952C8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72077-466E-3B40-8CC5-6B6324D9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98" y="1841412"/>
            <a:ext cx="9524035" cy="9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3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Concurrency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F1EACD-083F-FC8C-4118-F80BEA9D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55F90-3761-354F-9B34-E8D0DD49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244" y="1812053"/>
            <a:ext cx="1860856" cy="83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49" y="1792152"/>
            <a:ext cx="1860856" cy="90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574" y="1812053"/>
            <a:ext cx="1977770" cy="906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821" y="1845234"/>
            <a:ext cx="1938799" cy="867101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559" y="2662112"/>
            <a:ext cx="9393265" cy="3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Hierarchical Memory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045" y="1827936"/>
            <a:ext cx="8107290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081D8-FADA-6241-9127-4D741EE6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3FBE5-F189-2F4A-98E7-D1A1DC10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7177746" y="2179779"/>
            <a:ext cx="3412660" cy="1384995"/>
          </a:xfrm>
          <a:prstGeom prst="borderCallout1">
            <a:avLst>
              <a:gd name="adj1" fmla="val 49976"/>
              <a:gd name="adj2" fmla="val 295"/>
              <a:gd name="adj3" fmla="val 94058"/>
              <a:gd name="adj4" fmla="val -5655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Use special, fast memory to keep data </a:t>
            </a:r>
            <a:r>
              <a:rPr lang="en-US" sz="2800"/>
              <a:t>and instructions close</a:t>
            </a:r>
            <a:endParaRPr lang="en-US" sz="28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3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559" y="2662112"/>
            <a:ext cx="9393265" cy="3922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Finding Concurrency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C4BD4-EC82-E511-BA62-6AD42B3D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A8987-241C-7141-8D32-8E2C9BF9A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6311" y="1722726"/>
            <a:ext cx="5014433" cy="1123244"/>
            <a:chOff x="0" y="1538868"/>
            <a:chExt cx="5014433" cy="1123244"/>
          </a:xfrm>
        </p:grpSpPr>
        <p:sp>
          <p:nvSpPr>
            <p:cNvPr id="3" name="Rectangle 2"/>
            <p:cNvSpPr/>
            <p:nvPr/>
          </p:nvSpPr>
          <p:spPr>
            <a:xfrm>
              <a:off x="0" y="1538868"/>
              <a:ext cx="5014433" cy="1123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008" y="1660530"/>
              <a:ext cx="4870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nsolas" panose="020B0609020204030204" pitchFamily="49" charset="0"/>
                </a:rPr>
                <a:t>double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;</a:t>
              </a:r>
            </a:p>
            <a:p>
              <a:r>
                <a:rPr lang="en-US" dirty="0" smtClean="0">
                  <a:solidFill>
                    <a:srgbClr val="8F08C4"/>
                  </a:solidFill>
                  <a:latin typeface="Consolas" panose="020B0609020204030204" pitchFamily="49" charset="0"/>
                </a:rPr>
                <a:t>for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!= 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N/4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++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)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   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+=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4.0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/ (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 </a:t>
              </a:r>
              <a:r>
                <a:rPr lang="en-US" dirty="0" err="1">
                  <a:solidFill>
                    <a:srgbClr val="74531F"/>
                  </a:solidFill>
                  <a:latin typeface="Consolas" panose="020B0609020204030204" pitchFamily="49" charset="0"/>
                </a:rPr>
                <a:t>sqr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));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1338" y="2977885"/>
            <a:ext cx="5014433" cy="1123244"/>
            <a:chOff x="0" y="1538868"/>
            <a:chExt cx="5014433" cy="1123244"/>
          </a:xfrm>
        </p:grpSpPr>
        <p:sp>
          <p:nvSpPr>
            <p:cNvPr id="16" name="Rectangle 15"/>
            <p:cNvSpPr/>
            <p:nvPr/>
          </p:nvSpPr>
          <p:spPr>
            <a:xfrm>
              <a:off x="0" y="1538868"/>
              <a:ext cx="5014433" cy="1123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0008" y="1660530"/>
              <a:ext cx="4870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nsolas" panose="020B0609020204030204" pitchFamily="49" charset="0"/>
                </a:rPr>
                <a:t>double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;</a:t>
              </a:r>
            </a:p>
            <a:p>
              <a:r>
                <a:rPr lang="en-US" dirty="0" smtClean="0">
                  <a:solidFill>
                    <a:srgbClr val="8F08C4"/>
                  </a:solidFill>
                  <a:latin typeface="Consolas" panose="020B0609020204030204" pitchFamily="49" charset="0"/>
                </a:rPr>
                <a:t>for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N/4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!= 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N/2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++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)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   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+=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4.0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/ (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 </a:t>
              </a:r>
              <a:r>
                <a:rPr lang="en-US" dirty="0" err="1">
                  <a:solidFill>
                    <a:srgbClr val="74531F"/>
                  </a:solidFill>
                  <a:latin typeface="Consolas" panose="020B0609020204030204" pitchFamily="49" charset="0"/>
                </a:rPr>
                <a:t>sqr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));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18171" y="5500770"/>
            <a:ext cx="5014433" cy="1123244"/>
            <a:chOff x="0" y="1538868"/>
            <a:chExt cx="5014433" cy="1123244"/>
          </a:xfrm>
        </p:grpSpPr>
        <p:sp>
          <p:nvSpPr>
            <p:cNvPr id="21" name="Rectangle 20"/>
            <p:cNvSpPr/>
            <p:nvPr/>
          </p:nvSpPr>
          <p:spPr>
            <a:xfrm>
              <a:off x="0" y="1538868"/>
              <a:ext cx="5014433" cy="1123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008" y="1660530"/>
              <a:ext cx="4870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nsolas" panose="020B0609020204030204" pitchFamily="49" charset="0"/>
                </a:rPr>
                <a:t>double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;</a:t>
              </a:r>
            </a:p>
            <a:p>
              <a:r>
                <a:rPr lang="en-US" dirty="0" smtClean="0">
                  <a:solidFill>
                    <a:srgbClr val="8F08C4"/>
                  </a:solidFill>
                  <a:latin typeface="Consolas" panose="020B0609020204030204" pitchFamily="49" charset="0"/>
                </a:rPr>
                <a:t>for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3*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N/4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!= 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++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)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   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+=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4.0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/ (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 </a:t>
              </a:r>
              <a:r>
                <a:rPr lang="en-US" dirty="0" err="1">
                  <a:solidFill>
                    <a:srgbClr val="74531F"/>
                  </a:solidFill>
                  <a:latin typeface="Consolas" panose="020B0609020204030204" pitchFamily="49" charset="0"/>
                </a:rPr>
                <a:t>sqr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));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28554" y="4238347"/>
            <a:ext cx="5014433" cy="1123244"/>
            <a:chOff x="0" y="1538868"/>
            <a:chExt cx="5014433" cy="1123244"/>
          </a:xfrm>
        </p:grpSpPr>
        <p:sp>
          <p:nvSpPr>
            <p:cNvPr id="25" name="Rectangle 24"/>
            <p:cNvSpPr/>
            <p:nvPr/>
          </p:nvSpPr>
          <p:spPr>
            <a:xfrm>
              <a:off x="0" y="1538868"/>
              <a:ext cx="5014433" cy="112324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0008" y="1660530"/>
              <a:ext cx="48702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nsolas" panose="020B0609020204030204" pitchFamily="49" charset="0"/>
                </a:rPr>
                <a:t>double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;</a:t>
              </a:r>
            </a:p>
            <a:p>
              <a:r>
                <a:rPr lang="en-US" dirty="0" smtClean="0">
                  <a:solidFill>
                    <a:srgbClr val="8F08C4"/>
                  </a:solidFill>
                  <a:latin typeface="Consolas" panose="020B0609020204030204" pitchFamily="49" charset="0"/>
                </a:rPr>
                <a:t>for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Consolas" panose="020B0609020204030204" pitchFamily="49" charset="0"/>
                </a:rPr>
                <a:t>int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= 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N/2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!= 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3*</a:t>
              </a:r>
              <a:r>
                <a:rPr lang="en-US" dirty="0" smtClean="0">
                  <a:solidFill>
                    <a:srgbClr val="1F377F"/>
                  </a:solidFill>
                  <a:latin typeface="Consolas" panose="020B0609020204030204" pitchFamily="49" charset="0"/>
                </a:rPr>
                <a:t>N/4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; 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++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)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   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pi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+=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4.0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/ (</a:t>
              </a:r>
              <a:r>
                <a:rPr lang="en-US" dirty="0">
                  <a:solidFill>
                    <a:srgbClr val="098658"/>
                  </a:solidFill>
                  <a:latin typeface="Consolas" panose="020B0609020204030204" pitchFamily="49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+ </a:t>
              </a:r>
              <a:r>
                <a:rPr lang="en-US" dirty="0" err="1">
                  <a:solidFill>
                    <a:srgbClr val="74531F"/>
                  </a:solidFill>
                  <a:latin typeface="Consolas" panose="020B0609020204030204" pitchFamily="49" charset="0"/>
                </a:rPr>
                <a:t>sqr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(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Consolas" panose="020B0609020204030204" pitchFamily="49" charset="0"/>
                </a:rPr>
                <a:t> * </a:t>
              </a:r>
              <a:r>
                <a:rPr lang="en-US" dirty="0">
                  <a:solidFill>
                    <a:srgbClr val="1F377F"/>
                  </a:solidFill>
                  <a:latin typeface="Consolas" panose="020B0609020204030204" pitchFamily="49" charset="0"/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  <a:latin typeface="Consolas" panose="020B0609020204030204" pitchFamily="49" charset="0"/>
                </a:rPr>
                <a:t>));</a:t>
              </a:r>
              <a:endParaRPr lang="en-US" dirty="0">
                <a:solidFill>
                  <a:srgbClr val="000000"/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01767" y="1218137"/>
            <a:ext cx="4446538" cy="4696346"/>
            <a:chOff x="6601767" y="1218137"/>
            <a:chExt cx="4446538" cy="4696346"/>
          </a:xfrm>
        </p:grpSpPr>
        <p:sp>
          <p:nvSpPr>
            <p:cNvPr id="5" name="Line Callout 1 4"/>
            <p:cNvSpPr/>
            <p:nvPr/>
          </p:nvSpPr>
          <p:spPr>
            <a:xfrm>
              <a:off x="8113497" y="1218137"/>
              <a:ext cx="2934808" cy="891083"/>
            </a:xfrm>
            <a:prstGeom prst="borderCallout1">
              <a:avLst>
                <a:gd name="adj1" fmla="val 28899"/>
                <a:gd name="adj2" fmla="val -801"/>
                <a:gd name="adj3" fmla="val 120393"/>
                <a:gd name="adj4" fmla="val -11913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Same Program!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Different Data!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SPMD?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>
              <a:stCxn id="5" idx="2"/>
            </p:cNvCxnSpPr>
            <p:nvPr/>
          </p:nvCxnSpPr>
          <p:spPr>
            <a:xfrm flipH="1">
              <a:off x="6601767" y="1663679"/>
              <a:ext cx="1511730" cy="169630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5" idx="1"/>
            </p:cNvCxnSpPr>
            <p:nvPr/>
          </p:nvCxnSpPr>
          <p:spPr>
            <a:xfrm flipH="1">
              <a:off x="9254532" y="2109220"/>
              <a:ext cx="326369" cy="24539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230003" y="2109220"/>
              <a:ext cx="540949" cy="380526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858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Concurrency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5169749" cy="463364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8B06B-BD33-AF6E-9BAF-1699BE01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8697F-9DBD-D642-89C4-CC6FA83F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t>41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69719" y="1578306"/>
            <a:ext cx="2393795" cy="1215483"/>
            <a:chOff x="1196898" y="1025912"/>
            <a:chExt cx="2393795" cy="1215483"/>
          </a:xfrm>
        </p:grpSpPr>
        <p:sp>
          <p:nvSpPr>
            <p:cNvPr id="18" name="Line Callout 1 17"/>
            <p:cNvSpPr/>
            <p:nvPr/>
          </p:nvSpPr>
          <p:spPr>
            <a:xfrm>
              <a:off x="1196898" y="1025912"/>
              <a:ext cx="2393795" cy="1215483"/>
            </a:xfrm>
            <a:prstGeom prst="borderCallout1">
              <a:avLst>
                <a:gd name="adj1" fmla="val 127702"/>
                <a:gd name="adj2" fmla="val -57486"/>
                <a:gd name="adj3" fmla="val 45271"/>
                <a:gd name="adj4" fmla="val 55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305" y="1134426"/>
              <a:ext cx="2057400" cy="92636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69718" y="2880604"/>
            <a:ext cx="2393795" cy="1215483"/>
            <a:chOff x="2064834" y="4667662"/>
            <a:chExt cx="2393795" cy="1215483"/>
          </a:xfrm>
        </p:grpSpPr>
        <p:sp>
          <p:nvSpPr>
            <p:cNvPr id="23" name="Line Callout 1 22"/>
            <p:cNvSpPr/>
            <p:nvPr/>
          </p:nvSpPr>
          <p:spPr>
            <a:xfrm>
              <a:off x="2064834" y="4667662"/>
              <a:ext cx="2393795" cy="1215483"/>
            </a:xfrm>
            <a:prstGeom prst="borderCallout1">
              <a:avLst>
                <a:gd name="adj1" fmla="val 77718"/>
                <a:gd name="adj2" fmla="val -57414"/>
                <a:gd name="adj3" fmla="val 51228"/>
                <a:gd name="adj4" fmla="val 94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003" y="4819121"/>
              <a:ext cx="2057400" cy="100177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870089" y="4177552"/>
            <a:ext cx="2393795" cy="1215483"/>
            <a:chOff x="1912434" y="4301800"/>
            <a:chExt cx="2393795" cy="1215483"/>
          </a:xfrm>
        </p:grpSpPr>
        <p:sp>
          <p:nvSpPr>
            <p:cNvPr id="22" name="Line Callout 1 21"/>
            <p:cNvSpPr/>
            <p:nvPr/>
          </p:nvSpPr>
          <p:spPr>
            <a:xfrm>
              <a:off x="1912434" y="4301800"/>
              <a:ext cx="2393795" cy="1215483"/>
            </a:xfrm>
            <a:prstGeom prst="borderCallout1">
              <a:avLst>
                <a:gd name="adj1" fmla="val 27949"/>
                <a:gd name="adj2" fmla="val -57560"/>
                <a:gd name="adj3" fmla="val 50383"/>
                <a:gd name="adj4" fmla="val 8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0631" y="4438264"/>
              <a:ext cx="2057400" cy="94255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870089" y="5477658"/>
            <a:ext cx="2393795" cy="1215483"/>
            <a:chOff x="2194777" y="4746485"/>
            <a:chExt cx="2393795" cy="1215483"/>
          </a:xfrm>
        </p:grpSpPr>
        <p:sp>
          <p:nvSpPr>
            <p:cNvPr id="21" name="Line Callout 1 20"/>
            <p:cNvSpPr/>
            <p:nvPr/>
          </p:nvSpPr>
          <p:spPr>
            <a:xfrm>
              <a:off x="2194777" y="4746485"/>
              <a:ext cx="2393795" cy="1215483"/>
            </a:xfrm>
            <a:prstGeom prst="borderCallout1">
              <a:avLst>
                <a:gd name="adj1" fmla="val -20561"/>
                <a:gd name="adj2" fmla="val -57596"/>
                <a:gd name="adj3" fmla="val 51228"/>
                <a:gd name="adj4" fmla="val 51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974" y="4894154"/>
              <a:ext cx="2057400" cy="920144"/>
            </a:xfrm>
            <a:prstGeom prst="rect">
              <a:avLst/>
            </a:prstGeom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Concurrency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42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5169749" cy="4633644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pi +=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smtClean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pi);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86400" y="2787959"/>
            <a:ext cx="5203655" cy="1455268"/>
            <a:chOff x="5486400" y="2787959"/>
            <a:chExt cx="5203655" cy="14552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8038" y="2787959"/>
              <a:ext cx="4252017" cy="132830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5486400" y="3451292"/>
              <a:ext cx="2014390" cy="79193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486400" y="4093784"/>
            <a:ext cx="5215119" cy="1329080"/>
            <a:chOff x="5486400" y="4093784"/>
            <a:chExt cx="5215119" cy="13290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8038" y="4093784"/>
              <a:ext cx="4263481" cy="132908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5486400" y="4503171"/>
              <a:ext cx="2014390" cy="2551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486400" y="4758324"/>
            <a:ext cx="5215119" cy="1987852"/>
            <a:chOff x="5486400" y="4758324"/>
            <a:chExt cx="5215119" cy="19878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8038" y="5417096"/>
              <a:ext cx="4263481" cy="132908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5486400" y="4758324"/>
              <a:ext cx="2014390" cy="13929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486400" y="1528837"/>
            <a:ext cx="5203655" cy="2447262"/>
            <a:chOff x="5486400" y="1528837"/>
            <a:chExt cx="5203655" cy="24472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622" y="1528837"/>
              <a:ext cx="4258433" cy="133030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5486400" y="2193991"/>
              <a:ext cx="1967696" cy="17821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7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Concurrency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43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5169749" cy="4633644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pi +=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en-US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sz="1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pi);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4591" y="1098848"/>
            <a:ext cx="3766768" cy="1438134"/>
            <a:chOff x="210606" y="447227"/>
            <a:chExt cx="5983987" cy="22846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606" y="674485"/>
              <a:ext cx="5321544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>
              <a:spLocks noChangeAspect="1"/>
            </p:cNvSpPr>
            <p:nvPr/>
          </p:nvSpPr>
          <p:spPr>
            <a:xfrm>
              <a:off x="4200117" y="447227"/>
              <a:ext cx="1994476" cy="7334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Process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44591" y="2395271"/>
            <a:ext cx="3778157" cy="1483713"/>
            <a:chOff x="10886" y="2983857"/>
            <a:chExt cx="6002080" cy="235706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6" y="3283523"/>
              <a:ext cx="5321544" cy="20574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018490" y="2983857"/>
              <a:ext cx="1994476" cy="7334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Process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44591" y="3728358"/>
            <a:ext cx="3766768" cy="1481744"/>
            <a:chOff x="57452" y="3116430"/>
            <a:chExt cx="5983987" cy="23539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52" y="3412968"/>
              <a:ext cx="5321544" cy="20574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046963" y="3116430"/>
              <a:ext cx="1994476" cy="7334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Process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44591" y="5090165"/>
            <a:ext cx="3766767" cy="1454277"/>
            <a:chOff x="57452" y="4439975"/>
            <a:chExt cx="5983985" cy="231030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52" y="4692878"/>
              <a:ext cx="5321544" cy="20574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046961" y="4439975"/>
              <a:ext cx="1994476" cy="7334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Process</a:t>
              </a:r>
              <a:endParaRPr lang="en-US" sz="2800" dirty="0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V="1">
            <a:off x="4686300" y="1828801"/>
            <a:ext cx="2590800" cy="24520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686300" y="3048000"/>
            <a:ext cx="2574471" cy="1480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86300" y="4528457"/>
            <a:ext cx="2590800" cy="250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686300" y="5035735"/>
            <a:ext cx="2574471" cy="6030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9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Communicating sequential Processes / SPMD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261873" y="1828802"/>
            <a:ext cx="4257184" cy="2090055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D8869-A746-F349-BDE3-F80D1110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5823857" y="1828801"/>
            <a:ext cx="4257184" cy="209005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Content Placeholder 12"/>
          <p:cNvSpPr txBox="1">
            <a:spLocks/>
          </p:cNvSpPr>
          <p:nvPr/>
        </p:nvSpPr>
        <p:spPr>
          <a:xfrm>
            <a:off x="1261872" y="4208737"/>
            <a:ext cx="4257184" cy="209005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5823857" y="4208737"/>
            <a:ext cx="4257184" cy="209005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animBg="1"/>
      <p:bldP spid="10" grpId="0" animBg="1"/>
      <p:bldP spid="11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Communicating sequential processes / SPMD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158" y="3220920"/>
            <a:ext cx="8594725" cy="247665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840A1-6129-DE4B-B8EC-FF46D184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39144" y="4180114"/>
            <a:ext cx="1142999" cy="1905000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01886" y="6085114"/>
            <a:ext cx="3254828" cy="0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598229" y="4152900"/>
            <a:ext cx="1436914" cy="1932215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2"/>
          <p:cNvSpPr txBox="1">
            <a:spLocks/>
          </p:cNvSpPr>
          <p:nvPr/>
        </p:nvSpPr>
        <p:spPr>
          <a:xfrm>
            <a:off x="521644" y="1871333"/>
            <a:ext cx="2711413" cy="12751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20" name="Content Placeholder 12"/>
          <p:cNvSpPr txBox="1">
            <a:spLocks/>
          </p:cNvSpPr>
          <p:nvPr/>
        </p:nvSpPr>
        <p:spPr>
          <a:xfrm>
            <a:off x="3320143" y="1871331"/>
            <a:ext cx="2597346" cy="127516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Content Placeholder 12"/>
          <p:cNvSpPr txBox="1">
            <a:spLocks/>
          </p:cNvSpPr>
          <p:nvPr/>
        </p:nvSpPr>
        <p:spPr>
          <a:xfrm>
            <a:off x="6014521" y="1871331"/>
            <a:ext cx="2597346" cy="127516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22" name="Content Placeholder 12"/>
          <p:cNvSpPr txBox="1">
            <a:spLocks/>
          </p:cNvSpPr>
          <p:nvPr/>
        </p:nvSpPr>
        <p:spPr>
          <a:xfrm>
            <a:off x="8708899" y="1871332"/>
            <a:ext cx="2583940" cy="12751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46" indent="-182846" algn="l" defTabSz="914230" rtl="0" eaLnBrk="1" latinLnBrk="0" hangingPunct="1">
              <a:lnSpc>
                <a:spcPct val="95000"/>
              </a:lnSpc>
              <a:spcBef>
                <a:spcPts val="1399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999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5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38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5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654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79923" indent="-182846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99703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99647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9592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9536" indent="-228558" algn="l" defTabSz="914230" rtl="0" eaLnBrk="1" latinLnBrk="0" hangingPunct="1">
              <a:lnSpc>
                <a:spcPct val="90000"/>
              </a:lnSpc>
              <a:spcBef>
                <a:spcPts val="299"/>
              </a:spcBef>
              <a:spcAft>
                <a:spcPts val="299"/>
              </a:spcAft>
              <a:buClr>
                <a:schemeClr val="accent1"/>
              </a:buClr>
              <a:buFont typeface="Wingdings 2" pitchFamily="18" charset="2"/>
              <a:buChar char=""/>
              <a:defRPr sz="13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smtClean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 smtClean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lvl="3" indent="0">
              <a:spcBef>
                <a:spcPts val="300"/>
              </a:spcBef>
              <a:spcAft>
                <a:spcPts val="300"/>
              </a:spcAft>
              <a:buFont typeface="Wingdings 2" pitchFamily="18" charset="2"/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46</a:t>
            </a:fld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5169749" cy="4633644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pi +=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smtClean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pi);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486400" y="2787959"/>
            <a:ext cx="5203655" cy="1455268"/>
            <a:chOff x="5486400" y="2787959"/>
            <a:chExt cx="5203655" cy="14552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8038" y="2787959"/>
              <a:ext cx="4252017" cy="132830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5486400" y="3451292"/>
              <a:ext cx="2014390" cy="79193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486400" y="4093784"/>
            <a:ext cx="5215119" cy="1329080"/>
            <a:chOff x="5486400" y="4093784"/>
            <a:chExt cx="5215119" cy="13290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8038" y="4093784"/>
              <a:ext cx="4263481" cy="132908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5486400" y="4503171"/>
              <a:ext cx="2014390" cy="2551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486400" y="4758324"/>
            <a:ext cx="5215119" cy="1987852"/>
            <a:chOff x="5486400" y="4758324"/>
            <a:chExt cx="5215119" cy="19878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8038" y="5417096"/>
              <a:ext cx="4263481" cy="1329080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5486400" y="4758324"/>
              <a:ext cx="2014390" cy="13929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5486400" y="1528837"/>
            <a:ext cx="5203655" cy="2447262"/>
            <a:chOff x="5486400" y="1528837"/>
            <a:chExt cx="5203655" cy="24472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622" y="1528837"/>
              <a:ext cx="4258433" cy="133030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5486400" y="2193991"/>
              <a:ext cx="1967696" cy="17821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2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Parallelism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261873" y="1828801"/>
            <a:ext cx="4997413" cy="4351338"/>
          </a:xfrm>
        </p:spPr>
        <p:txBody>
          <a:bodyPr/>
          <a:lstStyle/>
          <a:p>
            <a:endParaRPr lang="en-US" sz="2000" dirty="0" smtClean="0">
              <a:latin typeface="Consolas" panose="020B0609020204030204" pitchFamily="49" charset="0"/>
            </a:endParaRPr>
          </a:p>
          <a:p>
            <a:r>
              <a:rPr lang="en-US" sz="2000" dirty="0" smtClean="0">
                <a:latin typeface="Consolas" panose="020B0609020204030204" pitchFamily="49" charset="0"/>
              </a:rPr>
              <a:t>N</a:t>
            </a:r>
            <a:r>
              <a:rPr lang="en-US" sz="2000" dirty="0" smtClean="0"/>
              <a:t> </a:t>
            </a:r>
            <a:r>
              <a:rPr lang="en-US" sz="2000" dirty="0"/>
              <a:t>is local to this </a:t>
            </a:r>
            <a:r>
              <a:rPr lang="en-US" sz="2000" dirty="0" smtClean="0"/>
              <a:t>process</a:t>
            </a:r>
          </a:p>
          <a:p>
            <a:r>
              <a:rPr lang="en-US" sz="2000" dirty="0" smtClean="0"/>
              <a:t>All threads read the same value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N</a:t>
            </a:r>
            <a:r>
              <a:rPr lang="en-US" sz="2000" dirty="0" smtClean="0"/>
              <a:t> is </a:t>
            </a:r>
            <a:r>
              <a:rPr lang="en-US" sz="2000" dirty="0"/>
              <a:t>exactly equivalent to the </a:t>
            </a:r>
            <a:r>
              <a:rPr lang="en-US" sz="2000" dirty="0" smtClean="0"/>
              <a:t>sequential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  <a:endParaRPr lang="en-US" sz="2000" dirty="0"/>
          </a:p>
          <a:p>
            <a:r>
              <a:rPr lang="en-US" sz="2000" dirty="0" smtClean="0"/>
              <a:t>Because </a:t>
            </a:r>
            <a:r>
              <a:rPr lang="en-US" sz="2000" dirty="0" smtClean="0">
                <a:latin typeface="Consolas" panose="020B0609020204030204" pitchFamily="49" charset="0"/>
              </a:rPr>
              <a:t>N</a:t>
            </a:r>
            <a:r>
              <a:rPr lang="en-US" sz="2000" dirty="0" smtClean="0"/>
              <a:t> is at the same memory location for all</a:t>
            </a:r>
          </a:p>
          <a:p>
            <a:pPr lvl="1"/>
            <a:r>
              <a:rPr lang="en-US" sz="1800" dirty="0" smtClean="0"/>
              <a:t>Race conditions aside, there is no additional work needed to make this happen</a:t>
            </a:r>
          </a:p>
          <a:p>
            <a:r>
              <a:rPr lang="en-US" sz="2000" dirty="0" smtClean="0"/>
              <a:t>Same is true for </a:t>
            </a:r>
            <a:r>
              <a:rPr lang="en-US" sz="2000" dirty="0" smtClean="0">
                <a:latin typeface="Consolas" panose="020B0609020204030204" pitchFamily="49" charset="0"/>
              </a:rPr>
              <a:t>h</a:t>
            </a:r>
            <a:r>
              <a:rPr lang="en-US" sz="2000" dirty="0" smtClean="0"/>
              <a:t> and </a:t>
            </a:r>
            <a:r>
              <a:rPr lang="en-US" sz="2000" dirty="0">
                <a:latin typeface="Consolas" panose="020B0609020204030204" pitchFamily="49" charset="0"/>
              </a:rPr>
              <a:t>pi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2E8CED-E131-6644-9D49-F237E5E0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691322"/>
            <a:ext cx="5191164" cy="486482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124346" y="2396221"/>
            <a:ext cx="1358284" cy="3216498"/>
            <a:chOff x="9056913" y="2035629"/>
            <a:chExt cx="1358284" cy="3216498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9056914" y="2035629"/>
              <a:ext cx="1358283" cy="13378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9056914" y="2169415"/>
              <a:ext cx="1358282" cy="861237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9133114" y="2169415"/>
              <a:ext cx="1281850" cy="3082712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9056913" y="2169415"/>
              <a:ext cx="1358051" cy="206159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Distributed Memory Parallelism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261873" y="1828801"/>
            <a:ext cx="5172599" cy="4351338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Every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  <a:r>
              <a:rPr lang="en-US" sz="2000" dirty="0"/>
              <a:t> is local to </a:t>
            </a:r>
            <a:r>
              <a:rPr lang="en-US" sz="2000" dirty="0" smtClean="0"/>
              <a:t>one process</a:t>
            </a:r>
          </a:p>
          <a:p>
            <a:r>
              <a:rPr lang="en-US" sz="2000" dirty="0" smtClean="0"/>
              <a:t>While all programs are identical they need to use the same value for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</a:p>
          <a:p>
            <a:r>
              <a:rPr lang="en-US" sz="2000" dirty="0" smtClean="0"/>
              <a:t>No process can directly read (or write) the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  <a:r>
              <a:rPr lang="en-US" sz="2000" dirty="0" smtClean="0"/>
              <a:t> from another process</a:t>
            </a:r>
          </a:p>
          <a:p>
            <a:r>
              <a:rPr lang="en-US" sz="2000" dirty="0"/>
              <a:t>How do we get the right value for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  <a:r>
              <a:rPr lang="en-US" sz="2000" dirty="0"/>
              <a:t> </a:t>
            </a:r>
            <a:r>
              <a:rPr lang="en-US" sz="2000" dirty="0" smtClean="0"/>
              <a:t>to all processes?</a:t>
            </a:r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8379B-2047-E049-90B3-7DC69DB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905000"/>
            <a:ext cx="5029200" cy="49012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953273" y="2326754"/>
            <a:ext cx="1871330" cy="2151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953273" y="2326754"/>
            <a:ext cx="1871331" cy="12164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953273" y="3572698"/>
            <a:ext cx="1913860" cy="2416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Memory Parallelism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For each process to </a:t>
            </a:r>
            <a:r>
              <a:rPr lang="en-US" sz="2000" dirty="0"/>
              <a:t>read the “right” </a:t>
            </a:r>
            <a:r>
              <a:rPr lang="en-US" sz="2000" dirty="0" smtClean="0"/>
              <a:t>N</a:t>
            </a:r>
          </a:p>
          <a:p>
            <a:r>
              <a:rPr lang="en-US" sz="2000" dirty="0" smtClean="0"/>
              <a:t>We need to copy it to all of them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8379B-2047-E049-90B3-7DC69DB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905000"/>
            <a:ext cx="5029200" cy="4901282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0788113" y="2297131"/>
            <a:ext cx="24454" cy="131692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940513" y="2300669"/>
            <a:ext cx="13999" cy="252170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081429" y="2300669"/>
            <a:ext cx="15028" cy="387153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71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Multicore CPUs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404" y="1827936"/>
            <a:ext cx="7578571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667FC-18E1-9D40-B504-A2BE7887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D98520-9C43-194E-82D4-180DAF92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3590060" y="1818533"/>
            <a:ext cx="2392053" cy="523220"/>
          </a:xfrm>
          <a:prstGeom prst="borderCallout1">
            <a:avLst>
              <a:gd name="adj1" fmla="val 101554"/>
              <a:gd name="adj2" fmla="val 22932"/>
              <a:gd name="adj3" fmla="val 192118"/>
              <a:gd name="adj4" fmla="val -48463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/>
              <a:t>Replicate 2X</a:t>
            </a:r>
            <a:endParaRPr lang="en-US" sz="2800" dirty="0"/>
          </a:p>
        </p:txBody>
      </p:sp>
      <p:sp>
        <p:nvSpPr>
          <p:cNvPr id="6" name="Line Callout 1 5"/>
          <p:cNvSpPr/>
          <p:nvPr/>
        </p:nvSpPr>
        <p:spPr>
          <a:xfrm>
            <a:off x="8757609" y="1818502"/>
            <a:ext cx="2739343" cy="954107"/>
          </a:xfrm>
          <a:prstGeom prst="borderCallout1">
            <a:avLst>
              <a:gd name="adj1" fmla="val 100000"/>
              <a:gd name="adj2" fmla="val 42409"/>
              <a:gd name="adj3" fmla="val 199414"/>
              <a:gd name="adj4" fmla="val 2251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Cores </a:t>
            </a:r>
            <a:r>
              <a:rPr lang="en-US" sz="2800"/>
              <a:t>share slower memory</a:t>
            </a:r>
            <a:endParaRPr lang="en-US" sz="2800" dirty="0"/>
          </a:p>
        </p:txBody>
      </p:sp>
      <p:sp>
        <p:nvSpPr>
          <p:cNvPr id="7" name="Line Callout 1 6"/>
          <p:cNvSpPr/>
          <p:nvPr/>
        </p:nvSpPr>
        <p:spPr>
          <a:xfrm>
            <a:off x="1113511" y="5542450"/>
            <a:ext cx="2969687" cy="954107"/>
          </a:xfrm>
          <a:prstGeom prst="borderCallout1">
            <a:avLst>
              <a:gd name="adj1" fmla="val 0"/>
              <a:gd name="adj2" fmla="val 78114"/>
              <a:gd name="adj3" fmla="val -107774"/>
              <a:gd name="adj4" fmla="val 130569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Caches need to be kept coherent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Memory Parallelism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261873" y="1828801"/>
            <a:ext cx="5331432" cy="4351338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Threads </a:t>
            </a:r>
            <a:r>
              <a:rPr lang="en-US" sz="2000" dirty="0"/>
              <a:t>have the same value for </a:t>
            </a:r>
            <a:r>
              <a:rPr lang="en-US" sz="2000" dirty="0" smtClean="0"/>
              <a:t>N</a:t>
            </a:r>
          </a:p>
          <a:p>
            <a:pPr lvl="1"/>
            <a:r>
              <a:rPr lang="en-US" sz="1800" dirty="0" smtClean="0"/>
              <a:t>The overall result </a:t>
            </a:r>
            <a:r>
              <a:rPr lang="en-US" sz="1800" dirty="0"/>
              <a:t>is exactly equivalent to the </a:t>
            </a:r>
            <a:r>
              <a:rPr lang="en-US" sz="1800" dirty="0" smtClean="0"/>
              <a:t>sequential</a:t>
            </a:r>
          </a:p>
          <a:p>
            <a:r>
              <a:rPr lang="en-US" sz="2000" dirty="0"/>
              <a:t>Because </a:t>
            </a:r>
            <a:r>
              <a:rPr lang="en-US" sz="2000" dirty="0" smtClean="0"/>
              <a:t>processes </a:t>
            </a:r>
            <a:r>
              <a:rPr lang="en-US" sz="2000" dirty="0"/>
              <a:t>are reading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copies</a:t>
            </a:r>
            <a:r>
              <a:rPr lang="en-US" sz="2000" dirty="0"/>
              <a:t> of N</a:t>
            </a:r>
          </a:p>
          <a:p>
            <a:pPr lvl="1"/>
            <a:r>
              <a:rPr lang="en-US" sz="1800" dirty="0"/>
              <a:t>It is 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 if </a:t>
            </a:r>
            <a:r>
              <a:rPr lang="en-US" sz="1800" dirty="0"/>
              <a:t>they were the same </a:t>
            </a:r>
            <a:r>
              <a:rPr lang="en-US" sz="1800" dirty="0" smtClean="0"/>
              <a:t>N</a:t>
            </a:r>
          </a:p>
          <a:p>
            <a:pPr lvl="1"/>
            <a:r>
              <a:rPr lang="en-US" sz="1800" dirty="0" smtClean="0"/>
              <a:t>Similarly for </a:t>
            </a:r>
            <a:r>
              <a:rPr lang="en-US" sz="1800" dirty="0" smtClean="0">
                <a:latin typeface="Consolas" panose="020B0609020204030204" pitchFamily="49" charset="0"/>
              </a:rPr>
              <a:t>h</a:t>
            </a:r>
            <a:r>
              <a:rPr lang="en-US" sz="1800" dirty="0" smtClean="0"/>
              <a:t> and </a:t>
            </a:r>
            <a:r>
              <a:rPr lang="en-US" sz="1800" dirty="0">
                <a:latin typeface="Consolas" panose="020B0609020204030204" pitchFamily="49" charset="0"/>
              </a:rPr>
              <a:t>pi</a:t>
            </a:r>
          </a:p>
          <a:p>
            <a:r>
              <a:rPr lang="en-US" sz="2000" dirty="0"/>
              <a:t>Must make </a:t>
            </a:r>
            <a:r>
              <a:rPr lang="en-US" sz="2000" dirty="0" smtClean="0"/>
              <a:t>N consistent across processes when </a:t>
            </a:r>
            <a:r>
              <a:rPr lang="en-US" sz="2000" dirty="0"/>
              <a:t>writing to maintain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 if</a:t>
            </a:r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8379B-2047-E049-90B3-7DC69DB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25" y="1905000"/>
            <a:ext cx="5029200" cy="49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SPMD? Single Program Multiple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3" y="1828801"/>
            <a:ext cx="5377052" cy="4351338"/>
          </a:xfrm>
        </p:spPr>
        <p:txBody>
          <a:bodyPr/>
          <a:lstStyle/>
          <a:p>
            <a:pPr marL="274269" lvl="1" indent="0">
              <a:buNone/>
            </a:pPr>
            <a:endParaRPr lang="en-US" dirty="0" smtClean="0"/>
          </a:p>
          <a:p>
            <a:pPr marL="274269" lvl="1" indent="0">
              <a:buNone/>
            </a:pPr>
            <a:endParaRPr lang="en-US" dirty="0"/>
          </a:p>
          <a:p>
            <a:pPr marL="274269" lvl="1" indent="0">
              <a:buNone/>
            </a:pPr>
            <a:endParaRPr lang="en-US" dirty="0" smtClean="0"/>
          </a:p>
          <a:p>
            <a:pPr marL="274269" lvl="1" indent="0">
              <a:buNone/>
            </a:pPr>
            <a:endParaRPr lang="en-US" dirty="0"/>
          </a:p>
          <a:p>
            <a:pPr marL="274269" lvl="1" indent="0">
              <a:buNone/>
            </a:pPr>
            <a:endParaRPr lang="en-US" dirty="0" smtClean="0"/>
          </a:p>
          <a:p>
            <a:pPr marL="274269" lvl="1" indent="0">
              <a:buNone/>
            </a:pPr>
            <a:endParaRPr lang="en-US" dirty="0"/>
          </a:p>
          <a:p>
            <a:pPr marL="274269" lvl="1" indent="0">
              <a:buNone/>
            </a:pPr>
            <a:endParaRPr lang="en-US" dirty="0" smtClean="0"/>
          </a:p>
          <a:p>
            <a:pPr marL="274269" lvl="1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906843" y="1828801"/>
            <a:ext cx="4170732" cy="4351338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Single Program Multiple Data?</a:t>
            </a:r>
          </a:p>
          <a:p>
            <a:pPr lvl="1"/>
            <a:endParaRPr lang="en-US" sz="18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Only if each </a:t>
            </a:r>
            <a:r>
              <a:rPr lang="en-US" sz="2000" dirty="0"/>
              <a:t>process has a different begin, </a:t>
            </a:r>
            <a:r>
              <a:rPr lang="en-US" sz="2000" dirty="0" smtClean="0"/>
              <a:t>end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5287" y="2000249"/>
            <a:ext cx="4785284" cy="209288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5287" y="4215211"/>
            <a:ext cx="4785284" cy="209288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6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++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SPMD? Single Program Multiple Data?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code for each process is the same, but</a:t>
            </a:r>
          </a:p>
          <a:p>
            <a:pPr lvl="1"/>
            <a:r>
              <a:rPr lang="en-US" dirty="0" smtClean="0"/>
              <a:t>We need the same N in every process</a:t>
            </a:r>
          </a:p>
          <a:p>
            <a:pPr lvl="1"/>
            <a:r>
              <a:rPr lang="en-US" dirty="0" smtClean="0"/>
              <a:t>We need different begin and end in each of the processes</a:t>
            </a:r>
          </a:p>
          <a:p>
            <a:endParaRPr lang="en-US" dirty="0"/>
          </a:p>
          <a:p>
            <a:r>
              <a:rPr lang="en-US" dirty="0" smtClean="0"/>
              <a:t>How do we achieve this?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Program Multiple Data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6999" y="1828801"/>
            <a:ext cx="4593771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We </a:t>
            </a:r>
            <a:r>
              <a:rPr lang="en-US" sz="2000" dirty="0"/>
              <a:t>can get </a:t>
            </a:r>
            <a:r>
              <a:rPr lang="en-US" sz="2000" dirty="0">
                <a:latin typeface="Consolas" panose="020B0609020204030204" pitchFamily="49" charset="0"/>
              </a:rPr>
              <a:t>N</a:t>
            </a:r>
            <a:r>
              <a:rPr lang="en-US" sz="2000" dirty="0"/>
              <a:t> from the command </a:t>
            </a:r>
            <a:r>
              <a:rPr lang="en-US" sz="2000" dirty="0" smtClean="0"/>
              <a:t>line</a:t>
            </a:r>
          </a:p>
          <a:p>
            <a:r>
              <a:rPr lang="en-US" sz="2000" dirty="0" smtClean="0"/>
              <a:t>But from </a:t>
            </a:r>
            <a:r>
              <a:rPr lang="en-US" sz="2000" dirty="0"/>
              <a:t>every node? </a:t>
            </a:r>
            <a:endParaRPr lang="en-US" sz="2000" dirty="0" smtClean="0"/>
          </a:p>
          <a:p>
            <a:pPr lvl="1"/>
            <a:r>
              <a:rPr lang="en-US" sz="1800" dirty="0" smtClean="0"/>
              <a:t>That’s </a:t>
            </a:r>
            <a:r>
              <a:rPr lang="en-US" sz="1800" dirty="0"/>
              <a:t>a lot of typing</a:t>
            </a:r>
          </a:p>
          <a:p>
            <a:r>
              <a:rPr lang="en-US" sz="2000" dirty="0"/>
              <a:t>Better to get it at just one node and send it </a:t>
            </a:r>
            <a:r>
              <a:rPr lang="en-US" sz="2000" dirty="0" smtClean="0"/>
              <a:t>around</a:t>
            </a:r>
          </a:p>
          <a:p>
            <a:r>
              <a:rPr lang="en-US" sz="2000" dirty="0" smtClean="0"/>
              <a:t>But we want to have a single program</a:t>
            </a:r>
          </a:p>
          <a:p>
            <a:pPr lvl="1"/>
            <a:r>
              <a:rPr lang="en-US" sz="1800" dirty="0" smtClean="0"/>
              <a:t>So we let every process attempt to get N from the command line</a:t>
            </a:r>
          </a:p>
          <a:p>
            <a:pPr lvl="1"/>
            <a:r>
              <a:rPr lang="en-US" sz="1800" dirty="0" smtClean="0"/>
              <a:t>And send N from one of the processes to all others</a:t>
            </a:r>
            <a:endParaRPr lang="en-US" sz="18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B7D345-7B9F-9840-A0B9-B0AD6147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85231" y="2133599"/>
            <a:ext cx="4785284" cy="35394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en-US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endParaRPr lang="en-US" sz="16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6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6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6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7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Single Program Multiple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How do we get the same program to </a:t>
            </a:r>
            <a:r>
              <a:rPr lang="en-US" sz="2000" dirty="0" smtClean="0"/>
              <a:t>do different things?</a:t>
            </a:r>
          </a:p>
          <a:p>
            <a:r>
              <a:rPr lang="en-US" sz="2000" dirty="0"/>
              <a:t>While keeping them the same</a:t>
            </a:r>
            <a:r>
              <a:rPr lang="en-US" sz="2000" dirty="0" smtClean="0"/>
              <a:t>?</a:t>
            </a:r>
          </a:p>
          <a:p>
            <a:pPr lvl="1"/>
            <a:r>
              <a:rPr lang="en-US" sz="1800" dirty="0"/>
              <a:t>Hint: multiple </a:t>
            </a:r>
            <a:r>
              <a:rPr lang="en-US" sz="1800" dirty="0" smtClean="0"/>
              <a:t>data</a:t>
            </a:r>
          </a:p>
          <a:p>
            <a:pPr lvl="1"/>
            <a:r>
              <a:rPr lang="en-US" sz="1800" dirty="0" smtClean="0"/>
              <a:t>Likely use an </a:t>
            </a:r>
            <a:r>
              <a:rPr lang="en-US" sz="1800" dirty="0" smtClean="0">
                <a:latin typeface="Consolas" panose="020B0609020204030204" pitchFamily="49" charset="0"/>
              </a:rPr>
              <a:t>if</a:t>
            </a:r>
            <a:r>
              <a:rPr lang="en-US" sz="1800" dirty="0" smtClean="0"/>
              <a:t> statement</a:t>
            </a:r>
            <a:endParaRPr lang="en-US" sz="1800" dirty="0"/>
          </a:p>
          <a:p>
            <a:r>
              <a:rPr lang="en-US" sz="2000" dirty="0" smtClean="0"/>
              <a:t>So we need means to distinguish the process that executes the code</a:t>
            </a:r>
          </a:p>
          <a:p>
            <a:endParaRPr lang="en-US" sz="2000" dirty="0" smtClean="0"/>
          </a:p>
          <a:p>
            <a:r>
              <a:rPr lang="en-US" sz="2000" dirty="0" smtClean="0"/>
              <a:t>Let’s </a:t>
            </a:r>
            <a:r>
              <a:rPr lang="en-US" sz="2000" dirty="0"/>
              <a:t>say ”the world has </a:t>
            </a:r>
            <a:r>
              <a:rPr lang="en-US" sz="2000" dirty="0">
                <a:latin typeface="Consolas" panose="020B0609020204030204" pitchFamily="49" charset="0"/>
              </a:rPr>
              <a:t>P</a:t>
            </a:r>
            <a:r>
              <a:rPr lang="en-US" sz="2000" dirty="0"/>
              <a:t> processes</a:t>
            </a:r>
            <a:r>
              <a:rPr lang="en-US" sz="2000" dirty="0" smtClean="0"/>
              <a:t>”</a:t>
            </a:r>
          </a:p>
          <a:p>
            <a:r>
              <a:rPr lang="en-US" sz="2000" dirty="0"/>
              <a:t>And each process knows the value of </a:t>
            </a:r>
            <a:r>
              <a:rPr lang="en-US" sz="2000" dirty="0" smtClean="0"/>
              <a:t>its own id</a:t>
            </a:r>
          </a:p>
          <a:p>
            <a:r>
              <a:rPr lang="en-US" sz="2000" dirty="0" smtClean="0"/>
              <a:t>And </a:t>
            </a:r>
            <a:r>
              <a:rPr lang="en-US" sz="2000" dirty="0"/>
              <a:t>each process has an id in the range </a:t>
            </a:r>
            <a:r>
              <a:rPr lang="en-US" sz="2000" dirty="0">
                <a:latin typeface="Consolas" panose="020B0609020204030204" pitchFamily="49" charset="0"/>
              </a:rPr>
              <a:t>[0, P)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B7D345-7B9F-9840-A0B9-B0AD6147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HPX (SPMD)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3" y="1828800"/>
            <a:ext cx="9373470" cy="4937126"/>
          </a:xfrm>
        </p:spPr>
        <p:txBody>
          <a:bodyPr>
            <a:normAutofit fontScale="85000" lnSpcReduction="20000"/>
          </a:bodyPr>
          <a:lstStyle/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 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8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send (‘broadcast’) 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N to all nodes if </a:t>
            </a:r>
            <a:r>
              <a:rPr lang="en-US" sz="1800" dirty="0" err="1">
                <a:solidFill>
                  <a:srgbClr val="008000"/>
                </a:solidFill>
                <a:latin typeface="Consolas" panose="020B0609020204030204" pitchFamily="49" charset="0"/>
              </a:rPr>
              <a:t>locality_id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 == 0 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err="1" smtClean="0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74531F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en-US" sz="18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collect (‘reduce’) 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results from all </a:t>
            </a:r>
            <a:r>
              <a:rPr lang="en-US" sz="18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localities</a:t>
            </a:r>
            <a:endParaRPr lang="en-US" sz="1800" dirty="0">
              <a:solidFill>
                <a:srgbClr val="008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6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better </a:t>
            </a:r>
            <a:r>
              <a:rPr lang="en-US" dirty="0" smtClean="0"/>
              <a:t>Name </a:t>
            </a:r>
            <a:r>
              <a:rPr lang="en-US" dirty="0"/>
              <a:t>than MIMD or SPMD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Andrew Lumsdaine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Distinguished </a:t>
            </a:r>
            <a:r>
              <a:rPr lang="en-US" sz="2000" dirty="0"/>
              <a:t>replicated processes, distributed </a:t>
            </a:r>
            <a:r>
              <a:rPr lang="en-US" sz="2000" dirty="0" smtClean="0"/>
              <a:t>data (</a:t>
            </a:r>
            <a:r>
              <a:rPr lang="en-US" sz="2000" dirty="0"/>
              <a:t>DRPDD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Pronounced </a:t>
            </a:r>
            <a:r>
              <a:rPr lang="en-US" sz="1800" dirty="0"/>
              <a:t>“drop </a:t>
            </a:r>
            <a:r>
              <a:rPr lang="en-US" sz="1800" dirty="0" err="1"/>
              <a:t>dee</a:t>
            </a:r>
            <a:r>
              <a:rPr lang="en-US" sz="1800" dirty="0"/>
              <a:t>”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56</a:t>
            </a:fld>
            <a:endParaRPr lang="en-US"/>
          </a:p>
        </p:txBody>
      </p:sp>
      <p:pic>
        <p:nvPicPr>
          <p:cNvPr id="1026" name="Picture 2" descr="https://homes.cs.washington.edu/~al75/images/lums_portrait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57" y="2438399"/>
            <a:ext cx="2557155" cy="25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HPX Collective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758" y="1828801"/>
            <a:ext cx="900335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We assume that process with </a:t>
            </a:r>
            <a:r>
              <a:rPr lang="en-US" dirty="0" err="1" smtClean="0">
                <a:latin typeface="Consolas" panose="020B0609020204030204" pitchFamily="49" charset="0"/>
              </a:rPr>
              <a:t>locality_id</a:t>
            </a:r>
            <a:r>
              <a:rPr lang="en-US" dirty="0" smtClean="0">
                <a:latin typeface="Consolas" panose="020B0609020204030204" pitchFamily="49" charset="0"/>
              </a:rPr>
              <a:t> == 0</a:t>
            </a:r>
            <a:r>
              <a:rPr lang="en-US" dirty="0" smtClean="0"/>
              <a:t> receives </a:t>
            </a:r>
            <a:r>
              <a:rPr lang="en-US" dirty="0" smtClean="0">
                <a:latin typeface="Consolas" panose="020B0609020204030204" pitchFamily="49" charset="0"/>
              </a:rPr>
              <a:t>N</a:t>
            </a:r>
            <a:r>
              <a:rPr lang="en-US" dirty="0"/>
              <a:t> </a:t>
            </a:r>
            <a:r>
              <a:rPr lang="en-US" dirty="0" smtClean="0"/>
              <a:t>from the command line</a:t>
            </a:r>
            <a:endParaRPr lang="en-US" dirty="0" smtClean="0">
              <a:latin typeface="Consolas" panose="020B0609020204030204" pitchFamily="49" charset="0"/>
            </a:endParaRPr>
          </a:p>
          <a:p>
            <a:r>
              <a:rPr lang="en-US" dirty="0" smtClean="0"/>
              <a:t>This process sends </a:t>
            </a:r>
            <a:r>
              <a:rPr lang="en-US" dirty="0" smtClean="0">
                <a:latin typeface="Consolas" panose="020B0609020204030204" pitchFamily="49" charset="0"/>
              </a:rPr>
              <a:t>N</a:t>
            </a:r>
            <a:r>
              <a:rPr lang="en-US" dirty="0" smtClean="0"/>
              <a:t> to all others</a:t>
            </a:r>
          </a:p>
          <a:p>
            <a:pPr lvl="1"/>
            <a:r>
              <a:rPr lang="en-US" dirty="0" smtClean="0"/>
              <a:t>This is an operation that is called </a:t>
            </a:r>
            <a:r>
              <a:rPr lang="en-US" dirty="0" smtClean="0">
                <a:latin typeface="Consolas" panose="020B0609020204030204" pitchFamily="49" charset="0"/>
              </a:rPr>
              <a:t>broadcast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broadcast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/>
              <a:t>Every process calculates its own </a:t>
            </a:r>
            <a:r>
              <a:rPr lang="en-US" sz="1800" dirty="0">
                <a:latin typeface="Consolas" panose="020B0609020204030204" pitchFamily="49" charset="0"/>
              </a:rPr>
              <a:t>begin</a:t>
            </a:r>
            <a:r>
              <a:rPr lang="en-US" dirty="0" smtClean="0"/>
              <a:t> and </a:t>
            </a:r>
            <a:r>
              <a:rPr lang="en-US" sz="1799" dirty="0">
                <a:latin typeface="Consolas" panose="020B0609020204030204" pitchFamily="49" charset="0"/>
              </a:rPr>
              <a:t>end</a:t>
            </a:r>
            <a:r>
              <a:rPr lang="en-US" dirty="0" smtClean="0"/>
              <a:t> based on its </a:t>
            </a:r>
            <a:r>
              <a:rPr lang="en-US" sz="1799" dirty="0" err="1">
                <a:latin typeface="Consolas" panose="020B0609020204030204" pitchFamily="49" charset="0"/>
              </a:rPr>
              <a:t>locality_id</a:t>
            </a:r>
            <a:endParaRPr lang="en-US" sz="1799" dirty="0">
              <a:latin typeface="Consolas" panose="020B0609020204030204" pitchFamily="49" charset="0"/>
            </a:endParaRPr>
          </a:p>
          <a:p>
            <a:r>
              <a:rPr lang="en-US" dirty="0" smtClean="0"/>
              <a:t>Every process now computes part of the overall solution</a:t>
            </a:r>
          </a:p>
          <a:p>
            <a:r>
              <a:rPr lang="en-US" dirty="0" smtClean="0"/>
              <a:t>In the end, every process needs to provide its partial result, all of which need to be consolidated</a:t>
            </a:r>
          </a:p>
          <a:p>
            <a:pPr lvl="1"/>
            <a:r>
              <a:rPr lang="en-US" dirty="0" smtClean="0"/>
              <a:t>This is an operation that is called </a:t>
            </a:r>
            <a:r>
              <a:rPr lang="en-US" spc="10" dirty="0">
                <a:latin typeface="Consolas" panose="020B0609020204030204" pitchFamily="49" charset="0"/>
              </a:rPr>
              <a:t>reduce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reduce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plus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{});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Program Multiple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3" y="1828800"/>
            <a:ext cx="10030966" cy="4937126"/>
          </a:xfrm>
        </p:spPr>
        <p:txBody>
          <a:bodyPr>
            <a:normAutofit fontScale="85000" lnSpcReduction="20000"/>
          </a:bodyPr>
          <a:lstStyle/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broadcast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err="1" smtClean="0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74531F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reduce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plus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{});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96" y="3793517"/>
            <a:ext cx="7141435" cy="268535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</a:t>
            </a:r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Every process:</a:t>
            </a:r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ndependent </a:t>
            </a:r>
            <a:r>
              <a:rPr lang="en-US" sz="1800" dirty="0"/>
              <a:t>memory space</a:t>
            </a:r>
          </a:p>
          <a:p>
            <a:pPr lvl="1"/>
            <a:r>
              <a:rPr lang="en-US" sz="1800" dirty="0" smtClean="0"/>
              <a:t>Code </a:t>
            </a:r>
            <a:r>
              <a:rPr lang="en-US" sz="1800" dirty="0"/>
              <a:t>is replicated</a:t>
            </a:r>
          </a:p>
          <a:p>
            <a:r>
              <a:rPr lang="en-US" sz="2000" dirty="0"/>
              <a:t>Data are partitioned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union of the partitions should be the whole problem</a:t>
            </a:r>
          </a:p>
          <a:p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FC1D7-CEE2-A145-9E8B-4D0585C7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more Cores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660" y="1827936"/>
            <a:ext cx="7082064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AA2C9-3658-CC48-86C5-3D6C4028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ACBBF-8678-394C-988E-DFB2C98F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1060750" y="1953173"/>
            <a:ext cx="2392053" cy="523220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Replicate 4X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5183253" y="1873183"/>
            <a:ext cx="2739343" cy="954107"/>
          </a:xfrm>
          <a:prstGeom prst="borderCallout1">
            <a:avLst>
              <a:gd name="adj1" fmla="val 100000"/>
              <a:gd name="adj2" fmla="val 42409"/>
              <a:gd name="adj3" fmla="val 205804"/>
              <a:gd name="adj4" fmla="val 23486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Cores </a:t>
            </a:r>
            <a:r>
              <a:rPr lang="en-US" sz="2800"/>
              <a:t>share slower memory</a:t>
            </a:r>
            <a:endParaRPr lang="en-US" sz="2800" dirty="0"/>
          </a:p>
        </p:txBody>
      </p:sp>
      <p:sp>
        <p:nvSpPr>
          <p:cNvPr id="7" name="Line Callout 1 6"/>
          <p:cNvSpPr/>
          <p:nvPr/>
        </p:nvSpPr>
        <p:spPr>
          <a:xfrm>
            <a:off x="985455" y="5398343"/>
            <a:ext cx="2969687" cy="954107"/>
          </a:xfrm>
          <a:prstGeom prst="borderCallout1">
            <a:avLst>
              <a:gd name="adj1" fmla="val 0"/>
              <a:gd name="adj2" fmla="val 78114"/>
              <a:gd name="adj3" fmla="val -64245"/>
              <a:gd name="adj4" fmla="val 121584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Caches need to be kept coherent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8211406" y="1875232"/>
            <a:ext cx="2739343" cy="954107"/>
          </a:xfrm>
          <a:prstGeom prst="borderCallout1">
            <a:avLst>
              <a:gd name="adj1" fmla="val 100000"/>
              <a:gd name="adj2" fmla="val 42409"/>
              <a:gd name="adj3" fmla="val 205804"/>
              <a:gd name="adj4" fmla="val 23486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Include super-slow DRAM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1" y="294198"/>
            <a:ext cx="9928211" cy="1397124"/>
          </a:xfrm>
        </p:spPr>
        <p:txBody>
          <a:bodyPr>
            <a:normAutofit/>
          </a:bodyPr>
          <a:lstStyle/>
          <a:p>
            <a:r>
              <a:rPr lang="en-US" dirty="0"/>
              <a:t>Finding Concurrency (Decomposition)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5169749" cy="463364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8B06B-BD33-AF6E-9BAF-1699BE01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8697F-9DBD-D642-89C4-CC6FA83F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t>60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69719" y="1578306"/>
            <a:ext cx="2393795" cy="1215483"/>
            <a:chOff x="1196898" y="1025912"/>
            <a:chExt cx="2393795" cy="1215483"/>
          </a:xfrm>
        </p:grpSpPr>
        <p:sp>
          <p:nvSpPr>
            <p:cNvPr id="18" name="Line Callout 1 17"/>
            <p:cNvSpPr/>
            <p:nvPr/>
          </p:nvSpPr>
          <p:spPr>
            <a:xfrm>
              <a:off x="1196898" y="1025912"/>
              <a:ext cx="2393795" cy="1215483"/>
            </a:xfrm>
            <a:prstGeom prst="borderCallout1">
              <a:avLst>
                <a:gd name="adj1" fmla="val 127702"/>
                <a:gd name="adj2" fmla="val -57486"/>
                <a:gd name="adj3" fmla="val 45271"/>
                <a:gd name="adj4" fmla="val 55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3305" y="1134426"/>
              <a:ext cx="2057400" cy="92636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69718" y="2880604"/>
            <a:ext cx="2393795" cy="1215483"/>
            <a:chOff x="2064834" y="4667662"/>
            <a:chExt cx="2393795" cy="1215483"/>
          </a:xfrm>
        </p:grpSpPr>
        <p:sp>
          <p:nvSpPr>
            <p:cNvPr id="23" name="Line Callout 1 22"/>
            <p:cNvSpPr/>
            <p:nvPr/>
          </p:nvSpPr>
          <p:spPr>
            <a:xfrm>
              <a:off x="2064834" y="4667662"/>
              <a:ext cx="2393795" cy="1215483"/>
            </a:xfrm>
            <a:prstGeom prst="borderCallout1">
              <a:avLst>
                <a:gd name="adj1" fmla="val 77718"/>
                <a:gd name="adj2" fmla="val -57414"/>
                <a:gd name="adj3" fmla="val 51228"/>
                <a:gd name="adj4" fmla="val 94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4003" y="4819121"/>
              <a:ext cx="2057400" cy="100177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870089" y="4177552"/>
            <a:ext cx="2393795" cy="1215483"/>
            <a:chOff x="1912434" y="4301800"/>
            <a:chExt cx="2393795" cy="1215483"/>
          </a:xfrm>
        </p:grpSpPr>
        <p:sp>
          <p:nvSpPr>
            <p:cNvPr id="22" name="Line Callout 1 21"/>
            <p:cNvSpPr/>
            <p:nvPr/>
          </p:nvSpPr>
          <p:spPr>
            <a:xfrm>
              <a:off x="1912434" y="4301800"/>
              <a:ext cx="2393795" cy="1215483"/>
            </a:xfrm>
            <a:prstGeom prst="borderCallout1">
              <a:avLst>
                <a:gd name="adj1" fmla="val 27949"/>
                <a:gd name="adj2" fmla="val -57560"/>
                <a:gd name="adj3" fmla="val 50383"/>
                <a:gd name="adj4" fmla="val 8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0631" y="4438264"/>
              <a:ext cx="2057400" cy="94255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870089" y="5477658"/>
            <a:ext cx="2393795" cy="1215483"/>
            <a:chOff x="2194777" y="4746485"/>
            <a:chExt cx="2393795" cy="1215483"/>
          </a:xfrm>
        </p:grpSpPr>
        <p:sp>
          <p:nvSpPr>
            <p:cNvPr id="21" name="Line Callout 1 20"/>
            <p:cNvSpPr/>
            <p:nvPr/>
          </p:nvSpPr>
          <p:spPr>
            <a:xfrm>
              <a:off x="2194777" y="4746485"/>
              <a:ext cx="2393795" cy="1215483"/>
            </a:xfrm>
            <a:prstGeom prst="borderCallout1">
              <a:avLst>
                <a:gd name="adj1" fmla="val -20561"/>
                <a:gd name="adj2" fmla="val -57596"/>
                <a:gd name="adj3" fmla="val 51228"/>
                <a:gd name="adj4" fmla="val 51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974" y="4894154"/>
              <a:ext cx="2057400" cy="920144"/>
            </a:xfrm>
            <a:prstGeom prst="rect">
              <a:avLst/>
            </a:prstGeom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4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1261873" y="1828801"/>
            <a:ext cx="6903423" cy="463364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h, </a:t>
            </a:r>
            <a:r>
              <a:rPr lang="en-US" sz="19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 smtClean="0">
                <a:solidFill>
                  <a:srgbClr val="808080"/>
                </a:solidFill>
                <a:latin typeface="Consolas" panose="020B0609020204030204" pitchFamily="49" charset="0"/>
              </a:rPr>
              <a:t>&amp; 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    pi +=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808080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'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000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smtClean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h, </a:t>
            </a:r>
            <a:r>
              <a:rPr lang="en-US" dirty="0" err="1" smtClean="0">
                <a:solidFill>
                  <a:srgbClr val="1F377F"/>
                </a:solidFill>
                <a:latin typeface="Consolas" panose="020B0609020204030204" pitchFamily="49" charset="0"/>
              </a:rPr>
              <a:t>std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::ref(pi)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::ref(pi)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::ref(pi)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thread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pi_helper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::ref(pi)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t2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t3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join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pi);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Threads to Processes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3245E-F243-A3A7-87A0-824E9225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EB567-FB03-9445-8D74-63B0BCBD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DE34C96-BCCE-C44E-B99E-09CA4F3699CF}" type="slidenum">
              <a:rPr lang="en-US" smtClean="0"/>
              <a:t>61</a:t>
            </a:fld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17012" y="238126"/>
            <a:ext cx="426720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++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17012" y="1884615"/>
            <a:ext cx="426720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17012" y="3531104"/>
            <a:ext cx="426720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sz="14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++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17012" y="5165488"/>
            <a:ext cx="426720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4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4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3*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/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4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++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4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4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281302" y="999858"/>
            <a:ext cx="1580971" cy="284575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281302" y="2700472"/>
            <a:ext cx="1580971" cy="150405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281302" y="4401084"/>
            <a:ext cx="1580971" cy="14527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81302" y="4905286"/>
            <a:ext cx="1580971" cy="111451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71787" y="561787"/>
            <a:ext cx="989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071785" y="2285089"/>
            <a:ext cx="989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071786" y="3941341"/>
            <a:ext cx="989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71784" y="5458157"/>
            <a:ext cx="989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2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8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Distinguished Replicated Processes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62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l="3577" r="20464"/>
          <a:stretch/>
        </p:blipFill>
        <p:spPr>
          <a:xfrm>
            <a:off x="1588168" y="3424631"/>
            <a:ext cx="8614611" cy="32697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84353" y="1585359"/>
            <a:ext cx="39341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en-US" sz="1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5615" y="1585358"/>
            <a:ext cx="39341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en-US" sz="1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9325" y="1585360"/>
            <a:ext cx="39341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en-US" sz="1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3468" y="1585360"/>
            <a:ext cx="3934165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[])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en-US" sz="1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1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uint32_t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sz="1000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1000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10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size_t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sz="1000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   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+=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sz="1000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sz="1000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1000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1000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sz="1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1000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sz="1000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000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10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sz="10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04468" y="5689760"/>
            <a:ext cx="10633" cy="827998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15101" y="6517758"/>
            <a:ext cx="2756615" cy="0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571716" y="5689760"/>
            <a:ext cx="0" cy="827998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71716" y="6517758"/>
            <a:ext cx="2785929" cy="0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348205" y="5768411"/>
            <a:ext cx="9440" cy="749347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348205" y="6517758"/>
            <a:ext cx="2026247" cy="0"/>
          </a:xfrm>
          <a:prstGeom prst="straightConnector1">
            <a:avLst/>
          </a:prstGeom>
          <a:ln w="38100">
            <a:solidFill>
              <a:srgbClr val="A87BD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1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</a:t>
            </a:r>
            <a:r>
              <a:rPr lang="en-US" dirty="0" err="1" smtClean="0"/>
              <a:t>DropDee</a:t>
            </a:r>
            <a:r>
              <a:rPr lang="en-US" dirty="0" smtClean="0"/>
              <a:t>’ using HPX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3" y="1828800"/>
            <a:ext cx="6351710" cy="5029199"/>
          </a:xfrm>
        </p:spPr>
        <p:txBody>
          <a:bodyPr>
            <a:normAutofit fontScale="70000" lnSpcReduction="20000"/>
          </a:bodyPr>
          <a:lstStyle/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main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*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[]) {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1'000'000'000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::launch::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sync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>
                <a:solidFill>
                  <a:srgbClr val="2B91AF"/>
                </a:solidFill>
                <a:latin typeface="Consolas" panose="020B0609020204030204" pitchFamily="49" charset="0"/>
              </a:rPr>
              <a:t>uint32_t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&amp;&amp; </a:t>
            </a:r>
            <a:r>
              <a:rPr lang="en-US" dirty="0" err="1">
                <a:solidFill>
                  <a:srgbClr val="808080"/>
                </a:solidFill>
                <a:latin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&gt;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stol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argv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broadcast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num_localities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 err="1" smtClean="0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blocksize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(</a:t>
            </a:r>
            <a:r>
              <a:rPr lang="en-US" dirty="0" err="1">
                <a:solidFill>
                  <a:srgbClr val="1F377F"/>
                </a:solidFill>
                <a:latin typeface="Consolas" panose="020B0609020204030204" pitchFamily="49" charset="0"/>
              </a:rPr>
              <a:t>locality_id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double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0.0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>
                <a:solidFill>
                  <a:srgbClr val="0000FF"/>
                </a:solidFill>
                <a:latin typeface="Consolas" panose="020B0609020204030204" pitchFamily="49" charset="0"/>
              </a:rPr>
              <a:t>long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begin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!=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end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; ++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+=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4.0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/ (</a:t>
            </a:r>
            <a:r>
              <a:rPr lang="en-US" dirty="0">
                <a:solidFill>
                  <a:srgbClr val="098658"/>
                </a:solidFill>
                <a:latin typeface="Consolas" panose="020B06090202040302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+ 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sqr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 smtClean="0">
              <a:solidFill>
                <a:srgbClr val="74531F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74531F"/>
                </a:solidFill>
                <a:latin typeface="Consolas" panose="020B0609020204030204" pitchFamily="49" charset="0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>
                <a:solidFill>
                  <a:srgbClr val="74531F"/>
                </a:solidFill>
                <a:latin typeface="Consolas" panose="020B0609020204030204" pitchFamily="49" charset="0"/>
              </a:rPr>
              <a:t>reduce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hpx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::collectives::</a:t>
            </a:r>
            <a:r>
              <a:rPr lang="en-US" dirty="0" err="1">
                <a:solidFill>
                  <a:srgbClr val="74531F"/>
                </a:solidFill>
                <a:latin typeface="Consolas" panose="020B0609020204030204" pitchFamily="49" charset="0"/>
              </a:rPr>
              <a:t>get_world_communicator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(), 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    </a:t>
            </a:r>
            <a:r>
              <a:rPr lang="en-US" dirty="0">
                <a:solidFill>
                  <a:srgbClr val="8F08C4"/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dirty="0" smtClean="0">
                <a:solidFill>
                  <a:srgbClr val="1F377F"/>
                </a:solidFill>
                <a:latin typeface="Consolas" panose="020B0609020204030204" pitchFamily="49" charset="0"/>
              </a:rPr>
              <a:t>locality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dirty="0" smtClean="0">
                <a:solidFill>
                  <a:srgbClr val="098658"/>
                </a:solidFill>
                <a:latin typeface="Consolas" panose="020B0609020204030204" pitchFamily="49" charset="0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dirty="0" err="1" smtClean="0">
                <a:solidFill>
                  <a:srgbClr val="74531F"/>
                </a:solidFill>
                <a:latin typeface="Consolas" panose="020B0609020204030204" pitchFamily="49" charset="0"/>
              </a:rPr>
              <a:t>println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A31515"/>
                </a:solidFill>
                <a:latin typeface="Consolas" panose="020B0609020204030204" pitchFamily="49" charset="0"/>
              </a:rPr>
              <a:t>pi: {}</a:t>
            </a:r>
            <a:r>
              <a:rPr lang="en-US" dirty="0">
                <a:solidFill>
                  <a:srgbClr val="E21F1F"/>
                </a:solidFill>
                <a:latin typeface="Consolas" panose="020B0609020204030204" pitchFamily="49" charset="0"/>
              </a:rPr>
              <a:t>"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1F377F"/>
                </a:solidFill>
                <a:latin typeface="Consolas" panose="020B0609020204030204" pitchFamily="49" charset="0"/>
              </a:rPr>
              <a:t>pi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marL="274269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767587" y="1828801"/>
            <a:ext cx="3368842" cy="4351338"/>
          </a:xfrm>
        </p:spPr>
        <p:txBody>
          <a:bodyPr>
            <a:noAutofit/>
          </a:bodyPr>
          <a:lstStyle/>
          <a:p>
            <a:r>
              <a:rPr lang="en-US" sz="1800" dirty="0"/>
              <a:t>Get our locality </a:t>
            </a:r>
            <a:r>
              <a:rPr lang="en-US" sz="1800" dirty="0" smtClean="0"/>
              <a:t>id </a:t>
            </a:r>
            <a:r>
              <a:rPr lang="en-US" sz="1800" dirty="0"/>
              <a:t>and number of other nodes</a:t>
            </a:r>
          </a:p>
          <a:p>
            <a:r>
              <a:rPr lang="en-US" sz="1800" dirty="0" smtClean="0"/>
              <a:t>locality </a:t>
            </a:r>
            <a:r>
              <a:rPr lang="en-US" sz="1800" dirty="0"/>
              <a:t>0 gets </a:t>
            </a:r>
            <a:r>
              <a:rPr lang="en-US" sz="1800" dirty="0" smtClean="0"/>
              <a:t>N, shares </a:t>
            </a:r>
            <a:r>
              <a:rPr lang="en-US" sz="1800" dirty="0"/>
              <a:t>N</a:t>
            </a:r>
          </a:p>
          <a:p>
            <a:r>
              <a:rPr lang="en-US" sz="1800" dirty="0"/>
              <a:t>Everyone computes their own partial </a:t>
            </a:r>
            <a:r>
              <a:rPr lang="en-US" sz="1800" dirty="0" smtClean="0"/>
              <a:t>result</a:t>
            </a:r>
          </a:p>
          <a:p>
            <a:r>
              <a:rPr lang="en-US" sz="1800" dirty="0"/>
              <a:t>locality</a:t>
            </a:r>
            <a:r>
              <a:rPr lang="en-US" sz="1800" dirty="0" smtClean="0"/>
              <a:t> </a:t>
            </a:r>
            <a:r>
              <a:rPr lang="en-US" sz="1800" dirty="0"/>
              <a:t>0 collects all partials, adds them, and </a:t>
            </a:r>
            <a:r>
              <a:rPr lang="en-US" sz="1800" dirty="0" smtClean="0"/>
              <a:t>prints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This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pattern is ubiquitous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187D5CB2-48A7-425A-8CBB-1A520B672A4C}" type="slidenum">
              <a:rPr lang="en-US" smtClean="0"/>
              <a:t>63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59655" y="2040556"/>
            <a:ext cx="2107932" cy="288758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602931" y="2695074"/>
            <a:ext cx="1164656" cy="404261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89044" y="3445845"/>
            <a:ext cx="1578543" cy="955333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189044" y="4494999"/>
            <a:ext cx="1578543" cy="1212465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7" y="561634"/>
            <a:ext cx="3810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35" y="3419134"/>
            <a:ext cx="3813602" cy="2860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36" y="2182075"/>
            <a:ext cx="3813600" cy="286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19" y="3805215"/>
            <a:ext cx="2795905" cy="1866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47" y="1181098"/>
            <a:ext cx="2796189" cy="1839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59" y="859264"/>
            <a:ext cx="2958566" cy="64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78" y="5547935"/>
            <a:ext cx="2570102" cy="34696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65339F38-439B-42BE-A6DB-D203DE66964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Symmetric Multi-Processor (SMP)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32" y="1827936"/>
            <a:ext cx="3388715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FD19B-9A38-424A-BD93-CEFA58CD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D5BF5B-E822-454F-970E-5C7D2764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780087" y="1791829"/>
            <a:ext cx="2392053" cy="954107"/>
          </a:xfrm>
          <a:prstGeom prst="borderCallout1">
            <a:avLst>
              <a:gd name="adj1" fmla="val 49792"/>
              <a:gd name="adj2" fmla="val 100669"/>
              <a:gd name="adj3" fmla="val 43461"/>
              <a:gd name="adj4" fmla="val 128537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Multiple CPU chips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780087" y="3170536"/>
            <a:ext cx="2392053" cy="523220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AKA “sockets”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8209784" y="2007205"/>
            <a:ext cx="2778323" cy="1384995"/>
          </a:xfrm>
          <a:prstGeom prst="borderCallout1">
            <a:avLst>
              <a:gd name="adj1" fmla="val 100000"/>
              <a:gd name="adj2" fmla="val 11645"/>
              <a:gd name="adj3" fmla="val 160919"/>
              <a:gd name="adj4" fmla="val -42168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Memory may be </a:t>
            </a:r>
            <a:r>
              <a:rPr lang="en-US" sz="2800"/>
              <a:t>uniformly shared among sockets</a:t>
            </a:r>
            <a:endParaRPr lang="en-US" sz="2800" dirty="0"/>
          </a:p>
        </p:txBody>
      </p:sp>
      <p:sp>
        <p:nvSpPr>
          <p:cNvPr id="8" name="Line Callout 1 7"/>
          <p:cNvSpPr/>
          <p:nvPr/>
        </p:nvSpPr>
        <p:spPr>
          <a:xfrm>
            <a:off x="799195" y="4657437"/>
            <a:ext cx="3182314" cy="1384995"/>
          </a:xfrm>
          <a:prstGeom prst="borderCallout1">
            <a:avLst>
              <a:gd name="adj1" fmla="val 29407"/>
              <a:gd name="adj2" fmla="val 100000"/>
              <a:gd name="adj3" fmla="val 12171"/>
              <a:gd name="adj4" fmla="val 141227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Caches still need to be kept </a:t>
            </a:r>
            <a:r>
              <a:rPr lang="en-US" sz="2800"/>
              <a:t>(somewhat) coherent</a:t>
            </a:r>
            <a:endParaRPr lang="en-US" sz="2800" dirty="0"/>
          </a:p>
        </p:txBody>
      </p:sp>
      <p:sp>
        <p:nvSpPr>
          <p:cNvPr id="9" name="Line Callout 1 8"/>
          <p:cNvSpPr/>
          <p:nvPr/>
        </p:nvSpPr>
        <p:spPr>
          <a:xfrm>
            <a:off x="8216882" y="4642039"/>
            <a:ext cx="2778323" cy="954107"/>
          </a:xfrm>
          <a:prstGeom prst="borderCallout1">
            <a:avLst>
              <a:gd name="adj1" fmla="val 59642"/>
              <a:gd name="adj2" fmla="val 0"/>
              <a:gd name="adj3" fmla="val 49318"/>
              <a:gd name="adj4" fmla="val -42376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Uniform </a:t>
            </a:r>
            <a:r>
              <a:rPr lang="en-US" sz="2800"/>
              <a:t>memory access (UMA)</a:t>
            </a:r>
            <a:endParaRPr lang="en-US" sz="28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Asymmetric Multi-Processor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239" y="1827936"/>
            <a:ext cx="4274905" cy="4353387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AA5AA-0327-9F42-9300-C6F50CED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ED2911-55CC-6A40-B37F-1163069D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648905" y="1732998"/>
            <a:ext cx="2392053" cy="954107"/>
          </a:xfrm>
          <a:prstGeom prst="borderCallout1">
            <a:avLst>
              <a:gd name="adj1" fmla="val 100000"/>
              <a:gd name="adj2" fmla="val 85520"/>
              <a:gd name="adj3" fmla="val 131096"/>
              <a:gd name="adj4" fmla="val 12096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Multiple CPU chips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664850" y="3169040"/>
            <a:ext cx="2392053" cy="523220"/>
          </a:xfrm>
          <a:prstGeom prst="borderCallout1">
            <a:avLst>
              <a:gd name="adj1" fmla="val 100000"/>
              <a:gd name="adj2" fmla="val 85520"/>
              <a:gd name="adj3" fmla="val 136187"/>
              <a:gd name="adj4" fmla="val 111394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AKA “sockets”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8017384" y="1948377"/>
            <a:ext cx="3352417" cy="1384995"/>
          </a:xfrm>
          <a:prstGeom prst="borderCallout1">
            <a:avLst>
              <a:gd name="adj1" fmla="val 48975"/>
              <a:gd name="adj2" fmla="val -302"/>
              <a:gd name="adj3" fmla="val 58771"/>
              <a:gd name="adj4" fmla="val -46026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Memory may </a:t>
            </a:r>
            <a:r>
              <a:rPr lang="en-US" sz="2800"/>
              <a:t>be non- uniformly shared among sockets</a:t>
            </a:r>
            <a:endParaRPr lang="en-US" sz="2800" dirty="0"/>
          </a:p>
        </p:txBody>
      </p:sp>
      <p:sp>
        <p:nvSpPr>
          <p:cNvPr id="9" name="Line Callout 1 8"/>
          <p:cNvSpPr/>
          <p:nvPr/>
        </p:nvSpPr>
        <p:spPr>
          <a:xfrm>
            <a:off x="664849" y="4711702"/>
            <a:ext cx="3182314" cy="1384995"/>
          </a:xfrm>
          <a:prstGeom prst="borderCallout1">
            <a:avLst>
              <a:gd name="adj1" fmla="val 29407"/>
              <a:gd name="adj2" fmla="val 100000"/>
              <a:gd name="adj3" fmla="val 19107"/>
              <a:gd name="adj4" fmla="val 128642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Caches still need to be kept (somewhat) coherent: CC-NUMA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8061208" y="4234634"/>
            <a:ext cx="3226183" cy="1815882"/>
          </a:xfrm>
          <a:prstGeom prst="borderCallout1">
            <a:avLst>
              <a:gd name="adj1" fmla="val 59642"/>
              <a:gd name="adj2" fmla="val 0"/>
              <a:gd name="adj3" fmla="val 28581"/>
              <a:gd name="adj4" fmla="val -48866"/>
            </a:avLst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Non-uniform memory access (NUMA </a:t>
            </a:r>
            <a:r>
              <a:rPr lang="mr-IN" sz="2800" dirty="0"/>
              <a:t>–</a:t>
            </a:r>
            <a:r>
              <a:rPr lang="en-US" sz="2800" dirty="0"/>
              <a:t> most common)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8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Next Step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815" y="3542288"/>
            <a:ext cx="8596680" cy="247721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9225E-93FE-BD40-B868-7AE293C9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CSC4700, Spring 2025, Introduction to Distributed Parallelism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1E86D-CAF4-1642-B7FE-F8FE368A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489741" y="1961460"/>
            <a:ext cx="2073111" cy="954107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Put sockets on a blade 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2663891" y="1961460"/>
            <a:ext cx="2027887" cy="954107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Put blades in a chassis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4789095" y="1961460"/>
            <a:ext cx="1959710" cy="954107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Put </a:t>
            </a:r>
            <a:r>
              <a:rPr lang="en-US" sz="2800"/>
              <a:t>chassis in a rack</a:t>
            </a:r>
            <a:endParaRPr lang="en-US" sz="2800" dirty="0"/>
          </a:p>
        </p:txBody>
      </p:sp>
      <p:sp>
        <p:nvSpPr>
          <p:cNvPr id="9" name="Line Callout 1 8"/>
          <p:cNvSpPr/>
          <p:nvPr/>
        </p:nvSpPr>
        <p:spPr>
          <a:xfrm>
            <a:off x="6846122" y="1961460"/>
            <a:ext cx="1959710" cy="954107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Put racks in </a:t>
            </a:r>
            <a:r>
              <a:rPr lang="en-US" sz="2800"/>
              <a:t>a center</a:t>
            </a:r>
            <a:endParaRPr lang="en-US" sz="2800" dirty="0"/>
          </a:p>
        </p:txBody>
      </p:sp>
      <p:sp>
        <p:nvSpPr>
          <p:cNvPr id="10" name="Line Callout 1 9"/>
          <p:cNvSpPr/>
          <p:nvPr/>
        </p:nvSpPr>
        <p:spPr>
          <a:xfrm>
            <a:off x="8903149" y="1961460"/>
            <a:ext cx="2112713" cy="954107"/>
          </a:xfrm>
          <a:prstGeom prst="borderCallout1">
            <a:avLst>
              <a:gd name="adj1" fmla="val 100000"/>
              <a:gd name="adj2" fmla="val 85520"/>
              <a:gd name="adj3" fmla="val 154831"/>
              <a:gd name="adj4" fmla="val 110597"/>
            </a:avLst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defRPr sz="2800">
                <a:latin typeface="Calibri"/>
              </a:defRPr>
            </a:pPr>
            <a:r>
              <a:rPr lang="en-US" sz="2800" dirty="0"/>
              <a:t>Put centers in the cloud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3/25/2025,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View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1 - Welcome and Introduction</Template>
  <TotalTime>2549</TotalTime>
  <Words>6351</Words>
  <Application>Microsoft Office PowerPoint</Application>
  <PresentationFormat>Widescreen</PresentationFormat>
  <Paragraphs>885</Paragraphs>
  <Slides>64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Calibri</vt:lpstr>
      <vt:lpstr>Cambria Math</vt:lpstr>
      <vt:lpstr>Century Schoolbook</vt:lpstr>
      <vt:lpstr>Consolas</vt:lpstr>
      <vt:lpstr>等线</vt:lpstr>
      <vt:lpstr>Mangal</vt:lpstr>
      <vt:lpstr>Wingdings 2</vt:lpstr>
      <vt:lpstr>View</vt:lpstr>
      <vt:lpstr>Introduction to Distributed Parallelism</vt:lpstr>
      <vt:lpstr>Scaling Progression of CPUs</vt:lpstr>
      <vt:lpstr>Pipelining</vt:lpstr>
      <vt:lpstr>Hierarchical Memory</vt:lpstr>
      <vt:lpstr>Multicore CPUs</vt:lpstr>
      <vt:lpstr>Even more Cores</vt:lpstr>
      <vt:lpstr>Symmetric Multi-Processor (SMP)</vt:lpstr>
      <vt:lpstr>Asymmetric Multi-Processor</vt:lpstr>
      <vt:lpstr>The Next Step</vt:lpstr>
      <vt:lpstr>Then you have a Supercomputer</vt:lpstr>
      <vt:lpstr>Need More Power?  Buy More Hardware!</vt:lpstr>
      <vt:lpstr>Top500 as of Nov 2024 (top500.org)</vt:lpstr>
      <vt:lpstr>The HPC Canon (as of 2025)</vt:lpstr>
      <vt:lpstr>There are no “parallel” Computers</vt:lpstr>
      <vt:lpstr>There are no “parallel” Programs</vt:lpstr>
      <vt:lpstr>Distributed Memory</vt:lpstr>
      <vt:lpstr>Distributed Memory</vt:lpstr>
      <vt:lpstr>Distributed Memory</vt:lpstr>
      <vt:lpstr>Distributed Memory</vt:lpstr>
      <vt:lpstr>Distributed Memory</vt:lpstr>
      <vt:lpstr>Distributed Memory</vt:lpstr>
      <vt:lpstr>Distributed Memory</vt:lpstr>
      <vt:lpstr>Single Program Multiple Data Model (SPMD)</vt:lpstr>
      <vt:lpstr>SPMD</vt:lpstr>
      <vt:lpstr>SPMD</vt:lpstr>
      <vt:lpstr>Distributed Memory</vt:lpstr>
      <vt:lpstr>Distributed memory</vt:lpstr>
      <vt:lpstr>Distributed Memory</vt:lpstr>
      <vt:lpstr>Communicating Sequential Processes</vt:lpstr>
      <vt:lpstr>Example</vt:lpstr>
      <vt:lpstr>Back to our trusty Example (one of them)</vt:lpstr>
      <vt:lpstr>Numerical Integration</vt:lpstr>
      <vt:lpstr>Numerical Integration</vt:lpstr>
      <vt:lpstr>Numerical Integration (Sequential)</vt:lpstr>
      <vt:lpstr>Parallelization Strategy</vt:lpstr>
      <vt:lpstr>Parallelization Strategy, SPMD version</vt:lpstr>
      <vt:lpstr>Finding Concurrency</vt:lpstr>
      <vt:lpstr>Finding Concurrency</vt:lpstr>
      <vt:lpstr>Finding Concurrency</vt:lpstr>
      <vt:lpstr>Finding Concurrency</vt:lpstr>
      <vt:lpstr>Finding Concurrency</vt:lpstr>
      <vt:lpstr>Finding Concurrency</vt:lpstr>
      <vt:lpstr>Finding Concurrency</vt:lpstr>
      <vt:lpstr>Communicating sequential Processes / SPMD</vt:lpstr>
      <vt:lpstr>Communicating sequential processes / SPMD</vt:lpstr>
      <vt:lpstr>Threads</vt:lpstr>
      <vt:lpstr>Shared Memory Parallelism</vt:lpstr>
      <vt:lpstr>Distributed Memory Parallelism</vt:lpstr>
      <vt:lpstr>Distributed Memory Parallelism</vt:lpstr>
      <vt:lpstr>Distributed Memory Parallelism</vt:lpstr>
      <vt:lpstr>SPMD? Single Program Multiple Data?</vt:lpstr>
      <vt:lpstr>SPMD? Single Program Multiple Data?</vt:lpstr>
      <vt:lpstr>Single Program Multiple Data</vt:lpstr>
      <vt:lpstr>Single Program Multiple Data</vt:lpstr>
      <vt:lpstr>Single HPX (SPMD) Program</vt:lpstr>
      <vt:lpstr>A better Name than MIMD or SPMD</vt:lpstr>
      <vt:lpstr>HPX Collective Operations</vt:lpstr>
      <vt:lpstr>Single Program Multiple Data</vt:lpstr>
      <vt:lpstr>Distributed Memory</vt:lpstr>
      <vt:lpstr>Finding Concurrency (Decomposition)</vt:lpstr>
      <vt:lpstr>Threads to Processes</vt:lpstr>
      <vt:lpstr>Distinguished Replicated Processes</vt:lpstr>
      <vt:lpstr>‘DropDee’ using HPX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Hartmut Kaiser</dc:creator>
  <cp:lastModifiedBy>Hartmut Kaiser</cp:lastModifiedBy>
  <cp:revision>383</cp:revision>
  <dcterms:created xsi:type="dcterms:W3CDTF">2024-06-27T20:10:03Z</dcterms:created>
  <dcterms:modified xsi:type="dcterms:W3CDTF">2025-03-25T20:07:18Z</dcterms:modified>
</cp:coreProperties>
</file>