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7.jpg" ContentType="image/jpeg"/>
  <Override PartName="/ppt/media/image18.jpg" ContentType="image/jpeg"/>
  <Override PartName="/ppt/media/image19.jpg" ContentType="image/jpeg"/>
  <Override PartName="/ppt/media/image21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1"/>
  </p:sldMasterIdLst>
  <p:notesMasterIdLst>
    <p:notesMasterId r:id="rId59"/>
  </p:notesMasterIdLst>
  <p:handoutMasterIdLst>
    <p:handoutMasterId r:id="rId60"/>
  </p:handoutMasterIdLst>
  <p:sldIdLst>
    <p:sldId id="256" r:id="rId2"/>
    <p:sldId id="319" r:id="rId3"/>
    <p:sldId id="320" r:id="rId4"/>
    <p:sldId id="469" r:id="rId5"/>
    <p:sldId id="323" r:id="rId6"/>
    <p:sldId id="324" r:id="rId7"/>
    <p:sldId id="328" r:id="rId8"/>
    <p:sldId id="470" r:id="rId9"/>
    <p:sldId id="568" r:id="rId10"/>
    <p:sldId id="333" r:id="rId11"/>
    <p:sldId id="471" r:id="rId12"/>
    <p:sldId id="472" r:id="rId13"/>
    <p:sldId id="473" r:id="rId14"/>
    <p:sldId id="475" r:id="rId15"/>
    <p:sldId id="476" r:id="rId16"/>
    <p:sldId id="478" r:id="rId17"/>
    <p:sldId id="479" r:id="rId18"/>
    <p:sldId id="480" r:id="rId19"/>
    <p:sldId id="362" r:id="rId20"/>
    <p:sldId id="555" r:id="rId21"/>
    <p:sldId id="481" r:id="rId22"/>
    <p:sldId id="482" r:id="rId23"/>
    <p:sldId id="483" r:id="rId24"/>
    <p:sldId id="484" r:id="rId25"/>
    <p:sldId id="485" r:id="rId26"/>
    <p:sldId id="556" r:id="rId27"/>
    <p:sldId id="376" r:id="rId28"/>
    <p:sldId id="486" r:id="rId29"/>
    <p:sldId id="487" r:id="rId30"/>
    <p:sldId id="488" r:id="rId31"/>
    <p:sldId id="557" r:id="rId32"/>
    <p:sldId id="489" r:id="rId33"/>
    <p:sldId id="490" r:id="rId34"/>
    <p:sldId id="491" r:id="rId35"/>
    <p:sldId id="492" r:id="rId36"/>
    <p:sldId id="493" r:id="rId37"/>
    <p:sldId id="494" r:id="rId38"/>
    <p:sldId id="495" r:id="rId39"/>
    <p:sldId id="496" r:id="rId40"/>
    <p:sldId id="405" r:id="rId41"/>
    <p:sldId id="559" r:id="rId42"/>
    <p:sldId id="560" r:id="rId43"/>
    <p:sldId id="562" r:id="rId44"/>
    <p:sldId id="563" r:id="rId45"/>
    <p:sldId id="565" r:id="rId46"/>
    <p:sldId id="558" r:id="rId47"/>
    <p:sldId id="497" r:id="rId48"/>
    <p:sldId id="567" r:id="rId49"/>
    <p:sldId id="498" r:id="rId50"/>
    <p:sldId id="499" r:id="rId51"/>
    <p:sldId id="500" r:id="rId52"/>
    <p:sldId id="502" r:id="rId53"/>
    <p:sldId id="501" r:id="rId54"/>
    <p:sldId id="503" r:id="rId55"/>
    <p:sldId id="504" r:id="rId56"/>
    <p:sldId id="566" r:id="rId57"/>
    <p:sldId id="316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2" userDrawn="1">
          <p15:clr>
            <a:srgbClr val="A4A3A4"/>
          </p15:clr>
        </p15:guide>
        <p15:guide id="2" pos="3504" userDrawn="1">
          <p15:clr>
            <a:srgbClr val="A4A3A4"/>
          </p15:clr>
        </p15:guide>
        <p15:guide id="3" pos="61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504" autoAdjust="0"/>
    <p:restoredTop sz="94660"/>
  </p:normalViewPr>
  <p:slideViewPr>
    <p:cSldViewPr showGuides="1">
      <p:cViewPr varScale="1">
        <p:scale>
          <a:sx n="94" d="100"/>
          <a:sy n="94" d="100"/>
        </p:scale>
        <p:origin x="84" y="594"/>
      </p:cViewPr>
      <p:guideLst>
        <p:guide orient="horz" pos="1632"/>
        <p:guide pos="3504"/>
        <p:guide pos="61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C64BDFB-B9BD-4892-ACD9-C1EDDC6DA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989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EA311F5-81D1-4A14-8FD1-7C7E09D33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3819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5B58CF8-7699-47D1-90E2-E595041BA604}" type="slidenum">
              <a:rPr lang="en-US" smtClean="0">
                <a:latin typeface="Times New Roman" charset="0"/>
              </a:rPr>
              <a:pPr/>
              <a:t>1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5210F-3153-47D6-B786-4D5C9DCDB62B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542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4/8/2025, Lecture 18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CSC4700, Spring 2025, GPU Programming, the C++ Way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54B002-1069-41D2-983F-42442602FB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7217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4/8/2025, Lecture 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CSC4700, Spring 2025, GPU Programming, the C++ Way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658721-BE65-4739-8B71-BD211377DF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44744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4/8/2025, Lecture 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CSC4700, Spring 2025, GPU Programming, the C++ Way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9E6965-4D71-4FDB-A572-ED1539AAE8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97577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4/8/2025, Lecture 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CSC4700, Spring 2025, GPU Programming, the C++ Way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5AD73E-ED04-4483-87A9-ED19382BA99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362" y="5711011"/>
            <a:ext cx="1151478" cy="114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700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4/8/2025, Lecture 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CSC4700, Spring 2025, GPU Programming, the C++ Way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3C63FC-4E59-4D97-A113-142C71B796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362" y="5711011"/>
            <a:ext cx="1151478" cy="114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181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4/8/2025, Lecture 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CSC4700, Spring 2025, GPU Programming, the C++ Way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6F4A78-CFA0-4D3C-ADB9-4C0A36DEDC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362" y="5711011"/>
            <a:ext cx="1151478" cy="114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699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4/8/2025, Lecture 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CSC4700, Spring 2025, GPU Programming, the C++ Way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C5DD30-0B16-4AC0-AC11-6CA557F75B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362" y="5711011"/>
            <a:ext cx="1151478" cy="114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16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4/8/2025, Lecture 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CSC4700, Spring 2025, GPU Programming, the C++ Way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2C3D4-BB28-4719-8C24-4AFD7B6EA4F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362" y="5711011"/>
            <a:ext cx="1151478" cy="114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569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4/8/2025, Lecture 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CSC4700, Spring 2025, GPU Programming, the C++ Way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8FC81A-007E-49E1-8F80-46C53711C0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4630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4/8/2025, Lecture 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CSC4700, Spring 2025, GPU Programming, the C++ Way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D9E07B-0BE4-45AE-9192-0C3B1CF97A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163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4/8/2025, Lecture 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CSC4700, Spring 2025, GPU Programming, the C++ Way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6073D-77C2-41CE-8663-6A6B05C8EA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929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4/8/2025, Lecture 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CSC4700, Spring 2025, GPU Programming, the C++ Way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8AD9E07B-0BE4-45AE-9192-0C3B1CF97A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1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kokkos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STEllAR-GROUP/hpx-kokkos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18.jp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GPU Programming, the C++ Way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</a:t>
            </a:r>
            <a:r>
              <a:rPr lang="en-US" dirty="0" smtClean="0"/>
              <a:t>18</a:t>
            </a:r>
            <a:endParaRPr lang="en-US" dirty="0"/>
          </a:p>
          <a:p>
            <a:r>
              <a:rPr lang="en-US" dirty="0"/>
              <a:t>Hartmut Kaiser</a:t>
            </a:r>
          </a:p>
          <a:p>
            <a:r>
              <a:rPr lang="en-US" dirty="0"/>
              <a:t>https://</a:t>
            </a:r>
            <a:r>
              <a:rPr lang="en-US" dirty="0" smtClean="0"/>
              <a:t>teaching.hkaiser.org/spring2025/csc4700/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Kokkos</a:t>
            </a:r>
            <a:r>
              <a:rPr lang="en-US" dirty="0" smtClean="0"/>
              <a:t> for Data-parallel Patterns (Algorithms)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are computational bodies given to </a:t>
            </a:r>
            <a:r>
              <a:rPr lang="en-US" dirty="0" err="1"/>
              <a:t>Kokkos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As </a:t>
            </a:r>
            <a:r>
              <a:rPr lang="en-US" dirty="0" smtClean="0"/>
              <a:t>function objects (or lambdas), </a:t>
            </a:r>
            <a:r>
              <a:rPr lang="en-US" dirty="0"/>
              <a:t>a common pattern in C</a:t>
            </a:r>
            <a:r>
              <a:rPr lang="en-US" dirty="0" smtClean="0"/>
              <a:t>++</a:t>
            </a:r>
            <a:endParaRPr lang="en-US" dirty="0"/>
          </a:p>
          <a:p>
            <a:r>
              <a:rPr lang="en-US" dirty="0"/>
              <a:t>Quick review, a </a:t>
            </a:r>
            <a:r>
              <a:rPr lang="en-US" dirty="0" smtClean="0"/>
              <a:t>function object </a:t>
            </a:r>
            <a:r>
              <a:rPr lang="en-US" dirty="0"/>
              <a:t>is a function with </a:t>
            </a:r>
            <a:r>
              <a:rPr lang="en-US" dirty="0" smtClean="0"/>
              <a:t>associated data</a:t>
            </a:r>
            <a:r>
              <a:rPr lang="en-US" dirty="0"/>
              <a:t>. Example:</a:t>
            </a: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endParaRPr lang="en-US" sz="1600" spc="0" dirty="0" smtClean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parallel_function_object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  <a:endParaRPr lang="en-US" sz="16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8000"/>
                </a:solidFill>
                <a:latin typeface="Consolas" panose="020B0609020204030204" pitchFamily="49" charset="0"/>
              </a:rPr>
              <a:t>    // ...</a:t>
            </a:r>
            <a:endParaRPr lang="en-US" sz="16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operator()(</a:t>
            </a:r>
            <a:r>
              <a:rPr lang="en-US" sz="1600" spc="0" dirty="0">
                <a:solidFill>
                  <a:srgbClr val="008000"/>
                </a:solidFill>
                <a:latin typeface="Consolas" panose="020B0609020204030204" pitchFamily="49" charset="0"/>
              </a:rPr>
              <a:t>/* a work assignment */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16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endParaRPr lang="en-US" sz="16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{</a:t>
            </a: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8000"/>
                </a:solidFill>
                <a:latin typeface="Consolas" panose="020B0609020204030204" pitchFamily="49" charset="0"/>
              </a:rPr>
              <a:t>        // ... computational body ...</a:t>
            </a:r>
            <a:endParaRPr lang="en-US" sz="16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8000"/>
                </a:solidFill>
                <a:latin typeface="Consolas" panose="020B0609020204030204" pitchFamily="49" charset="0"/>
              </a:rPr>
              <a:t>    // ...</a:t>
            </a:r>
            <a:endParaRPr lang="en-US" sz="16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</a:p>
          <a:p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GPU Programming, the C++ Way</a:t>
            </a:r>
            <a:endParaRPr lang="en-US" dirty="0"/>
          </a:p>
        </p:txBody>
      </p:sp>
      <p:sp>
        <p:nvSpPr>
          <p:cNvPr id="6" name="object 6"/>
          <p:cNvSpPr txBox="1"/>
          <p:nvPr/>
        </p:nvSpPr>
        <p:spPr>
          <a:xfrm>
            <a:off x="9681740" y="6389846"/>
            <a:ext cx="450487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>
              <a:lnSpc>
                <a:spcPts val="1338"/>
              </a:lnSpc>
            </a:pPr>
            <a:r>
              <a:rPr sz="1189" spc="-20" dirty="0">
                <a:solidFill>
                  <a:srgbClr val="FFFFFF"/>
                </a:solidFill>
                <a:latin typeface="Tahoma"/>
                <a:cs typeface="Tahoma"/>
              </a:rPr>
              <a:t>14/83</a:t>
            </a:r>
            <a:endParaRPr sz="1189">
              <a:latin typeface="Tahoma"/>
              <a:cs typeface="Tahoma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4/8/2025, Lecture 18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EC5AD73E-ED04-4483-87A9-ED19382BA99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88808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Kokkos</a:t>
            </a:r>
            <a:r>
              <a:rPr lang="en-US" dirty="0" smtClean="0"/>
              <a:t> for Data-parallel </a:t>
            </a:r>
            <a:r>
              <a:rPr lang="en-US" dirty="0"/>
              <a:t>Patterns (Algorithms)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261872" y="1828800"/>
            <a:ext cx="10305606" cy="4561046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How is work assigned to </a:t>
            </a:r>
            <a:r>
              <a:rPr lang="en-US" sz="2200" dirty="0" smtClean="0"/>
              <a:t>function object </a:t>
            </a:r>
            <a:r>
              <a:rPr lang="en-US" sz="2200" dirty="0"/>
              <a:t>operators?</a:t>
            </a:r>
          </a:p>
          <a:p>
            <a:pPr lvl="1"/>
            <a:r>
              <a:rPr lang="en-US" sz="1900" dirty="0"/>
              <a:t>A total amount of work items is given to a </a:t>
            </a:r>
            <a:r>
              <a:rPr lang="en-US" sz="1900" dirty="0" err="1"/>
              <a:t>Kokkos</a:t>
            </a:r>
            <a:r>
              <a:rPr lang="en-US" sz="1900" dirty="0"/>
              <a:t> </a:t>
            </a:r>
            <a:r>
              <a:rPr lang="en-US" sz="1900" dirty="0" smtClean="0"/>
              <a:t>pattern (algorithm)</a:t>
            </a:r>
            <a:endParaRPr lang="en-US" sz="1800" spc="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endParaRPr lang="en-US" sz="1600" spc="0" dirty="0" smtClean="0">
              <a:solidFill>
                <a:srgbClr val="2B91AF"/>
              </a:solidFill>
              <a:latin typeface="Consolas" panose="020B0609020204030204" pitchFamily="49" charset="0"/>
            </a:endParaRP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parallel_function_object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fo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Kokkos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parallel_for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number_of_iterations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fo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endParaRPr lang="en-US" sz="16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vl="1"/>
            <a:r>
              <a:rPr lang="en-US" sz="1900" dirty="0" smtClean="0"/>
              <a:t>And </a:t>
            </a:r>
            <a:r>
              <a:rPr lang="en-US" sz="1900" dirty="0"/>
              <a:t>work items are assigned to </a:t>
            </a:r>
            <a:r>
              <a:rPr lang="en-US" sz="1900" dirty="0" smtClean="0"/>
              <a:t>function objects </a:t>
            </a:r>
            <a:r>
              <a:rPr lang="en-US" sz="1900" dirty="0"/>
              <a:t>one-by-one:</a:t>
            </a: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endParaRPr lang="en-US" sz="1600" spc="0" dirty="0" smtClean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parallel_function_object</a:t>
            </a:r>
            <a:r>
              <a:rPr lang="en-US" sz="1600" spc="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en-US" sz="16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operator()(</a:t>
            </a:r>
            <a:r>
              <a:rPr lang="en-US" sz="16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808080"/>
                </a:solidFill>
                <a:latin typeface="Consolas" panose="020B0609020204030204" pitchFamily="49" charset="0"/>
              </a:rPr>
              <a:t>index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1600" spc="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600" spc="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 </a:t>
            </a:r>
            <a:r>
              <a:rPr lang="en-US" sz="1600" spc="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/* computational body */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endParaRPr lang="en-US" sz="16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200" dirty="0" smtClean="0"/>
              <a:t>Warning</a:t>
            </a:r>
            <a:r>
              <a:rPr lang="en-US" sz="2200" dirty="0"/>
              <a:t>: concurrency and order</a:t>
            </a:r>
          </a:p>
          <a:p>
            <a:pPr lvl="1"/>
            <a:r>
              <a:rPr lang="en-US" sz="1900" dirty="0" smtClean="0"/>
              <a:t>Concurrency and ordering of parallel iterations is not guaranteed by </a:t>
            </a:r>
            <a:br>
              <a:rPr lang="en-US" sz="1900" dirty="0" smtClean="0"/>
            </a:br>
            <a:r>
              <a:rPr lang="en-US" sz="1900" dirty="0" smtClean="0"/>
              <a:t>the </a:t>
            </a:r>
            <a:r>
              <a:rPr lang="en-US" sz="1900" dirty="0" err="1" smtClean="0"/>
              <a:t>Kokkos</a:t>
            </a:r>
            <a:r>
              <a:rPr lang="en-US" sz="1900" dirty="0" smtClean="0"/>
              <a:t> runtime.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GPU Programming, the C++ Way</a:t>
            </a:r>
            <a:endParaRPr lang="en-US" dirty="0"/>
          </a:p>
        </p:txBody>
      </p:sp>
      <p:sp>
        <p:nvSpPr>
          <p:cNvPr id="6" name="object 6"/>
          <p:cNvSpPr txBox="1"/>
          <p:nvPr/>
        </p:nvSpPr>
        <p:spPr>
          <a:xfrm>
            <a:off x="9681740" y="6389846"/>
            <a:ext cx="450487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>
              <a:lnSpc>
                <a:spcPts val="1338"/>
              </a:lnSpc>
            </a:pPr>
            <a:r>
              <a:rPr sz="1189" spc="-20" dirty="0">
                <a:solidFill>
                  <a:srgbClr val="FFFFFF"/>
                </a:solidFill>
                <a:latin typeface="Tahoma"/>
                <a:cs typeface="Tahoma"/>
              </a:rPr>
              <a:t>14/83</a:t>
            </a:r>
            <a:endParaRPr sz="1189">
              <a:latin typeface="Tahoma"/>
              <a:cs typeface="Tahoma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4/8/2025, Lecture 18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EC5AD73E-ED04-4483-87A9-ED19382BA99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6668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dirty="0" err="1"/>
              <a:t>Kokkos</a:t>
            </a:r>
            <a:r>
              <a:rPr lang="en-US" dirty="0"/>
              <a:t> for Data-parallel Patterns (Algorithms)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648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complete picture (using </a:t>
            </a:r>
            <a:r>
              <a:rPr lang="en-US" dirty="0" smtClean="0"/>
              <a:t>function objects):</a:t>
            </a:r>
            <a:endParaRPr lang="en-US" dirty="0"/>
          </a:p>
          <a:p>
            <a:pPr marL="274320" lvl="1" indent="0">
              <a:buNone/>
            </a:pPr>
            <a:r>
              <a:rPr lang="en-US" dirty="0" smtClean="0"/>
              <a:t>1) Defining </a:t>
            </a:r>
            <a:r>
              <a:rPr lang="en-US" dirty="0"/>
              <a:t>the </a:t>
            </a:r>
            <a:r>
              <a:rPr lang="en-US" dirty="0" smtClean="0"/>
              <a:t>function object </a:t>
            </a:r>
            <a:r>
              <a:rPr lang="en-US" dirty="0"/>
              <a:t>(</a:t>
            </a:r>
            <a:r>
              <a:rPr lang="en-US" dirty="0" err="1"/>
              <a:t>operator+data</a:t>
            </a:r>
            <a:r>
              <a:rPr lang="en-US" dirty="0" smtClean="0"/>
              <a:t>):</a:t>
            </a: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endParaRPr lang="en-US" sz="1500" spc="0" dirty="0" smtClean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500" spc="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sz="15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500" spc="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atom_force_function_object</a:t>
            </a:r>
            <a:r>
              <a:rPr lang="en-US" sz="15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  <a:endParaRPr lang="en-US" sz="15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5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5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ForceType</a:t>
            </a:r>
            <a:r>
              <a:rPr lang="en-US" sz="15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5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atom_forces</a:t>
            </a:r>
            <a:r>
              <a:rPr lang="en-US" sz="15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   </a:t>
            </a:r>
            <a:r>
              <a:rPr lang="en-US" sz="1500" spc="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array of forces between atoms</a:t>
            </a:r>
            <a:endParaRPr lang="en-US" sz="15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5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5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AtomDataType</a:t>
            </a:r>
            <a:r>
              <a:rPr lang="en-US" sz="15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5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atom_data</a:t>
            </a:r>
            <a:r>
              <a:rPr lang="en-US" sz="15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  </a:t>
            </a:r>
            <a:r>
              <a:rPr lang="en-US" sz="1500" spc="0" dirty="0">
                <a:solidFill>
                  <a:srgbClr val="008000"/>
                </a:solidFill>
                <a:latin typeface="Consolas" panose="020B0609020204030204" pitchFamily="49" charset="0"/>
              </a:rPr>
              <a:t>// array of </a:t>
            </a:r>
            <a:r>
              <a:rPr lang="en-US" sz="1500" spc="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data items for atoms</a:t>
            </a:r>
            <a:endParaRPr lang="en-US" sz="1500" spc="0" dirty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5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5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5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5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atom_force_function_object</a:t>
            </a:r>
            <a:r>
              <a:rPr lang="en-US" sz="15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5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ForceType</a:t>
            </a:r>
            <a:r>
              <a:rPr lang="en-US" sz="15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500" spc="0" dirty="0" err="1">
                <a:solidFill>
                  <a:srgbClr val="808080"/>
                </a:solidFill>
                <a:latin typeface="Consolas" panose="020B0609020204030204" pitchFamily="49" charset="0"/>
              </a:rPr>
              <a:t>atom_forces</a:t>
            </a:r>
            <a:r>
              <a:rPr lang="en-US" sz="15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5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AtomDataType</a:t>
            </a:r>
            <a:r>
              <a:rPr lang="en-US" sz="15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500" spc="0" dirty="0">
                <a:solidFill>
                  <a:srgbClr val="808080"/>
                </a:solidFill>
                <a:latin typeface="Consolas" panose="020B0609020204030204" pitchFamily="49" charset="0"/>
              </a:rPr>
              <a:t>data</a:t>
            </a:r>
            <a:r>
              <a:rPr lang="en-US" sz="1500" spc="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5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: </a:t>
            </a:r>
            <a:r>
              <a:rPr lang="en-US" sz="15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atom_forces</a:t>
            </a:r>
            <a:r>
              <a:rPr lang="en-US" sz="15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500" spc="0" dirty="0">
                <a:solidFill>
                  <a:srgbClr val="1F377F"/>
                </a:solidFill>
                <a:latin typeface="Consolas" panose="020B0609020204030204" pitchFamily="49" charset="0"/>
              </a:rPr>
              <a:t>forces</a:t>
            </a:r>
            <a:r>
              <a:rPr lang="en-US" sz="1500" spc="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sz="15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atom_data</a:t>
            </a:r>
            <a:r>
              <a:rPr lang="en-US" sz="15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500" spc="0" dirty="0">
                <a:solidFill>
                  <a:srgbClr val="1F377F"/>
                </a:solidFill>
                <a:latin typeface="Consolas" panose="020B0609020204030204" pitchFamily="49" charset="0"/>
              </a:rPr>
              <a:t>data</a:t>
            </a:r>
            <a:r>
              <a:rPr lang="en-US" sz="15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{}</a:t>
            </a: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endParaRPr lang="en-US" sz="15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5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500" spc="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500" spc="0" dirty="0">
                <a:solidFill>
                  <a:srgbClr val="000000"/>
                </a:solidFill>
                <a:latin typeface="Consolas" panose="020B0609020204030204" pitchFamily="49" charset="0"/>
              </a:rPr>
              <a:t> operator()(</a:t>
            </a:r>
            <a:r>
              <a:rPr lang="en-US" sz="1500" spc="0" dirty="0">
                <a:solidFill>
                  <a:srgbClr val="0000FF"/>
                </a:solidFill>
                <a:latin typeface="Consolas" panose="020B0609020204030204" pitchFamily="49" charset="0"/>
              </a:rPr>
              <a:t>int64_t</a:t>
            </a:r>
            <a:r>
              <a:rPr lang="en-US" sz="15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500" spc="0" dirty="0" err="1">
                <a:solidFill>
                  <a:srgbClr val="808080"/>
                </a:solidFill>
                <a:latin typeface="Consolas" panose="020B0609020204030204" pitchFamily="49" charset="0"/>
              </a:rPr>
              <a:t>atom_index</a:t>
            </a:r>
            <a:r>
              <a:rPr lang="en-US" sz="1500" spc="0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1500" spc="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5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500" spc="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5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5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atom_forces</a:t>
            </a:r>
            <a:r>
              <a:rPr lang="en-US" sz="1500" spc="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500" spc="0" dirty="0" err="1">
                <a:solidFill>
                  <a:srgbClr val="808080"/>
                </a:solidFill>
                <a:latin typeface="Consolas" panose="020B0609020204030204" pitchFamily="49" charset="0"/>
              </a:rPr>
              <a:t>atom_index</a:t>
            </a:r>
            <a:r>
              <a:rPr lang="en-US" sz="1500" spc="0" dirty="0">
                <a:solidFill>
                  <a:srgbClr val="000000"/>
                </a:solidFill>
                <a:latin typeface="Consolas" panose="020B0609020204030204" pitchFamily="49" charset="0"/>
              </a:rPr>
              <a:t>] = </a:t>
            </a:r>
            <a:r>
              <a:rPr lang="en-US" sz="15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calculate_force</a:t>
            </a:r>
            <a:r>
              <a:rPr lang="en-US" sz="15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5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atom_data</a:t>
            </a:r>
            <a:r>
              <a:rPr lang="en-US" sz="15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5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500" spc="0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74320" lvl="1" indent="0">
              <a:buNone/>
            </a:pPr>
            <a:r>
              <a:rPr lang="en-US" dirty="0" smtClean="0"/>
              <a:t>2) Executing </a:t>
            </a:r>
            <a:r>
              <a:rPr lang="en-US" dirty="0"/>
              <a:t>in parallel with </a:t>
            </a:r>
            <a:r>
              <a:rPr lang="en-US" dirty="0" err="1"/>
              <a:t>Kokkos</a:t>
            </a:r>
            <a:r>
              <a:rPr lang="en-US" dirty="0"/>
              <a:t> </a:t>
            </a:r>
            <a:r>
              <a:rPr lang="en-US" dirty="0" smtClean="0"/>
              <a:t>pattern (algorithm):</a:t>
            </a: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endParaRPr lang="en-US" sz="1500" spc="0" dirty="0" smtClean="0">
              <a:solidFill>
                <a:srgbClr val="2B91AF"/>
              </a:solidFill>
              <a:latin typeface="Consolas" panose="020B0609020204030204" pitchFamily="49" charset="0"/>
            </a:endParaRP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500" spc="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atom_force_function_object</a:t>
            </a:r>
            <a:r>
              <a:rPr lang="en-US" sz="15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5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fo</a:t>
            </a:r>
            <a:r>
              <a:rPr lang="en-US" sz="15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5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atom_forces</a:t>
            </a:r>
            <a:r>
              <a:rPr lang="en-US" sz="15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500" spc="0" dirty="0">
                <a:solidFill>
                  <a:srgbClr val="1F377F"/>
                </a:solidFill>
                <a:latin typeface="Consolas" panose="020B0609020204030204" pitchFamily="49" charset="0"/>
              </a:rPr>
              <a:t>data</a:t>
            </a:r>
            <a:r>
              <a:rPr lang="en-US" sz="15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500" spc="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Kokkos</a:t>
            </a:r>
            <a:r>
              <a:rPr lang="en-US" sz="15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5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parallel_for</a:t>
            </a:r>
            <a:r>
              <a:rPr lang="en-US" sz="15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5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number_of_atoms</a:t>
            </a:r>
            <a:r>
              <a:rPr lang="en-US" sz="15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5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fo</a:t>
            </a:r>
            <a:r>
              <a:rPr lang="en-US" sz="15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4/8/2025, Lecture 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CSC4700, Spring 2025, GPU Programming, the C++ Way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EC5AD73E-ED04-4483-87A9-ED19382BA99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7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dirty="0" err="1"/>
              <a:t>Kokkos</a:t>
            </a:r>
            <a:r>
              <a:rPr lang="en-US" dirty="0"/>
              <a:t> for Data-parallel Patterns (Algorithms)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648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complete picture (using </a:t>
            </a:r>
            <a:r>
              <a:rPr lang="en-US" dirty="0" smtClean="0"/>
              <a:t>function objects):</a:t>
            </a:r>
          </a:p>
          <a:p>
            <a:pPr lvl="1"/>
            <a:r>
              <a:rPr lang="en-US" dirty="0" smtClean="0"/>
              <a:t>Function objects are tedious -- Lambdas are concise</a:t>
            </a:r>
            <a:endParaRPr lang="en-US" dirty="0"/>
          </a:p>
          <a:p>
            <a:pPr lvl="1"/>
            <a:r>
              <a:rPr lang="en-US" dirty="0" smtClean="0"/>
              <a:t>Defining </a:t>
            </a:r>
            <a:r>
              <a:rPr lang="en-US" dirty="0"/>
              <a:t>the </a:t>
            </a:r>
            <a:r>
              <a:rPr lang="en-US" dirty="0" smtClean="0"/>
              <a:t>function object as a lambda and executing </a:t>
            </a:r>
            <a:r>
              <a:rPr lang="en-US" dirty="0"/>
              <a:t>in parallel with </a:t>
            </a:r>
            <a:r>
              <a:rPr lang="en-US" dirty="0" err="1"/>
              <a:t>Kokkos</a:t>
            </a:r>
            <a:r>
              <a:rPr lang="en-US" dirty="0"/>
              <a:t> pattern</a:t>
            </a:r>
            <a:endParaRPr lang="en-US" dirty="0" smtClean="0"/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endParaRPr lang="en-US" sz="1500" spc="0" dirty="0" smtClean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Kokkos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parallel_for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number_of_atoms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endParaRPr lang="en-US" sz="1600" spc="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[=](</a:t>
            </a:r>
            <a:r>
              <a:rPr lang="en-US" sz="1600" spc="0" dirty="0">
                <a:solidFill>
                  <a:srgbClr val="0000FF"/>
                </a:solidFill>
                <a:latin typeface="Consolas" panose="020B0609020204030204" pitchFamily="49" charset="0"/>
              </a:rPr>
              <a:t>int64_t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err="1">
                <a:solidFill>
                  <a:srgbClr val="808080"/>
                </a:solidFill>
                <a:latin typeface="Consolas" panose="020B0609020204030204" pitchFamily="49" charset="0"/>
              </a:rPr>
              <a:t>atom_index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const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spc="0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atom_forces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600" spc="0" dirty="0" err="1" smtClean="0">
                <a:solidFill>
                  <a:srgbClr val="808080"/>
                </a:solidFill>
                <a:latin typeface="Consolas" panose="020B0609020204030204" pitchFamily="49" charset="0"/>
              </a:rPr>
              <a:t>atom_index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] = 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calculate_force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data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});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1600" spc="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/>
              <a:t>A lambda is not magic, it is the compiler auto-generating </a:t>
            </a:r>
            <a:r>
              <a:rPr lang="en-US" dirty="0" smtClean="0"/>
              <a:t>a function object </a:t>
            </a:r>
            <a:r>
              <a:rPr lang="en-US" dirty="0"/>
              <a:t>for </a:t>
            </a:r>
            <a:r>
              <a:rPr lang="en-US" dirty="0" smtClean="0"/>
              <a:t>you</a:t>
            </a:r>
          </a:p>
          <a:p>
            <a:r>
              <a:rPr lang="en-US" dirty="0"/>
              <a:t>Warning: Lambda capture and C++ </a:t>
            </a:r>
            <a:r>
              <a:rPr lang="en-US" dirty="0" smtClean="0"/>
              <a:t>containers</a:t>
            </a:r>
          </a:p>
          <a:p>
            <a:pPr lvl="1"/>
            <a:r>
              <a:rPr lang="en-US" dirty="0"/>
              <a:t>For portability to </a:t>
            </a:r>
            <a:r>
              <a:rPr lang="en-US" dirty="0" smtClean="0"/>
              <a:t>GPU, </a:t>
            </a:r>
            <a:r>
              <a:rPr lang="en-US" dirty="0"/>
              <a:t>a lambda must capture by </a:t>
            </a:r>
            <a:r>
              <a:rPr lang="en-US" dirty="0" smtClean="0"/>
              <a:t>value: </a:t>
            </a:r>
            <a:r>
              <a:rPr lang="en-US" dirty="0" smtClean="0">
                <a:latin typeface="Consolas" panose="020B0609020204030204" pitchFamily="49" charset="0"/>
              </a:rPr>
              <a:t>[=]</a:t>
            </a:r>
            <a:endParaRPr lang="en-US" dirty="0"/>
          </a:p>
          <a:p>
            <a:pPr lvl="1"/>
            <a:r>
              <a:rPr lang="en-US" dirty="0" smtClean="0"/>
              <a:t>Don’t </a:t>
            </a:r>
            <a:r>
              <a:rPr lang="en-US" dirty="0"/>
              <a:t>capture containers (e.g., </a:t>
            </a:r>
            <a:r>
              <a:rPr lang="en-US" dirty="0" err="1">
                <a:latin typeface="Consolas" panose="020B0609020204030204" pitchFamily="49" charset="0"/>
              </a:rPr>
              <a:t>std</a:t>
            </a:r>
            <a:r>
              <a:rPr lang="en-US" dirty="0">
                <a:latin typeface="Consolas" panose="020B0609020204030204" pitchFamily="49" charset="0"/>
              </a:rPr>
              <a:t>::vector</a:t>
            </a:r>
            <a:r>
              <a:rPr lang="en-US" dirty="0"/>
              <a:t>) by value because it will copy the container’s entire </a:t>
            </a:r>
            <a:r>
              <a:rPr lang="en-US" dirty="0" smtClean="0"/>
              <a:t>contents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4/8/2025, Lecture 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CSC4700, Spring 2025, GPU Programming, the C++ Way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EC5AD73E-ED04-4483-87A9-ED19382BA99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7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Scalar Integration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bject 21"/>
              <p:cNvSpPr txBox="1"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Riemann-sum-style numerical integration:</a:t>
                </a:r>
              </a:p>
              <a:p>
                <a:pPr lvl="1"/>
                <a:endParaRPr lang="en-US" dirty="0" smtClean="0"/>
              </a:p>
              <a:p>
                <a:pPr marL="4572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𝑜𝑤𝑒𝑟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𝑢𝑝𝑝𝑒𝑟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𝑓𝑢𝑛𝑐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457200" indent="0">
                  <a:buNone/>
                </a:pPr>
                <a:endParaRPr lang="en-US" sz="1400" dirty="0"/>
              </a:p>
              <a:p>
                <a:pPr marL="457200" lvl="0" indent="0">
                  <a:lnSpc>
                    <a:spcPct val="100000"/>
                  </a:lnSpc>
                  <a:spcBef>
                    <a:spcPts val="200"/>
                  </a:spcBef>
                  <a:buClrTx/>
                  <a:buSzTx/>
                  <a:buNone/>
                </a:pPr>
                <a:r>
                  <a:rPr lang="en-US" sz="1400" spc="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    </a:t>
                </a:r>
                <a:r>
                  <a:rPr lang="en-US" sz="1400" spc="0" dirty="0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double</a:t>
                </a:r>
                <a:r>
                  <a:rPr lang="en-US" sz="1400" spc="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sz="1400" spc="0" dirty="0" err="1">
                    <a:solidFill>
                      <a:srgbClr val="1F377F"/>
                    </a:solidFill>
                    <a:latin typeface="Consolas" panose="020B0609020204030204" pitchFamily="49" charset="0"/>
                  </a:rPr>
                  <a:t>total_integral</a:t>
                </a:r>
                <a:r>
                  <a:rPr lang="en-US" sz="1400" spc="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= </a:t>
                </a:r>
                <a:r>
                  <a:rPr lang="en-US" sz="1400" spc="0" dirty="0">
                    <a:solidFill>
                      <a:srgbClr val="098658"/>
                    </a:solidFill>
                    <a:latin typeface="Consolas" panose="020B0609020204030204" pitchFamily="49" charset="0"/>
                  </a:rPr>
                  <a:t>0</a:t>
                </a:r>
                <a:r>
                  <a:rPr lang="en-US" sz="1400" spc="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;</a:t>
                </a:r>
              </a:p>
              <a:p>
                <a:pPr marL="457200" lvl="0" indent="0">
                  <a:lnSpc>
                    <a:spcPct val="100000"/>
                  </a:lnSpc>
                  <a:spcBef>
                    <a:spcPts val="200"/>
                  </a:spcBef>
                  <a:buClrTx/>
                  <a:buSzTx/>
                  <a:buNone/>
                </a:pPr>
                <a:r>
                  <a:rPr lang="en-US" sz="1400" spc="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    </a:t>
                </a:r>
                <a:r>
                  <a:rPr lang="en-US" sz="1400" spc="0" dirty="0">
                    <a:solidFill>
                      <a:srgbClr val="8F08C4"/>
                    </a:solidFill>
                    <a:latin typeface="Consolas" panose="020B0609020204030204" pitchFamily="49" charset="0"/>
                  </a:rPr>
                  <a:t>for</a:t>
                </a:r>
                <a:r>
                  <a:rPr lang="en-US" sz="1400" spc="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(</a:t>
                </a:r>
                <a:r>
                  <a:rPr lang="en-US" sz="1400" spc="0" dirty="0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int64_t</a:t>
                </a:r>
                <a:r>
                  <a:rPr lang="en-US" sz="1400" spc="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sz="1400" spc="0" dirty="0">
                    <a:solidFill>
                      <a:srgbClr val="1F377F"/>
                    </a:solidFill>
                    <a:latin typeface="Consolas" panose="020B0609020204030204" pitchFamily="49" charset="0"/>
                  </a:rPr>
                  <a:t>i</a:t>
                </a:r>
                <a:r>
                  <a:rPr lang="en-US" sz="1400" spc="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= </a:t>
                </a:r>
                <a:r>
                  <a:rPr lang="en-US" sz="1400" spc="0" dirty="0">
                    <a:solidFill>
                      <a:srgbClr val="098658"/>
                    </a:solidFill>
                    <a:latin typeface="Consolas" panose="020B0609020204030204" pitchFamily="49" charset="0"/>
                  </a:rPr>
                  <a:t>0</a:t>
                </a:r>
                <a:r>
                  <a:rPr lang="en-US" sz="1400" spc="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; </a:t>
                </a:r>
                <a:r>
                  <a:rPr lang="en-US" sz="1400" spc="0" dirty="0">
                    <a:solidFill>
                      <a:srgbClr val="1F377F"/>
                    </a:solidFill>
                    <a:latin typeface="Consolas" panose="020B0609020204030204" pitchFamily="49" charset="0"/>
                  </a:rPr>
                  <a:t>i</a:t>
                </a:r>
                <a:r>
                  <a:rPr lang="en-US" sz="1400" spc="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&lt; </a:t>
                </a:r>
                <a:r>
                  <a:rPr lang="en-US" sz="1400" spc="0" dirty="0" err="1">
                    <a:solidFill>
                      <a:srgbClr val="1F377F"/>
                    </a:solidFill>
                    <a:latin typeface="Consolas" panose="020B0609020204030204" pitchFamily="49" charset="0"/>
                  </a:rPr>
                  <a:t>number_of_intervals</a:t>
                </a:r>
                <a:r>
                  <a:rPr lang="en-US" sz="1400" spc="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; ++</a:t>
                </a:r>
                <a:r>
                  <a:rPr lang="en-US" sz="1400" spc="0" dirty="0">
                    <a:solidFill>
                      <a:srgbClr val="1F377F"/>
                    </a:solidFill>
                    <a:latin typeface="Consolas" panose="020B0609020204030204" pitchFamily="49" charset="0"/>
                  </a:rPr>
                  <a:t>i</a:t>
                </a:r>
                <a:r>
                  <a:rPr lang="en-US" sz="1400" spc="0" dirty="0" smtClean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) </a:t>
                </a:r>
                <a:r>
                  <a:rPr lang="en-US" sz="1400" spc="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{</a:t>
                </a:r>
              </a:p>
              <a:p>
                <a:pPr marL="457200" lvl="0" indent="0">
                  <a:lnSpc>
                    <a:spcPct val="100000"/>
                  </a:lnSpc>
                  <a:spcBef>
                    <a:spcPts val="200"/>
                  </a:spcBef>
                  <a:buClrTx/>
                  <a:buSzTx/>
                  <a:buNone/>
                </a:pPr>
                <a:r>
                  <a:rPr lang="en-US" sz="1400" spc="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        </a:t>
                </a:r>
                <a:r>
                  <a:rPr lang="en-US" sz="1400" spc="0" dirty="0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double</a:t>
                </a:r>
                <a:r>
                  <a:rPr lang="en-US" sz="1400" spc="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sz="1400" spc="0" dirty="0" err="1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const</a:t>
                </a:r>
                <a:r>
                  <a:rPr lang="en-US" sz="1400" spc="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sz="1400" spc="0" dirty="0">
                    <a:solidFill>
                      <a:srgbClr val="1F377F"/>
                    </a:solidFill>
                    <a:latin typeface="Consolas" panose="020B0609020204030204" pitchFamily="49" charset="0"/>
                  </a:rPr>
                  <a:t>x</a:t>
                </a:r>
                <a:r>
                  <a:rPr lang="en-US" sz="1400" spc="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= </a:t>
                </a:r>
                <a:r>
                  <a:rPr lang="en-US" sz="1400" spc="0" dirty="0">
                    <a:solidFill>
                      <a:srgbClr val="1F377F"/>
                    </a:solidFill>
                    <a:latin typeface="Consolas" panose="020B0609020204030204" pitchFamily="49" charset="0"/>
                  </a:rPr>
                  <a:t>lower</a:t>
                </a:r>
                <a:r>
                  <a:rPr lang="en-US" sz="1400" spc="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+ (</a:t>
                </a:r>
                <a:r>
                  <a:rPr lang="en-US" sz="1400" spc="0" dirty="0">
                    <a:solidFill>
                      <a:srgbClr val="1F377F"/>
                    </a:solidFill>
                    <a:latin typeface="Consolas" panose="020B0609020204030204" pitchFamily="49" charset="0"/>
                  </a:rPr>
                  <a:t>i</a:t>
                </a:r>
                <a:r>
                  <a:rPr lang="en-US" sz="1400" spc="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/ </a:t>
                </a:r>
                <a:r>
                  <a:rPr lang="en-US" sz="1400" spc="0" dirty="0" err="1">
                    <a:solidFill>
                      <a:srgbClr val="1F377F"/>
                    </a:solidFill>
                    <a:latin typeface="Consolas" panose="020B0609020204030204" pitchFamily="49" charset="0"/>
                  </a:rPr>
                  <a:t>number_of_intervals</a:t>
                </a:r>
                <a:r>
                  <a:rPr lang="en-US" sz="1400" spc="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) * (</a:t>
                </a:r>
                <a:r>
                  <a:rPr lang="en-US" sz="1400" spc="0" dirty="0">
                    <a:solidFill>
                      <a:srgbClr val="1F377F"/>
                    </a:solidFill>
                    <a:latin typeface="Consolas" panose="020B0609020204030204" pitchFamily="49" charset="0"/>
                  </a:rPr>
                  <a:t>upper</a:t>
                </a:r>
                <a:r>
                  <a:rPr lang="en-US" sz="1400" spc="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- </a:t>
                </a:r>
                <a:r>
                  <a:rPr lang="en-US" sz="1400" spc="0" dirty="0">
                    <a:solidFill>
                      <a:srgbClr val="1F377F"/>
                    </a:solidFill>
                    <a:latin typeface="Consolas" panose="020B0609020204030204" pitchFamily="49" charset="0"/>
                  </a:rPr>
                  <a:t>lower</a:t>
                </a:r>
                <a:r>
                  <a:rPr lang="en-US" sz="1400" spc="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);</a:t>
                </a:r>
              </a:p>
              <a:p>
                <a:pPr marL="457200" lvl="0" indent="0">
                  <a:lnSpc>
                    <a:spcPct val="100000"/>
                  </a:lnSpc>
                  <a:spcBef>
                    <a:spcPts val="200"/>
                  </a:spcBef>
                  <a:buClrTx/>
                  <a:buSzTx/>
                  <a:buNone/>
                </a:pPr>
                <a:r>
                  <a:rPr lang="en-US" sz="1400" spc="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        </a:t>
                </a:r>
                <a:r>
                  <a:rPr lang="en-US" sz="1400" spc="0" dirty="0" err="1">
                    <a:solidFill>
                      <a:srgbClr val="1F377F"/>
                    </a:solidFill>
                    <a:latin typeface="Consolas" panose="020B0609020204030204" pitchFamily="49" charset="0"/>
                  </a:rPr>
                  <a:t>total_integral</a:t>
                </a:r>
                <a:r>
                  <a:rPr lang="en-US" sz="1400" spc="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+= </a:t>
                </a:r>
                <a:r>
                  <a:rPr lang="en-US" sz="1400" spc="0" dirty="0" err="1">
                    <a:solidFill>
                      <a:srgbClr val="74531F"/>
                    </a:solidFill>
                    <a:latin typeface="Consolas" panose="020B0609020204030204" pitchFamily="49" charset="0"/>
                  </a:rPr>
                  <a:t>func</a:t>
                </a:r>
                <a:r>
                  <a:rPr lang="en-US" sz="1400" spc="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(</a:t>
                </a:r>
                <a:r>
                  <a:rPr lang="en-US" sz="1400" spc="0" dirty="0">
                    <a:solidFill>
                      <a:srgbClr val="1F377F"/>
                    </a:solidFill>
                    <a:latin typeface="Consolas" panose="020B0609020204030204" pitchFamily="49" charset="0"/>
                  </a:rPr>
                  <a:t>x</a:t>
                </a:r>
                <a:r>
                  <a:rPr lang="en-US" sz="1400" spc="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)</a:t>
                </a:r>
                <a:r>
                  <a:rPr lang="en-US" sz="1400" spc="0" dirty="0" smtClean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;</a:t>
                </a:r>
                <a:endParaRPr lang="en-US" sz="1400" spc="0" dirty="0">
                  <a:solidFill>
                    <a:srgbClr val="000000"/>
                  </a:solidFill>
                  <a:latin typeface="Consolas" panose="020B0609020204030204" pitchFamily="49" charset="0"/>
                </a:endParaRPr>
              </a:p>
              <a:p>
                <a:pPr marL="457200" lvl="0" indent="0">
                  <a:lnSpc>
                    <a:spcPct val="100000"/>
                  </a:lnSpc>
                  <a:spcBef>
                    <a:spcPts val="200"/>
                  </a:spcBef>
                  <a:buClrTx/>
                  <a:buSzTx/>
                  <a:buNone/>
                </a:pPr>
                <a:r>
                  <a:rPr lang="en-US" sz="1400" spc="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    }</a:t>
                </a:r>
              </a:p>
              <a:p>
                <a:pPr marL="457200" lvl="0" indent="0">
                  <a:lnSpc>
                    <a:spcPct val="100000"/>
                  </a:lnSpc>
                  <a:spcBef>
                    <a:spcPts val="200"/>
                  </a:spcBef>
                  <a:buClrTx/>
                  <a:buSzTx/>
                  <a:buNone/>
                </a:pPr>
                <a:r>
                  <a:rPr lang="en-US" sz="1400" spc="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    </a:t>
                </a:r>
                <a:r>
                  <a:rPr lang="en-US" sz="1400" spc="0" dirty="0" err="1">
                    <a:solidFill>
                      <a:srgbClr val="1F377F"/>
                    </a:solidFill>
                    <a:latin typeface="Consolas" panose="020B0609020204030204" pitchFamily="49" charset="0"/>
                  </a:rPr>
                  <a:t>total_integral</a:t>
                </a:r>
                <a:r>
                  <a:rPr lang="en-US" sz="1400" spc="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*= </a:t>
                </a:r>
                <a:r>
                  <a:rPr lang="en-US" sz="1400" spc="0" dirty="0">
                    <a:solidFill>
                      <a:srgbClr val="1F377F"/>
                    </a:solidFill>
                    <a:latin typeface="Consolas" panose="020B0609020204030204" pitchFamily="49" charset="0"/>
                  </a:rPr>
                  <a:t>dx</a:t>
                </a:r>
                <a:r>
                  <a:rPr lang="en-US" sz="1400" spc="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;</a:t>
                </a:r>
              </a:p>
              <a:p>
                <a:r>
                  <a:rPr lang="en-US" dirty="0" smtClean="0"/>
                  <a:t>How </a:t>
                </a:r>
                <a:r>
                  <a:rPr lang="en-US" dirty="0"/>
                  <a:t>do we parallelize it?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Correctly</a:t>
                </a:r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21" name="object 21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4" t="-980" b="-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4/8/2025, Lecture 18</a:t>
            </a:r>
            <a:endParaRPr lang="en-US"/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GPU Programming, the C++ Way</a:t>
            </a:r>
            <a:endParaRPr lang="en-US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EC5AD73E-ED04-4483-87A9-ED19382BA99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22" name="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43600" y="2286000"/>
            <a:ext cx="3852245" cy="1245208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9681740" y="6389846"/>
            <a:ext cx="450487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>
              <a:lnSpc>
                <a:spcPts val="1338"/>
              </a:lnSpc>
            </a:pPr>
            <a:r>
              <a:rPr sz="1189" spc="-20" dirty="0">
                <a:solidFill>
                  <a:srgbClr val="FFFFFF"/>
                </a:solidFill>
                <a:latin typeface="Tahoma"/>
                <a:cs typeface="Tahoma"/>
              </a:rPr>
              <a:t>19/83</a:t>
            </a:r>
            <a:endParaRPr sz="1189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67463643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Scalar I</a:t>
            </a:r>
            <a:r>
              <a:rPr lang="en-US" dirty="0"/>
              <a:t>ntegration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bject 21"/>
              <p:cNvSpPr txBox="1">
                <a:spLocks noGrp="1"/>
              </p:cNvSpPr>
              <p:nvPr>
                <p:ph idx="1"/>
              </p:nvPr>
            </p:nvSpPr>
            <p:spPr>
              <a:xfrm>
                <a:off x="1261872" y="1828800"/>
                <a:ext cx="10305606" cy="472775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100" dirty="0" smtClean="0"/>
                  <a:t>Riemann-sum-style numerical integration:</a:t>
                </a:r>
              </a:p>
              <a:p>
                <a:pPr lvl="1"/>
                <a:endParaRPr lang="en-US" dirty="0" smtClean="0"/>
              </a:p>
              <a:p>
                <a:pPr marL="4572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𝑜𝑤𝑒𝑟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𝑢𝑝𝑝𝑒𝑟</m:t>
                          </m:r>
                        </m:sup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𝑓𝑢𝑛𝑐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lv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</a:pPr>
                <a:r>
                  <a:rPr lang="en-US" sz="1800" spc="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    </a:t>
                </a:r>
                <a:endParaRPr lang="en-US" sz="1800" spc="0" dirty="0" smtClean="0">
                  <a:solidFill>
                    <a:srgbClr val="000000"/>
                  </a:solidFill>
                  <a:latin typeface="Consolas" panose="020B0609020204030204" pitchFamily="49" charset="0"/>
                </a:endParaRPr>
              </a:p>
              <a:p>
                <a:pPr marL="0" lv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</a:pPr>
                <a:endParaRPr lang="en-US" sz="1800" spc="0" dirty="0" smtClean="0">
                  <a:solidFill>
                    <a:srgbClr val="000000"/>
                  </a:solidFill>
                  <a:latin typeface="Consolas" panose="020B0609020204030204" pitchFamily="49" charset="0"/>
                </a:endParaRPr>
              </a:p>
              <a:p>
                <a:pPr marL="457200" lvl="0" indent="0">
                  <a:lnSpc>
                    <a:spcPct val="100000"/>
                  </a:lnSpc>
                  <a:spcBef>
                    <a:spcPts val="200"/>
                  </a:spcBef>
                  <a:buClrTx/>
                  <a:buSzTx/>
                  <a:buNone/>
                  <a:tabLst>
                    <a:tab pos="0" algn="l"/>
                  </a:tabLst>
                </a:pPr>
                <a:r>
                  <a:rPr lang="en-US" sz="1500" spc="0" dirty="0" smtClean="0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    double</a:t>
                </a:r>
                <a:r>
                  <a:rPr lang="en-US" sz="1500" spc="0" dirty="0" smtClean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sz="1500" spc="0" dirty="0" err="1">
                    <a:solidFill>
                      <a:srgbClr val="1F377F"/>
                    </a:solidFill>
                    <a:latin typeface="Consolas" panose="020B0609020204030204" pitchFamily="49" charset="0"/>
                  </a:rPr>
                  <a:t>total_integral</a:t>
                </a:r>
                <a:r>
                  <a:rPr lang="en-US" sz="1500" spc="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= </a:t>
                </a:r>
                <a:r>
                  <a:rPr lang="en-US" sz="1500" spc="0" dirty="0">
                    <a:solidFill>
                      <a:srgbClr val="098658"/>
                    </a:solidFill>
                    <a:latin typeface="Consolas" panose="020B0609020204030204" pitchFamily="49" charset="0"/>
                  </a:rPr>
                  <a:t>0</a:t>
                </a:r>
                <a:r>
                  <a:rPr lang="en-US" sz="1500" spc="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;</a:t>
                </a:r>
              </a:p>
              <a:p>
                <a:pPr marL="457200" lvl="0" indent="0">
                  <a:lnSpc>
                    <a:spcPct val="100000"/>
                  </a:lnSpc>
                  <a:spcBef>
                    <a:spcPts val="200"/>
                  </a:spcBef>
                  <a:buClrTx/>
                  <a:buSzTx/>
                  <a:buNone/>
                  <a:tabLst>
                    <a:tab pos="0" algn="l"/>
                  </a:tabLst>
                </a:pPr>
                <a:r>
                  <a:rPr lang="en-US" sz="1500" spc="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    </a:t>
                </a:r>
                <a:r>
                  <a:rPr lang="en-US" sz="1500" spc="0" dirty="0" err="1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Kokkos</a:t>
                </a:r>
                <a:r>
                  <a:rPr lang="en-US" sz="1500" spc="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::</a:t>
                </a:r>
                <a:r>
                  <a:rPr lang="en-US" sz="1500" spc="0" dirty="0" err="1" smtClean="0">
                    <a:solidFill>
                      <a:srgbClr val="74531F"/>
                    </a:solidFill>
                    <a:latin typeface="Consolas" panose="020B0609020204030204" pitchFamily="49" charset="0"/>
                  </a:rPr>
                  <a:t>parallel_for</a:t>
                </a:r>
                <a:r>
                  <a:rPr lang="en-US" sz="1500" spc="0" dirty="0" smtClean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(</a:t>
                </a:r>
                <a:r>
                  <a:rPr lang="en-US" sz="1500" spc="0" dirty="0" err="1" smtClean="0">
                    <a:solidFill>
                      <a:srgbClr val="1F377F"/>
                    </a:solidFill>
                    <a:latin typeface="Consolas" panose="020B0609020204030204" pitchFamily="49" charset="0"/>
                  </a:rPr>
                  <a:t>number_of_intervals</a:t>
                </a:r>
                <a:r>
                  <a:rPr lang="en-US" sz="1500" spc="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,</a:t>
                </a:r>
              </a:p>
              <a:p>
                <a:pPr marL="457200" lvl="0" indent="0">
                  <a:lnSpc>
                    <a:spcPct val="100000"/>
                  </a:lnSpc>
                  <a:spcBef>
                    <a:spcPts val="200"/>
                  </a:spcBef>
                  <a:buClrTx/>
                  <a:buSzTx/>
                  <a:buNone/>
                  <a:tabLst>
                    <a:tab pos="0" algn="l"/>
                  </a:tabLst>
                </a:pPr>
                <a:r>
                  <a:rPr lang="en-US" sz="1500" spc="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        [=](</a:t>
                </a:r>
                <a:r>
                  <a:rPr lang="en-US" sz="1500" spc="0" dirty="0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int64_t</a:t>
                </a:r>
                <a:r>
                  <a:rPr lang="en-US" sz="1500" spc="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sz="1500" spc="0" dirty="0" err="1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const</a:t>
                </a:r>
                <a:r>
                  <a:rPr lang="en-US" sz="1500" spc="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sz="1500" spc="0" dirty="0">
                    <a:solidFill>
                      <a:srgbClr val="808080"/>
                    </a:solidFill>
                    <a:latin typeface="Consolas" panose="020B0609020204030204" pitchFamily="49" charset="0"/>
                  </a:rPr>
                  <a:t>index</a:t>
                </a:r>
                <a:r>
                  <a:rPr lang="en-US" sz="1500" spc="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) {</a:t>
                </a:r>
              </a:p>
              <a:p>
                <a:pPr marL="457200" lvl="0" indent="0">
                  <a:lnSpc>
                    <a:spcPct val="100000"/>
                  </a:lnSpc>
                  <a:spcBef>
                    <a:spcPts val="200"/>
                  </a:spcBef>
                  <a:buClrTx/>
                  <a:buSzTx/>
                  <a:buNone/>
                  <a:tabLst>
                    <a:tab pos="0" algn="l"/>
                  </a:tabLst>
                </a:pPr>
                <a:r>
                  <a:rPr lang="en-US" sz="1500" spc="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            </a:t>
                </a:r>
                <a:r>
                  <a:rPr lang="en-US" sz="1500" spc="0" dirty="0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double</a:t>
                </a:r>
                <a:r>
                  <a:rPr lang="en-US" sz="1500" spc="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sz="1500" spc="0" dirty="0" err="1">
                    <a:solidFill>
                      <a:srgbClr val="0000FF"/>
                    </a:solidFill>
                    <a:latin typeface="Consolas" panose="020B0609020204030204" pitchFamily="49" charset="0"/>
                  </a:rPr>
                  <a:t>const</a:t>
                </a:r>
                <a:r>
                  <a:rPr lang="en-US" sz="1500" spc="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sz="1500" spc="0" dirty="0">
                    <a:solidFill>
                      <a:srgbClr val="1F377F"/>
                    </a:solidFill>
                    <a:latin typeface="Consolas" panose="020B0609020204030204" pitchFamily="49" charset="0"/>
                  </a:rPr>
                  <a:t>x</a:t>
                </a:r>
                <a:r>
                  <a:rPr lang="en-US" sz="1500" spc="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sz="1500" spc="0" dirty="0" smtClean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= </a:t>
                </a:r>
                <a:r>
                  <a:rPr lang="en-US" sz="1500" spc="0" dirty="0">
                    <a:solidFill>
                      <a:srgbClr val="1F377F"/>
                    </a:solidFill>
                    <a:latin typeface="Consolas" panose="020B0609020204030204" pitchFamily="49" charset="0"/>
                  </a:rPr>
                  <a:t>lower</a:t>
                </a:r>
                <a:r>
                  <a:rPr lang="en-US" sz="1500" spc="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+ (</a:t>
                </a:r>
                <a:r>
                  <a:rPr lang="en-US" sz="1500" spc="0" dirty="0">
                    <a:solidFill>
                      <a:srgbClr val="808080"/>
                    </a:solidFill>
                    <a:latin typeface="Consolas" panose="020B0609020204030204" pitchFamily="49" charset="0"/>
                  </a:rPr>
                  <a:t>index</a:t>
                </a:r>
                <a:r>
                  <a:rPr lang="en-US" sz="1500" spc="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/ </a:t>
                </a:r>
                <a:r>
                  <a:rPr lang="en-US" sz="1500" spc="0" dirty="0" err="1">
                    <a:solidFill>
                      <a:srgbClr val="1F377F"/>
                    </a:solidFill>
                    <a:latin typeface="Consolas" panose="020B0609020204030204" pitchFamily="49" charset="0"/>
                  </a:rPr>
                  <a:t>number_of_intervals</a:t>
                </a:r>
                <a:r>
                  <a:rPr lang="en-US" sz="1500" spc="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) * (</a:t>
                </a:r>
                <a:r>
                  <a:rPr lang="en-US" sz="1500" spc="0" dirty="0">
                    <a:solidFill>
                      <a:srgbClr val="1F377F"/>
                    </a:solidFill>
                    <a:latin typeface="Consolas" panose="020B0609020204030204" pitchFamily="49" charset="0"/>
                  </a:rPr>
                  <a:t>upper</a:t>
                </a:r>
                <a:r>
                  <a:rPr lang="en-US" sz="1500" spc="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- </a:t>
                </a:r>
                <a:r>
                  <a:rPr lang="en-US" sz="1500" spc="0" dirty="0">
                    <a:solidFill>
                      <a:srgbClr val="1F377F"/>
                    </a:solidFill>
                    <a:latin typeface="Consolas" panose="020B0609020204030204" pitchFamily="49" charset="0"/>
                  </a:rPr>
                  <a:t>lower</a:t>
                </a:r>
                <a:r>
                  <a:rPr lang="en-US" sz="1500" spc="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);</a:t>
                </a:r>
              </a:p>
              <a:p>
                <a:pPr marL="457200" lvl="0" indent="0">
                  <a:lnSpc>
                    <a:spcPct val="100000"/>
                  </a:lnSpc>
                  <a:spcBef>
                    <a:spcPts val="200"/>
                  </a:spcBef>
                  <a:buClrTx/>
                  <a:buSzTx/>
                  <a:buNone/>
                  <a:tabLst>
                    <a:tab pos="0" algn="l"/>
                  </a:tabLst>
                </a:pPr>
                <a:r>
                  <a:rPr lang="en-US" sz="1500" spc="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            </a:t>
                </a:r>
                <a:r>
                  <a:rPr lang="en-US" sz="1500" spc="0" dirty="0" err="1">
                    <a:solidFill>
                      <a:srgbClr val="1F377F"/>
                    </a:solidFill>
                    <a:latin typeface="Consolas" panose="020B0609020204030204" pitchFamily="49" charset="0"/>
                  </a:rPr>
                  <a:t>total_integral</a:t>
                </a:r>
                <a:r>
                  <a:rPr lang="en-US" sz="1500" spc="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+= </a:t>
                </a:r>
                <a:r>
                  <a:rPr lang="en-US" sz="1500" spc="0" dirty="0" err="1">
                    <a:solidFill>
                      <a:srgbClr val="74531F"/>
                    </a:solidFill>
                    <a:latin typeface="Consolas" panose="020B0609020204030204" pitchFamily="49" charset="0"/>
                  </a:rPr>
                  <a:t>func</a:t>
                </a:r>
                <a:r>
                  <a:rPr lang="en-US" sz="1500" spc="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(</a:t>
                </a:r>
                <a:r>
                  <a:rPr lang="en-US" sz="1500" spc="0" dirty="0">
                    <a:solidFill>
                      <a:srgbClr val="1F377F"/>
                    </a:solidFill>
                    <a:latin typeface="Consolas" panose="020B0609020204030204" pitchFamily="49" charset="0"/>
                  </a:rPr>
                  <a:t>x</a:t>
                </a:r>
                <a:r>
                  <a:rPr lang="en-US" sz="1500" spc="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);</a:t>
                </a:r>
              </a:p>
              <a:p>
                <a:pPr marL="457200" lvl="0" indent="0">
                  <a:lnSpc>
                    <a:spcPct val="100000"/>
                  </a:lnSpc>
                  <a:spcBef>
                    <a:spcPts val="200"/>
                  </a:spcBef>
                  <a:buClrTx/>
                  <a:buSzTx/>
                  <a:buNone/>
                  <a:tabLst>
                    <a:tab pos="0" algn="l"/>
                  </a:tabLst>
                </a:pPr>
                <a:r>
                  <a:rPr lang="en-US" sz="1500" spc="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        </a:t>
                </a:r>
                <a:r>
                  <a:rPr lang="en-US" sz="1500" spc="0" dirty="0" smtClean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},</a:t>
                </a:r>
                <a:r>
                  <a:rPr lang="en-US" sz="1500" spc="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/>
                </a:r>
                <a:br>
                  <a:rPr lang="en-US" sz="1500" spc="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</a:br>
                <a:r>
                  <a:rPr lang="en-US" sz="1500" spc="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    );</a:t>
                </a:r>
              </a:p>
              <a:p>
                <a:pPr marL="457200" lvl="0" indent="0">
                  <a:lnSpc>
                    <a:spcPct val="100000"/>
                  </a:lnSpc>
                  <a:spcBef>
                    <a:spcPts val="200"/>
                  </a:spcBef>
                  <a:buClrTx/>
                  <a:buSzTx/>
                  <a:buNone/>
                  <a:tabLst>
                    <a:tab pos="0" algn="l"/>
                  </a:tabLst>
                </a:pPr>
                <a:r>
                  <a:rPr lang="en-US" sz="1500" spc="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    </a:t>
                </a:r>
                <a:r>
                  <a:rPr lang="en-US" sz="1500" spc="0" dirty="0" err="1">
                    <a:solidFill>
                      <a:srgbClr val="1F377F"/>
                    </a:solidFill>
                    <a:latin typeface="Consolas" panose="020B0609020204030204" pitchFamily="49" charset="0"/>
                  </a:rPr>
                  <a:t>total_integral</a:t>
                </a:r>
                <a:r>
                  <a:rPr lang="en-US" sz="1500" spc="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*= </a:t>
                </a:r>
                <a:r>
                  <a:rPr lang="en-US" sz="1500" spc="0" dirty="0">
                    <a:solidFill>
                      <a:srgbClr val="1F377F"/>
                    </a:solidFill>
                    <a:latin typeface="Consolas" panose="020B0609020204030204" pitchFamily="49" charset="0"/>
                  </a:rPr>
                  <a:t>dx</a:t>
                </a:r>
                <a:r>
                  <a:rPr lang="en-US" sz="1500" spc="0" dirty="0" smtClean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;</a:t>
                </a:r>
              </a:p>
              <a:p>
                <a:r>
                  <a:rPr lang="en-US" dirty="0" smtClean="0"/>
                  <a:t>Compilation </a:t>
                </a:r>
                <a:r>
                  <a:rPr lang="en-US" dirty="0"/>
                  <a:t>error (cannot increment </a:t>
                </a:r>
                <a:r>
                  <a:rPr lang="en-US" spc="0" dirty="0" err="1">
                    <a:solidFill>
                      <a:srgbClr val="1F377F"/>
                    </a:solidFill>
                    <a:latin typeface="Consolas" panose="020B0609020204030204" pitchFamily="49" charset="0"/>
                  </a:rPr>
                  <a:t>total_integral</a:t>
                </a:r>
                <a:r>
                  <a:rPr lang="en-US" dirty="0" smtClean="0"/>
                  <a:t>)! </a:t>
                </a:r>
              </a:p>
              <a:p>
                <a:pPr lvl="1"/>
                <a:r>
                  <a:rPr lang="en-US" dirty="0"/>
                  <a:t>L</a:t>
                </a:r>
                <a:r>
                  <a:rPr lang="en-US" dirty="0" smtClean="0"/>
                  <a:t>ambda captures are </a:t>
                </a:r>
                <a:r>
                  <a:rPr lang="en-US" dirty="0" err="1" smtClean="0">
                    <a:latin typeface="Consolas" panose="020B0609020204030204" pitchFamily="49" charset="0"/>
                  </a:rPr>
                  <a:t>const</a:t>
                </a:r>
                <a:r>
                  <a:rPr lang="en-US" dirty="0" smtClean="0"/>
                  <a:t> by default</a:t>
                </a:r>
                <a:endParaRPr lang="en-US" dirty="0"/>
              </a:p>
            </p:txBody>
          </p:sp>
        </mc:Choice>
        <mc:Fallback xmlns="">
          <p:sp>
            <p:nvSpPr>
              <p:cNvPr id="21" name="object 21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61872" y="1828800"/>
                <a:ext cx="10305606" cy="4727758"/>
              </a:xfrm>
              <a:blipFill>
                <a:blip r:embed="rId2"/>
                <a:stretch>
                  <a:fillRect l="-177" t="-1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4/8/2025, Lecture 18</a:t>
            </a:r>
            <a:endParaRPr lang="en-US"/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GPU Programming, the C++ Way</a:t>
            </a:r>
            <a:endParaRPr lang="en-US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EC5AD73E-ED04-4483-87A9-ED19382BA99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22" name="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43600" y="2122831"/>
            <a:ext cx="3852245" cy="1245208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9681740" y="6389846"/>
            <a:ext cx="450487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>
              <a:lnSpc>
                <a:spcPts val="1338"/>
              </a:lnSpc>
            </a:pPr>
            <a:r>
              <a:rPr sz="1189" spc="-20" dirty="0">
                <a:solidFill>
                  <a:srgbClr val="FFFFFF"/>
                </a:solidFill>
                <a:latin typeface="Tahoma"/>
                <a:cs typeface="Tahoma"/>
              </a:rPr>
              <a:t>19/83</a:t>
            </a:r>
            <a:endParaRPr sz="1189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45286664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Scalar </a:t>
            </a:r>
            <a:r>
              <a:rPr lang="en-US" dirty="0" smtClean="0"/>
              <a:t>Integration</a:t>
            </a:r>
            <a:r>
              <a:rPr lang="en-US" dirty="0"/>
              <a:t>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An (incorrect) solution to the (incorrect) attempt</a:t>
            </a:r>
            <a:r>
              <a:rPr lang="en-US" dirty="0" smtClean="0"/>
              <a:t>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endParaRPr lang="en-US" sz="1600" spc="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1600" spc="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total_integral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* </a:t>
            </a:r>
            <a:r>
              <a:rPr lang="en-US" sz="1600" spc="0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total_integral_pointer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= &amp;</a:t>
            </a:r>
            <a:r>
              <a:rPr lang="en-US" sz="16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total_integral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Kokkos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parallel_for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number_of_intervals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[=](</a:t>
            </a:r>
            <a:r>
              <a:rPr lang="en-US" sz="1600" spc="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int64</a:t>
            </a:r>
            <a:r>
              <a:rPr lang="en-US" sz="1600" spc="0" dirty="0" smtClean="0">
                <a:solidFill>
                  <a:srgbClr val="808080"/>
                </a:solidFill>
                <a:latin typeface="Consolas" panose="020B0609020204030204" pitchFamily="49" charset="0"/>
              </a:rPr>
              <a:t>_t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smtClean="0">
                <a:solidFill>
                  <a:srgbClr val="808080"/>
                </a:solidFill>
                <a:latin typeface="Consolas" panose="020B0609020204030204" pitchFamily="49" charset="0"/>
              </a:rPr>
              <a:t>index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1600" spc="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lower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+ (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index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/ </a:t>
            </a:r>
            <a:r>
              <a:rPr lang="en-US" sz="16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number_of_intervals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 * (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upper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-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lower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*</a:t>
            </a:r>
            <a:r>
              <a:rPr lang="en-US" sz="1600" spc="0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total_integral_pointer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+= 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func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});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total_integral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*=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dx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 smtClean="0"/>
              <a:t>Body is executed in GPU address space!</a:t>
            </a:r>
          </a:p>
          <a:p>
            <a:pPr lvl="1"/>
            <a:r>
              <a:rPr lang="en-US" dirty="0" smtClean="0"/>
              <a:t>Can’t directly ‘point’ to CPU addresses</a:t>
            </a:r>
          </a:p>
          <a:p>
            <a:pPr lvl="1"/>
            <a:r>
              <a:rPr lang="en-US" dirty="0" smtClean="0"/>
              <a:t>Use of pointers is generally a bad idea</a:t>
            </a:r>
          </a:p>
          <a:p>
            <a:r>
              <a:rPr lang="en-US" dirty="0" smtClean="0"/>
              <a:t>Race condition, </a:t>
            </a:r>
            <a:r>
              <a:rPr lang="en-US" spc="0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total_integral_pointer</a:t>
            </a:r>
            <a:r>
              <a:rPr lang="en-US" dirty="0"/>
              <a:t> is shared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4/8/2025, Lecture 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CSC4700, Spring 2025, GPU Programming, the C++ Way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EC5AD73E-ED04-4483-87A9-ED19382BA99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9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</a:t>
            </a:r>
            <a:r>
              <a:rPr lang="en-US" dirty="0" smtClean="0">
                <a:latin typeface="Consolas" panose="020B0609020204030204" pitchFamily="49" charset="0"/>
              </a:rPr>
              <a:t>reduce</a:t>
            </a:r>
            <a:r>
              <a:rPr lang="en-US" dirty="0" smtClean="0"/>
              <a:t> instead of plain </a:t>
            </a:r>
            <a:r>
              <a:rPr lang="en-US" dirty="0" smtClean="0">
                <a:latin typeface="Consolas" panose="020B0609020204030204" pitchFamily="49" charset="0"/>
              </a:rPr>
              <a:t>for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Reductions combine the results contributed by parallel </a:t>
            </a:r>
            <a:r>
              <a:rPr lang="en-US" dirty="0" smtClean="0"/>
              <a:t>work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1800" spc="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total_integral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Kokkos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parallel_reduce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6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number_of_intervals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[=](</a:t>
            </a:r>
            <a:r>
              <a:rPr lang="en-US" sz="1600" spc="0" dirty="0">
                <a:solidFill>
                  <a:srgbClr val="0000FF"/>
                </a:solidFill>
                <a:latin typeface="Consolas" panose="020B0609020204030204" pitchFamily="49" charset="0"/>
              </a:rPr>
              <a:t>int64_t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808080"/>
                </a:solidFill>
                <a:latin typeface="Consolas" panose="020B0609020204030204" pitchFamily="49" charset="0"/>
              </a:rPr>
              <a:t>index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z="1600" spc="0" dirty="0" err="1">
                <a:solidFill>
                  <a:srgbClr val="808080"/>
                </a:solidFill>
                <a:latin typeface="Consolas" panose="020B0609020204030204" pitchFamily="49" charset="0"/>
              </a:rPr>
              <a:t>value_to_update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1600" spc="0" dirty="0" err="1">
                <a:solidFill>
                  <a:srgbClr val="808080"/>
                </a:solidFill>
                <a:latin typeface="Consolas" panose="020B0609020204030204" pitchFamily="49" charset="0"/>
              </a:rPr>
              <a:t>value_to_update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+= 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func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(...);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},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6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total_integral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/>
              <a:t>The operator takes two arguments: a work index and a </a:t>
            </a:r>
            <a:r>
              <a:rPr lang="en-US" dirty="0" smtClean="0"/>
              <a:t>value to </a:t>
            </a:r>
            <a:r>
              <a:rPr lang="en-US" dirty="0"/>
              <a:t>update.</a:t>
            </a:r>
          </a:p>
          <a:p>
            <a:r>
              <a:rPr lang="en-US" dirty="0"/>
              <a:t>The second argument is a thread-private value that is </a:t>
            </a:r>
            <a:r>
              <a:rPr lang="en-US" dirty="0" smtClean="0"/>
              <a:t>managed </a:t>
            </a:r>
            <a:r>
              <a:rPr lang="en-US" dirty="0"/>
              <a:t>by </a:t>
            </a:r>
            <a:r>
              <a:rPr lang="en-US" dirty="0" err="1"/>
              <a:t>Kokkos</a:t>
            </a:r>
            <a:r>
              <a:rPr lang="en-US" dirty="0"/>
              <a:t>; it is not the final reduced </a:t>
            </a:r>
            <a:r>
              <a:rPr lang="en-US" dirty="0" smtClean="0"/>
              <a:t>value</a:t>
            </a:r>
          </a:p>
          <a:p>
            <a:r>
              <a:rPr lang="en-US" dirty="0" smtClean="0"/>
              <a:t>Before returning, the thread-local variables are reduced using the reduction operation (default </a:t>
            </a:r>
            <a:r>
              <a:rPr lang="en-US" dirty="0" err="1" smtClean="0">
                <a:latin typeface="Consolas" panose="020B0609020204030204" pitchFamily="49" charset="0"/>
              </a:rPr>
              <a:t>Kokkos</a:t>
            </a:r>
            <a:r>
              <a:rPr lang="en-US" dirty="0" smtClean="0">
                <a:latin typeface="Consolas" panose="020B0609020204030204" pitchFamily="49" charset="0"/>
              </a:rPr>
              <a:t>::Sum&lt;&gt;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4/8/2025, Lecture 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CSC4700, Spring 2025, GPU Programming, the C++ Way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EC5AD73E-ED04-4483-87A9-ED19382BA99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91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Kokkos</a:t>
            </a:r>
            <a:r>
              <a:rPr lang="en-US" dirty="0" smtClean="0"/>
              <a:t> Debug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Giving unique names to each kernel is immensely helpful for debugging and profiling. You will regret it if you </a:t>
            </a:r>
            <a:r>
              <a:rPr lang="en-US" dirty="0" smtClean="0"/>
              <a:t>don’t do that!</a:t>
            </a:r>
            <a:endParaRPr lang="en-US" dirty="0"/>
          </a:p>
          <a:p>
            <a:r>
              <a:rPr lang="en-US" dirty="0"/>
              <a:t>Non-nested parallel patterns can take an optional string </a:t>
            </a:r>
            <a:r>
              <a:rPr lang="en-US" dirty="0" smtClean="0"/>
              <a:t>argument</a:t>
            </a:r>
            <a:endParaRPr lang="en-US" dirty="0"/>
          </a:p>
          <a:p>
            <a:pPr lvl="1"/>
            <a:r>
              <a:rPr lang="en-US" dirty="0"/>
              <a:t>The label doesn’t need to be unique, but it is </a:t>
            </a:r>
            <a:r>
              <a:rPr lang="en-US" dirty="0" smtClean="0"/>
              <a:t>helpful</a:t>
            </a:r>
            <a:endParaRPr lang="en-US" dirty="0"/>
          </a:p>
          <a:p>
            <a:pPr lvl="1"/>
            <a:r>
              <a:rPr lang="en-US" dirty="0"/>
              <a:t>Anything convertible to </a:t>
            </a:r>
            <a:r>
              <a:rPr lang="en-US" dirty="0" err="1" smtClean="0">
                <a:latin typeface="Consolas" panose="020B0609020204030204" pitchFamily="49" charset="0"/>
              </a:rPr>
              <a:t>std</a:t>
            </a:r>
            <a:r>
              <a:rPr lang="en-US" dirty="0">
                <a:latin typeface="Consolas" panose="020B0609020204030204" pitchFamily="49" charset="0"/>
              </a:rPr>
              <a:t>::</a:t>
            </a:r>
            <a:r>
              <a:rPr lang="en-US" dirty="0" smtClean="0">
                <a:latin typeface="Consolas" panose="020B0609020204030204" pitchFamily="49" charset="0"/>
              </a:rPr>
              <a:t>string</a:t>
            </a:r>
            <a:endParaRPr lang="en-US" dirty="0"/>
          </a:p>
          <a:p>
            <a:pPr lvl="1"/>
            <a:r>
              <a:rPr lang="en-US" dirty="0"/>
              <a:t>Used by profiling and debugging tools </a:t>
            </a:r>
            <a:endParaRPr lang="en-US" dirty="0" smtClean="0"/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endParaRPr lang="en-US" sz="1600" spc="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total_integral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Kokkos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parallel_reduce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6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600" spc="0" dirty="0">
                <a:solidFill>
                  <a:srgbClr val="A31515"/>
                </a:solidFill>
                <a:latin typeface="Consolas" panose="020B0609020204030204" pitchFamily="49" charset="0"/>
              </a:rPr>
              <a:t>reduction</a:t>
            </a:r>
            <a:r>
              <a:rPr lang="en-US" sz="16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number_of_intervals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[=](</a:t>
            </a:r>
            <a:r>
              <a:rPr lang="en-US" sz="1600" spc="0" dirty="0">
                <a:solidFill>
                  <a:srgbClr val="0000FF"/>
                </a:solidFill>
                <a:latin typeface="Consolas" panose="020B0609020204030204" pitchFamily="49" charset="0"/>
              </a:rPr>
              <a:t>int64_t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808080"/>
                </a:solidFill>
                <a:latin typeface="Consolas" panose="020B0609020204030204" pitchFamily="49" charset="0"/>
              </a:rPr>
              <a:t>index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z="1600" spc="0" dirty="0" err="1">
                <a:solidFill>
                  <a:srgbClr val="808080"/>
                </a:solidFill>
                <a:latin typeface="Consolas" panose="020B0609020204030204" pitchFamily="49" charset="0"/>
              </a:rPr>
              <a:t>value_to_update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1600" spc="0" dirty="0" err="1">
                <a:solidFill>
                  <a:srgbClr val="808080"/>
                </a:solidFill>
                <a:latin typeface="Consolas" panose="020B0609020204030204" pitchFamily="49" charset="0"/>
              </a:rPr>
              <a:t>value_to_update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+= 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func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(...);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},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6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total_integral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4/8/2025, Lecture 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CSC4700, Spring 2025, GPU Programming, the C++ Way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EC5AD73E-ED04-4483-87A9-ED19382BA99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07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so far</a:t>
            </a:r>
            <a:endParaRPr lang="en-US" dirty="0"/>
          </a:p>
        </p:txBody>
      </p:sp>
      <p:sp>
        <p:nvSpPr>
          <p:cNvPr id="13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 usage is similar to </a:t>
            </a:r>
            <a:r>
              <a:rPr lang="en-US" dirty="0" smtClean="0"/>
              <a:t>C++ standard algorithms, </a:t>
            </a:r>
            <a:r>
              <a:rPr lang="en-US" dirty="0"/>
              <a:t>advanced features are </a:t>
            </a:r>
            <a:r>
              <a:rPr lang="en-US" dirty="0" smtClean="0"/>
              <a:t>also straightforward</a:t>
            </a:r>
          </a:p>
          <a:p>
            <a:pPr lvl="1"/>
            <a:r>
              <a:rPr lang="en-US" dirty="0" smtClean="0"/>
              <a:t>In fact, as we will see, you can use HPX to invoke </a:t>
            </a:r>
            <a:r>
              <a:rPr lang="en-US" dirty="0" err="1" smtClean="0"/>
              <a:t>Kokkos</a:t>
            </a:r>
            <a:r>
              <a:rPr lang="en-US" dirty="0" smtClean="0"/>
              <a:t> ‘patterns’</a:t>
            </a:r>
            <a:endParaRPr lang="en-US" dirty="0"/>
          </a:p>
          <a:p>
            <a:r>
              <a:rPr lang="en-US" dirty="0"/>
              <a:t>Three common data-parallel patterns are </a:t>
            </a:r>
            <a:r>
              <a:rPr lang="en-US" dirty="0" err="1" smtClean="0">
                <a:latin typeface="Consolas" panose="020B0609020204030204" pitchFamily="49" charset="0"/>
              </a:rPr>
              <a:t>parallel_for</a:t>
            </a:r>
            <a:r>
              <a:rPr lang="en-US" dirty="0"/>
              <a:t>, </a:t>
            </a:r>
            <a:r>
              <a:rPr lang="en-US" dirty="0" err="1" smtClean="0">
                <a:latin typeface="Consolas" panose="020B0609020204030204" pitchFamily="49" charset="0"/>
              </a:rPr>
              <a:t>parallel_reduce</a:t>
            </a:r>
            <a:r>
              <a:rPr lang="en-US" dirty="0"/>
              <a:t>, and </a:t>
            </a:r>
            <a:r>
              <a:rPr lang="en-US" dirty="0" err="1" smtClean="0">
                <a:latin typeface="Consolas" panose="020B0609020204030204" pitchFamily="49" charset="0"/>
              </a:rPr>
              <a:t>parallel_scan</a:t>
            </a:r>
            <a:endParaRPr lang="en-US" dirty="0"/>
          </a:p>
          <a:p>
            <a:pPr lvl="1"/>
            <a:r>
              <a:rPr lang="en-US" dirty="0" err="1" smtClean="0"/>
              <a:t>Kokkos</a:t>
            </a:r>
            <a:r>
              <a:rPr lang="en-US" dirty="0" smtClean="0"/>
              <a:t> calls these ‘patterns’, we call them ‘algorithms’</a:t>
            </a:r>
          </a:p>
          <a:p>
            <a:r>
              <a:rPr lang="en-US" dirty="0" smtClean="0"/>
              <a:t>A </a:t>
            </a:r>
            <a:r>
              <a:rPr lang="en-US" dirty="0"/>
              <a:t>parallel computation is characterized by its pattern, policy, </a:t>
            </a:r>
            <a:r>
              <a:rPr lang="en-US" dirty="0" smtClean="0"/>
              <a:t>and body</a:t>
            </a:r>
            <a:endParaRPr lang="en-US" dirty="0"/>
          </a:p>
          <a:p>
            <a:r>
              <a:rPr lang="en-US" dirty="0"/>
              <a:t>User provides computational bodies as </a:t>
            </a:r>
            <a:r>
              <a:rPr lang="en-US" dirty="0" smtClean="0"/>
              <a:t>function objects </a:t>
            </a:r>
            <a:r>
              <a:rPr lang="en-US" dirty="0"/>
              <a:t>or lambdas </a:t>
            </a:r>
            <a:r>
              <a:rPr lang="en-US" dirty="0" smtClean="0"/>
              <a:t>that </a:t>
            </a:r>
            <a:r>
              <a:rPr lang="en-US" dirty="0"/>
              <a:t>handle a single work </a:t>
            </a:r>
            <a:r>
              <a:rPr lang="en-US" dirty="0" smtClean="0"/>
              <a:t>item</a:t>
            </a:r>
          </a:p>
          <a:p>
            <a:r>
              <a:rPr lang="en-US" dirty="0" smtClean="0"/>
              <a:t>All of this is very similar to C++ standard parallel algorithms</a:t>
            </a:r>
            <a:endParaRPr lang="en-US" dirty="0"/>
          </a:p>
          <a:p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4/8/2025, Lecture 18</a:t>
            </a:r>
            <a:endParaRPr lang="en-US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GPU Programming, the C++ Way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EC5AD73E-ED04-4483-87A9-ED19382BA99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20084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HPC Hardware Landscape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>
          <a:xfrm>
            <a:off x="1261872" y="2369625"/>
            <a:ext cx="4480560" cy="4351337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sz="1700" dirty="0" smtClean="0"/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1700" dirty="0" smtClean="0"/>
              <a:t>(a) Initially </a:t>
            </a:r>
            <a:r>
              <a:rPr lang="en-US" sz="1700" dirty="0"/>
              <a:t>not working. Now more robust for Fortran than C++, but getting </a:t>
            </a:r>
            <a:r>
              <a:rPr lang="en-US" sz="1700" dirty="0" smtClean="0"/>
              <a:t>better</a:t>
            </a:r>
            <a:endParaRPr lang="en-US" sz="1700" dirty="0"/>
          </a:p>
          <a:p>
            <a:pPr marL="0" indent="0">
              <a:buNone/>
            </a:pPr>
            <a:r>
              <a:rPr lang="en-US" sz="1700" dirty="0" smtClean="0"/>
              <a:t>(b) Research effort</a:t>
            </a:r>
            <a:endParaRPr lang="en-US" sz="17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140196" y="2379786"/>
            <a:ext cx="4480560" cy="4351337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sz="1700" dirty="0" smtClean="0"/>
          </a:p>
          <a:p>
            <a:pPr marL="0" indent="0">
              <a:buNone/>
            </a:pPr>
            <a:endParaRPr lang="en-US" sz="1700" dirty="0" smtClean="0"/>
          </a:p>
          <a:p>
            <a:pPr marL="0" indent="0">
              <a:buNone/>
            </a:pPr>
            <a:r>
              <a:rPr lang="en-US" sz="1700" dirty="0" smtClean="0"/>
              <a:t>(c) </a:t>
            </a:r>
            <a:r>
              <a:rPr lang="en-US" sz="1700" dirty="0" err="1" smtClean="0"/>
              <a:t>OpenMP</a:t>
            </a:r>
            <a:r>
              <a:rPr lang="en-US" sz="1700" dirty="0" smtClean="0"/>
              <a:t> </a:t>
            </a:r>
            <a:r>
              <a:rPr lang="en-US" sz="1700" dirty="0"/>
              <a:t>5 by NVIDIA.</a:t>
            </a:r>
          </a:p>
          <a:p>
            <a:pPr marL="0" indent="0">
              <a:buNone/>
            </a:pPr>
            <a:r>
              <a:rPr lang="en-US" sz="1700" dirty="0" smtClean="0"/>
              <a:t>(d) </a:t>
            </a:r>
            <a:r>
              <a:rPr lang="en-US" sz="1700" dirty="0" err="1" smtClean="0"/>
              <a:t>OpenMP</a:t>
            </a:r>
            <a:r>
              <a:rPr lang="en-US" sz="1700" dirty="0" smtClean="0"/>
              <a:t> </a:t>
            </a:r>
            <a:r>
              <a:rPr lang="en-US" sz="1700" dirty="0"/>
              <a:t>5 by HPE.</a:t>
            </a:r>
          </a:p>
          <a:p>
            <a:pPr marL="0" indent="0">
              <a:buNone/>
            </a:pPr>
            <a:r>
              <a:rPr lang="en-US" sz="1700" dirty="0" smtClean="0"/>
              <a:t>(e) </a:t>
            </a:r>
            <a:r>
              <a:rPr lang="en-US" sz="1700" dirty="0" err="1" smtClean="0"/>
              <a:t>OpenMP</a:t>
            </a:r>
            <a:r>
              <a:rPr lang="en-US" sz="1700" dirty="0" smtClean="0"/>
              <a:t> </a:t>
            </a:r>
            <a:r>
              <a:rPr lang="en-US" sz="1700" dirty="0"/>
              <a:t>5 by Intel.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4/8/2025, Lecture 18</a:t>
            </a:r>
            <a:endParaRPr lang="en-US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GPU Programming, the C++ Way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EC5AD73E-ED04-4483-87A9-ED19382BA990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1872" y="1691322"/>
            <a:ext cx="9025128" cy="364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22212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Kokkos</a:t>
            </a:r>
            <a:r>
              <a:rPr lang="en-US" dirty="0" smtClean="0"/>
              <a:t> Views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4/8/2025, Lecture 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CSC4700, Spring 2025, GPU Programming, the C++ Way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EC5AD73E-ED04-4483-87A9-ED19382BA99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8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Kokkos</a:t>
            </a:r>
            <a:r>
              <a:rPr lang="en-US" dirty="0" smtClean="0"/>
              <a:t> Views: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/>
              <a:t>running </a:t>
            </a:r>
            <a:r>
              <a:rPr lang="en-US" dirty="0" err="1">
                <a:latin typeface="Consolas" panose="020B0609020204030204" pitchFamily="49" charset="0"/>
              </a:rPr>
              <a:t>daxpy</a:t>
            </a:r>
            <a:r>
              <a:rPr lang="en-US" dirty="0"/>
              <a:t> </a:t>
            </a:r>
            <a:r>
              <a:rPr lang="en-US" dirty="0" smtClean="0"/>
              <a:t>(vector scaling/addition) on </a:t>
            </a:r>
            <a:r>
              <a:rPr lang="en-US" dirty="0"/>
              <a:t>the GPU</a:t>
            </a:r>
            <a:r>
              <a:rPr lang="en-US" dirty="0" smtClean="0"/>
              <a:t>: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endParaRPr lang="en-US" sz="1600" spc="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*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spc="0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];</a:t>
            </a:r>
            <a:r>
              <a:rPr lang="en-US" sz="1600" spc="0" dirty="0">
                <a:solidFill>
                  <a:srgbClr val="008000"/>
                </a:solidFill>
                <a:latin typeface="Consolas" panose="020B0609020204030204" pitchFamily="49" charset="0"/>
              </a:rPr>
              <a:t>    // also y</a:t>
            </a:r>
            <a:endParaRPr lang="en-US" sz="16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Kokkos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parallel_for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 smtClean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600" spc="0" dirty="0">
                <a:solidFill>
                  <a:srgbClr val="A31515"/>
                </a:solidFill>
                <a:latin typeface="Consolas" panose="020B0609020204030204" pitchFamily="49" charset="0"/>
              </a:rPr>
              <a:t>DAXPY</a:t>
            </a:r>
            <a:r>
              <a:rPr lang="en-US" sz="16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endParaRPr lang="en-US" sz="1600" spc="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[=](</a:t>
            </a:r>
            <a:r>
              <a:rPr lang="en-US" sz="1600" spc="0" dirty="0">
                <a:solidFill>
                  <a:srgbClr val="0000FF"/>
                </a:solidFill>
                <a:latin typeface="Consolas" panose="020B0609020204030204" pitchFamily="49" charset="0"/>
              </a:rPr>
              <a:t>int64_t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808080"/>
                </a:solidFill>
                <a:latin typeface="Consolas" panose="020B0609020204030204" pitchFamily="49" charset="0"/>
              </a:rPr>
              <a:t>i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 { </a:t>
            </a:r>
            <a:endParaRPr lang="en-US" sz="1600" spc="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</a:t>
            </a:r>
            <a:r>
              <a:rPr lang="en-US" sz="1600" spc="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y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600" spc="0" dirty="0" smtClean="0">
                <a:solidFill>
                  <a:srgbClr val="808080"/>
                </a:solidFill>
                <a:latin typeface="Consolas" panose="020B0609020204030204" pitchFamily="49" charset="0"/>
              </a:rPr>
              <a:t>i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] =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a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600" spc="0" dirty="0">
                <a:solidFill>
                  <a:srgbClr val="808080"/>
                </a:solidFill>
                <a:latin typeface="Consolas" panose="020B0609020204030204" pitchFamily="49" charset="0"/>
              </a:rPr>
              <a:t>i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] +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y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600" spc="0" dirty="0">
                <a:solidFill>
                  <a:srgbClr val="808080"/>
                </a:solidFill>
                <a:latin typeface="Consolas" panose="020B0609020204030204" pitchFamily="49" charset="0"/>
              </a:rPr>
              <a:t>i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]; </a:t>
            </a:r>
            <a:endParaRPr lang="en-US" sz="1600" spc="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});</a:t>
            </a:r>
            <a:endParaRPr lang="en-US" sz="16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FF0000"/>
                </a:solidFill>
              </a:rPr>
              <a:t>Problem</a:t>
            </a:r>
            <a:r>
              <a:rPr lang="en-US" dirty="0"/>
              <a:t>: x and y reside in CPU </a:t>
            </a:r>
            <a:r>
              <a:rPr lang="en-US" dirty="0" smtClean="0"/>
              <a:t>memory</a:t>
            </a:r>
            <a:endParaRPr lang="en-US" dirty="0"/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Solution</a:t>
            </a:r>
            <a:r>
              <a:rPr lang="en-US" dirty="0"/>
              <a:t>: We need a way of storing data (multidimensional arrays</a:t>
            </a:r>
            <a:r>
              <a:rPr lang="en-US" dirty="0" smtClean="0"/>
              <a:t>) that can </a:t>
            </a:r>
            <a:r>
              <a:rPr lang="en-US" dirty="0"/>
              <a:t>be communicated to an accelerator (GPU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⇒ </a:t>
            </a:r>
            <a:r>
              <a:rPr lang="en-US" dirty="0" err="1" smtClean="0"/>
              <a:t>Kokkos</a:t>
            </a:r>
            <a:r>
              <a:rPr lang="en-US" dirty="0" smtClean="0"/>
              <a:t> Views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4/8/2025, Lecture 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CSC4700, Spring 2025, GPU Programming, the C++ Way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EC5AD73E-ED04-4483-87A9-ED19382BA99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438400" y="3276600"/>
            <a:ext cx="3048000" cy="457200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21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Kokkos</a:t>
            </a:r>
            <a:r>
              <a:rPr lang="en-US" dirty="0" smtClean="0"/>
              <a:t> 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9558528" cy="4495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View abstraction</a:t>
            </a:r>
          </a:p>
          <a:p>
            <a:pPr lvl="1"/>
            <a:r>
              <a:rPr lang="en-US" dirty="0"/>
              <a:t>A lightweight C++ class with a pointer to array data and a </a:t>
            </a:r>
            <a:r>
              <a:rPr lang="en-US" dirty="0" smtClean="0"/>
              <a:t>little </a:t>
            </a:r>
            <a:r>
              <a:rPr lang="en-US" dirty="0"/>
              <a:t>meta-data,</a:t>
            </a:r>
          </a:p>
          <a:p>
            <a:pPr lvl="1"/>
            <a:r>
              <a:rPr lang="en-US" dirty="0"/>
              <a:t>that is </a:t>
            </a:r>
            <a:r>
              <a:rPr lang="en-US" dirty="0" err="1"/>
              <a:t>templated</a:t>
            </a:r>
            <a:r>
              <a:rPr lang="en-US" dirty="0"/>
              <a:t> on the data type (and other things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High-level example of Views for </a:t>
            </a:r>
            <a:r>
              <a:rPr lang="en-US" dirty="0" err="1">
                <a:latin typeface="Consolas" panose="020B0609020204030204" pitchFamily="49" charset="0"/>
              </a:rPr>
              <a:t>daxpy</a:t>
            </a:r>
            <a:r>
              <a:rPr lang="en-US" dirty="0"/>
              <a:t> using lambda: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1800" spc="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Kokkos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>
                <a:solidFill>
                  <a:srgbClr val="2B91AF"/>
                </a:solidFill>
                <a:latin typeface="Consolas" panose="020B0609020204030204" pitchFamily="49" charset="0"/>
              </a:rPr>
              <a:t>View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spc="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*, ...&gt; </a:t>
            </a:r>
            <a:r>
              <a:rPr lang="en-US" sz="1600" spc="0" dirty="0">
                <a:solidFill>
                  <a:srgbClr val="74531F"/>
                </a:solidFill>
                <a:latin typeface="Consolas" panose="020B0609020204030204" pitchFamily="49" charset="0"/>
              </a:rPr>
              <a:t>x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(...), </a:t>
            </a:r>
            <a:r>
              <a:rPr lang="en-US" sz="1600" spc="0" dirty="0">
                <a:solidFill>
                  <a:srgbClr val="74531F"/>
                </a:solidFill>
                <a:latin typeface="Consolas" panose="020B0609020204030204" pitchFamily="49" charset="0"/>
              </a:rPr>
              <a:t>y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(...);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8000"/>
                </a:solidFill>
                <a:latin typeface="Consolas" panose="020B0609020204030204" pitchFamily="49" charset="0"/>
              </a:rPr>
              <a:t>    // ... populate x, y... </a:t>
            </a:r>
            <a:endParaRPr lang="en-US" sz="16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Kokkos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parallel_for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600" spc="0" dirty="0">
                <a:solidFill>
                  <a:srgbClr val="A31515"/>
                </a:solidFill>
                <a:latin typeface="Consolas" panose="020B0609020204030204" pitchFamily="49" charset="0"/>
              </a:rPr>
              <a:t>DAXPY</a:t>
            </a:r>
            <a:r>
              <a:rPr lang="en-US" sz="16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endParaRPr lang="en-US" sz="1600" spc="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[=](</a:t>
            </a:r>
            <a:r>
              <a:rPr lang="en-US" sz="1600" spc="0" dirty="0">
                <a:solidFill>
                  <a:srgbClr val="0000FF"/>
                </a:solidFill>
                <a:latin typeface="Consolas" panose="020B0609020204030204" pitchFamily="49" charset="0"/>
              </a:rPr>
              <a:t>int64_t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808080"/>
                </a:solidFill>
                <a:latin typeface="Consolas" panose="020B0609020204030204" pitchFamily="49" charset="0"/>
              </a:rPr>
              <a:t>i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8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600" spc="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 // </a:t>
            </a:r>
            <a:r>
              <a:rPr lang="en-US" sz="1600" spc="0" dirty="0">
                <a:solidFill>
                  <a:srgbClr val="008000"/>
                </a:solidFill>
                <a:latin typeface="Consolas" panose="020B0609020204030204" pitchFamily="49" charset="0"/>
              </a:rPr>
              <a:t>Views x and y are captured by value (copy) </a:t>
            </a:r>
            <a:endParaRPr lang="en-US" sz="16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spc="0" dirty="0" smtClean="0">
                <a:solidFill>
                  <a:srgbClr val="74531F"/>
                </a:solidFill>
                <a:latin typeface="Consolas" panose="020B0609020204030204" pitchFamily="49" charset="0"/>
              </a:rPr>
              <a:t>y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 smtClean="0">
                <a:solidFill>
                  <a:srgbClr val="808080"/>
                </a:solidFill>
                <a:latin typeface="Consolas" panose="020B0609020204030204" pitchFamily="49" charset="0"/>
              </a:rPr>
              <a:t>i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 =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a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>
                <a:solidFill>
                  <a:srgbClr val="808080"/>
                </a:solidFill>
                <a:latin typeface="Consolas" panose="020B0609020204030204" pitchFamily="49" charset="0"/>
              </a:rPr>
              <a:t>i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 + </a:t>
            </a:r>
            <a:r>
              <a:rPr lang="en-US" sz="1600" spc="0" dirty="0">
                <a:solidFill>
                  <a:srgbClr val="74531F"/>
                </a:solidFill>
                <a:latin typeface="Consolas" panose="020B0609020204030204" pitchFamily="49" charset="0"/>
              </a:rPr>
              <a:t>y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>
                <a:solidFill>
                  <a:srgbClr val="808080"/>
                </a:solidFill>
                <a:latin typeface="Consolas" panose="020B0609020204030204" pitchFamily="49" charset="0"/>
              </a:rPr>
              <a:t>i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});</a:t>
            </a:r>
            <a:endParaRPr lang="en-US" sz="16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Important point</a:t>
            </a:r>
          </a:p>
          <a:p>
            <a:pPr lvl="1"/>
            <a:r>
              <a:rPr lang="en-US" dirty="0"/>
              <a:t>Views are </a:t>
            </a:r>
            <a:r>
              <a:rPr lang="en-US" dirty="0" smtClean="0"/>
              <a:t>lightweight (like pointers), </a:t>
            </a:r>
            <a:r>
              <a:rPr lang="en-US" dirty="0"/>
              <a:t>so copy them </a:t>
            </a:r>
            <a:r>
              <a:rPr lang="en-US" dirty="0" smtClean="0"/>
              <a:t>into </a:t>
            </a:r>
            <a:r>
              <a:rPr lang="en-US" dirty="0"/>
              <a:t>your </a:t>
            </a:r>
            <a:r>
              <a:rPr lang="en-US" dirty="0" smtClean="0"/>
              <a:t>function objects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4/8/2025, Lecture 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CSC4700, Spring 2025, GPU Programming, the C++ Way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EC5AD73E-ED04-4483-87A9-ED19382BA99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Kokkos</a:t>
            </a:r>
            <a:r>
              <a:rPr lang="en-US" dirty="0"/>
              <a:t> 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10305606" cy="435133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View overview:</a:t>
            </a:r>
          </a:p>
          <a:p>
            <a:pPr lvl="1"/>
            <a:r>
              <a:rPr lang="en-US" dirty="0"/>
              <a:t>Multi-dimensional array of 0 or more dimensions </a:t>
            </a:r>
            <a:endParaRPr lang="en-US" dirty="0" smtClean="0"/>
          </a:p>
          <a:p>
            <a:pPr lvl="2"/>
            <a:r>
              <a:rPr lang="en-US" dirty="0" smtClean="0"/>
              <a:t>scalar </a:t>
            </a:r>
            <a:r>
              <a:rPr lang="en-US" dirty="0"/>
              <a:t>(0), vector (1), matrix (2), etc.</a:t>
            </a:r>
          </a:p>
          <a:p>
            <a:pPr lvl="1"/>
            <a:r>
              <a:rPr lang="en-US" dirty="0"/>
              <a:t>Number of dimensions (rank) is fixed at compile-time.</a:t>
            </a:r>
          </a:p>
          <a:p>
            <a:pPr lvl="1"/>
            <a:r>
              <a:rPr lang="en-US" dirty="0"/>
              <a:t>Arrays are rectangular, not ragged.</a:t>
            </a:r>
          </a:p>
          <a:p>
            <a:pPr lvl="1"/>
            <a:r>
              <a:rPr lang="en-US" dirty="0"/>
              <a:t>Sizes of dimensions set at compile-time or </a:t>
            </a:r>
            <a:r>
              <a:rPr lang="en-US" dirty="0" smtClean="0"/>
              <a:t>runtime e.g</a:t>
            </a:r>
            <a:r>
              <a:rPr lang="en-US" dirty="0"/>
              <a:t>., 2x20, 50x50, etc.</a:t>
            </a:r>
          </a:p>
          <a:p>
            <a:pPr lvl="1"/>
            <a:r>
              <a:rPr lang="en-US" dirty="0"/>
              <a:t>Access elements via ”(...)” operator.</a:t>
            </a:r>
          </a:p>
          <a:p>
            <a:r>
              <a:rPr lang="en-US" dirty="0"/>
              <a:t>Example: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7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Kokkos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700" spc="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View</a:t>
            </a:r>
            <a:r>
              <a:rPr lang="en-US" sz="17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700" spc="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7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***&gt; </a:t>
            </a:r>
            <a:r>
              <a:rPr lang="en-US" sz="1700" spc="0" dirty="0">
                <a:solidFill>
                  <a:srgbClr val="74531F"/>
                </a:solidFill>
                <a:latin typeface="Consolas" panose="020B0609020204030204" pitchFamily="49" charset="0"/>
              </a:rPr>
              <a:t>data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7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700" spc="0" dirty="0">
                <a:solidFill>
                  <a:srgbClr val="A31515"/>
                </a:solidFill>
                <a:latin typeface="Consolas" panose="020B0609020204030204" pitchFamily="49" charset="0"/>
              </a:rPr>
              <a:t>label</a:t>
            </a:r>
            <a:r>
              <a:rPr lang="en-US" sz="17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700" spc="0" dirty="0">
                <a:solidFill>
                  <a:srgbClr val="1F377F"/>
                </a:solidFill>
                <a:latin typeface="Consolas" panose="020B0609020204030204" pitchFamily="49" charset="0"/>
              </a:rPr>
              <a:t>N0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700" spc="0" dirty="0">
                <a:solidFill>
                  <a:srgbClr val="1F377F"/>
                </a:solidFill>
                <a:latin typeface="Consolas" panose="020B0609020204030204" pitchFamily="49" charset="0"/>
              </a:rPr>
              <a:t>N1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700" spc="0" dirty="0">
                <a:solidFill>
                  <a:srgbClr val="1F377F"/>
                </a:solidFill>
                <a:latin typeface="Consolas" panose="020B0609020204030204" pitchFamily="49" charset="0"/>
              </a:rPr>
              <a:t>N2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en-US" sz="1700" spc="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sz="1700" spc="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// </a:t>
            </a:r>
            <a:r>
              <a:rPr lang="en-US" sz="1700" spc="0" dirty="0">
                <a:solidFill>
                  <a:srgbClr val="008000"/>
                </a:solidFill>
                <a:latin typeface="Consolas" panose="020B0609020204030204" pitchFamily="49" charset="0"/>
              </a:rPr>
              <a:t>3 runtime, 0 compile</a:t>
            </a:r>
            <a:endParaRPr lang="en-US" sz="17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7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Kokkos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700" spc="0" dirty="0">
                <a:solidFill>
                  <a:srgbClr val="2B91AF"/>
                </a:solidFill>
                <a:latin typeface="Consolas" panose="020B0609020204030204" pitchFamily="49" charset="0"/>
              </a:rPr>
              <a:t>View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700" spc="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7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**[</a:t>
            </a:r>
            <a:r>
              <a:rPr lang="en-US" sz="1700" spc="0" dirty="0">
                <a:solidFill>
                  <a:srgbClr val="2B91AF"/>
                </a:solidFill>
                <a:latin typeface="Consolas" panose="020B0609020204030204" pitchFamily="49" charset="0"/>
              </a:rPr>
              <a:t>N2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]&gt; </a:t>
            </a:r>
            <a:r>
              <a:rPr lang="en-US" sz="1700" spc="0" dirty="0">
                <a:solidFill>
                  <a:srgbClr val="74531F"/>
                </a:solidFill>
                <a:latin typeface="Consolas" panose="020B0609020204030204" pitchFamily="49" charset="0"/>
              </a:rPr>
              <a:t>data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7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700" spc="0" dirty="0">
                <a:solidFill>
                  <a:srgbClr val="A31515"/>
                </a:solidFill>
                <a:latin typeface="Consolas" panose="020B0609020204030204" pitchFamily="49" charset="0"/>
              </a:rPr>
              <a:t>label</a:t>
            </a:r>
            <a:r>
              <a:rPr lang="en-US" sz="17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700" spc="0" dirty="0">
                <a:solidFill>
                  <a:srgbClr val="1F377F"/>
                </a:solidFill>
                <a:latin typeface="Consolas" panose="020B0609020204030204" pitchFamily="49" charset="0"/>
              </a:rPr>
              <a:t>N0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700" spc="0" dirty="0">
                <a:solidFill>
                  <a:srgbClr val="1F377F"/>
                </a:solidFill>
                <a:latin typeface="Consolas" panose="020B0609020204030204" pitchFamily="49" charset="0"/>
              </a:rPr>
              <a:t>N1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en-US" sz="1700" spc="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sz="1700" spc="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sz="1700" spc="0" dirty="0">
                <a:solidFill>
                  <a:srgbClr val="008000"/>
                </a:solidFill>
                <a:latin typeface="Consolas" panose="020B0609020204030204" pitchFamily="49" charset="0"/>
              </a:rPr>
              <a:t> </a:t>
            </a:r>
            <a:r>
              <a:rPr lang="en-US" sz="1700" spc="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sz="1700" spc="0" dirty="0">
                <a:solidFill>
                  <a:srgbClr val="008000"/>
                </a:solidFill>
                <a:latin typeface="Consolas" panose="020B0609020204030204" pitchFamily="49" charset="0"/>
              </a:rPr>
              <a:t>2 runtime, 1 compile</a:t>
            </a:r>
            <a:endParaRPr lang="en-US" sz="17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7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Kokkos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700" spc="0" dirty="0">
                <a:solidFill>
                  <a:srgbClr val="2B91AF"/>
                </a:solidFill>
                <a:latin typeface="Consolas" panose="020B0609020204030204" pitchFamily="49" charset="0"/>
              </a:rPr>
              <a:t>View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700" spc="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7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*[</a:t>
            </a:r>
            <a:r>
              <a:rPr lang="en-US" sz="1700" spc="0" dirty="0">
                <a:solidFill>
                  <a:srgbClr val="2B91AF"/>
                </a:solidFill>
                <a:latin typeface="Consolas" panose="020B0609020204030204" pitchFamily="49" charset="0"/>
              </a:rPr>
              <a:t>N2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][</a:t>
            </a:r>
            <a:r>
              <a:rPr lang="en-US" sz="1700" spc="0" dirty="0">
                <a:solidFill>
                  <a:srgbClr val="2B91AF"/>
                </a:solidFill>
                <a:latin typeface="Consolas" panose="020B0609020204030204" pitchFamily="49" charset="0"/>
              </a:rPr>
              <a:t>N1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]&gt; </a:t>
            </a:r>
            <a:r>
              <a:rPr lang="en-US" sz="1700" spc="0" dirty="0">
                <a:solidFill>
                  <a:srgbClr val="74531F"/>
                </a:solidFill>
                <a:latin typeface="Consolas" panose="020B0609020204030204" pitchFamily="49" charset="0"/>
              </a:rPr>
              <a:t>data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7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700" spc="0" dirty="0">
                <a:solidFill>
                  <a:srgbClr val="A31515"/>
                </a:solidFill>
                <a:latin typeface="Consolas" panose="020B0609020204030204" pitchFamily="49" charset="0"/>
              </a:rPr>
              <a:t>label</a:t>
            </a:r>
            <a:r>
              <a:rPr lang="en-US" sz="17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700" spc="0" dirty="0">
                <a:solidFill>
                  <a:srgbClr val="1F377F"/>
                </a:solidFill>
                <a:latin typeface="Consolas" panose="020B0609020204030204" pitchFamily="49" charset="0"/>
              </a:rPr>
              <a:t>N0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en-US" sz="1700" spc="0" dirty="0">
                <a:solidFill>
                  <a:srgbClr val="008000"/>
                </a:solidFill>
                <a:latin typeface="Consolas" panose="020B0609020204030204" pitchFamily="49" charset="0"/>
              </a:rPr>
              <a:t>   </a:t>
            </a:r>
            <a:r>
              <a:rPr lang="en-US" sz="1700" spc="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// </a:t>
            </a:r>
            <a:r>
              <a:rPr lang="en-US" sz="1700" spc="0" dirty="0">
                <a:solidFill>
                  <a:srgbClr val="008000"/>
                </a:solidFill>
                <a:latin typeface="Consolas" panose="020B0609020204030204" pitchFamily="49" charset="0"/>
              </a:rPr>
              <a:t>1 runtime, 2 compile</a:t>
            </a:r>
            <a:endParaRPr lang="en-US" sz="17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7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Kokkos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700" spc="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View</a:t>
            </a:r>
            <a:r>
              <a:rPr lang="en-US" sz="17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700" spc="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7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700" spc="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N2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][</a:t>
            </a:r>
            <a:r>
              <a:rPr lang="en-US" sz="1700" spc="0" dirty="0">
                <a:solidFill>
                  <a:srgbClr val="2B91AF"/>
                </a:solidFill>
                <a:latin typeface="Consolas" panose="020B0609020204030204" pitchFamily="49" charset="0"/>
              </a:rPr>
              <a:t>N1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][</a:t>
            </a:r>
            <a:r>
              <a:rPr lang="en-US" sz="1700" spc="0" dirty="0">
                <a:solidFill>
                  <a:srgbClr val="2B91AF"/>
                </a:solidFill>
                <a:latin typeface="Consolas" panose="020B0609020204030204" pitchFamily="49" charset="0"/>
              </a:rPr>
              <a:t>N0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]&gt; </a:t>
            </a:r>
            <a:r>
              <a:rPr lang="en-US" sz="1700" spc="0" dirty="0">
                <a:solidFill>
                  <a:srgbClr val="74531F"/>
                </a:solidFill>
                <a:latin typeface="Consolas" panose="020B0609020204030204" pitchFamily="49" charset="0"/>
              </a:rPr>
              <a:t>data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7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700" spc="0" dirty="0">
                <a:solidFill>
                  <a:srgbClr val="A31515"/>
                </a:solidFill>
                <a:latin typeface="Consolas" panose="020B0609020204030204" pitchFamily="49" charset="0"/>
              </a:rPr>
              <a:t>label</a:t>
            </a:r>
            <a:r>
              <a:rPr lang="en-US" sz="17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en-US" sz="1700" spc="0" dirty="0">
                <a:solidFill>
                  <a:srgbClr val="008000"/>
                </a:solidFill>
                <a:latin typeface="Consolas" panose="020B0609020204030204" pitchFamily="49" charset="0"/>
              </a:rPr>
              <a:t>    </a:t>
            </a:r>
            <a:r>
              <a:rPr lang="en-US" sz="1700" spc="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// </a:t>
            </a:r>
            <a:r>
              <a:rPr lang="en-US" sz="1700" spc="0" dirty="0">
                <a:solidFill>
                  <a:srgbClr val="008000"/>
                </a:solidFill>
                <a:latin typeface="Consolas" panose="020B0609020204030204" pitchFamily="49" charset="0"/>
              </a:rPr>
              <a:t>0 runtime, 3 </a:t>
            </a:r>
            <a:r>
              <a:rPr lang="en-US" sz="1700" spc="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compile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it-IT" sz="1700" spc="0" dirty="0" smtClean="0">
                <a:solidFill>
                  <a:srgbClr val="74531F"/>
                </a:solidFill>
                <a:latin typeface="Consolas" panose="020B0609020204030204" pitchFamily="49" charset="0"/>
              </a:rPr>
              <a:t>    data</a:t>
            </a:r>
            <a:r>
              <a:rPr lang="it-IT" sz="17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it-IT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it-IT" sz="17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it-IT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it-IT" sz="1700" spc="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it-IT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it-IT" sz="1700" spc="0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it-IT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) = </a:t>
            </a:r>
            <a:r>
              <a:rPr lang="it-IT" sz="1700" spc="0" dirty="0">
                <a:solidFill>
                  <a:srgbClr val="098658"/>
                </a:solidFill>
                <a:latin typeface="Consolas" panose="020B0609020204030204" pitchFamily="49" charset="0"/>
              </a:rPr>
              <a:t>5.3</a:t>
            </a:r>
            <a:r>
              <a:rPr lang="it-IT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it-IT" sz="1700" spc="0" dirty="0">
                <a:solidFill>
                  <a:srgbClr val="008000"/>
                </a:solidFill>
                <a:latin typeface="Consolas" panose="020B0609020204030204" pitchFamily="49" charset="0"/>
              </a:rPr>
              <a:t>   // </a:t>
            </a:r>
            <a:r>
              <a:rPr lang="it-IT" sz="1700" spc="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access</a:t>
            </a:r>
            <a:endParaRPr lang="en-US" sz="1600" spc="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 smtClean="0"/>
              <a:t>Note</a:t>
            </a:r>
            <a:r>
              <a:rPr lang="en-US" dirty="0"/>
              <a:t>: runtime-sized dimensions must come first.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4/8/2025, Lecture 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CSC4700, Spring 2025, GPU Programming, the C++ Way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EC5AD73E-ED04-4483-87A9-ED19382BA99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Lifecycle of a </a:t>
            </a:r>
            <a:r>
              <a:rPr lang="en-US" dirty="0" err="1" smtClean="0"/>
              <a:t>Kokkos</a:t>
            </a:r>
            <a:r>
              <a:rPr lang="en-US" dirty="0" smtClean="0"/>
              <a:t>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Allocations </a:t>
            </a:r>
            <a:r>
              <a:rPr lang="en-US" dirty="0"/>
              <a:t>only happen when explicitly </a:t>
            </a:r>
            <a:r>
              <a:rPr lang="en-US" dirty="0" smtClean="0"/>
              <a:t>specified</a:t>
            </a:r>
          </a:p>
          <a:p>
            <a:pPr lvl="1"/>
            <a:r>
              <a:rPr lang="en-US" dirty="0" smtClean="0"/>
              <a:t>i.e</a:t>
            </a:r>
            <a:r>
              <a:rPr lang="en-US" dirty="0"/>
              <a:t>., there are no hidden </a:t>
            </a:r>
            <a:r>
              <a:rPr lang="en-US" dirty="0" smtClean="0"/>
              <a:t>allocations</a:t>
            </a:r>
            <a:endParaRPr lang="en-US" dirty="0"/>
          </a:p>
          <a:p>
            <a:r>
              <a:rPr lang="en-US" dirty="0"/>
              <a:t>Copy construction and assignment are shallow (like </a:t>
            </a:r>
            <a:r>
              <a:rPr lang="en-US" dirty="0" smtClean="0"/>
              <a:t>pointers)</a:t>
            </a:r>
          </a:p>
          <a:p>
            <a:pPr lvl="1"/>
            <a:r>
              <a:rPr lang="en-US" dirty="0" smtClean="0"/>
              <a:t>So</a:t>
            </a:r>
            <a:r>
              <a:rPr lang="en-US" dirty="0"/>
              <a:t>, you pass Views by value, not by reference</a:t>
            </a:r>
          </a:p>
          <a:p>
            <a:r>
              <a:rPr lang="en-US" dirty="0"/>
              <a:t>Reference counting is used for automatic </a:t>
            </a:r>
            <a:r>
              <a:rPr lang="en-US" dirty="0" smtClean="0"/>
              <a:t>deallocation</a:t>
            </a:r>
            <a:endParaRPr lang="en-US" dirty="0"/>
          </a:p>
          <a:p>
            <a:pPr lvl="1"/>
            <a:r>
              <a:rPr lang="en-US" dirty="0"/>
              <a:t>They behave like </a:t>
            </a:r>
            <a:r>
              <a:rPr lang="en-US" dirty="0" err="1" smtClean="0">
                <a:latin typeface="Consolas" panose="020B0609020204030204" pitchFamily="49" charset="0"/>
              </a:rPr>
              <a:t>std</a:t>
            </a:r>
            <a:r>
              <a:rPr lang="en-US" dirty="0" smtClean="0">
                <a:latin typeface="Consolas" panose="020B0609020204030204" pitchFamily="49" charset="0"/>
              </a:rPr>
              <a:t>::</a:t>
            </a:r>
            <a:r>
              <a:rPr lang="en-US" dirty="0" err="1" smtClean="0">
                <a:latin typeface="Consolas" panose="020B0609020204030204" pitchFamily="49" charset="0"/>
              </a:rPr>
              <a:t>shared_ptr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 smtClean="0"/>
              <a:t>Example: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endParaRPr lang="en-US" sz="1700" spc="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7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Kokkos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700" spc="0" dirty="0">
                <a:solidFill>
                  <a:srgbClr val="2B91AF"/>
                </a:solidFill>
                <a:latin typeface="Consolas" panose="020B0609020204030204" pitchFamily="49" charset="0"/>
              </a:rPr>
              <a:t>View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700" spc="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7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*[</a:t>
            </a:r>
            <a:r>
              <a:rPr lang="en-US" sz="1700" spc="0" dirty="0">
                <a:solidFill>
                  <a:srgbClr val="098658"/>
                </a:solidFill>
                <a:latin typeface="Consolas" panose="020B0609020204030204" pitchFamily="49" charset="0"/>
              </a:rPr>
              <a:t>5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]&gt; </a:t>
            </a:r>
            <a:r>
              <a:rPr lang="en-US" sz="1700" spc="0" dirty="0">
                <a:solidFill>
                  <a:srgbClr val="74531F"/>
                </a:solidFill>
                <a:latin typeface="Consolas" panose="020B0609020204030204" pitchFamily="49" charset="0"/>
              </a:rPr>
              <a:t>a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7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700" spc="0" dirty="0">
                <a:solidFill>
                  <a:srgbClr val="A31515"/>
                </a:solidFill>
                <a:latin typeface="Consolas" panose="020B0609020204030204" pitchFamily="49" charset="0"/>
              </a:rPr>
              <a:t>a</a:t>
            </a:r>
            <a:r>
              <a:rPr lang="en-US" sz="17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700" spc="0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sz="1700" spc="0" dirty="0">
                <a:solidFill>
                  <a:srgbClr val="74531F"/>
                </a:solidFill>
                <a:latin typeface="Consolas" panose="020B0609020204030204" pitchFamily="49" charset="0"/>
              </a:rPr>
              <a:t>b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7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700" spc="0" dirty="0">
                <a:solidFill>
                  <a:srgbClr val="A31515"/>
                </a:solidFill>
                <a:latin typeface="Consolas" panose="020B0609020204030204" pitchFamily="49" charset="0"/>
              </a:rPr>
              <a:t>b</a:t>
            </a:r>
            <a:r>
              <a:rPr lang="en-US" sz="17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700" spc="0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700" spc="0" dirty="0">
                <a:solidFill>
                  <a:srgbClr val="1F377F"/>
                </a:solidFill>
                <a:latin typeface="Consolas" panose="020B0609020204030204" pitchFamily="49" charset="0"/>
              </a:rPr>
              <a:t>a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700" spc="0" dirty="0">
                <a:solidFill>
                  <a:srgbClr val="1F377F"/>
                </a:solidFill>
                <a:latin typeface="Consolas" panose="020B0609020204030204" pitchFamily="49" charset="0"/>
              </a:rPr>
              <a:t>b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700" spc="0" dirty="0">
                <a:solidFill>
                  <a:srgbClr val="2B91AF"/>
                </a:solidFill>
                <a:latin typeface="Consolas" panose="020B0609020204030204" pitchFamily="49" charset="0"/>
              </a:rPr>
              <a:t>View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700" spc="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**&gt; </a:t>
            </a:r>
            <a:r>
              <a:rPr lang="en-US" sz="1700" spc="0" dirty="0">
                <a:solidFill>
                  <a:srgbClr val="74531F"/>
                </a:solidFill>
                <a:latin typeface="Consolas" panose="020B0609020204030204" pitchFamily="49" charset="0"/>
              </a:rPr>
              <a:t>c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700" spc="0" dirty="0">
                <a:solidFill>
                  <a:srgbClr val="1F377F"/>
                </a:solidFill>
                <a:latin typeface="Consolas" panose="020B0609020204030204" pitchFamily="49" charset="0"/>
              </a:rPr>
              <a:t>b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700" spc="0" dirty="0">
                <a:solidFill>
                  <a:srgbClr val="74531F"/>
                </a:solidFill>
                <a:latin typeface="Consolas" panose="020B0609020204030204" pitchFamily="49" charset="0"/>
              </a:rPr>
              <a:t>b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700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700" spc="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) = </a:t>
            </a:r>
            <a:r>
              <a:rPr lang="en-US" sz="1700" spc="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700" spc="0" dirty="0">
                <a:solidFill>
                  <a:srgbClr val="74531F"/>
                </a:solidFill>
                <a:latin typeface="Consolas" panose="020B0609020204030204" pitchFamily="49" charset="0"/>
              </a:rPr>
              <a:t>c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700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700" spc="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) = </a:t>
            </a:r>
            <a:r>
              <a:rPr lang="en-US" sz="1700" spc="0" dirty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7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print_value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700" spc="0" dirty="0">
                <a:solidFill>
                  <a:srgbClr val="74531F"/>
                </a:solidFill>
                <a:latin typeface="Consolas" panose="020B0609020204030204" pitchFamily="49" charset="0"/>
              </a:rPr>
              <a:t>a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700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700" spc="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  <a:r>
              <a:rPr lang="en-US" sz="1700" spc="0" dirty="0">
                <a:solidFill>
                  <a:srgbClr val="008000"/>
                </a:solidFill>
                <a:latin typeface="Consolas" panose="020B0609020204030204" pitchFamily="49" charset="0"/>
              </a:rPr>
              <a:t>   // prints </a:t>
            </a:r>
            <a:r>
              <a:rPr lang="en-US" sz="1700" spc="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3.0</a:t>
            </a:r>
            <a:endParaRPr lang="en-US" sz="1700" spc="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4/8/2025, Lecture 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CSC4700, Spring 2025, GPU Programming, the C++ Way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EC5AD73E-ED04-4483-87A9-ED19382BA99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0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Accessing a View’s sizes is done via its </a:t>
            </a:r>
            <a:r>
              <a:rPr lang="en-US" dirty="0" smtClean="0">
                <a:latin typeface="Consolas" panose="020B0609020204030204" pitchFamily="49" charset="0"/>
              </a:rPr>
              <a:t>extent(dim)</a:t>
            </a:r>
            <a:r>
              <a:rPr lang="en-US" dirty="0" smtClean="0"/>
              <a:t> function</a:t>
            </a:r>
            <a:endParaRPr lang="en-US" dirty="0"/>
          </a:p>
          <a:p>
            <a:r>
              <a:rPr lang="en-US" dirty="0"/>
              <a:t>Static extents can additionally be accessed </a:t>
            </a:r>
            <a:r>
              <a:rPr lang="en-US" dirty="0" smtClean="0"/>
              <a:t>via </a:t>
            </a:r>
            <a:r>
              <a:rPr lang="en-US" dirty="0" err="1" smtClean="0">
                <a:latin typeface="Consolas" panose="020B0609020204030204" pitchFamily="49" charset="0"/>
              </a:rPr>
              <a:t>static_extent</a:t>
            </a:r>
            <a:r>
              <a:rPr lang="en-US" dirty="0" smtClean="0">
                <a:latin typeface="Consolas" panose="020B0609020204030204" pitchFamily="49" charset="0"/>
              </a:rPr>
              <a:t>(dim)</a:t>
            </a:r>
            <a:endParaRPr lang="en-US" dirty="0"/>
          </a:p>
          <a:p>
            <a:r>
              <a:rPr lang="en-US" dirty="0"/>
              <a:t>You can retrieve a raw pointer via its </a:t>
            </a:r>
            <a:r>
              <a:rPr lang="en-US" dirty="0">
                <a:latin typeface="Consolas" panose="020B0609020204030204" pitchFamily="49" charset="0"/>
              </a:rPr>
              <a:t>data()</a:t>
            </a:r>
            <a:r>
              <a:rPr lang="en-US" dirty="0"/>
              <a:t> function.</a:t>
            </a:r>
          </a:p>
          <a:p>
            <a:r>
              <a:rPr lang="en-US" dirty="0"/>
              <a:t>The label can be accessed via </a:t>
            </a:r>
            <a:r>
              <a:rPr lang="en-US" dirty="0">
                <a:latin typeface="Consolas" panose="020B0609020204030204" pitchFamily="49" charset="0"/>
              </a:rPr>
              <a:t>label</a:t>
            </a:r>
            <a:r>
              <a:rPr lang="en-US" dirty="0" smtClean="0">
                <a:latin typeface="Consolas" panose="020B0609020204030204" pitchFamily="49" charset="0"/>
              </a:rPr>
              <a:t>()</a:t>
            </a:r>
            <a:endParaRPr lang="en-US" dirty="0"/>
          </a:p>
          <a:p>
            <a:r>
              <a:rPr lang="en-US" dirty="0"/>
              <a:t>Example: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endParaRPr lang="en-US" sz="1600" spc="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Kokkos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>
                <a:solidFill>
                  <a:srgbClr val="2B91AF"/>
                </a:solidFill>
                <a:latin typeface="Consolas" panose="020B0609020204030204" pitchFamily="49" charset="0"/>
              </a:rPr>
              <a:t>View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spc="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*[</a:t>
            </a:r>
            <a:r>
              <a:rPr lang="en-US" sz="1600" spc="0" dirty="0">
                <a:solidFill>
                  <a:srgbClr val="098658"/>
                </a:solidFill>
                <a:latin typeface="Consolas" panose="020B0609020204030204" pitchFamily="49" charset="0"/>
              </a:rPr>
              <a:t>5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]&gt; </a:t>
            </a:r>
            <a:r>
              <a:rPr lang="en-US" sz="1600" spc="0" dirty="0">
                <a:solidFill>
                  <a:srgbClr val="74531F"/>
                </a:solidFill>
                <a:latin typeface="Consolas" panose="020B0609020204030204" pitchFamily="49" charset="0"/>
              </a:rPr>
              <a:t>a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600" spc="0" dirty="0">
                <a:solidFill>
                  <a:srgbClr val="A31515"/>
                </a:solidFill>
                <a:latin typeface="Consolas" panose="020B0609020204030204" pitchFamily="49" charset="0"/>
              </a:rPr>
              <a:t>A</a:t>
            </a:r>
            <a:r>
              <a:rPr lang="en-US" sz="16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N0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>
                <a:solidFill>
                  <a:srgbClr val="74531F"/>
                </a:solidFill>
                <a:latin typeface="Consolas" panose="020B0609020204030204" pitchFamily="49" charset="0"/>
              </a:rPr>
              <a:t>assert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a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extent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 ==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N0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>
                <a:solidFill>
                  <a:srgbClr val="74531F"/>
                </a:solidFill>
                <a:latin typeface="Consolas" panose="020B0609020204030204" pitchFamily="49" charset="0"/>
              </a:rPr>
              <a:t>assert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a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extent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 == </a:t>
            </a:r>
            <a:r>
              <a:rPr lang="en-US" sz="1600" spc="0" dirty="0">
                <a:solidFill>
                  <a:srgbClr val="098658"/>
                </a:solidFill>
                <a:latin typeface="Consolas" panose="020B0609020204030204" pitchFamily="49" charset="0"/>
              </a:rPr>
              <a:t>5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static_assert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a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static_extent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 == </a:t>
            </a:r>
            <a:r>
              <a:rPr lang="en-US" sz="1600" spc="0" dirty="0">
                <a:solidFill>
                  <a:srgbClr val="098658"/>
                </a:solidFill>
                <a:latin typeface="Consolas" panose="020B0609020204030204" pitchFamily="49" charset="0"/>
              </a:rPr>
              <a:t>5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>
                <a:solidFill>
                  <a:srgbClr val="74531F"/>
                </a:solidFill>
                <a:latin typeface="Consolas" panose="020B0609020204030204" pitchFamily="49" charset="0"/>
              </a:rPr>
              <a:t>assert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a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data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() != </a:t>
            </a:r>
            <a:r>
              <a:rPr lang="en-US" sz="16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nullptr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>
                <a:solidFill>
                  <a:srgbClr val="74531F"/>
                </a:solidFill>
                <a:latin typeface="Consolas" panose="020B0609020204030204" pitchFamily="49" charset="0"/>
              </a:rPr>
              <a:t>assert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a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label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() == </a:t>
            </a:r>
            <a:r>
              <a:rPr lang="en-US" sz="16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600" spc="0" dirty="0">
                <a:solidFill>
                  <a:srgbClr val="A31515"/>
                </a:solidFill>
                <a:latin typeface="Consolas" panose="020B0609020204030204" pitchFamily="49" charset="0"/>
              </a:rPr>
              <a:t>A</a:t>
            </a:r>
            <a:r>
              <a:rPr lang="en-US" sz="16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4/8/2025, Lecture 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CSC4700, Spring 2025, GPU Programming, the C++ Way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EC5AD73E-ED04-4483-87A9-ED19382BA99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34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Spaces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4/8/2025, Lecture 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CSC4700, Spring 2025, GPU Programming, the C++ Way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EC5AD73E-ED04-4483-87A9-ED19382BA99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14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</a:t>
            </a:r>
            <a:r>
              <a:rPr lang="en-US" dirty="0"/>
              <a:t>S</a:t>
            </a:r>
            <a:r>
              <a:rPr lang="en-US" dirty="0" smtClean="0"/>
              <a:t>paces</a:t>
            </a:r>
            <a:endParaRPr lang="en-US" dirty="0"/>
          </a:p>
        </p:txBody>
      </p:sp>
      <p:sp>
        <p:nvSpPr>
          <p:cNvPr id="141" name="Content Placeholder 140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</a:t>
            </a:r>
            <a:r>
              <a:rPr lang="en-US" dirty="0"/>
              <a:t>homogeneous set of cores and an execution mechanism (i.e., “place to run code</a:t>
            </a:r>
            <a:r>
              <a:rPr lang="en-US" dirty="0" smtClean="0"/>
              <a:t>”)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Execution spaces: Serial, Threads, </a:t>
            </a:r>
            <a:r>
              <a:rPr lang="en-US" dirty="0" err="1"/>
              <a:t>OpenMP</a:t>
            </a:r>
            <a:r>
              <a:rPr lang="en-US" dirty="0"/>
              <a:t>, </a:t>
            </a:r>
            <a:r>
              <a:rPr lang="en-US" dirty="0" err="1"/>
              <a:t>Cuda</a:t>
            </a:r>
            <a:r>
              <a:rPr lang="en-US" dirty="0"/>
              <a:t>, HIP, </a:t>
            </a:r>
            <a:r>
              <a:rPr lang="en-US" dirty="0" smtClean="0"/>
              <a:t>HPX, ...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132" name="object 132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GPU Programming, the C++ Way</a:t>
            </a:r>
            <a:endParaRPr lang="en-US" dirty="0"/>
          </a:p>
        </p:txBody>
      </p:sp>
      <p:sp>
        <p:nvSpPr>
          <p:cNvPr id="142" name="Date Placeholder 14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4/8/2025, Lecture 18</a:t>
            </a:r>
            <a:endParaRPr lang="en-US"/>
          </a:p>
        </p:txBody>
      </p:sp>
      <p:sp>
        <p:nvSpPr>
          <p:cNvPr id="143" name="Slide Number Placeholder 14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EC5AD73E-ED04-4483-87A9-ED19382BA99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133" name="Picture 1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9" y="2438399"/>
            <a:ext cx="4574931" cy="320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0645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 Spaces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Changing the parallel execution space: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endParaRPr lang="en-US" sz="1600" spc="0" dirty="0" smtClean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8000"/>
                </a:solidFill>
                <a:latin typeface="Consolas" panose="020B0609020204030204" pitchFamily="49" charset="0"/>
              </a:rPr>
              <a:t>    // default execution space</a:t>
            </a:r>
            <a:endParaRPr lang="en-US" sz="16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Kokkos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parallel_for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600" spc="0" dirty="0">
                <a:solidFill>
                  <a:srgbClr val="A31515"/>
                </a:solidFill>
                <a:latin typeface="Consolas" panose="020B0609020204030204" pitchFamily="49" charset="0"/>
              </a:rPr>
              <a:t>Label</a:t>
            </a:r>
            <a:r>
              <a:rPr lang="en-US" sz="16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6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number_of_intervals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  <a:r>
              <a:rPr lang="en-US" sz="1600" spc="0" dirty="0">
                <a:solidFill>
                  <a:srgbClr val="008000"/>
                </a:solidFill>
                <a:latin typeface="Consolas" panose="020B0609020204030204" pitchFamily="49" charset="0"/>
              </a:rPr>
              <a:t>    // =&gt; </a:t>
            </a:r>
            <a:r>
              <a:rPr lang="en-US" sz="1600" spc="0" dirty="0" err="1">
                <a:solidFill>
                  <a:srgbClr val="008000"/>
                </a:solidFill>
                <a:latin typeface="Consolas" panose="020B0609020204030204" pitchFamily="49" charset="0"/>
              </a:rPr>
              <a:t>RangePolicy</a:t>
            </a:r>
            <a:r>
              <a:rPr lang="en-US" sz="1600" spc="0" dirty="0">
                <a:solidFill>
                  <a:srgbClr val="008000"/>
                </a:solidFill>
                <a:latin typeface="Consolas" panose="020B0609020204030204" pitchFamily="49" charset="0"/>
              </a:rPr>
              <a:t>&lt;&gt;(0, </a:t>
            </a:r>
            <a:r>
              <a:rPr lang="en-US" sz="1600" spc="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number_of_intervals</a:t>
            </a:r>
            <a:r>
              <a:rPr lang="en-US" sz="1600" spc="0" dirty="0">
                <a:solidFill>
                  <a:srgbClr val="008000"/>
                </a:solidFill>
                <a:latin typeface="Consolas" panose="020B0609020204030204" pitchFamily="49" charset="0"/>
              </a:rPr>
              <a:t>)</a:t>
            </a:r>
            <a:endParaRPr lang="en-US" sz="16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[=](</a:t>
            </a:r>
            <a:r>
              <a:rPr lang="en-US" sz="1600" spc="0" dirty="0">
                <a:solidFill>
                  <a:srgbClr val="0000FF"/>
                </a:solidFill>
                <a:latin typeface="Consolas" panose="020B0609020204030204" pitchFamily="49" charset="0"/>
              </a:rPr>
              <a:t>int64_t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808080"/>
                </a:solidFill>
                <a:latin typeface="Consolas" panose="020B0609020204030204" pitchFamily="49" charset="0"/>
              </a:rPr>
              <a:t>i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8000"/>
                </a:solidFill>
                <a:latin typeface="Consolas" panose="020B0609020204030204" pitchFamily="49" charset="0"/>
              </a:rPr>
              <a:t>            /* ...  body  ... */</a:t>
            </a:r>
            <a:endParaRPr lang="en-US" sz="16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});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600" spc="0" dirty="0">
                <a:solidFill>
                  <a:srgbClr val="008000"/>
                </a:solidFill>
                <a:latin typeface="Consolas" panose="020B0609020204030204" pitchFamily="49" charset="0"/>
              </a:rPr>
              <a:t>    // custom execution space</a:t>
            </a:r>
            <a:endParaRPr lang="en-US" sz="16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Kokkos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parallel_for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600" spc="0" dirty="0">
                <a:solidFill>
                  <a:srgbClr val="A31515"/>
                </a:solidFill>
                <a:latin typeface="Consolas" panose="020B0609020204030204" pitchFamily="49" charset="0"/>
              </a:rPr>
              <a:t>Label</a:t>
            </a:r>
            <a:r>
              <a:rPr lang="en-US" sz="16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Kokkos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RangePolicy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spc="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ExecutionSpace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&gt;(</a:t>
            </a:r>
            <a:r>
              <a:rPr lang="en-US" sz="1600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number_of_intervals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),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[=](</a:t>
            </a:r>
            <a:r>
              <a:rPr lang="en-US" sz="1600" spc="0" dirty="0">
                <a:solidFill>
                  <a:srgbClr val="0000FF"/>
                </a:solidFill>
                <a:latin typeface="Consolas" panose="020B0609020204030204" pitchFamily="49" charset="0"/>
              </a:rPr>
              <a:t>int64_t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808080"/>
                </a:solidFill>
                <a:latin typeface="Consolas" panose="020B0609020204030204" pitchFamily="49" charset="0"/>
              </a:rPr>
              <a:t>i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8000"/>
                </a:solidFill>
                <a:latin typeface="Consolas" panose="020B0609020204030204" pitchFamily="49" charset="0"/>
              </a:rPr>
              <a:t>            /* ...  body  ... */</a:t>
            </a:r>
            <a:endParaRPr lang="en-US" sz="16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});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4/8/2025, Lecture 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CSC4700, Spring 2025, GPU Programming, the C++ Way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EC5AD73E-ED04-4483-87A9-ED19382BA99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3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 Spaces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Requirements for enabling execution spaces:</a:t>
            </a:r>
          </a:p>
          <a:p>
            <a:pPr lvl="1"/>
            <a:r>
              <a:rPr lang="en-US" dirty="0" err="1"/>
              <a:t>Kokkos</a:t>
            </a:r>
            <a:r>
              <a:rPr lang="en-US" dirty="0"/>
              <a:t> must be compiled with the execution spaces </a:t>
            </a:r>
            <a:r>
              <a:rPr lang="en-US" dirty="0" smtClean="0"/>
              <a:t>enabled</a:t>
            </a:r>
            <a:endParaRPr lang="en-US" dirty="0"/>
          </a:p>
          <a:p>
            <a:pPr lvl="1"/>
            <a:r>
              <a:rPr lang="en-US" dirty="0"/>
              <a:t>Execution spaces must be initialized (and finalized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Functions must be marked with a macro for non-CPU </a:t>
            </a:r>
            <a:r>
              <a:rPr lang="en-US" dirty="0" smtClean="0"/>
              <a:t>spaces</a:t>
            </a:r>
            <a:endParaRPr lang="en-US" dirty="0"/>
          </a:p>
          <a:p>
            <a:pPr lvl="1"/>
            <a:r>
              <a:rPr lang="en-US" dirty="0"/>
              <a:t>Lambdas must be marked with a macro for non-CPU </a:t>
            </a:r>
            <a:r>
              <a:rPr lang="en-US" dirty="0" smtClean="0"/>
              <a:t>spaces</a:t>
            </a:r>
            <a:endParaRPr lang="en-US" dirty="0"/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endParaRPr lang="en-US" sz="1800" spc="0" dirty="0" smtClean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parallel_function_object</a:t>
            </a:r>
            <a:r>
              <a:rPr lang="en-US" sz="1800" spc="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KOKKOS_INLINE_FUNCTION </a:t>
            </a: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helper_function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int64_t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index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{</a:t>
            </a:r>
            <a:r>
              <a:rPr lang="en-US" sz="1800" spc="0" dirty="0">
                <a:solidFill>
                  <a:srgbClr val="008000"/>
                </a:solidFill>
                <a:latin typeface="Consolas" panose="020B0609020204030204" pitchFamily="49" charset="0"/>
              </a:rPr>
              <a:t> /*...*/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} </a:t>
            </a: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KOKKOS_INLINE_FUNCTION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operator()(</a:t>
            </a: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int64_t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808080"/>
                </a:solidFill>
                <a:latin typeface="Consolas" panose="020B0609020204030204" pitchFamily="49" charset="0"/>
              </a:rPr>
              <a:t>index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{</a:t>
            </a: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helper_function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index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800" spc="0" dirty="0">
                <a:solidFill>
                  <a:srgbClr val="008000"/>
                </a:solidFill>
                <a:latin typeface="Consolas" panose="020B0609020204030204" pitchFamily="49" charset="0"/>
              </a:rPr>
              <a:t>// Where </a:t>
            </a:r>
            <a:r>
              <a:rPr lang="en-US" sz="1800" spc="0" dirty="0" err="1">
                <a:solidFill>
                  <a:srgbClr val="008000"/>
                </a:solidFill>
                <a:latin typeface="Consolas" panose="020B0609020204030204" pitchFamily="49" charset="0"/>
              </a:rPr>
              <a:t>Kokkos</a:t>
            </a:r>
            <a:r>
              <a:rPr lang="en-US" sz="1800" spc="0" dirty="0">
                <a:solidFill>
                  <a:srgbClr val="008000"/>
                </a:solidFill>
                <a:latin typeface="Consolas" panose="020B0609020204030204" pitchFamily="49" charset="0"/>
              </a:rPr>
              <a:t> defines:</a:t>
            </a: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808080"/>
                </a:solidFill>
                <a:latin typeface="Consolas" panose="020B0609020204030204" pitchFamily="49" charset="0"/>
              </a:rPr>
              <a:t>#define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8A1BFF"/>
                </a:solidFill>
                <a:latin typeface="Consolas" panose="020B0609020204030204" pitchFamily="49" charset="0"/>
              </a:rPr>
              <a:t>KOKKOS_INLINE_FUNCTION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inline</a:t>
            </a:r>
            <a:r>
              <a:rPr lang="en-US" sz="1800" spc="0" dirty="0">
                <a:solidFill>
                  <a:srgbClr val="008000"/>
                </a:solidFill>
                <a:latin typeface="Consolas" panose="020B0609020204030204" pitchFamily="49" charset="0"/>
              </a:rPr>
              <a:t>                     /* #if CPU only */</a:t>
            </a: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808080"/>
                </a:solidFill>
                <a:latin typeface="Consolas" panose="020B0609020204030204" pitchFamily="49" charset="0"/>
              </a:rPr>
              <a:t>#define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8A1BFF"/>
                </a:solidFill>
                <a:latin typeface="Consolas" panose="020B0609020204030204" pitchFamily="49" charset="0"/>
              </a:rPr>
              <a:t>KOKKOS_INLINE_FUNCTION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inline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__device__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__host__</a:t>
            </a:r>
            <a:r>
              <a:rPr lang="en-US" sz="1800" spc="0" dirty="0">
                <a:solidFill>
                  <a:srgbClr val="008000"/>
                </a:solidFill>
                <a:latin typeface="Consolas" panose="020B0609020204030204" pitchFamily="49" charset="0"/>
              </a:rPr>
              <a:t> /* #if </a:t>
            </a:r>
            <a:r>
              <a:rPr lang="en-US" sz="1800" spc="0" dirty="0" err="1">
                <a:solidFill>
                  <a:srgbClr val="008000"/>
                </a:solidFill>
                <a:latin typeface="Consolas" panose="020B0609020204030204" pitchFamily="49" charset="0"/>
              </a:rPr>
              <a:t>CPU+Cuda</a:t>
            </a:r>
            <a:r>
              <a:rPr lang="en-US" sz="1800" spc="0" dirty="0">
                <a:solidFill>
                  <a:srgbClr val="008000"/>
                </a:solidFill>
                <a:latin typeface="Consolas" panose="020B0609020204030204" pitchFamily="49" charset="0"/>
              </a:rPr>
              <a:t> */</a:t>
            </a: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4/8/2025, Lecture 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CSC4700, Spring 2025, GPU Programming, the C++ Way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EC5AD73E-ED04-4483-87A9-ED19382BA99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60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61872" y="294198"/>
            <a:ext cx="9558528" cy="1397124"/>
          </a:xfrm>
        </p:spPr>
        <p:txBody>
          <a:bodyPr/>
          <a:lstStyle/>
          <a:p>
            <a:r>
              <a:rPr lang="en-US" dirty="0" smtClean="0"/>
              <a:t>Industry Estimate: Cost of Coding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>
          <a:xfrm>
            <a:off x="1261871" y="1828800"/>
            <a:ext cx="8871011" cy="435133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Typical </a:t>
            </a:r>
            <a:r>
              <a:rPr lang="en-US" dirty="0"/>
              <a:t>HPC production app: 300k-600k lines</a:t>
            </a:r>
          </a:p>
          <a:p>
            <a:r>
              <a:rPr lang="en-US" dirty="0" smtClean="0"/>
              <a:t>Large </a:t>
            </a:r>
            <a:r>
              <a:rPr lang="en-US" dirty="0"/>
              <a:t>Scientific Libraries:</a:t>
            </a:r>
          </a:p>
          <a:p>
            <a:pPr lvl="1"/>
            <a:r>
              <a:rPr lang="en-US" dirty="0"/>
              <a:t>E3SM: 1,000k lines</a:t>
            </a:r>
          </a:p>
          <a:p>
            <a:pPr lvl="1"/>
            <a:r>
              <a:rPr lang="en-US" dirty="0" err="1"/>
              <a:t>Trilinos</a:t>
            </a:r>
            <a:r>
              <a:rPr lang="en-US" dirty="0"/>
              <a:t>: 4,000k lines</a:t>
            </a:r>
          </a:p>
          <a:p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Conservative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estimate</a:t>
            </a:r>
            <a:r>
              <a:rPr lang="en-US" dirty="0"/>
              <a:t>: need to rewrite 10% of an app to switch Programming Model</a:t>
            </a:r>
          </a:p>
          <a:p>
            <a:endParaRPr lang="en-US" dirty="0"/>
          </a:p>
          <a:p>
            <a:r>
              <a:rPr lang="en-US" dirty="0" smtClean="0"/>
              <a:t>A full time software engineer writes 10 lines of production code per hour: 20k LOC/year</a:t>
            </a:r>
          </a:p>
          <a:p>
            <a:r>
              <a:rPr lang="en-US" dirty="0"/>
              <a:t>Just switching Programming Models costs multiple person-years per app!</a:t>
            </a:r>
          </a:p>
          <a:p>
            <a:endParaRPr lang="en-US" dirty="0"/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GPU Programming, the C++ Way</a:t>
            </a:r>
            <a:endParaRPr lang="en-US" dirty="0"/>
          </a:p>
        </p:txBody>
      </p:sp>
      <p:sp>
        <p:nvSpPr>
          <p:cNvPr id="18" name="object 18"/>
          <p:cNvSpPr txBox="1"/>
          <p:nvPr/>
        </p:nvSpPr>
        <p:spPr>
          <a:xfrm>
            <a:off x="9761670" y="6389846"/>
            <a:ext cx="371213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>
              <a:lnSpc>
                <a:spcPts val="1338"/>
              </a:lnSpc>
            </a:pPr>
            <a:r>
              <a:rPr sz="1189" spc="-40" dirty="0">
                <a:solidFill>
                  <a:srgbClr val="FFFFFF"/>
                </a:solidFill>
                <a:latin typeface="Tahoma"/>
                <a:cs typeface="Tahoma"/>
              </a:rPr>
              <a:t>5/83</a:t>
            </a:r>
            <a:endParaRPr sz="1189">
              <a:latin typeface="Tahoma"/>
              <a:cs typeface="Tahoma"/>
            </a:endParaRP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4/8/2025, Lecture 18</a:t>
            </a:r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EC5AD73E-ED04-4483-87A9-ED19382BA99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36679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 Spaces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Lambda annotation with </a:t>
            </a:r>
            <a:r>
              <a:rPr lang="en-US" spc="0" dirty="0">
                <a:solidFill>
                  <a:srgbClr val="8A1BFF"/>
                </a:solidFill>
                <a:latin typeface="Consolas" panose="020B0609020204030204" pitchFamily="49" charset="0"/>
              </a:rPr>
              <a:t>KOKKOS_LAMBDA </a:t>
            </a:r>
            <a:r>
              <a:rPr lang="en-US" dirty="0" smtClean="0"/>
              <a:t>macro</a:t>
            </a:r>
            <a:endParaRPr lang="en-US" dirty="0"/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endParaRPr lang="en-US" sz="1600" spc="0" dirty="0" smtClean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Kokkos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parallel_for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600" spc="0" dirty="0">
                <a:solidFill>
                  <a:srgbClr val="A31515"/>
                </a:solidFill>
                <a:latin typeface="Consolas" panose="020B0609020204030204" pitchFamily="49" charset="0"/>
              </a:rPr>
              <a:t>Label</a:t>
            </a:r>
            <a:r>
              <a:rPr lang="en-US" sz="16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6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number_of_intervals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600" spc="0" dirty="0">
                <a:solidFill>
                  <a:srgbClr val="74531F"/>
                </a:solidFill>
                <a:latin typeface="Consolas" panose="020B0609020204030204" pitchFamily="49" charset="0"/>
              </a:rPr>
              <a:t>KOKKOS_LAMBA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>
                <a:solidFill>
                  <a:srgbClr val="0000FF"/>
                </a:solidFill>
                <a:latin typeface="Consolas" panose="020B0609020204030204" pitchFamily="49" charset="0"/>
              </a:rPr>
              <a:t>int64_t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8000"/>
                </a:solidFill>
                <a:latin typeface="Consolas" panose="020B0609020204030204" pitchFamily="49" charset="0"/>
              </a:rPr>
              <a:t>            /* ...  body  ... */</a:t>
            </a:r>
            <a:endParaRPr lang="en-US" sz="16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});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endParaRPr lang="en-US" sz="1600" spc="0" dirty="0" smtClean="0">
              <a:solidFill>
                <a:srgbClr val="808080"/>
              </a:solidFill>
              <a:latin typeface="Consolas" panose="020B0609020204030204" pitchFamily="49" charset="0"/>
            </a:endParaRP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 smtClean="0">
                <a:solidFill>
                  <a:srgbClr val="808080"/>
                </a:solidFill>
                <a:latin typeface="Consolas" panose="020B0609020204030204" pitchFamily="49" charset="0"/>
              </a:rPr>
              <a:t>#</a:t>
            </a:r>
            <a:r>
              <a:rPr lang="en-US" sz="1600" spc="0" dirty="0">
                <a:solidFill>
                  <a:srgbClr val="808080"/>
                </a:solidFill>
                <a:latin typeface="Consolas" panose="020B0609020204030204" pitchFamily="49" charset="0"/>
              </a:rPr>
              <a:t>define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8A1BFF"/>
                </a:solidFill>
                <a:latin typeface="Consolas" panose="020B0609020204030204" pitchFamily="49" charset="0"/>
              </a:rPr>
              <a:t>KOKKOS_LAMBDA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[=]</a:t>
            </a:r>
            <a:r>
              <a:rPr lang="en-US" sz="1600" spc="0" dirty="0">
                <a:solidFill>
                  <a:srgbClr val="008000"/>
                </a:solidFill>
                <a:latin typeface="Consolas" panose="020B0609020204030204" pitchFamily="49" charset="0"/>
              </a:rPr>
              <a:t>                     /* #if CPU only */</a:t>
            </a:r>
            <a:endParaRPr lang="en-US" sz="16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808080"/>
                </a:solidFill>
                <a:latin typeface="Consolas" panose="020B0609020204030204" pitchFamily="49" charset="0"/>
              </a:rPr>
              <a:t>#define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8A1BFF"/>
                </a:solidFill>
                <a:latin typeface="Consolas" panose="020B0609020204030204" pitchFamily="49" charset="0"/>
              </a:rPr>
              <a:t>KOKKOS_LAMBDA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[=]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__device__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__host__</a:t>
            </a:r>
            <a:r>
              <a:rPr lang="en-US" sz="1600" spc="0" dirty="0">
                <a:solidFill>
                  <a:srgbClr val="008000"/>
                </a:solidFill>
                <a:latin typeface="Consolas" panose="020B0609020204030204" pitchFamily="49" charset="0"/>
              </a:rPr>
              <a:t> /* #if </a:t>
            </a:r>
            <a:r>
              <a:rPr lang="en-US" sz="1600" spc="0" dirty="0" err="1">
                <a:solidFill>
                  <a:srgbClr val="008000"/>
                </a:solidFill>
                <a:latin typeface="Consolas" panose="020B0609020204030204" pitchFamily="49" charset="0"/>
              </a:rPr>
              <a:t>CPU+Cuda</a:t>
            </a:r>
            <a:r>
              <a:rPr lang="en-US" sz="1600" spc="0" dirty="0">
                <a:solidFill>
                  <a:srgbClr val="008000"/>
                </a:solidFill>
                <a:latin typeface="Consolas" panose="020B0609020204030204" pitchFamily="49" charset="0"/>
              </a:rPr>
              <a:t> */</a:t>
            </a:r>
            <a:endParaRPr lang="en-US" sz="16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4/8/2025, Lecture 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CSC4700, Spring 2025, GPU Programming, the C++ Way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EC5AD73E-ED04-4483-87A9-ED19382BA99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9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Spaces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4/8/2025, Lecture 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CSC4700, Spring 2025, GPU Programming, the C++ Way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EC5AD73E-ED04-4483-87A9-ED19382BA99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4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Spaces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Memory space:</a:t>
            </a:r>
          </a:p>
          <a:p>
            <a:pPr lvl="1"/>
            <a:r>
              <a:rPr lang="en-US" dirty="0" smtClean="0"/>
              <a:t>Explicitly-manageable </a:t>
            </a:r>
            <a:r>
              <a:rPr lang="en-US" dirty="0"/>
              <a:t>memory resource (i.e., “place to put data”)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4/8/2025, Lecture 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CSC4700, Spring 2025, GPU Programming, the C++ Way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EC5AD73E-ED04-4483-87A9-ED19382BA990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132" name="Picture 1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2798323"/>
            <a:ext cx="4603486" cy="322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98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Spaces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/>
          </a:bodyPr>
          <a:lstStyle/>
          <a:p>
            <a:r>
              <a:rPr lang="en-US" dirty="0"/>
              <a:t>Every view stores its data in a memory space set at compile time.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1800" spc="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Kokkos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>
                <a:solidFill>
                  <a:srgbClr val="2B91AF"/>
                </a:solidFill>
                <a:latin typeface="Consolas" panose="020B0609020204030204" pitchFamily="49" charset="0"/>
              </a:rPr>
              <a:t>View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spc="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***, </a:t>
            </a:r>
            <a:r>
              <a:rPr lang="en-US" sz="1600" spc="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MemorySpace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600" spc="0" dirty="0">
                <a:solidFill>
                  <a:srgbClr val="74531F"/>
                </a:solidFill>
                <a:latin typeface="Consolas" panose="020B0609020204030204" pitchFamily="49" charset="0"/>
              </a:rPr>
              <a:t>data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(...);</a:t>
            </a:r>
          </a:p>
          <a:p>
            <a:r>
              <a:rPr lang="en-US" dirty="0"/>
              <a:t>Available memory spaces:</a:t>
            </a:r>
          </a:p>
          <a:p>
            <a:pPr lvl="1"/>
            <a:r>
              <a:rPr lang="en-US" dirty="0" err="1">
                <a:latin typeface="Consolas" panose="020B0609020204030204" pitchFamily="49" charset="0"/>
              </a:rPr>
              <a:t>HostSpace</a:t>
            </a:r>
            <a:r>
              <a:rPr lang="en-US" dirty="0"/>
              <a:t>, </a:t>
            </a:r>
            <a:r>
              <a:rPr lang="en-US" dirty="0" err="1">
                <a:latin typeface="Consolas" panose="020B0609020204030204" pitchFamily="49" charset="0"/>
              </a:rPr>
              <a:t>CudaSpace</a:t>
            </a:r>
            <a:r>
              <a:rPr lang="en-US" dirty="0"/>
              <a:t>, </a:t>
            </a:r>
            <a:r>
              <a:rPr lang="en-US" dirty="0" err="1">
                <a:latin typeface="Consolas" panose="020B0609020204030204" pitchFamily="49" charset="0"/>
              </a:rPr>
              <a:t>CudaUVMSpace</a:t>
            </a:r>
            <a:r>
              <a:rPr lang="en-US" dirty="0"/>
              <a:t>, ... more</a:t>
            </a:r>
          </a:p>
          <a:p>
            <a:r>
              <a:rPr lang="en-US" dirty="0"/>
              <a:t>Each execution space has a default memory </a:t>
            </a:r>
            <a:r>
              <a:rPr lang="en-US" dirty="0" smtClean="0"/>
              <a:t>space</a:t>
            </a:r>
            <a:endParaRPr lang="en-US" dirty="0"/>
          </a:p>
          <a:p>
            <a:r>
              <a:rPr lang="en-US" dirty="0"/>
              <a:t>If no Space is provided, the view’s data resides in the default </a:t>
            </a:r>
            <a:r>
              <a:rPr lang="en-US" dirty="0" smtClean="0"/>
              <a:t>memory </a:t>
            </a:r>
            <a:r>
              <a:rPr lang="en-US" dirty="0"/>
              <a:t>space of the default execution </a:t>
            </a:r>
            <a:r>
              <a:rPr lang="en-US" dirty="0" smtClean="0"/>
              <a:t>space</a:t>
            </a:r>
            <a:endParaRPr lang="en-US" dirty="0"/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8000"/>
                </a:solidFill>
                <a:latin typeface="Consolas" panose="020B0609020204030204" pitchFamily="49" charset="0"/>
              </a:rPr>
              <a:t>    </a:t>
            </a:r>
            <a:endParaRPr lang="en-US" sz="1600" spc="0" dirty="0" smtClean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// </a:t>
            </a:r>
            <a:r>
              <a:rPr lang="en-US" sz="1600" spc="0" dirty="0">
                <a:solidFill>
                  <a:srgbClr val="008000"/>
                </a:solidFill>
                <a:latin typeface="Consolas" panose="020B0609020204030204" pitchFamily="49" charset="0"/>
              </a:rPr>
              <a:t>Equivalent:</a:t>
            </a:r>
            <a:endParaRPr lang="en-US" sz="16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Kokkos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>
                <a:solidFill>
                  <a:srgbClr val="2B91AF"/>
                </a:solidFill>
                <a:latin typeface="Consolas" panose="020B0609020204030204" pitchFamily="49" charset="0"/>
              </a:rPr>
              <a:t>View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spc="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*&gt; </a:t>
            </a:r>
            <a:r>
              <a:rPr lang="en-US" sz="1600" spc="0" dirty="0">
                <a:solidFill>
                  <a:srgbClr val="74531F"/>
                </a:solidFill>
                <a:latin typeface="Consolas" panose="020B0609020204030204" pitchFamily="49" charset="0"/>
              </a:rPr>
              <a:t>a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600" spc="0" dirty="0">
                <a:solidFill>
                  <a:srgbClr val="A31515"/>
                </a:solidFill>
                <a:latin typeface="Consolas" panose="020B0609020204030204" pitchFamily="49" charset="0"/>
              </a:rPr>
              <a:t>A</a:t>
            </a:r>
            <a:r>
              <a:rPr lang="en-US" sz="16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Kokkos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>
                <a:solidFill>
                  <a:srgbClr val="2B91AF"/>
                </a:solidFill>
                <a:latin typeface="Consolas" panose="020B0609020204030204" pitchFamily="49" charset="0"/>
              </a:rPr>
              <a:t>View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spc="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*,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Kokkos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DefaultExecutionSpace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memory_space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600" spc="0" dirty="0">
                <a:solidFill>
                  <a:srgbClr val="74531F"/>
                </a:solidFill>
                <a:latin typeface="Consolas" panose="020B0609020204030204" pitchFamily="49" charset="0"/>
              </a:rPr>
              <a:t>b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600" spc="0" dirty="0">
                <a:solidFill>
                  <a:srgbClr val="A31515"/>
                </a:solidFill>
                <a:latin typeface="Consolas" panose="020B0609020204030204" pitchFamily="49" charset="0"/>
              </a:rPr>
              <a:t>B</a:t>
            </a:r>
            <a:r>
              <a:rPr lang="en-US" sz="16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4/8/2025, Lecture 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CSC4700, Spring 2025, GPU Programming, the C++ Way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EC5AD73E-ED04-4483-87A9-ED19382BA990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0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Spaces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r>
              <a:rPr lang="en-US" dirty="0"/>
              <a:t>Example: </a:t>
            </a:r>
            <a:r>
              <a:rPr lang="en-US" dirty="0" err="1">
                <a:latin typeface="Consolas" panose="020B0609020204030204" pitchFamily="49" charset="0"/>
              </a:rPr>
              <a:t>HostSpace</a:t>
            </a:r>
            <a:endParaRPr lang="en-US" dirty="0">
              <a:latin typeface="Consolas" panose="020B0609020204030204" pitchFamily="49" charset="0"/>
            </a:endParaRP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Kokkos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>
                <a:solidFill>
                  <a:srgbClr val="2B91AF"/>
                </a:solidFill>
                <a:latin typeface="Consolas" panose="020B0609020204030204" pitchFamily="49" charset="0"/>
              </a:rPr>
              <a:t>View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spc="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**,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Kokkos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HostSpace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host_view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>
                <a:solidFill>
                  <a:srgbClr val="008000"/>
                </a:solidFill>
                <a:latin typeface="Consolas" panose="020B0609020204030204" pitchFamily="49" charset="0"/>
              </a:rPr>
              <a:t>/*...*/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Example</a:t>
            </a:r>
            <a:r>
              <a:rPr lang="en-US" dirty="0"/>
              <a:t>: </a:t>
            </a:r>
            <a:r>
              <a:rPr lang="en-US" dirty="0" err="1" smtClean="0">
                <a:latin typeface="Consolas" panose="020B0609020204030204" pitchFamily="49" charset="0"/>
              </a:rPr>
              <a:t>CudaSpace</a:t>
            </a:r>
            <a:endParaRPr lang="en-US" dirty="0">
              <a:latin typeface="Consolas" panose="020B0609020204030204" pitchFamily="49" charset="0"/>
            </a:endParaRP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Kokkos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>
                <a:solidFill>
                  <a:srgbClr val="2B91AF"/>
                </a:solidFill>
                <a:latin typeface="Consolas" panose="020B0609020204030204" pitchFamily="49" charset="0"/>
              </a:rPr>
              <a:t>View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spc="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**,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Kokkos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CudaSpace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600" spc="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cuda_view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>
                <a:solidFill>
                  <a:srgbClr val="008000"/>
                </a:solidFill>
                <a:latin typeface="Consolas" panose="020B0609020204030204" pitchFamily="49" charset="0"/>
              </a:rPr>
              <a:t>/*...*/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4/8/2025, Lecture 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CSC4700, Spring 2025, GPU Programming, the C++ Way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EC5AD73E-ED04-4483-87A9-ED19382BA990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8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2600" y="2556383"/>
            <a:ext cx="4191000" cy="1515659"/>
          </a:xfrm>
          <a:prstGeom prst="rect">
            <a:avLst/>
          </a:prstGeom>
        </p:spPr>
      </p:pic>
      <p:pic>
        <p:nvPicPr>
          <p:cNvPr id="9" name="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62600" y="4799624"/>
            <a:ext cx="4211320" cy="151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95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 and Memory S</a:t>
            </a:r>
            <a:r>
              <a:rPr lang="en-US" dirty="0" smtClean="0"/>
              <a:t>paces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Example: </a:t>
            </a:r>
            <a:r>
              <a:rPr lang="en-US" dirty="0"/>
              <a:t>summing an array with the GPU</a:t>
            </a:r>
          </a:p>
          <a:p>
            <a:pPr lvl="1"/>
            <a:r>
              <a:rPr lang="en-US" dirty="0"/>
              <a:t>(failed) Attempt 1: View lives in </a:t>
            </a:r>
            <a:r>
              <a:rPr lang="en-US" dirty="0" err="1"/>
              <a:t>CudaSpace</a:t>
            </a:r>
            <a:endParaRPr lang="en-US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1800" spc="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Kokkos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>
                <a:solidFill>
                  <a:srgbClr val="2B91AF"/>
                </a:solidFill>
                <a:latin typeface="Consolas" panose="020B0609020204030204" pitchFamily="49" charset="0"/>
              </a:rPr>
              <a:t>View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*,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Kokkos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err="1">
                <a:solidFill>
                  <a:srgbClr val="C00000"/>
                </a:solidFill>
                <a:latin typeface="Consolas" panose="020B0609020204030204" pitchFamily="49" charset="0"/>
              </a:rPr>
              <a:t>CudaSpace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800" spc="0" dirty="0">
                <a:solidFill>
                  <a:srgbClr val="74531F"/>
                </a:solidFill>
                <a:latin typeface="Consolas" panose="020B0609020204030204" pitchFamily="49" charset="0"/>
              </a:rPr>
              <a:t>array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800" spc="0" dirty="0">
                <a:solidFill>
                  <a:srgbClr val="A31515"/>
                </a:solidFill>
                <a:latin typeface="Consolas" panose="020B0609020204030204" pitchFamily="49" charset="0"/>
              </a:rPr>
              <a:t>array</a:t>
            </a:r>
            <a:r>
              <a:rPr lang="en-US" sz="18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size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int64_t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size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{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800" spc="0" dirty="0">
                <a:solidFill>
                  <a:srgbClr val="74531F"/>
                </a:solidFill>
                <a:latin typeface="Consolas" panose="020B0609020204030204" pitchFamily="49" charset="0"/>
              </a:rPr>
              <a:t>array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 =</a:t>
            </a:r>
            <a:r>
              <a:rPr lang="en-US" sz="1800" spc="0" dirty="0">
                <a:solidFill>
                  <a:srgbClr val="008000"/>
                </a:solidFill>
                <a:latin typeface="Consolas" panose="020B0609020204030204" pitchFamily="49" charset="0"/>
              </a:rPr>
              <a:t> // ...read from file</a:t>
            </a: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sum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Kokkos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parallel_reduce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8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800" spc="0" dirty="0">
                <a:solidFill>
                  <a:srgbClr val="A31515"/>
                </a:solidFill>
                <a:latin typeface="Consolas" panose="020B0609020204030204" pitchFamily="49" charset="0"/>
              </a:rPr>
              <a:t>Label</a:t>
            </a:r>
            <a:r>
              <a:rPr lang="en-US" sz="18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Kokkos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RangePolicy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800" spc="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Kokkos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err="1" smtClean="0">
                <a:solidFill>
                  <a:srgbClr val="C00000"/>
                </a:solidFill>
                <a:latin typeface="Consolas" panose="020B0609020204030204" pitchFamily="49" charset="0"/>
              </a:rPr>
              <a:t>Cuda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&gt;(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size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),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800" spc="0" dirty="0">
                <a:solidFill>
                  <a:srgbClr val="74531F"/>
                </a:solidFill>
                <a:latin typeface="Consolas" panose="020B0609020204030204" pitchFamily="49" charset="0"/>
              </a:rPr>
              <a:t>KOKKOS_LAMBDA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int64_t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index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value_to_update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value_to_update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+= </a:t>
            </a:r>
            <a:r>
              <a:rPr lang="en-US" sz="1800" spc="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func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 smtClean="0">
                <a:solidFill>
                  <a:srgbClr val="74531F"/>
                </a:solidFill>
                <a:latin typeface="Consolas" panose="020B0609020204030204" pitchFamily="49" charset="0"/>
              </a:rPr>
              <a:t>array(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index</a:t>
            </a:r>
            <a:r>
              <a:rPr lang="en-US" sz="1800" spc="0" dirty="0" smtClean="0">
                <a:solidFill>
                  <a:srgbClr val="74531F"/>
                </a:solidFill>
                <a:latin typeface="Consolas" panose="020B0609020204030204" pitchFamily="49" charset="0"/>
              </a:rPr>
              <a:t>)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},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sum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4/8/2025, Lecture 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CSC4700, Spring 2025, GPU Programming, the C++ Way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EC5AD73E-ED04-4483-87A9-ED19382BA990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33600" y="3429000"/>
            <a:ext cx="4191000" cy="457200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553200" y="3466068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Fault!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35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 and Memory S</a:t>
            </a:r>
            <a:r>
              <a:rPr lang="en-US" dirty="0" smtClean="0"/>
              <a:t>paces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Example: </a:t>
            </a:r>
            <a:r>
              <a:rPr lang="en-US" dirty="0"/>
              <a:t>summing an array with the GPU</a:t>
            </a:r>
          </a:p>
          <a:p>
            <a:pPr lvl="1"/>
            <a:r>
              <a:rPr lang="en-US" dirty="0"/>
              <a:t>(failed) Attempt </a:t>
            </a:r>
            <a:r>
              <a:rPr lang="en-US" dirty="0" smtClean="0"/>
              <a:t>2: </a:t>
            </a:r>
            <a:r>
              <a:rPr lang="en-US" dirty="0"/>
              <a:t>View lives in </a:t>
            </a:r>
            <a:r>
              <a:rPr lang="en-US" dirty="0" err="1" smtClean="0"/>
              <a:t>HostSpace</a:t>
            </a:r>
            <a:endParaRPr lang="en-US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1800" spc="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Kokkos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>
                <a:solidFill>
                  <a:srgbClr val="2B91AF"/>
                </a:solidFill>
                <a:latin typeface="Consolas" panose="020B0609020204030204" pitchFamily="49" charset="0"/>
              </a:rPr>
              <a:t>View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*,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Kokkos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err="1" smtClean="0">
                <a:solidFill>
                  <a:srgbClr val="C00000"/>
                </a:solidFill>
                <a:latin typeface="Consolas" panose="020B0609020204030204" pitchFamily="49" charset="0"/>
              </a:rPr>
              <a:t>HostSpace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800" spc="0" dirty="0">
                <a:solidFill>
                  <a:srgbClr val="74531F"/>
                </a:solidFill>
                <a:latin typeface="Consolas" panose="020B0609020204030204" pitchFamily="49" charset="0"/>
              </a:rPr>
              <a:t>array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800" spc="0" dirty="0">
                <a:solidFill>
                  <a:srgbClr val="A31515"/>
                </a:solidFill>
                <a:latin typeface="Consolas" panose="020B0609020204030204" pitchFamily="49" charset="0"/>
              </a:rPr>
              <a:t>array</a:t>
            </a:r>
            <a:r>
              <a:rPr lang="en-US" sz="18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size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int64_t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size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{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800" spc="0" dirty="0">
                <a:solidFill>
                  <a:srgbClr val="74531F"/>
                </a:solidFill>
                <a:latin typeface="Consolas" panose="020B0609020204030204" pitchFamily="49" charset="0"/>
              </a:rPr>
              <a:t>array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 =</a:t>
            </a:r>
            <a:r>
              <a:rPr lang="en-US" sz="1800" spc="0" dirty="0">
                <a:solidFill>
                  <a:srgbClr val="008000"/>
                </a:solidFill>
                <a:latin typeface="Consolas" panose="020B0609020204030204" pitchFamily="49" charset="0"/>
              </a:rPr>
              <a:t> // ...read from file</a:t>
            </a: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sum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Kokkos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parallel_reduce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8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800" spc="0" dirty="0">
                <a:solidFill>
                  <a:srgbClr val="A31515"/>
                </a:solidFill>
                <a:latin typeface="Consolas" panose="020B0609020204030204" pitchFamily="49" charset="0"/>
              </a:rPr>
              <a:t>Label</a:t>
            </a:r>
            <a:r>
              <a:rPr lang="en-US" sz="18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Kokkos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RangePolicy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800" spc="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Kokkos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err="1" smtClean="0">
                <a:solidFill>
                  <a:srgbClr val="C00000"/>
                </a:solidFill>
                <a:latin typeface="Consolas" panose="020B0609020204030204" pitchFamily="49" charset="0"/>
              </a:rPr>
              <a:t>Cuda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&gt;(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size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),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800" spc="0" dirty="0">
                <a:solidFill>
                  <a:srgbClr val="74531F"/>
                </a:solidFill>
                <a:latin typeface="Consolas" panose="020B0609020204030204" pitchFamily="49" charset="0"/>
              </a:rPr>
              <a:t>KOKKOS_LAMBDA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int64_t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index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value_to_update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value_to_update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+= </a:t>
            </a:r>
            <a:r>
              <a:rPr lang="en-US" sz="1800" spc="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func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>
                <a:solidFill>
                  <a:srgbClr val="74531F"/>
                </a:solidFill>
                <a:latin typeface="Consolas" panose="020B0609020204030204" pitchFamily="49" charset="0"/>
              </a:rPr>
              <a:t>array(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index</a:t>
            </a:r>
            <a:r>
              <a:rPr lang="en-US" sz="1800" spc="0" dirty="0">
                <a:solidFill>
                  <a:srgbClr val="74531F"/>
                </a:solidFill>
                <a:latin typeface="Consolas" panose="020B0609020204030204" pitchFamily="49" charset="0"/>
              </a:rPr>
              <a:t>)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},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sum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4/8/2025, Lecture 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CSC4700, Spring 2025, GPU Programming, the C++ Way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EC5AD73E-ED04-4483-87A9-ED19382BA990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67000" y="5244068"/>
            <a:ext cx="4800600" cy="457200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404499" y="5288002"/>
            <a:ext cx="1685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Illegal Access!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07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 and Memory Spaces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What’s the solution?</a:t>
            </a:r>
          </a:p>
          <a:p>
            <a:pPr lvl="1"/>
            <a:r>
              <a:rPr lang="en-US" dirty="0" err="1">
                <a:latin typeface="Consolas" panose="020B0609020204030204" pitchFamily="49" charset="0"/>
              </a:rPr>
              <a:t>CudaUVMSpace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dirty="0" err="1">
                <a:latin typeface="Consolas" panose="020B0609020204030204" pitchFamily="49" charset="0"/>
              </a:rPr>
              <a:t>CudaHostPinnedSpace</a:t>
            </a:r>
            <a:r>
              <a:rPr lang="en-US" dirty="0"/>
              <a:t> (skipping)</a:t>
            </a:r>
          </a:p>
          <a:p>
            <a:pPr lvl="1"/>
            <a:r>
              <a:rPr lang="en-US" dirty="0" smtClean="0"/>
              <a:t>Mirroring</a:t>
            </a:r>
          </a:p>
          <a:p>
            <a:r>
              <a:rPr lang="en-US" dirty="0" smtClean="0"/>
              <a:t>Mirrors </a:t>
            </a:r>
            <a:r>
              <a:rPr lang="en-US" dirty="0"/>
              <a:t>are views of equivalent arrays residing in possibly different memory </a:t>
            </a:r>
            <a:r>
              <a:rPr lang="en-US" dirty="0" smtClean="0"/>
              <a:t>spaces</a:t>
            </a:r>
            <a:endParaRPr lang="en-US" dirty="0"/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endParaRPr lang="en-US" sz="1600" spc="0" dirty="0" smtClean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8000"/>
                </a:solidFill>
                <a:latin typeface="Consolas" panose="020B0609020204030204" pitchFamily="49" charset="0"/>
              </a:rPr>
              <a:t>    // Mirroring schematic </a:t>
            </a:r>
            <a:endParaRPr lang="en-US" sz="16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>
                <a:solidFill>
                  <a:srgbClr val="0000FF"/>
                </a:solidFill>
                <a:latin typeface="Consolas" panose="020B0609020204030204" pitchFamily="49" charset="0"/>
              </a:rPr>
              <a:t>using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view_type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Kokkos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>
                <a:solidFill>
                  <a:srgbClr val="2B91AF"/>
                </a:solidFill>
                <a:latin typeface="Consolas" panose="020B0609020204030204" pitchFamily="49" charset="0"/>
              </a:rPr>
              <a:t>View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spc="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**, </a:t>
            </a:r>
            <a:r>
              <a:rPr lang="en-US" sz="1600" spc="0" dirty="0">
                <a:solidFill>
                  <a:srgbClr val="2B91AF"/>
                </a:solidFill>
                <a:latin typeface="Consolas" panose="020B0609020204030204" pitchFamily="49" charset="0"/>
              </a:rPr>
              <a:t>Space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&gt;;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view_type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74531F"/>
                </a:solidFill>
                <a:latin typeface="Consolas" panose="020B0609020204030204" pitchFamily="49" charset="0"/>
              </a:rPr>
              <a:t>view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(...);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view_type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HostMirror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host_view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endParaRPr lang="en-US" sz="1600" spc="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en-US" sz="1600" spc="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Kokkos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create_mirror_view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view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4/8/2025, Lecture 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CSC4700, Spring 2025, GPU Programming, the C++ Way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EC5AD73E-ED04-4483-87A9-ED19382BA990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7" name="object 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14312" y="4954063"/>
            <a:ext cx="4191000" cy="155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90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Mirroring </a:t>
            </a:r>
            <a:r>
              <a:rPr lang="en-US" dirty="0" smtClean="0"/>
              <a:t>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9329928" cy="4724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Create a </a:t>
            </a:r>
            <a:r>
              <a:rPr lang="en-US" sz="2100" dirty="0">
                <a:latin typeface="Consolas" panose="020B0609020204030204" pitchFamily="49" charset="0"/>
              </a:rPr>
              <a:t>view</a:t>
            </a:r>
            <a:r>
              <a:rPr lang="en-US" sz="2100" dirty="0"/>
              <a:t>’s</a:t>
            </a:r>
            <a:r>
              <a:rPr lang="en-US" dirty="0"/>
              <a:t> array in some memory </a:t>
            </a:r>
            <a:r>
              <a:rPr lang="en-US" dirty="0" smtClean="0"/>
              <a:t>space</a:t>
            </a:r>
            <a:endParaRPr lang="en-US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700" spc="0" dirty="0">
                <a:solidFill>
                  <a:srgbClr val="0000FF"/>
                </a:solidFill>
                <a:latin typeface="Consolas" panose="020B0609020204030204" pitchFamily="49" charset="0"/>
              </a:rPr>
              <a:t>using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7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view_type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700" spc="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Kokkos</a:t>
            </a:r>
            <a:r>
              <a:rPr lang="en-US" sz="17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700" spc="0" dirty="0">
                <a:solidFill>
                  <a:srgbClr val="2B91AF"/>
                </a:solidFill>
                <a:latin typeface="Consolas" panose="020B0609020204030204" pitchFamily="49" charset="0"/>
              </a:rPr>
              <a:t>View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700" spc="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*, </a:t>
            </a:r>
            <a:r>
              <a:rPr lang="en-US" sz="1700" spc="0" dirty="0">
                <a:solidFill>
                  <a:srgbClr val="2B91AF"/>
                </a:solidFill>
                <a:latin typeface="Consolas" panose="020B0609020204030204" pitchFamily="49" charset="0"/>
              </a:rPr>
              <a:t>Space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7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view_type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700" spc="0" dirty="0">
                <a:solidFill>
                  <a:srgbClr val="74531F"/>
                </a:solidFill>
                <a:latin typeface="Consolas" panose="020B0609020204030204" pitchFamily="49" charset="0"/>
              </a:rPr>
              <a:t>view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(...);</a:t>
            </a:r>
          </a:p>
          <a:p>
            <a:r>
              <a:rPr lang="en-US" dirty="0" smtClean="0"/>
              <a:t>Create </a:t>
            </a:r>
            <a:r>
              <a:rPr lang="en-US" dirty="0" err="1" smtClean="0">
                <a:latin typeface="Consolas" panose="020B0609020204030204" pitchFamily="49" charset="0"/>
              </a:rPr>
              <a:t>host_view</a:t>
            </a:r>
            <a:r>
              <a:rPr lang="en-US" dirty="0"/>
              <a:t>, a mirror of the </a:t>
            </a:r>
            <a:r>
              <a:rPr lang="en-US" sz="2100" dirty="0">
                <a:latin typeface="Consolas" panose="020B0609020204030204" pitchFamily="49" charset="0"/>
              </a:rPr>
              <a:t>view</a:t>
            </a:r>
            <a:r>
              <a:rPr lang="en-US" sz="2100" dirty="0"/>
              <a:t>’s</a:t>
            </a:r>
            <a:r>
              <a:rPr lang="en-US" dirty="0"/>
              <a:t> array residing in the host memory space.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7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view_type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7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HostMirror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7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host_view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7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Kokkos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7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create_mirror_view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700" spc="0" dirty="0">
                <a:solidFill>
                  <a:srgbClr val="1F377F"/>
                </a:solidFill>
                <a:latin typeface="Consolas" panose="020B0609020204030204" pitchFamily="49" charset="0"/>
              </a:rPr>
              <a:t>view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 smtClean="0"/>
              <a:t>Populate </a:t>
            </a:r>
            <a:r>
              <a:rPr lang="en-US" sz="2100" dirty="0" err="1">
                <a:latin typeface="Consolas" panose="020B0609020204030204" pitchFamily="49" charset="0"/>
              </a:rPr>
              <a:t>host_view</a:t>
            </a:r>
            <a:r>
              <a:rPr lang="en-US" dirty="0" smtClean="0"/>
              <a:t> </a:t>
            </a:r>
            <a:r>
              <a:rPr lang="en-US" dirty="0"/>
              <a:t>on the host (from file, etc</a:t>
            </a:r>
            <a:r>
              <a:rPr lang="en-US" dirty="0" smtClean="0"/>
              <a:t>.)</a:t>
            </a:r>
            <a:endParaRPr lang="en-US" dirty="0"/>
          </a:p>
          <a:p>
            <a:r>
              <a:rPr lang="en-US" dirty="0"/>
              <a:t>Deep copy </a:t>
            </a:r>
            <a:r>
              <a:rPr lang="en-US" sz="2100" dirty="0" err="1">
                <a:latin typeface="Consolas" panose="020B0609020204030204" pitchFamily="49" charset="0"/>
              </a:rPr>
              <a:t>host_view</a:t>
            </a:r>
            <a:r>
              <a:rPr lang="en-US" sz="2100" dirty="0" err="1"/>
              <a:t>’s</a:t>
            </a:r>
            <a:r>
              <a:rPr lang="en-US" dirty="0" smtClean="0"/>
              <a:t> </a:t>
            </a:r>
            <a:r>
              <a:rPr lang="en-US" dirty="0"/>
              <a:t>array to </a:t>
            </a:r>
            <a:r>
              <a:rPr lang="en-US" sz="2100" dirty="0">
                <a:latin typeface="Consolas" panose="020B0609020204030204" pitchFamily="49" charset="0"/>
              </a:rPr>
              <a:t>view</a:t>
            </a:r>
            <a:r>
              <a:rPr lang="en-US" sz="2100" dirty="0"/>
              <a:t>’s</a:t>
            </a:r>
            <a:r>
              <a:rPr lang="en-US" dirty="0"/>
              <a:t> </a:t>
            </a:r>
            <a:r>
              <a:rPr lang="en-US" dirty="0" smtClean="0"/>
              <a:t>array</a:t>
            </a:r>
            <a:endParaRPr lang="en-US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7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Kokkos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7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deep_copy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700" spc="0" dirty="0">
                <a:solidFill>
                  <a:srgbClr val="74531F"/>
                </a:solidFill>
                <a:latin typeface="Consolas" panose="020B0609020204030204" pitchFamily="49" charset="0"/>
              </a:rPr>
              <a:t>view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7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host_view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 smtClean="0"/>
              <a:t>Launch </a:t>
            </a:r>
            <a:r>
              <a:rPr lang="en-US" dirty="0"/>
              <a:t>a kernel processing the </a:t>
            </a:r>
            <a:r>
              <a:rPr lang="en-US" sz="2100" dirty="0">
                <a:latin typeface="Consolas" panose="020B0609020204030204" pitchFamily="49" charset="0"/>
              </a:rPr>
              <a:t>view</a:t>
            </a:r>
            <a:r>
              <a:rPr lang="en-US" sz="2100" dirty="0"/>
              <a:t>’s</a:t>
            </a:r>
            <a:r>
              <a:rPr lang="en-US" dirty="0"/>
              <a:t> </a:t>
            </a:r>
            <a:r>
              <a:rPr lang="en-US" dirty="0" smtClean="0"/>
              <a:t>array</a:t>
            </a:r>
            <a:endParaRPr lang="en-US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7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Kokkos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7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parallel_for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7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700" spc="0" dirty="0">
                <a:solidFill>
                  <a:srgbClr val="A31515"/>
                </a:solidFill>
                <a:latin typeface="Consolas" panose="020B0609020204030204" pitchFamily="49" charset="0"/>
              </a:rPr>
              <a:t>Label</a:t>
            </a:r>
            <a:r>
              <a:rPr lang="en-US" sz="17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7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Kokkos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7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RangePolicy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700" spc="0" dirty="0">
                <a:solidFill>
                  <a:srgbClr val="2B91AF"/>
                </a:solidFill>
                <a:latin typeface="Consolas" panose="020B0609020204030204" pitchFamily="49" charset="0"/>
              </a:rPr>
              <a:t>Space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&gt;(</a:t>
            </a:r>
            <a:r>
              <a:rPr lang="en-US" sz="1700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700" spc="0" dirty="0">
                <a:solidFill>
                  <a:srgbClr val="1F377F"/>
                </a:solidFill>
                <a:latin typeface="Consolas" panose="020B0609020204030204" pitchFamily="49" charset="0"/>
              </a:rPr>
              <a:t>size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),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700" spc="0" dirty="0">
                <a:solidFill>
                  <a:srgbClr val="74531F"/>
                </a:solidFill>
                <a:latin typeface="Consolas" panose="020B0609020204030204" pitchFamily="49" charset="0"/>
              </a:rPr>
              <a:t>KOKKOS_LAMBDA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700" spc="0" dirty="0">
                <a:solidFill>
                  <a:srgbClr val="0000FF"/>
                </a:solidFill>
                <a:latin typeface="Consolas" panose="020B0609020204030204" pitchFamily="49" charset="0"/>
              </a:rPr>
              <a:t>int64_t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7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700" spc="0" dirty="0">
                <a:solidFill>
                  <a:srgbClr val="1F377F"/>
                </a:solidFill>
                <a:latin typeface="Consolas" panose="020B0609020204030204" pitchFamily="49" charset="0"/>
              </a:rPr>
              <a:t>index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  <a:r>
              <a:rPr lang="en-US" sz="1700" spc="0" dirty="0">
                <a:solidFill>
                  <a:srgbClr val="008000"/>
                </a:solidFill>
                <a:latin typeface="Consolas" panose="020B0609020204030204" pitchFamily="49" charset="0"/>
              </a:rPr>
              <a:t> /* use and change view; */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7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});</a:t>
            </a:r>
            <a:endParaRPr lang="en-US" sz="1900" dirty="0" smtClean="0"/>
          </a:p>
          <a:p>
            <a:r>
              <a:rPr lang="en-US" dirty="0" smtClean="0"/>
              <a:t>If </a:t>
            </a:r>
            <a:r>
              <a:rPr lang="en-US" dirty="0"/>
              <a:t>needed, deep copy the </a:t>
            </a:r>
            <a:r>
              <a:rPr lang="en-US" sz="2100" dirty="0">
                <a:latin typeface="Consolas" panose="020B0609020204030204" pitchFamily="49" charset="0"/>
              </a:rPr>
              <a:t>view</a:t>
            </a:r>
            <a:r>
              <a:rPr lang="en-US" sz="2100" dirty="0"/>
              <a:t>’s</a:t>
            </a:r>
            <a:r>
              <a:rPr lang="en-US" dirty="0"/>
              <a:t> updated array back to </a:t>
            </a:r>
            <a:r>
              <a:rPr lang="en-US" dirty="0" smtClean="0"/>
              <a:t>the </a:t>
            </a:r>
            <a:r>
              <a:rPr lang="en-US" sz="2100" dirty="0" err="1">
                <a:latin typeface="Consolas" panose="020B0609020204030204" pitchFamily="49" charset="0"/>
              </a:rPr>
              <a:t>host_view</a:t>
            </a:r>
            <a:r>
              <a:rPr lang="en-US" sz="2100" dirty="0" err="1"/>
              <a:t>’s</a:t>
            </a:r>
            <a:r>
              <a:rPr lang="en-US" dirty="0" smtClean="0"/>
              <a:t> </a:t>
            </a:r>
            <a:r>
              <a:rPr lang="en-US" dirty="0"/>
              <a:t>array to write file, etc.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7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Kokkos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700" spc="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deep_copy</a:t>
            </a:r>
            <a:r>
              <a:rPr lang="en-US" sz="17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700" spc="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host_view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700" spc="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view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4/8/2025, Lecture 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CSC4700, Spring 2025, GPU Programming, the C++ Way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EC5AD73E-ED04-4483-87A9-ED19382BA990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Mirrors of Views in </a:t>
            </a:r>
            <a:r>
              <a:rPr lang="en-US" dirty="0" err="1"/>
              <a:t>HostSpace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if the View is in </a:t>
            </a:r>
            <a:r>
              <a:rPr lang="en-US" dirty="0" err="1"/>
              <a:t>HostSpace</a:t>
            </a:r>
            <a:r>
              <a:rPr lang="en-US" dirty="0"/>
              <a:t> too? Does it make a copy?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1800" spc="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>
                <a:solidFill>
                  <a:srgbClr val="0000FF"/>
                </a:solidFill>
                <a:latin typeface="Consolas" panose="020B0609020204030204" pitchFamily="49" charset="0"/>
              </a:rPr>
              <a:t>using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view_type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Kokkos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>
                <a:solidFill>
                  <a:srgbClr val="2B91AF"/>
                </a:solidFill>
                <a:latin typeface="Consolas" panose="020B0609020204030204" pitchFamily="49" charset="0"/>
              </a:rPr>
              <a:t>View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spc="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*, </a:t>
            </a:r>
            <a:r>
              <a:rPr lang="en-US" sz="1600" spc="0" dirty="0">
                <a:solidFill>
                  <a:srgbClr val="2B91AF"/>
                </a:solidFill>
                <a:latin typeface="Consolas" panose="020B0609020204030204" pitchFamily="49" charset="0"/>
              </a:rPr>
              <a:t>Space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&gt;;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view_type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view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600" spc="0" dirty="0">
                <a:solidFill>
                  <a:srgbClr val="A31515"/>
                </a:solidFill>
                <a:latin typeface="Consolas" panose="020B0609020204030204" pitchFamily="49" charset="0"/>
              </a:rPr>
              <a:t>test</a:t>
            </a:r>
            <a:r>
              <a:rPr lang="en-US" sz="16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>
                <a:solidFill>
                  <a:srgbClr val="098658"/>
                </a:solidFill>
                <a:latin typeface="Consolas" panose="020B0609020204030204" pitchFamily="49" charset="0"/>
              </a:rPr>
              <a:t>10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view_type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HostMirror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host_view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Kokkos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create_mirror_view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view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endParaRPr lang="en-US" sz="16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 err="1" smtClean="0">
                <a:latin typeface="Consolas" panose="020B0609020204030204" pitchFamily="49" charset="0"/>
              </a:rPr>
              <a:t>create_mirror_view</a:t>
            </a:r>
            <a:r>
              <a:rPr lang="en-US" dirty="0" smtClean="0"/>
              <a:t> </a:t>
            </a:r>
            <a:r>
              <a:rPr lang="en-US" dirty="0"/>
              <a:t>allocates data only if the host process 	cannot access </a:t>
            </a:r>
            <a:r>
              <a:rPr lang="en-US" dirty="0">
                <a:latin typeface="Consolas" panose="020B0609020204030204" pitchFamily="49" charset="0"/>
              </a:rPr>
              <a:t>view</a:t>
            </a:r>
            <a:r>
              <a:rPr lang="en-US" dirty="0"/>
              <a:t>’s data, otherwise </a:t>
            </a:r>
            <a:r>
              <a:rPr lang="en-US" dirty="0" err="1" smtClean="0">
                <a:latin typeface="Consolas" panose="020B0609020204030204" pitchFamily="49" charset="0"/>
              </a:rPr>
              <a:t>host_view</a:t>
            </a:r>
            <a:r>
              <a:rPr lang="en-US" dirty="0" smtClean="0"/>
              <a:t> </a:t>
            </a:r>
            <a:r>
              <a:rPr lang="en-US" dirty="0"/>
              <a:t>references the </a:t>
            </a:r>
            <a:r>
              <a:rPr lang="en-US" dirty="0" smtClean="0"/>
              <a:t>same data</a:t>
            </a:r>
            <a:endParaRPr lang="en-US" dirty="0"/>
          </a:p>
          <a:p>
            <a:r>
              <a:rPr lang="en-US" dirty="0" err="1">
                <a:latin typeface="Consolas" panose="020B0609020204030204" pitchFamily="49" charset="0"/>
              </a:rPr>
              <a:t>c</a:t>
            </a:r>
            <a:r>
              <a:rPr lang="en-US" dirty="0" err="1" smtClean="0">
                <a:latin typeface="Consolas" panose="020B0609020204030204" pitchFamily="49" charset="0"/>
              </a:rPr>
              <a:t>reate_mirror</a:t>
            </a:r>
            <a:r>
              <a:rPr lang="en-US" dirty="0" smtClean="0"/>
              <a:t> </a:t>
            </a:r>
            <a:r>
              <a:rPr lang="en-US" dirty="0"/>
              <a:t>always allocates </a:t>
            </a:r>
            <a:r>
              <a:rPr lang="en-US" dirty="0" smtClean="0"/>
              <a:t>data</a:t>
            </a:r>
            <a:endParaRPr lang="en-US" dirty="0"/>
          </a:p>
          <a:p>
            <a:r>
              <a:rPr lang="en-US" dirty="0"/>
              <a:t>Reminder: </a:t>
            </a:r>
            <a:r>
              <a:rPr lang="en-US" dirty="0" err="1"/>
              <a:t>Kokkos</a:t>
            </a:r>
            <a:r>
              <a:rPr lang="en-US" dirty="0"/>
              <a:t> never performs a hidden deep </a:t>
            </a:r>
            <a:r>
              <a:rPr lang="en-US" dirty="0" smtClean="0"/>
              <a:t>copy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4/8/2025, Lecture 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CSC4700, Spring 2025, GPU Programming, the C++ Way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EC5AD73E-ED04-4483-87A9-ED19382BA990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80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Kokkos?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C++ Programming Model for Performance Portability</a:t>
            </a:r>
          </a:p>
          <a:p>
            <a:pPr lvl="1"/>
            <a:r>
              <a:rPr lang="en-US" dirty="0"/>
              <a:t>Implemented as a template library on top CUDA, HIP, </a:t>
            </a:r>
            <a:r>
              <a:rPr lang="en-US" dirty="0" err="1" smtClean="0"/>
              <a:t>OpenMP</a:t>
            </a:r>
            <a:r>
              <a:rPr lang="en-US" dirty="0"/>
              <a:t>, </a:t>
            </a:r>
            <a:r>
              <a:rPr lang="en-US" dirty="0" smtClean="0"/>
              <a:t>HPX, ...</a:t>
            </a:r>
            <a:endParaRPr lang="en-US" dirty="0"/>
          </a:p>
          <a:p>
            <a:pPr lvl="1"/>
            <a:r>
              <a:rPr lang="en-US" dirty="0"/>
              <a:t>Aims to be descriptive not prescriptive</a:t>
            </a:r>
          </a:p>
          <a:p>
            <a:pPr lvl="1"/>
            <a:r>
              <a:rPr lang="en-US" dirty="0"/>
              <a:t>Aligns with developments in the C++ standard</a:t>
            </a:r>
          </a:p>
          <a:p>
            <a:r>
              <a:rPr lang="en-US" dirty="0"/>
              <a:t>Expanding solution for common needs of modern science </a:t>
            </a:r>
            <a:r>
              <a:rPr lang="en-US" dirty="0" smtClean="0"/>
              <a:t>and engineering </a:t>
            </a:r>
            <a:r>
              <a:rPr lang="en-US" dirty="0"/>
              <a:t>codes</a:t>
            </a:r>
          </a:p>
          <a:p>
            <a:pPr lvl="1"/>
            <a:r>
              <a:rPr lang="en-US" dirty="0"/>
              <a:t>Math libraries based on </a:t>
            </a:r>
            <a:r>
              <a:rPr lang="en-US" dirty="0" err="1"/>
              <a:t>Kokkos</a:t>
            </a:r>
            <a:endParaRPr lang="en-US" dirty="0"/>
          </a:p>
          <a:p>
            <a:pPr lvl="1"/>
            <a:r>
              <a:rPr lang="en-US" dirty="0"/>
              <a:t>Tools for debugging, profiling and tuning</a:t>
            </a:r>
          </a:p>
          <a:p>
            <a:pPr lvl="1"/>
            <a:r>
              <a:rPr lang="en-US" dirty="0"/>
              <a:t>Utilities for integration with Fortran and Python</a:t>
            </a:r>
          </a:p>
          <a:p>
            <a:r>
              <a:rPr lang="en-US" dirty="0" smtClean="0"/>
              <a:t>Is </a:t>
            </a:r>
            <a:r>
              <a:rPr lang="en-US" dirty="0"/>
              <a:t>an Open Source project with a growing community</a:t>
            </a:r>
          </a:p>
          <a:p>
            <a:pPr lvl="1"/>
            <a:r>
              <a:rPr lang="en-US" dirty="0"/>
              <a:t>Maintained and developed at </a:t>
            </a:r>
            <a:r>
              <a:rPr lang="en-US" dirty="0">
                <a:hlinkClick r:id="rId2"/>
              </a:rPr>
              <a:t>https://github.com/kokkos</a:t>
            </a:r>
            <a:endParaRPr lang="en-US" dirty="0"/>
          </a:p>
          <a:p>
            <a:pPr lvl="1"/>
            <a:r>
              <a:rPr lang="en-US" dirty="0"/>
              <a:t>Hundreds of users at many large institutions</a:t>
            </a:r>
          </a:p>
          <a:p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GPU Programming, the C++ Way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4/8/2025, Lecture 18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EC5AD73E-ED04-4483-87A9-ED19382BA99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9075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Views and Spaces Summary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is stored in Views that are “pointers” </a:t>
            </a:r>
            <a:r>
              <a:rPr lang="en-US" dirty="0" smtClean="0"/>
              <a:t>to multi-dimensional </a:t>
            </a:r>
            <a:r>
              <a:rPr lang="en-US" dirty="0"/>
              <a:t>arrays residing in memory </a:t>
            </a:r>
            <a:r>
              <a:rPr lang="en-US" dirty="0" smtClean="0"/>
              <a:t>spaces</a:t>
            </a:r>
            <a:endParaRPr lang="en-US" dirty="0"/>
          </a:p>
          <a:p>
            <a:r>
              <a:rPr lang="en-US" dirty="0"/>
              <a:t>Views abstract away platform-dependent allocation, </a:t>
            </a:r>
            <a:r>
              <a:rPr lang="en-US" dirty="0" smtClean="0"/>
              <a:t>(</a:t>
            </a:r>
            <a:r>
              <a:rPr lang="en-US" dirty="0"/>
              <a:t>automatic) deallocation, and </a:t>
            </a:r>
            <a:r>
              <a:rPr lang="en-US" dirty="0" smtClean="0"/>
              <a:t>access</a:t>
            </a:r>
            <a:endParaRPr lang="en-US" dirty="0"/>
          </a:p>
          <a:p>
            <a:r>
              <a:rPr lang="en-US" dirty="0"/>
              <a:t>Heterogeneous nodes have one or more memory </a:t>
            </a:r>
            <a:r>
              <a:rPr lang="en-US" dirty="0" smtClean="0"/>
              <a:t>spaces</a:t>
            </a:r>
            <a:endParaRPr lang="en-US" dirty="0"/>
          </a:p>
          <a:p>
            <a:r>
              <a:rPr lang="en-US" dirty="0"/>
              <a:t>Mirroring is used for performant access to views in host and </a:t>
            </a:r>
            <a:r>
              <a:rPr lang="en-US" dirty="0" smtClean="0"/>
              <a:t>device memory</a:t>
            </a:r>
            <a:endParaRPr lang="en-US" dirty="0"/>
          </a:p>
          <a:p>
            <a:r>
              <a:rPr lang="en-US" dirty="0"/>
              <a:t>Heterogeneous nodes have one or more execution </a:t>
            </a:r>
            <a:r>
              <a:rPr lang="en-US" dirty="0" smtClean="0"/>
              <a:t>spaces</a:t>
            </a:r>
            <a:endParaRPr lang="en-US" dirty="0"/>
          </a:p>
          <a:p>
            <a:r>
              <a:rPr lang="en-US" dirty="0"/>
              <a:t>You control where parallel code is run by a template </a:t>
            </a:r>
            <a:r>
              <a:rPr lang="en-US" dirty="0" smtClean="0"/>
              <a:t>parameter </a:t>
            </a:r>
            <a:r>
              <a:rPr lang="en-US" dirty="0"/>
              <a:t>on the execution policy, or by compile-time </a:t>
            </a:r>
            <a:r>
              <a:rPr lang="en-US" dirty="0" smtClean="0"/>
              <a:t>selection </a:t>
            </a:r>
            <a:r>
              <a:rPr lang="en-US" dirty="0"/>
              <a:t>of the default execution </a:t>
            </a:r>
            <a:r>
              <a:rPr lang="en-US" dirty="0" smtClean="0"/>
              <a:t>space</a:t>
            </a:r>
            <a:endParaRPr lang="en-US" dirty="0"/>
          </a:p>
          <a:p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4/8/2025, Lecture 18</a:t>
            </a:r>
            <a:endParaRPr lang="en-US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GPU Programming, the C++ Way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EC5AD73E-ED04-4483-87A9-ED19382BA990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4352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Memory Access </a:t>
            </a:r>
            <a:r>
              <a:rPr lang="en-US" dirty="0"/>
              <a:t>P</a:t>
            </a:r>
            <a:r>
              <a:rPr lang="en-US" dirty="0" smtClean="0"/>
              <a:t>atterns for </a:t>
            </a:r>
            <a:r>
              <a:rPr lang="en-US" dirty="0"/>
              <a:t>P</a:t>
            </a:r>
            <a:r>
              <a:rPr lang="en-US" dirty="0" smtClean="0"/>
              <a:t>erformance Portability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/>
              <a:t>the View’s Layout parameter controls data </a:t>
            </a:r>
            <a:r>
              <a:rPr lang="en-US" dirty="0" smtClean="0"/>
              <a:t>layout</a:t>
            </a:r>
            <a:endParaRPr lang="en-US" dirty="0"/>
          </a:p>
          <a:p>
            <a:r>
              <a:rPr lang="en-US" dirty="0"/>
              <a:t>How memory access patterns result from </a:t>
            </a:r>
            <a:r>
              <a:rPr lang="en-US" dirty="0" err="1"/>
              <a:t>Kokkos</a:t>
            </a:r>
            <a:r>
              <a:rPr lang="en-US" dirty="0"/>
              <a:t> mapping </a:t>
            </a:r>
            <a:r>
              <a:rPr lang="en-US" dirty="0" smtClean="0"/>
              <a:t>parallel </a:t>
            </a:r>
            <a:r>
              <a:rPr lang="en-US" dirty="0"/>
              <a:t>work indices and layout of multidimensional array </a:t>
            </a:r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GPU Programming, the C++ Way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4/8/2025, Lecture 18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EC5AD73E-ED04-4483-87A9-ED19382BA990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8173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Inner </a:t>
            </a:r>
            <a:r>
              <a:rPr lang="en-US" dirty="0"/>
              <a:t>P</a:t>
            </a:r>
            <a:r>
              <a:rPr lang="en-US" dirty="0" smtClean="0"/>
              <a:t>roduct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Kokkos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parallel_reduce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6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600" spc="0" dirty="0">
                <a:solidFill>
                  <a:srgbClr val="A31515"/>
                </a:solidFill>
                <a:latin typeface="Consolas" panose="020B0609020204030204" pitchFamily="49" charset="0"/>
              </a:rPr>
              <a:t>Label</a:t>
            </a:r>
            <a:r>
              <a:rPr lang="en-US" sz="16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RangePolicy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ExecutionSpace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&gt;(</a:t>
            </a:r>
            <a:r>
              <a:rPr lang="en-US" sz="1600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),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600" spc="0" dirty="0">
                <a:solidFill>
                  <a:srgbClr val="8A1BFF"/>
                </a:solidFill>
                <a:latin typeface="Consolas" panose="020B0609020204030204" pitchFamily="49" charset="0"/>
              </a:rPr>
              <a:t>KOKKOS_LAMBDA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row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z="16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value_to_update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1600" spc="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this_rows_sum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1600" spc="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entry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entry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M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entry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    </a:t>
            </a:r>
            <a:r>
              <a:rPr lang="en-US" sz="16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this_rows_sum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+= </a:t>
            </a:r>
            <a:r>
              <a:rPr lang="en-US" sz="1600" spc="0" dirty="0">
                <a:solidFill>
                  <a:srgbClr val="74531F"/>
                </a:solidFill>
                <a:latin typeface="Consolas" panose="020B0609020204030204" pitchFamily="49" charset="0"/>
              </a:rPr>
              <a:t>A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row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entry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 * </a:t>
            </a:r>
            <a:r>
              <a:rPr lang="en-US" sz="1600" spc="0" dirty="0">
                <a:solidFill>
                  <a:srgbClr val="74531F"/>
                </a:solidFill>
                <a:latin typeface="Consolas" panose="020B0609020204030204" pitchFamily="49" charset="0"/>
              </a:rPr>
              <a:t>x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entry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16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value_to_update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+= </a:t>
            </a:r>
            <a:r>
              <a:rPr lang="en-US" sz="1600" spc="0" dirty="0">
                <a:solidFill>
                  <a:srgbClr val="74531F"/>
                </a:solidFill>
                <a:latin typeface="Consolas" panose="020B0609020204030204" pitchFamily="49" charset="0"/>
              </a:rPr>
              <a:t>y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row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 * </a:t>
            </a:r>
            <a:r>
              <a:rPr lang="en-US" sz="16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this_rows_sum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},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result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1600" spc="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dirty="0"/>
              <a:t>Driving question: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How </a:t>
            </a:r>
            <a:r>
              <a:rPr lang="en-US" dirty="0"/>
              <a:t>should A be laid out in memory?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1600" spc="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GPU Programming, the C++ Way</a:t>
            </a:r>
            <a:endParaRPr lang="en-US" dirty="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18282" y="4124103"/>
            <a:ext cx="4635422" cy="205603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9681740" y="6389846"/>
            <a:ext cx="450487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>
              <a:lnSpc>
                <a:spcPts val="1338"/>
              </a:lnSpc>
            </a:pPr>
            <a:r>
              <a:rPr sz="1189" spc="-20" dirty="0">
                <a:solidFill>
                  <a:srgbClr val="FFFFFF"/>
                </a:solidFill>
                <a:latin typeface="Tahoma"/>
                <a:cs typeface="Tahoma"/>
              </a:rPr>
              <a:t>52/83</a:t>
            </a:r>
            <a:endParaRPr sz="1189">
              <a:latin typeface="Tahoma"/>
              <a:cs typeface="Tahoma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4/8/2025, Lecture 18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EC5AD73E-ED04-4483-87A9-ED19382BA990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99982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Inner </a:t>
            </a:r>
            <a:r>
              <a:rPr lang="en-US" dirty="0"/>
              <a:t>P</a:t>
            </a:r>
            <a:r>
              <a:rPr lang="en-US" dirty="0" smtClean="0"/>
              <a:t>roduct</a:t>
            </a:r>
            <a:endParaRPr lang="en-US" dirty="0"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GPU Programming, the C++ Way</a:t>
            </a:r>
            <a:endParaRPr lang="en-US" dirty="0"/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7718" y="2319977"/>
            <a:ext cx="3812785" cy="1675526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5647" y="4368344"/>
            <a:ext cx="3830714" cy="1678350"/>
          </a:xfrm>
          <a:prstGeom prst="rect">
            <a:avLst/>
          </a:prstGeom>
        </p:spPr>
      </p:pic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4/8/2025, Lecture 18</a:t>
            </a:r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EC5AD73E-ED04-4483-87A9-ED19382BA990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22" name="Content Placeholder 23"/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351337"/>
          </a:xfrm>
        </p:spPr>
        <p:txBody>
          <a:bodyPr/>
          <a:lstStyle/>
          <a:p>
            <a:r>
              <a:rPr lang="en-US" dirty="0"/>
              <a:t>Layout is the mapping of multi-index to memory:</a:t>
            </a:r>
          </a:p>
          <a:p>
            <a:endParaRPr lang="en-US" dirty="0"/>
          </a:p>
          <a:p>
            <a:pPr marL="914400" lvl="1" indent="-182563">
              <a:buNone/>
            </a:pPr>
            <a:endParaRPr lang="en-US" dirty="0" smtClean="0">
              <a:latin typeface="Consolas" panose="020B0609020204030204" pitchFamily="49" charset="0"/>
            </a:endParaRPr>
          </a:p>
          <a:p>
            <a:pPr marL="914400" lvl="1" indent="-182563"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LayoutLeft</a:t>
            </a:r>
            <a:endParaRPr lang="en-US" dirty="0">
              <a:latin typeface="Consolas" panose="020B0609020204030204" pitchFamily="49" charset="0"/>
            </a:endParaRPr>
          </a:p>
          <a:p>
            <a:pPr marL="914400" lvl="1" indent="-182563"/>
            <a:r>
              <a:rPr lang="en-US" dirty="0"/>
              <a:t>in 2D, “column-major”</a:t>
            </a:r>
          </a:p>
          <a:p>
            <a:pPr marL="914400" indent="-182563">
              <a:spcBef>
                <a:spcPts val="860"/>
              </a:spcBef>
            </a:pPr>
            <a:endParaRPr lang="en-US" b="1" spc="-20" dirty="0" smtClean="0">
              <a:latin typeface="Tahoma"/>
              <a:cs typeface="Tahoma"/>
            </a:endParaRPr>
          </a:p>
          <a:p>
            <a:pPr marL="914400" indent="-182563">
              <a:spcBef>
                <a:spcPts val="860"/>
              </a:spcBef>
            </a:pPr>
            <a:endParaRPr lang="en-US" b="1" spc="-20" dirty="0">
              <a:latin typeface="Tahoma"/>
              <a:cs typeface="Tahoma"/>
            </a:endParaRPr>
          </a:p>
          <a:p>
            <a:pPr marL="914400" lvl="1" indent="-182563">
              <a:spcBef>
                <a:spcPts val="860"/>
              </a:spcBef>
            </a:pPr>
            <a:endParaRPr lang="en-US" dirty="0" smtClean="0">
              <a:latin typeface="Consolas" panose="020B0609020204030204" pitchFamily="49" charset="0"/>
            </a:endParaRPr>
          </a:p>
          <a:p>
            <a:pPr marL="731837" lvl="1" indent="0">
              <a:spcBef>
                <a:spcPts val="860"/>
              </a:spcBef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LayoutRight</a:t>
            </a:r>
            <a:endParaRPr lang="en-US" dirty="0">
              <a:latin typeface="Consolas" panose="020B0609020204030204" pitchFamily="49" charset="0"/>
            </a:endParaRPr>
          </a:p>
          <a:p>
            <a:pPr marL="914400" lvl="1" indent="-182563"/>
            <a:r>
              <a:rPr lang="en-US" dirty="0"/>
              <a:t>in 2D, “row-major”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82519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887470" y="321818"/>
            <a:ext cx="753751" cy="329162"/>
          </a:xfrm>
          <a:prstGeom prst="rect">
            <a:avLst/>
          </a:prstGeom>
        </p:spPr>
        <p:txBody>
          <a:bodyPr vert="horz" wrap="square" lIns="0" tIns="23909" rIns="0" bIns="0" rtlCol="0">
            <a:spAutoFit/>
          </a:bodyPr>
          <a:lstStyle/>
          <a:p>
            <a:pPr marL="25168">
              <a:spcBef>
                <a:spcPts val="188"/>
              </a:spcBef>
            </a:pPr>
            <a:r>
              <a:rPr sz="1982" spc="-50" dirty="0">
                <a:solidFill>
                  <a:srgbClr val="FFFFFF"/>
                </a:solidFill>
                <a:latin typeface="Tahoma"/>
                <a:cs typeface="Tahoma"/>
              </a:rPr>
              <a:t>Layout</a:t>
            </a:r>
            <a:endParaRPr sz="1982">
              <a:latin typeface="Tahoma"/>
              <a:cs typeface="Tahom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Important concept: Layout</a:t>
            </a:r>
            <a:endParaRPr lang="en-US"/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Every View has </a:t>
            </a:r>
            <a:r>
              <a:rPr lang="en-US" dirty="0" smtClean="0"/>
              <a:t>a (optional) </a:t>
            </a:r>
            <a:r>
              <a:rPr lang="en-US" dirty="0"/>
              <a:t>multidimensional array Layout set at </a:t>
            </a:r>
            <a:r>
              <a:rPr lang="en-US" dirty="0" smtClean="0"/>
              <a:t>compile-time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1800" spc="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spc="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Kokkos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>
                <a:solidFill>
                  <a:srgbClr val="2B91AF"/>
                </a:solidFill>
                <a:latin typeface="Consolas" panose="020B0609020204030204" pitchFamily="49" charset="0"/>
              </a:rPr>
              <a:t>View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***, </a:t>
            </a:r>
            <a:r>
              <a:rPr lang="en-US" sz="1800" spc="0" dirty="0">
                <a:solidFill>
                  <a:srgbClr val="2B91AF"/>
                </a:solidFill>
                <a:latin typeface="Consolas" panose="020B0609020204030204" pitchFamily="49" charset="0"/>
              </a:rPr>
              <a:t>Layout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>
                <a:solidFill>
                  <a:srgbClr val="2B91AF"/>
                </a:solidFill>
                <a:latin typeface="Consolas" panose="020B0609020204030204" pitchFamily="49" charset="0"/>
              </a:rPr>
              <a:t>Space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800" spc="0" dirty="0">
                <a:solidFill>
                  <a:srgbClr val="74531F"/>
                </a:solidFill>
                <a:latin typeface="Consolas" panose="020B0609020204030204" pitchFamily="49" charset="0"/>
              </a:rPr>
              <a:t>name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(...);</a:t>
            </a:r>
          </a:p>
          <a:p>
            <a:pPr marL="45720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dirty="0" smtClean="0"/>
          </a:p>
          <a:p>
            <a:r>
              <a:rPr lang="en-US" dirty="0" smtClean="0"/>
              <a:t>Most-common </a:t>
            </a:r>
            <a:r>
              <a:rPr lang="en-US" dirty="0"/>
              <a:t>layouts </a:t>
            </a:r>
            <a:r>
              <a:rPr lang="en-US" dirty="0" smtClean="0"/>
              <a:t>are:</a:t>
            </a:r>
          </a:p>
          <a:p>
            <a:pPr lvl="1"/>
            <a:r>
              <a:rPr lang="en-US" dirty="0" err="1" smtClean="0">
                <a:latin typeface="Consolas" panose="020B0609020204030204" pitchFamily="49" charset="0"/>
              </a:rPr>
              <a:t>LayoutLeft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>
                <a:latin typeface="Consolas" panose="020B0609020204030204" pitchFamily="49" charset="0"/>
              </a:rPr>
              <a:t>LayoutRight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dirty="0" err="1">
                <a:latin typeface="Consolas" panose="020B0609020204030204" pitchFamily="49" charset="0"/>
              </a:rPr>
              <a:t>LayoutLeft</a:t>
            </a:r>
            <a:r>
              <a:rPr lang="en-US" dirty="0"/>
              <a:t>: left-most index is stride 1.</a:t>
            </a:r>
          </a:p>
          <a:p>
            <a:pPr lvl="1"/>
            <a:r>
              <a:rPr lang="en-US" dirty="0" err="1">
                <a:latin typeface="Consolas" panose="020B0609020204030204" pitchFamily="49" charset="0"/>
              </a:rPr>
              <a:t>LayoutRight</a:t>
            </a:r>
            <a:r>
              <a:rPr lang="en-US" dirty="0"/>
              <a:t>: right-most index is stride 1.</a:t>
            </a:r>
          </a:p>
          <a:p>
            <a:r>
              <a:rPr lang="en-US" dirty="0"/>
              <a:t>If no layout specified, </a:t>
            </a:r>
            <a:r>
              <a:rPr lang="en-US" dirty="0" smtClean="0"/>
              <a:t>the default </a:t>
            </a:r>
            <a:r>
              <a:rPr lang="en-US" dirty="0"/>
              <a:t>for that memory space is used.</a:t>
            </a:r>
          </a:p>
          <a:p>
            <a:pPr lvl="1"/>
            <a:r>
              <a:rPr lang="en-US" dirty="0" err="1">
                <a:latin typeface="Consolas" panose="020B0609020204030204" pitchFamily="49" charset="0"/>
              </a:rPr>
              <a:t>LayoutLeft</a:t>
            </a:r>
            <a:r>
              <a:rPr lang="en-US" dirty="0"/>
              <a:t> for </a:t>
            </a:r>
            <a:r>
              <a:rPr lang="en-US" dirty="0" err="1">
                <a:latin typeface="Consolas" panose="020B0609020204030204" pitchFamily="49" charset="0"/>
              </a:rPr>
              <a:t>CudaSpace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dirty="0" err="1">
                <a:latin typeface="Consolas" panose="020B0609020204030204" pitchFamily="49" charset="0"/>
              </a:rPr>
              <a:t>LayoutRight</a:t>
            </a:r>
            <a:r>
              <a:rPr lang="en-US" dirty="0" smtClean="0"/>
              <a:t> </a:t>
            </a:r>
            <a:r>
              <a:rPr lang="en-US" dirty="0"/>
              <a:t>for </a:t>
            </a:r>
            <a:r>
              <a:rPr lang="en-US" dirty="0" err="1">
                <a:latin typeface="Consolas" panose="020B0609020204030204" pitchFamily="49" charset="0"/>
              </a:rPr>
              <a:t>HostSpace</a:t>
            </a:r>
            <a:r>
              <a:rPr lang="en-US" dirty="0"/>
              <a:t>.</a:t>
            </a:r>
          </a:p>
          <a:p>
            <a:r>
              <a:rPr lang="en-US" dirty="0"/>
              <a:t>Layouts are extensible: ≈ 50 </a:t>
            </a:r>
            <a:r>
              <a:rPr lang="en-US" dirty="0" smtClean="0"/>
              <a:t>lines</a:t>
            </a:r>
          </a:p>
          <a:p>
            <a:pPr lvl="1"/>
            <a:r>
              <a:rPr lang="en-US" dirty="0" smtClean="0"/>
              <a:t>You could create your own, e.g., with custom striding or tiling</a:t>
            </a:r>
            <a:endParaRPr lang="en-US" dirty="0"/>
          </a:p>
          <a:p>
            <a:r>
              <a:rPr lang="en-US" dirty="0"/>
              <a:t>Advanced layouts: </a:t>
            </a:r>
            <a:r>
              <a:rPr lang="en-US" sz="1800" dirty="0" err="1">
                <a:latin typeface="Consolas" panose="020B0609020204030204" pitchFamily="49" charset="0"/>
              </a:rPr>
              <a:t>LayoutStride</a:t>
            </a:r>
            <a:r>
              <a:rPr lang="en-US" dirty="0"/>
              <a:t>, </a:t>
            </a:r>
            <a:r>
              <a:rPr lang="en-US" sz="1800" dirty="0" err="1">
                <a:latin typeface="Consolas" panose="020B0609020204030204" pitchFamily="49" charset="0"/>
              </a:rPr>
              <a:t>LayoutTiled</a:t>
            </a:r>
            <a:r>
              <a:rPr lang="en-US" dirty="0"/>
              <a:t>, ...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GPU Programming, the C++ Way</a:t>
            </a:r>
            <a:endParaRPr lang="en-US" dirty="0"/>
          </a:p>
        </p:txBody>
      </p:sp>
      <p:sp>
        <p:nvSpPr>
          <p:cNvPr id="19" name="object 19"/>
          <p:cNvSpPr txBox="1"/>
          <p:nvPr/>
        </p:nvSpPr>
        <p:spPr>
          <a:xfrm>
            <a:off x="9681740" y="6389846"/>
            <a:ext cx="450487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>
              <a:lnSpc>
                <a:spcPts val="1338"/>
              </a:lnSpc>
            </a:pPr>
            <a:r>
              <a:rPr sz="1189" spc="-20" dirty="0">
                <a:solidFill>
                  <a:srgbClr val="FFFFFF"/>
                </a:solidFill>
                <a:latin typeface="Tahoma"/>
                <a:cs typeface="Tahoma"/>
              </a:rPr>
              <a:t>54/83</a:t>
            </a:r>
            <a:endParaRPr sz="1189">
              <a:latin typeface="Tahoma"/>
              <a:cs typeface="Tahoma"/>
            </a:endParaRPr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4/8/2025, Lecture 18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EC5AD73E-ED04-4483-87A9-ED19382BA990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51216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was not covered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Didn’t </a:t>
            </a:r>
            <a:r>
              <a:rPr lang="en-US" dirty="0"/>
              <a:t>cover many </a:t>
            </a:r>
            <a:r>
              <a:rPr lang="en-US" dirty="0" smtClean="0"/>
              <a:t>things</a:t>
            </a:r>
            <a:endParaRPr lang="en-US" dirty="0"/>
          </a:p>
          <a:p>
            <a:pPr lvl="1"/>
            <a:r>
              <a:rPr lang="en-US" dirty="0" err="1" smtClean="0"/>
              <a:t>BuildSystem</a:t>
            </a:r>
            <a:r>
              <a:rPr lang="en-US" dirty="0" smtClean="0"/>
              <a:t> integration</a:t>
            </a:r>
            <a:endParaRPr lang="en-US" dirty="0"/>
          </a:p>
          <a:p>
            <a:pPr lvl="1"/>
            <a:r>
              <a:rPr lang="en-US" dirty="0"/>
              <a:t>Non-Sum reductions / multiple </a:t>
            </a:r>
            <a:r>
              <a:rPr lang="en-US" dirty="0" smtClean="0"/>
              <a:t>reductions</a:t>
            </a:r>
            <a:endParaRPr lang="en-US" dirty="0"/>
          </a:p>
          <a:p>
            <a:pPr lvl="1"/>
            <a:r>
              <a:rPr lang="en-US" dirty="0"/>
              <a:t>Multidimensional </a:t>
            </a:r>
            <a:r>
              <a:rPr lang="en-US" dirty="0" smtClean="0"/>
              <a:t>loops</a:t>
            </a:r>
            <a:endParaRPr lang="en-US" dirty="0"/>
          </a:p>
          <a:p>
            <a:pPr lvl="1"/>
            <a:r>
              <a:rPr lang="en-US" dirty="0"/>
              <a:t>Advanced data </a:t>
            </a:r>
            <a:r>
              <a:rPr lang="en-US" dirty="0" smtClean="0"/>
              <a:t>structures</a:t>
            </a:r>
            <a:endParaRPr lang="en-US" dirty="0"/>
          </a:p>
          <a:p>
            <a:pPr lvl="1"/>
            <a:r>
              <a:rPr lang="en-US" dirty="0" err="1" smtClean="0"/>
              <a:t>Subviews</a:t>
            </a:r>
            <a:endParaRPr lang="en-US" dirty="0"/>
          </a:p>
          <a:p>
            <a:pPr lvl="1"/>
            <a:r>
              <a:rPr lang="en-US" dirty="0"/>
              <a:t>Atomic operations and Scatter Contribute </a:t>
            </a:r>
            <a:r>
              <a:rPr lang="en-US" dirty="0" smtClean="0"/>
              <a:t>patterns</a:t>
            </a:r>
            <a:endParaRPr lang="en-US" dirty="0"/>
          </a:p>
          <a:p>
            <a:pPr lvl="1"/>
            <a:r>
              <a:rPr lang="en-US" dirty="0"/>
              <a:t>Team Scratch memory (GPU shared memory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SIMD </a:t>
            </a:r>
            <a:r>
              <a:rPr lang="en-US" dirty="0" smtClean="0"/>
              <a:t>vectorization</a:t>
            </a:r>
            <a:endParaRPr lang="en-US" dirty="0"/>
          </a:p>
          <a:p>
            <a:pPr lvl="1"/>
            <a:r>
              <a:rPr lang="en-US" dirty="0" smtClean="0"/>
              <a:t>Tools </a:t>
            </a:r>
            <a:r>
              <a:rPr lang="en-US" dirty="0"/>
              <a:t>for Profiling, Debugging and </a:t>
            </a:r>
            <a:r>
              <a:rPr lang="en-US" dirty="0" smtClean="0"/>
              <a:t>Tuning</a:t>
            </a:r>
          </a:p>
          <a:p>
            <a:pPr lvl="1"/>
            <a:r>
              <a:rPr lang="en-US" dirty="0"/>
              <a:t>Math </a:t>
            </a:r>
            <a:r>
              <a:rPr lang="en-US" dirty="0" smtClean="0"/>
              <a:t>Kernels</a:t>
            </a:r>
          </a:p>
          <a:p>
            <a:pPr lvl="1"/>
            <a:r>
              <a:rPr lang="en-US" dirty="0" smtClean="0"/>
              <a:t>Etc.</a:t>
            </a:r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GPU Programming, the C++ Way</a:t>
            </a:r>
            <a:endParaRPr lang="en-US" dirty="0"/>
          </a:p>
        </p:txBody>
      </p:sp>
      <p:sp>
        <p:nvSpPr>
          <p:cNvPr id="6" name="object 6"/>
          <p:cNvSpPr txBox="1"/>
          <p:nvPr/>
        </p:nvSpPr>
        <p:spPr>
          <a:xfrm>
            <a:off x="9681740" y="6389846"/>
            <a:ext cx="450487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>
              <a:lnSpc>
                <a:spcPts val="1338"/>
              </a:lnSpc>
            </a:pPr>
            <a:r>
              <a:rPr sz="1189" spc="-20" dirty="0">
                <a:solidFill>
                  <a:srgbClr val="FFFFFF"/>
                </a:solidFill>
                <a:latin typeface="Tahoma"/>
                <a:cs typeface="Tahoma"/>
              </a:rPr>
              <a:t>81/83</a:t>
            </a:r>
            <a:endParaRPr sz="1189">
              <a:latin typeface="Tahoma"/>
              <a:cs typeface="Tahoma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4/8/2025, Lecture 18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EC5AD73E-ED04-4483-87A9-ED19382BA990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7524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Kokkos</a:t>
            </a:r>
            <a:r>
              <a:rPr lang="en-US" dirty="0" smtClean="0"/>
              <a:t> and HPX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4/8/2025, Lecture 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CSC4700, Spring 2025, GPU Programming, the C++ Way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EC5AD73E-ED04-4483-87A9-ED19382BA990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7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 </a:t>
            </a:r>
            <a:r>
              <a:rPr lang="en-US" dirty="0" err="1" smtClean="0"/>
              <a:t>Kokkos</a:t>
            </a:r>
            <a:r>
              <a:rPr lang="en-US" dirty="0" smtClean="0"/>
              <a:t> with HPX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HPX/</a:t>
            </a:r>
            <a:r>
              <a:rPr lang="en-US" dirty="0" err="1"/>
              <a:t>Kokkos</a:t>
            </a:r>
            <a:r>
              <a:rPr lang="en-US" dirty="0"/>
              <a:t> interoperability </a:t>
            </a:r>
            <a:r>
              <a:rPr lang="en-US" dirty="0" smtClean="0"/>
              <a:t>library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github.com/STEllAR-GROUP/hpx-kokkos</a:t>
            </a:r>
            <a:endParaRPr lang="en-US" dirty="0" smtClean="0"/>
          </a:p>
          <a:p>
            <a:pPr lvl="1"/>
            <a:r>
              <a:rPr lang="en-US" dirty="0" smtClean="0"/>
              <a:t>Pre-installed in Docker container used for assignments</a:t>
            </a:r>
          </a:p>
          <a:p>
            <a:r>
              <a:rPr lang="en-US" dirty="0" smtClean="0"/>
              <a:t>It implements:</a:t>
            </a:r>
          </a:p>
          <a:p>
            <a:pPr lvl="1"/>
            <a:r>
              <a:rPr lang="en-US" dirty="0" smtClean="0"/>
              <a:t>Asynchronous versions </a:t>
            </a:r>
            <a:r>
              <a:rPr lang="en-US" dirty="0"/>
              <a:t>of </a:t>
            </a:r>
            <a:r>
              <a:rPr lang="en-US" dirty="0" err="1">
                <a:latin typeface="Consolas" panose="020B0609020204030204" pitchFamily="49" charset="0"/>
              </a:rPr>
              <a:t>Kokkos</a:t>
            </a:r>
            <a:r>
              <a:rPr lang="en-US" dirty="0">
                <a:latin typeface="Consolas" panose="020B0609020204030204" pitchFamily="49" charset="0"/>
              </a:rPr>
              <a:t>::</a:t>
            </a:r>
            <a:r>
              <a:rPr lang="en-US" dirty="0" err="1">
                <a:latin typeface="Consolas" panose="020B0609020204030204" pitchFamily="49" charset="0"/>
              </a:rPr>
              <a:t>parallel_for</a:t>
            </a:r>
            <a:r>
              <a:rPr lang="en-US" dirty="0"/>
              <a:t>, </a:t>
            </a:r>
            <a:r>
              <a:rPr lang="en-US" dirty="0" err="1">
                <a:latin typeface="Consolas" panose="020B0609020204030204" pitchFamily="49" charset="0"/>
              </a:rPr>
              <a:t>Kokkos</a:t>
            </a:r>
            <a:r>
              <a:rPr lang="en-US" dirty="0">
                <a:latin typeface="Consolas" panose="020B0609020204030204" pitchFamily="49" charset="0"/>
              </a:rPr>
              <a:t>::</a:t>
            </a:r>
            <a:r>
              <a:rPr lang="en-US" dirty="0" err="1">
                <a:latin typeface="Consolas" panose="020B0609020204030204" pitchFamily="49" charset="0"/>
              </a:rPr>
              <a:t>parallel_reduce</a:t>
            </a:r>
            <a:r>
              <a:rPr lang="en-US" dirty="0"/>
              <a:t>, and </a:t>
            </a:r>
            <a:r>
              <a:rPr lang="en-US" dirty="0" err="1">
                <a:latin typeface="Consolas" panose="020B0609020204030204" pitchFamily="49" charset="0"/>
              </a:rPr>
              <a:t>Kokkos</a:t>
            </a:r>
            <a:r>
              <a:rPr lang="en-US" dirty="0">
                <a:latin typeface="Consolas" panose="020B0609020204030204" pitchFamily="49" charset="0"/>
              </a:rPr>
              <a:t>::</a:t>
            </a:r>
            <a:r>
              <a:rPr lang="en-US" dirty="0" err="1">
                <a:latin typeface="Consolas" panose="020B0609020204030204" pitchFamily="49" charset="0"/>
              </a:rPr>
              <a:t>parallel_scan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dirty="0" smtClean="0"/>
              <a:t>Asynchronous version </a:t>
            </a:r>
            <a:r>
              <a:rPr lang="en-US" dirty="0"/>
              <a:t>of </a:t>
            </a:r>
            <a:r>
              <a:rPr lang="en-US" sz="1600" dirty="0" err="1">
                <a:latin typeface="Consolas" panose="020B0609020204030204" pitchFamily="49" charset="0"/>
              </a:rPr>
              <a:t>Kokkos</a:t>
            </a:r>
            <a:r>
              <a:rPr lang="en-US" sz="1600" dirty="0">
                <a:latin typeface="Consolas" panose="020B0609020204030204" pitchFamily="49" charset="0"/>
              </a:rPr>
              <a:t>::</a:t>
            </a:r>
            <a:r>
              <a:rPr lang="en-US" sz="1600" dirty="0" err="1">
                <a:latin typeface="Consolas" panose="020B0609020204030204" pitchFamily="49" charset="0"/>
              </a:rPr>
              <a:t>deep_copy</a:t>
            </a:r>
            <a:endParaRPr lang="en-US" sz="1600" dirty="0">
              <a:latin typeface="Consolas" panose="020B0609020204030204" pitchFamily="49" charset="0"/>
            </a:endParaRPr>
          </a:p>
          <a:p>
            <a:pPr lvl="1"/>
            <a:r>
              <a:rPr lang="en-US" dirty="0"/>
              <a:t>HPX executors that forward work to corresponding </a:t>
            </a:r>
            <a:r>
              <a:rPr lang="en-US" dirty="0" err="1"/>
              <a:t>Kokkos</a:t>
            </a:r>
            <a:r>
              <a:rPr lang="en-US" dirty="0"/>
              <a:t> execution spaces</a:t>
            </a:r>
          </a:p>
          <a:p>
            <a:pPr lvl="1"/>
            <a:r>
              <a:rPr lang="en-US" dirty="0" smtClean="0"/>
              <a:t>HPX </a:t>
            </a:r>
            <a:r>
              <a:rPr lang="en-US" dirty="0"/>
              <a:t>execution policy that forwards work to corresponding </a:t>
            </a:r>
            <a:r>
              <a:rPr lang="en-US" dirty="0" err="1"/>
              <a:t>Kokkos</a:t>
            </a:r>
            <a:r>
              <a:rPr lang="en-US" dirty="0"/>
              <a:t> execution spaces for use with HPX parallel </a:t>
            </a:r>
            <a:r>
              <a:rPr lang="en-US" dirty="0" smtClean="0"/>
              <a:t>algorithms</a:t>
            </a:r>
          </a:p>
          <a:p>
            <a:pPr lvl="2"/>
            <a:r>
              <a:rPr lang="en-US" dirty="0" smtClean="0"/>
              <a:t>Synchronous and asynchronous</a:t>
            </a:r>
            <a:endParaRPr lang="en-US" dirty="0"/>
          </a:p>
          <a:p>
            <a:pPr lvl="1"/>
            <a:r>
              <a:rPr lang="en-US" dirty="0"/>
              <a:t>HPX parallel algorithm specializations for the execution policy above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4/8/2025, Lecture 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CSC4700, Spring 2025, GPU Programming, the C++ Way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EC5AD73E-ED04-4483-87A9-ED19382BA990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76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 System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9329928" cy="435133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Build system support is straightforward (using </a:t>
            </a:r>
            <a:r>
              <a:rPr lang="en-US" dirty="0" err="1" smtClean="0"/>
              <a:t>CMake</a:t>
            </a:r>
            <a:r>
              <a:rPr lang="en-US" dirty="0" smtClean="0"/>
              <a:t>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1800" spc="0" dirty="0" smtClean="0">
              <a:solidFill>
                <a:srgbClr val="74531F"/>
              </a:solidFill>
              <a:latin typeface="Consolas" panose="020B0609020204030204" pitchFamily="49" charset="0"/>
            </a:endParaRPr>
          </a:p>
          <a:p>
            <a:pPr marL="45720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 smtClean="0">
                <a:solidFill>
                  <a:srgbClr val="74531F"/>
                </a:solidFill>
                <a:latin typeface="Consolas" panose="020B0609020204030204" pitchFamily="49" charset="0"/>
              </a:rPr>
              <a:t>project</a:t>
            </a:r>
            <a:r>
              <a:rPr lang="en-US" sz="1600" spc="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(spring2025-csc4700-hpx-kokkos</a:t>
            </a:r>
            <a:r>
              <a:rPr lang="en-US" sz="1600" spc="0" dirty="0" smtClean="0">
                <a:solidFill>
                  <a:srgbClr val="74531F"/>
                </a:solidFill>
                <a:latin typeface="Consolas" panose="020B0609020204030204" pitchFamily="49" charset="0"/>
              </a:rPr>
              <a:t>)</a:t>
            </a:r>
            <a:endParaRPr lang="en-US" sz="1600" spc="0" dirty="0">
              <a:solidFill>
                <a:srgbClr val="74531F"/>
              </a:solidFill>
              <a:latin typeface="Consolas" panose="020B0609020204030204" pitchFamily="49" charset="0"/>
            </a:endParaRPr>
          </a:p>
          <a:p>
            <a:pPr marL="45720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>
                <a:solidFill>
                  <a:srgbClr val="74531F"/>
                </a:solidFill>
                <a:latin typeface="Consolas" panose="020B0609020204030204" pitchFamily="49" charset="0"/>
              </a:rPr>
              <a:t/>
            </a:r>
            <a:br>
              <a:rPr lang="en-US" sz="1600" spc="0" dirty="0">
                <a:solidFill>
                  <a:srgbClr val="74531F"/>
                </a:solidFill>
                <a:latin typeface="Consolas" panose="020B0609020204030204" pitchFamily="49" charset="0"/>
              </a:rPr>
            </a:br>
            <a:r>
              <a:rPr lang="en-US" sz="1600" spc="0" dirty="0">
                <a:solidFill>
                  <a:srgbClr val="74531F"/>
                </a:solidFill>
                <a:latin typeface="Consolas" panose="020B0609020204030204" pitchFamily="49" charset="0"/>
              </a:rPr>
              <a:t>set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(CMAKE_CXX_STANDARD</a:t>
            </a:r>
            <a:r>
              <a:rPr lang="en-US" sz="1600" spc="0" dirty="0">
                <a:solidFill>
                  <a:srgbClr val="74531F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23)</a:t>
            </a:r>
            <a:r>
              <a:rPr lang="en-US" sz="1600" spc="0" dirty="0">
                <a:solidFill>
                  <a:srgbClr val="74531F"/>
                </a:solidFill>
                <a:latin typeface="Consolas" panose="020B0609020204030204" pitchFamily="49" charset="0"/>
              </a:rPr>
              <a:t>      </a:t>
            </a:r>
            <a:r>
              <a:rPr lang="en-US" sz="1600" spc="0" dirty="0">
                <a:solidFill>
                  <a:srgbClr val="008000"/>
                </a:solidFill>
                <a:latin typeface="Consolas" panose="020B0609020204030204" pitchFamily="49" charset="0"/>
              </a:rPr>
              <a:t># possible values: 17, 20, </a:t>
            </a:r>
            <a:r>
              <a:rPr lang="en-US" sz="1600" spc="0" dirty="0">
                <a:solidFill>
                  <a:srgbClr val="008000"/>
                </a:solidFill>
                <a:latin typeface="Consolas" panose="020B0609020204030204" pitchFamily="49" charset="0"/>
              </a:rPr>
              <a:t>23</a:t>
            </a:r>
          </a:p>
          <a:p>
            <a:pPr marL="45720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1600" spc="0" dirty="0">
              <a:solidFill>
                <a:srgbClr val="74531F"/>
              </a:solidFill>
              <a:latin typeface="Consolas" panose="020B0609020204030204" pitchFamily="49" charset="0"/>
            </a:endParaRPr>
          </a:p>
          <a:p>
            <a:pPr marL="45720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find_package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HPX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REQUIRED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45720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find_package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Kokkos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REQUIRED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45720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find_package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HPXKokkos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REQUIRED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45720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# create an executable </a:t>
            </a:r>
            <a:r>
              <a:rPr lang="en-US" sz="16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hpx_kokkos_example</a:t>
            </a:r>
            <a:r>
              <a:rPr lang="en-US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from hpx_kokkos_example</a:t>
            </a:r>
            <a:r>
              <a:rPr lang="en-US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.cpp </a:t>
            </a:r>
          </a:p>
          <a:p>
            <a:pPr marL="45720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# and </a:t>
            </a:r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link it to </a:t>
            </a:r>
            <a:r>
              <a:rPr lang="en-US" sz="16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HPXKokkos</a:t>
            </a:r>
            <a:r>
              <a:rPr lang="en-US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Kokkos</a:t>
            </a:r>
            <a:r>
              <a:rPr lang="en-US" sz="16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, and HPX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600" spc="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add_executable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hpx_kokkos_example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hpx_kokkos_example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.cpp)</a:t>
            </a:r>
          </a:p>
          <a:p>
            <a:pPr marL="45720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target_link_libraries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hpx_kokkos_example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PRIVATE</a:t>
            </a:r>
            <a:endParaRPr lang="en-US" sz="16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HPXKokkos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hpx_kokkos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Kokkos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kokkos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HPX::</a:t>
            </a:r>
            <a:r>
              <a:rPr lang="en-US" sz="16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hpx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4/8/2025, Lecture 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CSC4700, Spring 2025, GPU Programming, the C++ Way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EC5AD73E-ED04-4483-87A9-ED19382BA990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67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Asynchronous </a:t>
            </a:r>
            <a:r>
              <a:rPr lang="en-US" dirty="0" err="1" smtClean="0">
                <a:latin typeface="Consolas" panose="020B0609020204030204" pitchFamily="49" charset="0"/>
              </a:rPr>
              <a:t>parallel_for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async_parallel_for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Kokkos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>
                <a:solidFill>
                  <a:srgbClr val="2B91AF"/>
                </a:solidFill>
                <a:latin typeface="Consolas" panose="020B0609020204030204" pitchFamily="49" charset="0"/>
              </a:rPr>
              <a:t>View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*,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Kokkos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HostSpace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800" spc="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result_host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 smtClean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800" spc="0" dirty="0" err="1" smtClean="0">
                <a:solidFill>
                  <a:srgbClr val="A31515"/>
                </a:solidFill>
                <a:latin typeface="Consolas" panose="020B0609020204030204" pitchFamily="49" charset="0"/>
              </a:rPr>
              <a:t>result_host</a:t>
            </a:r>
            <a:r>
              <a:rPr lang="en-US" sz="18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Kokkos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>
                <a:solidFill>
                  <a:srgbClr val="2B91AF"/>
                </a:solidFill>
                <a:latin typeface="Consolas" panose="020B0609020204030204" pitchFamily="49" charset="0"/>
              </a:rPr>
              <a:t>View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*,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Kokkos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CudaSpace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800" spc="0" dirty="0" smtClean="0">
                <a:solidFill>
                  <a:srgbClr val="74531F"/>
                </a:solidFill>
                <a:latin typeface="Consolas" panose="020B0609020204030204" pitchFamily="49" charset="0"/>
              </a:rPr>
              <a:t>result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 smtClean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800" spc="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result</a:t>
            </a:r>
            <a:r>
              <a:rPr lang="en-US" sz="18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1800" spc="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result_host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 =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Kokkos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CudaSpace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inst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>
                <a:solidFill>
                  <a:srgbClr val="2B91AF"/>
                </a:solidFill>
                <a:latin typeface="Consolas" panose="020B0609020204030204" pitchFamily="49" charset="0"/>
              </a:rPr>
              <a:t>future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f1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kokkos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deep_copy_async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inst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result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result_host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>
                <a:solidFill>
                  <a:srgbClr val="2B91AF"/>
                </a:solidFill>
                <a:latin typeface="Consolas" panose="020B0609020204030204" pitchFamily="49" charset="0"/>
              </a:rPr>
              <a:t>future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f2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kokkos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parallel_for_async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Kokkos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RangePolicy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Kokkos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CudaSpace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&gt;(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inst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),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800" spc="0" dirty="0">
                <a:solidFill>
                  <a:srgbClr val="8A1BFF"/>
                </a:solidFill>
                <a:latin typeface="Consolas" panose="020B0609020204030204" pitchFamily="49" charset="0"/>
              </a:rPr>
              <a:t>KOKKOS_LAMBDA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 </a:t>
            </a:r>
            <a:r>
              <a:rPr lang="en-US" sz="1800" spc="0" dirty="0" smtClean="0">
                <a:solidFill>
                  <a:srgbClr val="74531F"/>
                </a:solidFill>
                <a:latin typeface="Consolas" panose="020B0609020204030204" pitchFamily="49" charset="0"/>
              </a:rPr>
              <a:t>result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 =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 });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>
                <a:solidFill>
                  <a:srgbClr val="2B91AF"/>
                </a:solidFill>
                <a:latin typeface="Consolas" panose="020B0609020204030204" pitchFamily="49" charset="0"/>
              </a:rPr>
              <a:t>future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f3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kokkos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deep_copy_async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inst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result_host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result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wait_all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f1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f2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f3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1800" spc="0" dirty="0" smtClean="0">
                <a:solidFill>
                  <a:srgbClr val="74531F"/>
                </a:solidFill>
                <a:latin typeface="Consolas" panose="020B0609020204030204" pitchFamily="49" charset="0"/>
              </a:rPr>
              <a:t>assert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result_host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 ==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4/8/2025, Lecture 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CSC4700, Spring 2025, GPU Programming, the C++ Way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EC5AD73E-ED04-4483-87A9-ED19382BA990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19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800" y="2052236"/>
            <a:ext cx="8090173" cy="4353726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Uses of </a:t>
            </a:r>
            <a:r>
              <a:rPr lang="en-US" dirty="0" err="1" smtClean="0"/>
              <a:t>Kokkos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4/8/2025, Lecture 18</a:t>
            </a:r>
            <a:endParaRPr lang="en-US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GPU Programming, the C++ Way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E68FC81A-007E-49E1-8F80-46C53711C0C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682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Asynchronous </a:t>
            </a:r>
            <a:r>
              <a:rPr lang="en-US" dirty="0" err="1" smtClean="0">
                <a:latin typeface="Consolas" panose="020B0609020204030204" pitchFamily="49" charset="0"/>
              </a:rPr>
              <a:t>parallel_reduce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async_parallel_reduce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Kokkos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>
                <a:solidFill>
                  <a:srgbClr val="2B91AF"/>
                </a:solidFill>
                <a:latin typeface="Consolas" panose="020B0609020204030204" pitchFamily="49" charset="0"/>
              </a:rPr>
              <a:t>View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*,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Kokkos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HostSpace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result_host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800" spc="0" dirty="0" err="1">
                <a:solidFill>
                  <a:srgbClr val="A31515"/>
                </a:solidFill>
                <a:latin typeface="Consolas" panose="020B0609020204030204" pitchFamily="49" charset="0"/>
              </a:rPr>
              <a:t>result_host</a:t>
            </a:r>
            <a:r>
              <a:rPr lang="en-US" sz="18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Kokkos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>
                <a:solidFill>
                  <a:srgbClr val="2B91AF"/>
                </a:solidFill>
                <a:latin typeface="Consolas" panose="020B0609020204030204" pitchFamily="49" charset="0"/>
              </a:rPr>
              <a:t>View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*,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Kokkos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CudaSpace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800" spc="0" dirty="0">
                <a:solidFill>
                  <a:srgbClr val="74531F"/>
                </a:solidFill>
                <a:latin typeface="Consolas" panose="020B0609020204030204" pitchFamily="49" charset="0"/>
              </a:rPr>
              <a:t>result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800" spc="0" dirty="0">
                <a:solidFill>
                  <a:srgbClr val="A31515"/>
                </a:solidFill>
                <a:latin typeface="Consolas" panose="020B0609020204030204" pitchFamily="49" charset="0"/>
              </a:rPr>
              <a:t>result</a:t>
            </a:r>
            <a:r>
              <a:rPr lang="en-US" sz="18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result_host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 =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>
                <a:solidFill>
                  <a:srgbClr val="2B91AF"/>
                </a:solidFill>
                <a:latin typeface="Consolas" panose="020B0609020204030204" pitchFamily="49" charset="0"/>
              </a:rPr>
              <a:t>future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f1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kokkos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deep_copy_async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inst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result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result_host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sum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>
                <a:solidFill>
                  <a:srgbClr val="2B91AF"/>
                </a:solidFill>
                <a:latin typeface="Consolas" panose="020B0609020204030204" pitchFamily="49" charset="0"/>
              </a:rPr>
              <a:t>future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f2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kokkos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parallel_reduce_async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Kokkos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RangePolicy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Kokkos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CudaSpace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&gt;(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inst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),</a:t>
            </a: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800" spc="0" dirty="0">
                <a:solidFill>
                  <a:srgbClr val="8A1BFF"/>
                </a:solidFill>
                <a:latin typeface="Consolas" panose="020B0609020204030204" pitchFamily="49" charset="0"/>
              </a:rPr>
              <a:t>KOKKOS_LAMBDA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acc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 { 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acc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+= </a:t>
            </a:r>
            <a:r>
              <a:rPr lang="en-US" sz="1800" spc="0" dirty="0">
                <a:solidFill>
                  <a:srgbClr val="74531F"/>
                </a:solidFill>
                <a:latin typeface="Consolas" panose="020B0609020204030204" pitchFamily="49" charset="0"/>
              </a:rPr>
              <a:t>result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); },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Kokkos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>
                <a:solidFill>
                  <a:srgbClr val="74531F"/>
                </a:solidFill>
                <a:latin typeface="Consolas" panose="020B0609020204030204" pitchFamily="49" charset="0"/>
              </a:rPr>
              <a:t>Sum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&gt;(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sum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>
                <a:solidFill>
                  <a:srgbClr val="2B91AF"/>
                </a:solidFill>
                <a:latin typeface="Consolas" panose="020B0609020204030204" pitchFamily="49" charset="0"/>
              </a:rPr>
              <a:t>future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f3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kokkos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deep_copy_async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inst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result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result_host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wait_all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f1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f2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f3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>
                <a:solidFill>
                  <a:srgbClr val="74531F"/>
                </a:solidFill>
                <a:latin typeface="Consolas" panose="020B0609020204030204" pitchFamily="49" charset="0"/>
              </a:rPr>
              <a:t>assert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sum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== </a:t>
            </a:r>
            <a:r>
              <a:rPr lang="en-US" sz="1800" spc="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* 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-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 /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4/8/2025, Lecture 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CSC4700, Spring 2025, GPU Programming, the C++ Way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EC5AD73E-ED04-4483-87A9-ED19382BA990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6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HPX Executors for </a:t>
            </a:r>
            <a:r>
              <a:rPr lang="en-US" dirty="0" err="1" smtClean="0"/>
              <a:t>Kokkos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HPX executors that correspond to </a:t>
            </a:r>
            <a:r>
              <a:rPr lang="en-US" dirty="0" err="1" smtClean="0"/>
              <a:t>Kokkos</a:t>
            </a:r>
            <a:r>
              <a:rPr lang="en-US" dirty="0" smtClean="0"/>
              <a:t> execution spaces</a:t>
            </a: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endParaRPr lang="en-US" sz="1600" spc="0" dirty="0" smtClean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namespace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kokkos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8000"/>
                </a:solidFill>
                <a:latin typeface="Consolas" panose="020B0609020204030204" pitchFamily="49" charset="0"/>
              </a:rPr>
              <a:t>    </a:t>
            </a:r>
            <a:endParaRPr lang="en-US" sz="1600" spc="0" dirty="0" smtClean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// </a:t>
            </a:r>
            <a:r>
              <a:rPr lang="en-US" sz="1600" spc="0" dirty="0">
                <a:solidFill>
                  <a:srgbClr val="008000"/>
                </a:solidFill>
                <a:latin typeface="Consolas" panose="020B0609020204030204" pitchFamily="49" charset="0"/>
              </a:rPr>
              <a:t>The following are always defined</a:t>
            </a:r>
            <a:endParaRPr lang="en-US" sz="16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default_executor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default_host_executor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600" spc="0" dirty="0">
                <a:solidFill>
                  <a:srgbClr val="008000"/>
                </a:solidFill>
                <a:latin typeface="Consolas" panose="020B0609020204030204" pitchFamily="49" charset="0"/>
              </a:rPr>
              <a:t>    // The following are conditionally defined</a:t>
            </a:r>
            <a:endParaRPr lang="en-US" sz="16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cuda_executor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hip_executor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sycl_executor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hpx_executor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openmp_executor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serial_executor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45720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4/8/2025, Lecture 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CSC4700, Spring 2025, GPU Programming, the C++ Way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EC5AD73E-ED04-4483-87A9-ED19382BA990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Policies for </a:t>
            </a:r>
            <a:r>
              <a:rPr lang="en-US" dirty="0" err="1" smtClean="0"/>
              <a:t>Kokkos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following execution policy can be used with </a:t>
            </a:r>
            <a:r>
              <a:rPr lang="en-US" dirty="0" smtClean="0"/>
              <a:t>HPX parallel algorithms</a:t>
            </a:r>
          </a:p>
          <a:p>
            <a:pPr lvl="1"/>
            <a:r>
              <a:rPr lang="en-US" dirty="0" smtClean="0"/>
              <a:t>It </a:t>
            </a:r>
            <a:r>
              <a:rPr lang="en-US" dirty="0"/>
              <a:t>uses the default </a:t>
            </a:r>
            <a:r>
              <a:rPr lang="en-US" dirty="0" err="1"/>
              <a:t>Kokkos</a:t>
            </a:r>
            <a:r>
              <a:rPr lang="en-US" dirty="0"/>
              <a:t> host execution </a:t>
            </a:r>
            <a:r>
              <a:rPr lang="en-US" dirty="0" smtClean="0"/>
              <a:t>space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nless </a:t>
            </a:r>
            <a:r>
              <a:rPr lang="en-US" dirty="0"/>
              <a:t>customized with </a:t>
            </a:r>
            <a:r>
              <a:rPr lang="en-US" dirty="0" smtClean="0">
                <a:latin typeface="Consolas" panose="020B0609020204030204" pitchFamily="49" charset="0"/>
              </a:rPr>
              <a:t>.on()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1800" spc="0" dirty="0" smtClean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45720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spc="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namespace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kokkos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45720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constexpr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kokkos_policy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kok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45720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4/8/2025, Lecture 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CSC4700, Spring 2025, GPU Programming, the C++ Way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EC5AD73E-ED04-4483-87A9-ED19382BA990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7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HPX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937125"/>
          </a:xfrm>
        </p:spPr>
        <p:txBody>
          <a:bodyPr>
            <a:normAutofit fontScale="85000" lnSpcReduction="20000"/>
          </a:bodyPr>
          <a:lstStyle/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hpx_for_each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Kokkos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>
                <a:solidFill>
                  <a:srgbClr val="2B91AF"/>
                </a:solidFill>
                <a:latin typeface="Consolas" panose="020B0609020204030204" pitchFamily="49" charset="0"/>
              </a:rPr>
              <a:t>View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*,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Kokkos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HostSpace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data_host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800" spc="0" dirty="0" err="1">
                <a:solidFill>
                  <a:srgbClr val="A31515"/>
                </a:solidFill>
                <a:latin typeface="Consolas" panose="020B0609020204030204" pitchFamily="49" charset="0"/>
              </a:rPr>
              <a:t>data_host</a:t>
            </a:r>
            <a:r>
              <a:rPr lang="en-US" sz="18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Kokkos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>
                <a:solidFill>
                  <a:srgbClr val="2B91AF"/>
                </a:solidFill>
                <a:latin typeface="Consolas" panose="020B0609020204030204" pitchFamily="49" charset="0"/>
              </a:rPr>
              <a:t>View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*,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Kokkos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CudaSpace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800" spc="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data_cuda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 smtClean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800" spc="0" dirty="0" err="1" smtClean="0">
                <a:solidFill>
                  <a:srgbClr val="A31515"/>
                </a:solidFill>
                <a:latin typeface="Consolas" panose="020B0609020204030204" pitchFamily="49" charset="0"/>
              </a:rPr>
              <a:t>data_cuda</a:t>
            </a:r>
            <a:r>
              <a:rPr lang="en-US" sz="1800" spc="0" dirty="0" smtClean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1800" spc="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data_host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 =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Kokkos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deep_copy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data_cuda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data_host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kokkos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cuda_executor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exec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for_each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kokkos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kok</a:t>
            </a:r>
            <a:endParaRPr lang="en-US" sz="1800" spc="0" dirty="0" smtClean="0">
              <a:solidFill>
                <a:srgbClr val="1F377F"/>
              </a:solidFill>
              <a:latin typeface="Consolas" panose="020B0609020204030204" pitchFamily="49" charset="0"/>
            </a:endParaRP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           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800" spc="0" dirty="0">
                <a:solidFill>
                  <a:srgbClr val="74531F"/>
                </a:solidFill>
                <a:latin typeface="Consolas" panose="020B0609020204030204" pitchFamily="49" charset="0"/>
              </a:rPr>
              <a:t>on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exec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.</a:t>
            </a:r>
            <a:r>
              <a:rPr lang="en-US" sz="1800" spc="0" dirty="0">
                <a:solidFill>
                  <a:srgbClr val="74531F"/>
                </a:solidFill>
                <a:latin typeface="Consolas" panose="020B0609020204030204" pitchFamily="49" charset="0"/>
              </a:rPr>
              <a:t>label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800" spc="0" dirty="0" err="1">
                <a:solidFill>
                  <a:srgbClr val="A31515"/>
                </a:solidFill>
                <a:latin typeface="Consolas" panose="020B0609020204030204" pitchFamily="49" charset="0"/>
              </a:rPr>
              <a:t>for_each_sync</a:t>
            </a:r>
            <a:r>
              <a:rPr lang="en-US" sz="18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data_cuda</a:t>
            </a:r>
            <a:r>
              <a:rPr lang="en-US" sz="1800" spc="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800" spc="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data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(), 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data_cuda</a:t>
            </a:r>
            <a:r>
              <a:rPr lang="en-US" sz="1800" spc="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800" spc="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data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() + 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data_cuda</a:t>
            </a:r>
            <a:r>
              <a:rPr lang="en-US" sz="1800" spc="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800" spc="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size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(), 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800" spc="0" dirty="0">
                <a:solidFill>
                  <a:srgbClr val="8A1BFF"/>
                </a:solidFill>
                <a:latin typeface="Consolas" panose="020B0609020204030204" pitchFamily="49" charset="0"/>
              </a:rPr>
              <a:t>KOKKOS_LAMBDA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 {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*=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 });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Kokkos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deep_copy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data_host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cuda_data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sz="1800" spc="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1800" spc="0" dirty="0" smtClean="0">
                <a:solidFill>
                  <a:srgbClr val="74531F"/>
                </a:solidFill>
                <a:latin typeface="Consolas" panose="020B0609020204030204" pitchFamily="49" charset="0"/>
              </a:rPr>
              <a:t>assert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data_host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 ==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4/8/2025, Lecture 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CSC4700, Spring 2025, GPU Programming, the C++ Way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EC5AD73E-ED04-4483-87A9-ED19382BA990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8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Asynchronous HPX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876800"/>
          </a:xfrm>
        </p:spPr>
        <p:txBody>
          <a:bodyPr>
            <a:normAutofit fontScale="77500" lnSpcReduction="20000"/>
          </a:bodyPr>
          <a:lstStyle/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hpx_async_for_each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Kokkos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>
                <a:solidFill>
                  <a:srgbClr val="2B91AF"/>
                </a:solidFill>
                <a:latin typeface="Consolas" panose="020B0609020204030204" pitchFamily="49" charset="0"/>
              </a:rPr>
              <a:t>View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*,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Kokkos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HostSpace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data_host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800" spc="0" dirty="0" err="1">
                <a:solidFill>
                  <a:srgbClr val="A31515"/>
                </a:solidFill>
                <a:latin typeface="Consolas" panose="020B0609020204030204" pitchFamily="49" charset="0"/>
              </a:rPr>
              <a:t>data_host</a:t>
            </a:r>
            <a:r>
              <a:rPr lang="en-US" sz="18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Kokkos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>
                <a:solidFill>
                  <a:srgbClr val="2B91AF"/>
                </a:solidFill>
                <a:latin typeface="Consolas" panose="020B0609020204030204" pitchFamily="49" charset="0"/>
              </a:rPr>
              <a:t>View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*,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Kokkos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CudaSpace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800" spc="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data_cuda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 smtClean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800" spc="0" dirty="0" err="1" smtClean="0">
                <a:solidFill>
                  <a:srgbClr val="A31515"/>
                </a:solidFill>
                <a:latin typeface="Consolas" panose="020B0609020204030204" pitchFamily="49" charset="0"/>
              </a:rPr>
              <a:t>data_cuda</a:t>
            </a:r>
            <a:r>
              <a:rPr lang="en-US" sz="1800" spc="0" dirty="0" smtClean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1800" spc="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data_host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 =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Kokkos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deep_copy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data_cuda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data_host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kokkos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cuda_executor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exec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>
                <a:solidFill>
                  <a:srgbClr val="2B91AF"/>
                </a:solidFill>
                <a:latin typeface="Consolas" panose="020B0609020204030204" pitchFamily="49" charset="0"/>
              </a:rPr>
              <a:t>future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f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for_each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kokkos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kok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::execution::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task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.</a:t>
            </a:r>
            <a:r>
              <a:rPr lang="en-US" sz="1800" spc="0" dirty="0">
                <a:solidFill>
                  <a:srgbClr val="74531F"/>
                </a:solidFill>
                <a:latin typeface="Consolas" panose="020B0609020204030204" pitchFamily="49" charset="0"/>
              </a:rPr>
              <a:t>on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exec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.</a:t>
            </a:r>
            <a:r>
              <a:rPr lang="en-US" sz="1800" spc="0" dirty="0">
                <a:solidFill>
                  <a:srgbClr val="74531F"/>
                </a:solidFill>
                <a:latin typeface="Consolas" panose="020B0609020204030204" pitchFamily="49" charset="0"/>
              </a:rPr>
              <a:t>label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800" spc="0" dirty="0" err="1" smtClean="0">
                <a:solidFill>
                  <a:srgbClr val="A31515"/>
                </a:solidFill>
                <a:latin typeface="Consolas" panose="020B0609020204030204" pitchFamily="49" charset="0"/>
              </a:rPr>
              <a:t>for_each_task</a:t>
            </a:r>
            <a:r>
              <a:rPr lang="en-US" sz="18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),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data_cuda</a:t>
            </a:r>
            <a:r>
              <a:rPr lang="en-US" sz="1800" spc="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800" spc="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data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(), 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data_cuda</a:t>
            </a:r>
            <a:r>
              <a:rPr lang="en-US" sz="1800" spc="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800" spc="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data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() + 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data_cuda</a:t>
            </a:r>
            <a:r>
              <a:rPr lang="en-US" sz="1800" spc="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800" spc="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size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(),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800" spc="0" dirty="0">
                <a:solidFill>
                  <a:srgbClr val="8A1BFF"/>
                </a:solidFill>
                <a:latin typeface="Consolas" panose="020B0609020204030204" pitchFamily="49" charset="0"/>
              </a:rPr>
              <a:t>KOKKOS_LAMBDA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 {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*=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 });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wait_all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f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Kokkos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deep_copy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data_host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data_cuda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sz="1800" spc="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1800" spc="0" dirty="0" smtClean="0">
                <a:solidFill>
                  <a:srgbClr val="74531F"/>
                </a:solidFill>
                <a:latin typeface="Consolas" panose="020B0609020204030204" pitchFamily="49" charset="0"/>
              </a:rPr>
              <a:t>assert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data_host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 ==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4/8/2025, Lecture 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CSC4700, Spring 2025, GPU Programming, the C++ Way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EC5AD73E-ED04-4483-87A9-ED19382BA990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47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Multi-dimensional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10168128" cy="4800600"/>
          </a:xfrm>
        </p:spPr>
        <p:txBody>
          <a:bodyPr>
            <a:normAutofit fontScale="77500" lnSpcReduction="20000"/>
          </a:bodyPr>
          <a:lstStyle/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hpx_for_each_mdrange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Kokkos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View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**, </a:t>
            </a:r>
            <a:r>
              <a:rPr lang="en-US" sz="1800" spc="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Kokkos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HostSpace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800" spc="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data_host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 smtClean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800" spc="0" dirty="0" err="1" smtClean="0">
                <a:solidFill>
                  <a:srgbClr val="A31515"/>
                </a:solidFill>
                <a:latin typeface="Consolas" panose="020B0609020204030204" pitchFamily="49" charset="0"/>
              </a:rPr>
              <a:t>data_host</a:t>
            </a:r>
            <a:r>
              <a:rPr lang="en-US" sz="1800" spc="0" dirty="0" smtClean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M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Kokkos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View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800" spc="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**, </a:t>
            </a:r>
            <a:r>
              <a:rPr lang="en-US" sz="1800" spc="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Kokkos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CudaSpace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800" spc="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data_cuda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</a:t>
            </a:r>
            <a:r>
              <a:rPr lang="en-US" sz="1800" spc="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1800" spc="0" dirty="0" err="1" smtClean="0">
                <a:solidFill>
                  <a:srgbClr val="A31515"/>
                </a:solidFill>
                <a:latin typeface="Consolas" panose="020B0609020204030204" pitchFamily="49" charset="0"/>
              </a:rPr>
              <a:t>data_cuda</a:t>
            </a:r>
            <a:r>
              <a:rPr lang="en-US" sz="1800" spc="0" dirty="0" smtClean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Kokkos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CudaSpace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dirty="0" err="1">
                <a:solidFill>
                  <a:srgbClr val="1F377F"/>
                </a:solidFill>
                <a:latin typeface="Consolas" panose="020B0609020204030204" pitchFamily="49" charset="0"/>
              </a:rPr>
              <a:t>array_layout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M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</a:t>
            </a:r>
            <a:r>
              <a:rPr lang="en-US" sz="1800" spc="0" dirty="0" smtClean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M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</a:t>
            </a:r>
            <a:r>
              <a:rPr lang="en-US" sz="1800" spc="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data_host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 =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Kokkos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deep_copy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data_cuda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data_host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kokkos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cuda_executor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exec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800" spc="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::ranges::</a:t>
            </a:r>
            <a:r>
              <a:rPr lang="en-US" sz="1800" spc="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for_each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</a:t>
            </a:r>
            <a:r>
              <a:rPr lang="en-US" sz="1800" spc="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kokkos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kok.</a:t>
            </a:r>
            <a:r>
              <a:rPr lang="en-US" sz="1800" spc="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on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exec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).</a:t>
            </a:r>
            <a:r>
              <a:rPr lang="en-US" sz="1800" spc="0" dirty="0">
                <a:solidFill>
                  <a:srgbClr val="74531F"/>
                </a:solidFill>
                <a:latin typeface="Consolas" panose="020B0609020204030204" pitchFamily="49" charset="0"/>
              </a:rPr>
              <a:t>label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800" spc="0" dirty="0" err="1">
                <a:solidFill>
                  <a:srgbClr val="A31515"/>
                </a:solidFill>
                <a:latin typeface="Consolas" panose="020B0609020204030204" pitchFamily="49" charset="0"/>
              </a:rPr>
              <a:t>for_each</a:t>
            </a:r>
            <a:r>
              <a:rPr lang="en-US" sz="1800" spc="0" dirty="0">
                <a:solidFill>
                  <a:srgbClr val="A31515"/>
                </a:solidFill>
                <a:latin typeface="Consolas" panose="020B0609020204030204" pitchFamily="49" charset="0"/>
              </a:rPr>
              <a:t> task </a:t>
            </a:r>
            <a:r>
              <a:rPr lang="en-US" sz="1800" spc="0" dirty="0" err="1">
                <a:solidFill>
                  <a:srgbClr val="A31515"/>
                </a:solidFill>
                <a:latin typeface="Consolas" panose="020B0609020204030204" pitchFamily="49" charset="0"/>
              </a:rPr>
              <a:t>mdrange</a:t>
            </a:r>
            <a:r>
              <a:rPr lang="en-US" sz="18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),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800" spc="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Kokkos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MDRangePolicy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Kokkos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>
                <a:solidFill>
                  <a:srgbClr val="2B91AF"/>
                </a:solidFill>
                <a:latin typeface="Consolas" panose="020B0609020204030204" pitchFamily="49" charset="0"/>
              </a:rPr>
              <a:t>Rank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&gt;&gt;({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}, {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M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}),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800" spc="0" dirty="0">
                <a:solidFill>
                  <a:srgbClr val="8A1BFF"/>
                </a:solidFill>
                <a:latin typeface="Consolas" panose="020B0609020204030204" pitchFamily="49" charset="0"/>
              </a:rPr>
              <a:t>KOKKOS_LAMBDA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 </a:t>
            </a:r>
            <a:r>
              <a:rPr lang="en-US" sz="1800" spc="0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data_cuda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 =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 });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Kokkos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deep_copy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data_host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data_cuda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</a:t>
            </a:r>
            <a:r>
              <a:rPr lang="en-US" sz="1800" spc="0" dirty="0" smtClean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m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</a:t>
            </a:r>
            <a:r>
              <a:rPr lang="en-US" sz="1800" spc="0" dirty="0" smtClean="0">
                <a:solidFill>
                  <a:srgbClr val="74531F"/>
                </a:solidFill>
                <a:latin typeface="Consolas" panose="020B0609020204030204" pitchFamily="49" charset="0"/>
              </a:rPr>
              <a:t>assert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data_host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 ==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4/8/2025, Lecture 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CSC4700, Spring 2025, GPU Programming, the C++ Way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EC5AD73E-ED04-4483-87A9-ED19382BA990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54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Kokkos</a:t>
            </a:r>
            <a:r>
              <a:rPr lang="en-US" dirty="0" smtClean="0"/>
              <a:t> is a abstraction library that</a:t>
            </a:r>
          </a:p>
          <a:p>
            <a:pPr lvl="1"/>
            <a:r>
              <a:rPr lang="en-US" dirty="0" smtClean="0"/>
              <a:t>Hides accelerator architectures and idiosyncrasies</a:t>
            </a:r>
          </a:p>
          <a:p>
            <a:pPr lvl="1"/>
            <a:r>
              <a:rPr lang="en-US" dirty="0" smtClean="0"/>
              <a:t>Provides portable access to wide variety of ‘</a:t>
            </a:r>
            <a:r>
              <a:rPr lang="en-US" dirty="0" err="1" smtClean="0"/>
              <a:t>backends</a:t>
            </a:r>
            <a:r>
              <a:rPr lang="en-US" dirty="0" smtClean="0"/>
              <a:t>’ from sequential CPU based execution (debugging) to CUDA, HIP, SYCL, and HPX</a:t>
            </a:r>
          </a:p>
          <a:p>
            <a:r>
              <a:rPr lang="en-US" dirty="0" smtClean="0"/>
              <a:t>HPX parallel algorithms are very versatile and not limited to standard C++ parallel execution</a:t>
            </a:r>
          </a:p>
          <a:p>
            <a:pPr lvl="1"/>
            <a:r>
              <a:rPr lang="en-US" dirty="0" smtClean="0"/>
              <a:t>Usable for accelerator parallelization</a:t>
            </a:r>
          </a:p>
          <a:p>
            <a:pPr lvl="1"/>
            <a:r>
              <a:rPr lang="en-US" dirty="0" smtClean="0"/>
              <a:t>Usable for asynchronous operation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4/8/2025, Lecture 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CSC4700, Spring 2025, GPU Programming, the C++ Way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EC5AD73E-ED04-4483-87A9-ED19382BA990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4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37" y="561634"/>
            <a:ext cx="3810000" cy="285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735" y="3419134"/>
            <a:ext cx="3813602" cy="28602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536" y="2182075"/>
            <a:ext cx="3813600" cy="286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19" y="3805215"/>
            <a:ext cx="2795905" cy="1866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147" y="1181098"/>
            <a:ext cx="2796189" cy="18392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759" y="859264"/>
            <a:ext cx="2958566" cy="643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578" y="5547935"/>
            <a:ext cx="2570102" cy="34696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4/8/2025, Lecture 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GPU Programming, the C++ Way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5339F38-439B-42BE-A6DB-D203DE66964E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38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0200" y="2127076"/>
            <a:ext cx="8090133" cy="4190539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dirty="0" smtClean="0">
                <a:latin typeface="Tahoma"/>
                <a:cs typeface="Tahoma"/>
              </a:rPr>
              <a:t> </a:t>
            </a:r>
            <a:r>
              <a:rPr lang="en-US" dirty="0" err="1"/>
              <a:t>Kokkos</a:t>
            </a:r>
            <a:r>
              <a:rPr lang="en-US" dirty="0" smtClean="0">
                <a:latin typeface="Tahoma"/>
                <a:cs typeface="Tahoma"/>
              </a:rPr>
              <a:t> </a:t>
            </a:r>
            <a:r>
              <a:rPr lang="en-US" dirty="0"/>
              <a:t>Ecosystem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4/8/2025, Lecture 18</a:t>
            </a:r>
            <a:endParaRPr lang="en-US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GPU Programming, the C++ Way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E68FC81A-007E-49E1-8F80-46C53711C0C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54336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Data-parallel Patterns (Algorithms)</a:t>
            </a:r>
            <a:endParaRPr lang="en-US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GPU Programming, the C++ Way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4/8/2025, Lecture 18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EC5AD73E-ED04-4483-87A9-ED19382BA99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0" name="Content Placeholder 14"/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351337"/>
          </a:xfrm>
        </p:spPr>
        <p:txBody>
          <a:bodyPr/>
          <a:lstStyle/>
          <a:p>
            <a:r>
              <a:rPr lang="en-US" dirty="0" smtClean="0"/>
              <a:t>We will look at:</a:t>
            </a:r>
            <a:endParaRPr lang="en-US" dirty="0"/>
          </a:p>
          <a:p>
            <a:pPr lvl="1"/>
            <a:r>
              <a:rPr lang="en-US" dirty="0"/>
              <a:t>How computational bodies are passed to the </a:t>
            </a:r>
            <a:r>
              <a:rPr lang="en-US" dirty="0" err="1"/>
              <a:t>Kokkos</a:t>
            </a:r>
            <a:r>
              <a:rPr lang="en-US" dirty="0"/>
              <a:t> </a:t>
            </a:r>
            <a:r>
              <a:rPr lang="en-US" dirty="0" smtClean="0"/>
              <a:t>runtime</a:t>
            </a:r>
            <a:endParaRPr lang="en-US" dirty="0"/>
          </a:p>
          <a:p>
            <a:pPr lvl="1"/>
            <a:r>
              <a:rPr lang="en-US" dirty="0"/>
              <a:t>How work is mapped to execution </a:t>
            </a:r>
            <a:r>
              <a:rPr lang="en-US" dirty="0" smtClean="0"/>
              <a:t>resources</a:t>
            </a:r>
            <a:endParaRPr lang="en-US" dirty="0"/>
          </a:p>
          <a:p>
            <a:pPr lvl="1"/>
            <a:r>
              <a:rPr lang="en-US" dirty="0"/>
              <a:t>The difference between </a:t>
            </a:r>
            <a:r>
              <a:rPr lang="en-US" dirty="0" err="1" smtClean="0">
                <a:latin typeface="Consolas" panose="020B0609020204030204" pitchFamily="49" charset="0"/>
              </a:rPr>
              <a:t>parallel_for</a:t>
            </a:r>
            <a:r>
              <a:rPr lang="en-US" dirty="0" smtClean="0"/>
              <a:t> and </a:t>
            </a:r>
            <a:r>
              <a:rPr lang="en-US" dirty="0" err="1" smtClean="0">
                <a:latin typeface="Consolas" panose="020B0609020204030204" pitchFamily="49" charset="0"/>
              </a:rPr>
              <a:t>parallel_reduce</a:t>
            </a:r>
            <a:endParaRPr lang="en-US" dirty="0"/>
          </a:p>
          <a:p>
            <a:pPr lvl="1"/>
            <a:r>
              <a:rPr lang="en-US" dirty="0"/>
              <a:t>Start parallelizing a simple </a:t>
            </a:r>
            <a:r>
              <a:rPr lang="en-US" dirty="0" smtClean="0"/>
              <a:t>example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70013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Data-parallel Patterns and Work</a:t>
            </a:r>
            <a:endParaRPr lang="en-US" dirty="0"/>
          </a:p>
        </p:txBody>
      </p:sp>
      <p:sp>
        <p:nvSpPr>
          <p:cNvPr id="43" name="Content Placeholder 4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parallel patterns and work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1400" spc="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spc="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4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atom_index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400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4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atom_index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sz="14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number_of_atoms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sz="14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atom_index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{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4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atom_forces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4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atom_index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] = </a:t>
            </a:r>
            <a:r>
              <a:rPr lang="en-US" sz="14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calculate_force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(... </a:t>
            </a:r>
            <a:r>
              <a:rPr lang="en-US" sz="1400" spc="0" dirty="0">
                <a:solidFill>
                  <a:srgbClr val="1F377F"/>
                </a:solidFill>
                <a:latin typeface="Consolas" panose="020B0609020204030204" pitchFamily="49" charset="0"/>
              </a:rPr>
              <a:t>data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...);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r>
              <a:rPr lang="en-US" dirty="0" err="1" smtClean="0"/>
              <a:t>Kokkos</a:t>
            </a:r>
            <a:r>
              <a:rPr lang="en-US" dirty="0" smtClean="0"/>
              <a:t> maps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work</a:t>
            </a:r>
            <a:r>
              <a:rPr lang="en-US" dirty="0" smtClean="0"/>
              <a:t> to execution resources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ach </a:t>
            </a:r>
            <a:r>
              <a:rPr lang="en-US" dirty="0"/>
              <a:t>iteration of a computational body is a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unit of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work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dirty="0" smtClean="0"/>
              <a:t>An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iteration index </a:t>
            </a:r>
            <a:r>
              <a:rPr lang="en-US" dirty="0"/>
              <a:t>identifies a particular unit of </a:t>
            </a:r>
            <a:r>
              <a:rPr lang="en-US" dirty="0" smtClean="0"/>
              <a:t>work</a:t>
            </a:r>
            <a:endParaRPr lang="en-US" dirty="0"/>
          </a:p>
          <a:p>
            <a:pPr lvl="1"/>
            <a:r>
              <a:rPr lang="en-US" dirty="0" smtClean="0"/>
              <a:t>An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iteration range </a:t>
            </a:r>
            <a:r>
              <a:rPr lang="en-US" dirty="0"/>
              <a:t>identifies a total amount of </a:t>
            </a:r>
            <a:r>
              <a:rPr lang="en-US" dirty="0" smtClean="0"/>
              <a:t>work</a:t>
            </a:r>
            <a:endParaRPr lang="en-US" dirty="0"/>
          </a:p>
          <a:p>
            <a:r>
              <a:rPr lang="en-US" dirty="0"/>
              <a:t>Important concept: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Work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mapping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orchestration, and assignment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dirty="0"/>
              <a:t>You give an iteration range and computational body (</a:t>
            </a:r>
            <a:r>
              <a:rPr lang="en-US" dirty="0" smtClean="0"/>
              <a:t>kernel) to </a:t>
            </a:r>
            <a:r>
              <a:rPr lang="en-US" dirty="0" err="1"/>
              <a:t>Kokkos</a:t>
            </a:r>
            <a:r>
              <a:rPr lang="en-US" dirty="0"/>
              <a:t>, and </a:t>
            </a:r>
            <a:r>
              <a:rPr lang="en-US" dirty="0" err="1"/>
              <a:t>Kokkos</a:t>
            </a:r>
            <a:r>
              <a:rPr lang="en-US" dirty="0"/>
              <a:t> decides how to map that work to execution resources.</a:t>
            </a:r>
          </a:p>
          <a:p>
            <a:endParaRPr lang="en-US" dirty="0"/>
          </a:p>
        </p:txBody>
      </p:sp>
      <p:sp>
        <p:nvSpPr>
          <p:cNvPr id="44" name="Date Placeholder 4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4/8/2025, Lecture 18</a:t>
            </a:r>
            <a:endParaRPr lang="en-US"/>
          </a:p>
        </p:txBody>
      </p:sp>
      <p:sp>
        <p:nvSpPr>
          <p:cNvPr id="36" name="object 36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GPU Programming, the C++ Way</a:t>
            </a:r>
            <a:endParaRPr lang="en-US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EC5AD73E-ED04-4483-87A9-ED19382BA99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7" name="object 37"/>
          <p:cNvSpPr txBox="1"/>
          <p:nvPr/>
        </p:nvSpPr>
        <p:spPr>
          <a:xfrm>
            <a:off x="9681740" y="6389846"/>
            <a:ext cx="450487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>
              <a:lnSpc>
                <a:spcPts val="1338"/>
              </a:lnSpc>
            </a:pPr>
            <a:r>
              <a:rPr sz="1189" spc="-20" dirty="0">
                <a:solidFill>
                  <a:srgbClr val="FFFFFF"/>
                </a:solidFill>
                <a:latin typeface="Tahoma"/>
                <a:cs typeface="Tahoma"/>
              </a:rPr>
              <a:t>13/83</a:t>
            </a:r>
            <a:endParaRPr sz="1189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85052259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3391089" y="505965"/>
            <a:ext cx="4660822" cy="1320386"/>
            <a:chOff x="5591452" y="1507807"/>
            <a:chExt cx="7686040" cy="2177415"/>
          </a:xfrm>
        </p:grpSpPr>
        <p:sp>
          <p:nvSpPr>
            <p:cNvPr id="5" name="object 5"/>
            <p:cNvSpPr/>
            <p:nvPr/>
          </p:nvSpPr>
          <p:spPr>
            <a:xfrm>
              <a:off x="5601923" y="1518278"/>
              <a:ext cx="7665084" cy="848360"/>
            </a:xfrm>
            <a:custGeom>
              <a:avLst/>
              <a:gdLst/>
              <a:ahLst/>
              <a:cxnLst/>
              <a:rect l="l" t="t" r="r" b="b"/>
              <a:pathLst>
                <a:path w="7665084" h="848360">
                  <a:moveTo>
                    <a:pt x="7507624" y="0"/>
                  </a:moveTo>
                  <a:lnTo>
                    <a:pt x="157063" y="0"/>
                  </a:lnTo>
                  <a:lnTo>
                    <a:pt x="107419" y="8007"/>
                  </a:lnTo>
                  <a:lnTo>
                    <a:pt x="64303" y="30304"/>
                  </a:lnTo>
                  <a:lnTo>
                    <a:pt x="30304" y="64303"/>
                  </a:lnTo>
                  <a:lnTo>
                    <a:pt x="8007" y="107419"/>
                  </a:lnTo>
                  <a:lnTo>
                    <a:pt x="0" y="157063"/>
                  </a:lnTo>
                  <a:lnTo>
                    <a:pt x="0" y="691078"/>
                  </a:lnTo>
                  <a:lnTo>
                    <a:pt x="8007" y="740722"/>
                  </a:lnTo>
                  <a:lnTo>
                    <a:pt x="30304" y="783838"/>
                  </a:lnTo>
                  <a:lnTo>
                    <a:pt x="64303" y="817837"/>
                  </a:lnTo>
                  <a:lnTo>
                    <a:pt x="107419" y="840134"/>
                  </a:lnTo>
                  <a:lnTo>
                    <a:pt x="157063" y="848141"/>
                  </a:lnTo>
                  <a:lnTo>
                    <a:pt x="7507624" y="848141"/>
                  </a:lnTo>
                  <a:lnTo>
                    <a:pt x="7557267" y="840134"/>
                  </a:lnTo>
                  <a:lnTo>
                    <a:pt x="7600383" y="817837"/>
                  </a:lnTo>
                  <a:lnTo>
                    <a:pt x="7634383" y="783838"/>
                  </a:lnTo>
                  <a:lnTo>
                    <a:pt x="7656680" y="740722"/>
                  </a:lnTo>
                  <a:lnTo>
                    <a:pt x="7664688" y="691078"/>
                  </a:lnTo>
                  <a:lnTo>
                    <a:pt x="7664688" y="157063"/>
                  </a:lnTo>
                  <a:lnTo>
                    <a:pt x="7656680" y="107419"/>
                  </a:lnTo>
                  <a:lnTo>
                    <a:pt x="7634383" y="64303"/>
                  </a:lnTo>
                  <a:lnTo>
                    <a:pt x="7600383" y="30304"/>
                  </a:lnTo>
                  <a:lnTo>
                    <a:pt x="7557267" y="8007"/>
                  </a:lnTo>
                  <a:lnTo>
                    <a:pt x="7507624" y="0"/>
                  </a:lnTo>
                  <a:close/>
                </a:path>
              </a:pathLst>
            </a:custGeom>
            <a:solidFill>
              <a:srgbClr val="D6D6D6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6" name="object 6"/>
            <p:cNvSpPr/>
            <p:nvPr/>
          </p:nvSpPr>
          <p:spPr>
            <a:xfrm>
              <a:off x="5601923" y="1518278"/>
              <a:ext cx="7665084" cy="848360"/>
            </a:xfrm>
            <a:custGeom>
              <a:avLst/>
              <a:gdLst/>
              <a:ahLst/>
              <a:cxnLst/>
              <a:rect l="l" t="t" r="r" b="b"/>
              <a:pathLst>
                <a:path w="7665084" h="848360">
                  <a:moveTo>
                    <a:pt x="157063" y="0"/>
                  </a:moveTo>
                  <a:lnTo>
                    <a:pt x="7507624" y="0"/>
                  </a:lnTo>
                  <a:lnTo>
                    <a:pt x="7557269" y="8007"/>
                  </a:lnTo>
                  <a:lnTo>
                    <a:pt x="7600384" y="30304"/>
                  </a:lnTo>
                  <a:lnTo>
                    <a:pt x="7634384" y="64303"/>
                  </a:lnTo>
                  <a:lnTo>
                    <a:pt x="7656680" y="107419"/>
                  </a:lnTo>
                  <a:lnTo>
                    <a:pt x="7664688" y="157063"/>
                  </a:lnTo>
                  <a:lnTo>
                    <a:pt x="7664688" y="691078"/>
                  </a:lnTo>
                  <a:lnTo>
                    <a:pt x="7656680" y="740722"/>
                  </a:lnTo>
                  <a:lnTo>
                    <a:pt x="7634384" y="783837"/>
                  </a:lnTo>
                  <a:lnTo>
                    <a:pt x="7600384" y="817837"/>
                  </a:lnTo>
                  <a:lnTo>
                    <a:pt x="7557269" y="840134"/>
                  </a:lnTo>
                  <a:lnTo>
                    <a:pt x="7507624" y="848141"/>
                  </a:lnTo>
                  <a:lnTo>
                    <a:pt x="157063" y="848141"/>
                  </a:lnTo>
                  <a:lnTo>
                    <a:pt x="107419" y="840134"/>
                  </a:lnTo>
                  <a:lnTo>
                    <a:pt x="64303" y="817837"/>
                  </a:lnTo>
                  <a:lnTo>
                    <a:pt x="30304" y="783837"/>
                  </a:lnTo>
                  <a:lnTo>
                    <a:pt x="8007" y="740722"/>
                  </a:lnTo>
                  <a:lnTo>
                    <a:pt x="0" y="691078"/>
                  </a:lnTo>
                  <a:lnTo>
                    <a:pt x="0" y="157063"/>
                  </a:lnTo>
                  <a:lnTo>
                    <a:pt x="8007" y="107419"/>
                  </a:lnTo>
                  <a:lnTo>
                    <a:pt x="30304" y="64303"/>
                  </a:lnTo>
                  <a:lnTo>
                    <a:pt x="64303" y="30304"/>
                  </a:lnTo>
                  <a:lnTo>
                    <a:pt x="107419" y="8007"/>
                  </a:lnTo>
                  <a:lnTo>
                    <a:pt x="157063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7" name="object 7"/>
            <p:cNvSpPr/>
            <p:nvPr/>
          </p:nvSpPr>
          <p:spPr>
            <a:xfrm>
              <a:off x="8614949" y="3109853"/>
              <a:ext cx="713740" cy="564515"/>
            </a:xfrm>
            <a:custGeom>
              <a:avLst/>
              <a:gdLst/>
              <a:ahLst/>
              <a:cxnLst/>
              <a:rect l="l" t="t" r="r" b="b"/>
              <a:pathLst>
                <a:path w="713740" h="564514">
                  <a:moveTo>
                    <a:pt x="556622" y="0"/>
                  </a:moveTo>
                  <a:lnTo>
                    <a:pt x="157063" y="0"/>
                  </a:lnTo>
                  <a:lnTo>
                    <a:pt x="107419" y="8007"/>
                  </a:lnTo>
                  <a:lnTo>
                    <a:pt x="64304" y="30304"/>
                  </a:lnTo>
                  <a:lnTo>
                    <a:pt x="30304" y="64303"/>
                  </a:lnTo>
                  <a:lnTo>
                    <a:pt x="8007" y="107419"/>
                  </a:lnTo>
                  <a:lnTo>
                    <a:pt x="0" y="157063"/>
                  </a:lnTo>
                  <a:lnTo>
                    <a:pt x="0" y="407394"/>
                  </a:lnTo>
                  <a:lnTo>
                    <a:pt x="8007" y="457039"/>
                  </a:lnTo>
                  <a:lnTo>
                    <a:pt x="30304" y="500154"/>
                  </a:lnTo>
                  <a:lnTo>
                    <a:pt x="64304" y="534154"/>
                  </a:lnTo>
                  <a:lnTo>
                    <a:pt x="107419" y="556451"/>
                  </a:lnTo>
                  <a:lnTo>
                    <a:pt x="157063" y="564458"/>
                  </a:lnTo>
                  <a:lnTo>
                    <a:pt x="556622" y="564458"/>
                  </a:lnTo>
                  <a:lnTo>
                    <a:pt x="606267" y="556451"/>
                  </a:lnTo>
                  <a:lnTo>
                    <a:pt x="649382" y="534154"/>
                  </a:lnTo>
                  <a:lnTo>
                    <a:pt x="683382" y="500154"/>
                  </a:lnTo>
                  <a:lnTo>
                    <a:pt x="705678" y="457039"/>
                  </a:lnTo>
                  <a:lnTo>
                    <a:pt x="713686" y="407394"/>
                  </a:lnTo>
                  <a:lnTo>
                    <a:pt x="713686" y="157063"/>
                  </a:lnTo>
                  <a:lnTo>
                    <a:pt x="705678" y="107419"/>
                  </a:lnTo>
                  <a:lnTo>
                    <a:pt x="683382" y="64303"/>
                  </a:lnTo>
                  <a:lnTo>
                    <a:pt x="649382" y="30304"/>
                  </a:lnTo>
                  <a:lnTo>
                    <a:pt x="606267" y="8007"/>
                  </a:lnTo>
                  <a:lnTo>
                    <a:pt x="556622" y="0"/>
                  </a:lnTo>
                  <a:close/>
                </a:path>
              </a:pathLst>
            </a:custGeom>
            <a:solidFill>
              <a:srgbClr val="D6D6D6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8" name="object 8"/>
            <p:cNvSpPr/>
            <p:nvPr/>
          </p:nvSpPr>
          <p:spPr>
            <a:xfrm>
              <a:off x="8614949" y="3109852"/>
              <a:ext cx="713740" cy="564515"/>
            </a:xfrm>
            <a:custGeom>
              <a:avLst/>
              <a:gdLst/>
              <a:ahLst/>
              <a:cxnLst/>
              <a:rect l="l" t="t" r="r" b="b"/>
              <a:pathLst>
                <a:path w="713740" h="564514">
                  <a:moveTo>
                    <a:pt x="157063" y="0"/>
                  </a:moveTo>
                  <a:lnTo>
                    <a:pt x="556622" y="0"/>
                  </a:lnTo>
                  <a:lnTo>
                    <a:pt x="606266" y="8007"/>
                  </a:lnTo>
                  <a:lnTo>
                    <a:pt x="649381" y="30304"/>
                  </a:lnTo>
                  <a:lnTo>
                    <a:pt x="683381" y="64303"/>
                  </a:lnTo>
                  <a:lnTo>
                    <a:pt x="705678" y="107419"/>
                  </a:lnTo>
                  <a:lnTo>
                    <a:pt x="713685" y="157063"/>
                  </a:lnTo>
                  <a:lnTo>
                    <a:pt x="713685" y="407395"/>
                  </a:lnTo>
                  <a:lnTo>
                    <a:pt x="705678" y="457039"/>
                  </a:lnTo>
                  <a:lnTo>
                    <a:pt x="683381" y="500154"/>
                  </a:lnTo>
                  <a:lnTo>
                    <a:pt x="649381" y="534154"/>
                  </a:lnTo>
                  <a:lnTo>
                    <a:pt x="606266" y="556451"/>
                  </a:lnTo>
                  <a:lnTo>
                    <a:pt x="556622" y="564458"/>
                  </a:lnTo>
                  <a:lnTo>
                    <a:pt x="157063" y="564458"/>
                  </a:lnTo>
                  <a:lnTo>
                    <a:pt x="107419" y="556451"/>
                  </a:lnTo>
                  <a:lnTo>
                    <a:pt x="64303" y="534154"/>
                  </a:lnTo>
                  <a:lnTo>
                    <a:pt x="30304" y="500154"/>
                  </a:lnTo>
                  <a:lnTo>
                    <a:pt x="8007" y="457039"/>
                  </a:lnTo>
                  <a:lnTo>
                    <a:pt x="0" y="407395"/>
                  </a:lnTo>
                  <a:lnTo>
                    <a:pt x="0" y="157063"/>
                  </a:lnTo>
                  <a:lnTo>
                    <a:pt x="8007" y="107419"/>
                  </a:lnTo>
                  <a:lnTo>
                    <a:pt x="30304" y="64303"/>
                  </a:lnTo>
                  <a:lnTo>
                    <a:pt x="64303" y="30304"/>
                  </a:lnTo>
                  <a:lnTo>
                    <a:pt x="107419" y="8007"/>
                  </a:lnTo>
                  <a:lnTo>
                    <a:pt x="157063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9" name="object 9"/>
            <p:cNvSpPr/>
            <p:nvPr/>
          </p:nvSpPr>
          <p:spPr>
            <a:xfrm>
              <a:off x="9518956" y="3109853"/>
              <a:ext cx="1301115" cy="564515"/>
            </a:xfrm>
            <a:custGeom>
              <a:avLst/>
              <a:gdLst/>
              <a:ahLst/>
              <a:cxnLst/>
              <a:rect l="l" t="t" r="r" b="b"/>
              <a:pathLst>
                <a:path w="1301115" h="564514">
                  <a:moveTo>
                    <a:pt x="1143431" y="0"/>
                  </a:moveTo>
                  <a:lnTo>
                    <a:pt x="157063" y="0"/>
                  </a:lnTo>
                  <a:lnTo>
                    <a:pt x="107419" y="8007"/>
                  </a:lnTo>
                  <a:lnTo>
                    <a:pt x="64303" y="30304"/>
                  </a:lnTo>
                  <a:lnTo>
                    <a:pt x="30304" y="64303"/>
                  </a:lnTo>
                  <a:lnTo>
                    <a:pt x="8007" y="107419"/>
                  </a:lnTo>
                  <a:lnTo>
                    <a:pt x="0" y="157063"/>
                  </a:lnTo>
                  <a:lnTo>
                    <a:pt x="0" y="407394"/>
                  </a:lnTo>
                  <a:lnTo>
                    <a:pt x="8007" y="457039"/>
                  </a:lnTo>
                  <a:lnTo>
                    <a:pt x="30304" y="500154"/>
                  </a:lnTo>
                  <a:lnTo>
                    <a:pt x="64303" y="534154"/>
                  </a:lnTo>
                  <a:lnTo>
                    <a:pt x="107419" y="556451"/>
                  </a:lnTo>
                  <a:lnTo>
                    <a:pt x="157063" y="564458"/>
                  </a:lnTo>
                  <a:lnTo>
                    <a:pt x="1143431" y="564458"/>
                  </a:lnTo>
                  <a:lnTo>
                    <a:pt x="1193074" y="556451"/>
                  </a:lnTo>
                  <a:lnTo>
                    <a:pt x="1236189" y="534154"/>
                  </a:lnTo>
                  <a:lnTo>
                    <a:pt x="1270189" y="500154"/>
                  </a:lnTo>
                  <a:lnTo>
                    <a:pt x="1292486" y="457039"/>
                  </a:lnTo>
                  <a:lnTo>
                    <a:pt x="1300494" y="407394"/>
                  </a:lnTo>
                  <a:lnTo>
                    <a:pt x="1300494" y="157063"/>
                  </a:lnTo>
                  <a:lnTo>
                    <a:pt x="1292486" y="107419"/>
                  </a:lnTo>
                  <a:lnTo>
                    <a:pt x="1270189" y="64303"/>
                  </a:lnTo>
                  <a:lnTo>
                    <a:pt x="1236189" y="30304"/>
                  </a:lnTo>
                  <a:lnTo>
                    <a:pt x="1193074" y="8007"/>
                  </a:lnTo>
                  <a:lnTo>
                    <a:pt x="1143431" y="0"/>
                  </a:lnTo>
                  <a:close/>
                </a:path>
              </a:pathLst>
            </a:custGeom>
            <a:solidFill>
              <a:srgbClr val="D6D6D6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0" name="object 10"/>
            <p:cNvSpPr/>
            <p:nvPr/>
          </p:nvSpPr>
          <p:spPr>
            <a:xfrm>
              <a:off x="9518956" y="3109852"/>
              <a:ext cx="1301115" cy="564515"/>
            </a:xfrm>
            <a:custGeom>
              <a:avLst/>
              <a:gdLst/>
              <a:ahLst/>
              <a:cxnLst/>
              <a:rect l="l" t="t" r="r" b="b"/>
              <a:pathLst>
                <a:path w="1301115" h="564514">
                  <a:moveTo>
                    <a:pt x="157063" y="0"/>
                  </a:moveTo>
                  <a:lnTo>
                    <a:pt x="1143429" y="0"/>
                  </a:lnTo>
                  <a:lnTo>
                    <a:pt x="1193073" y="8007"/>
                  </a:lnTo>
                  <a:lnTo>
                    <a:pt x="1236188" y="30304"/>
                  </a:lnTo>
                  <a:lnTo>
                    <a:pt x="1270188" y="64303"/>
                  </a:lnTo>
                  <a:lnTo>
                    <a:pt x="1292485" y="107419"/>
                  </a:lnTo>
                  <a:lnTo>
                    <a:pt x="1300492" y="157063"/>
                  </a:lnTo>
                  <a:lnTo>
                    <a:pt x="1300492" y="407395"/>
                  </a:lnTo>
                  <a:lnTo>
                    <a:pt x="1292485" y="457039"/>
                  </a:lnTo>
                  <a:lnTo>
                    <a:pt x="1270188" y="500154"/>
                  </a:lnTo>
                  <a:lnTo>
                    <a:pt x="1236188" y="534154"/>
                  </a:lnTo>
                  <a:lnTo>
                    <a:pt x="1193073" y="556451"/>
                  </a:lnTo>
                  <a:lnTo>
                    <a:pt x="1143429" y="564458"/>
                  </a:lnTo>
                  <a:lnTo>
                    <a:pt x="157063" y="564458"/>
                  </a:lnTo>
                  <a:lnTo>
                    <a:pt x="107419" y="556451"/>
                  </a:lnTo>
                  <a:lnTo>
                    <a:pt x="64303" y="534154"/>
                  </a:lnTo>
                  <a:lnTo>
                    <a:pt x="30304" y="500154"/>
                  </a:lnTo>
                  <a:lnTo>
                    <a:pt x="8007" y="457039"/>
                  </a:lnTo>
                  <a:lnTo>
                    <a:pt x="0" y="407395"/>
                  </a:lnTo>
                  <a:lnTo>
                    <a:pt x="0" y="157063"/>
                  </a:lnTo>
                  <a:lnTo>
                    <a:pt x="8007" y="107419"/>
                  </a:lnTo>
                  <a:lnTo>
                    <a:pt x="30304" y="64303"/>
                  </a:lnTo>
                  <a:lnTo>
                    <a:pt x="64303" y="30304"/>
                  </a:lnTo>
                  <a:lnTo>
                    <a:pt x="107419" y="8007"/>
                  </a:lnTo>
                  <a:lnTo>
                    <a:pt x="157063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1" name="object 11"/>
            <p:cNvSpPr/>
            <p:nvPr/>
          </p:nvSpPr>
          <p:spPr>
            <a:xfrm>
              <a:off x="9078257" y="2366420"/>
              <a:ext cx="712470" cy="691515"/>
            </a:xfrm>
            <a:custGeom>
              <a:avLst/>
              <a:gdLst/>
              <a:ahLst/>
              <a:cxnLst/>
              <a:rect l="l" t="t" r="r" b="b"/>
              <a:pathLst>
                <a:path w="712470" h="691514">
                  <a:moveTo>
                    <a:pt x="564951" y="0"/>
                  </a:moveTo>
                  <a:lnTo>
                    <a:pt x="147068" y="0"/>
                  </a:lnTo>
                  <a:lnTo>
                    <a:pt x="147068" y="428040"/>
                  </a:lnTo>
                  <a:lnTo>
                    <a:pt x="0" y="428040"/>
                  </a:lnTo>
                  <a:lnTo>
                    <a:pt x="356010" y="691078"/>
                  </a:lnTo>
                  <a:lnTo>
                    <a:pt x="712020" y="428040"/>
                  </a:lnTo>
                  <a:lnTo>
                    <a:pt x="564951" y="428040"/>
                  </a:lnTo>
                  <a:lnTo>
                    <a:pt x="5649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2" name="object 12"/>
            <p:cNvSpPr/>
            <p:nvPr/>
          </p:nvSpPr>
          <p:spPr>
            <a:xfrm>
              <a:off x="9078257" y="2366420"/>
              <a:ext cx="712470" cy="691515"/>
            </a:xfrm>
            <a:custGeom>
              <a:avLst/>
              <a:gdLst/>
              <a:ahLst/>
              <a:cxnLst/>
              <a:rect l="l" t="t" r="r" b="b"/>
              <a:pathLst>
                <a:path w="712470" h="691514">
                  <a:moveTo>
                    <a:pt x="147069" y="428040"/>
                  </a:moveTo>
                  <a:lnTo>
                    <a:pt x="0" y="428040"/>
                  </a:lnTo>
                  <a:lnTo>
                    <a:pt x="356010" y="691078"/>
                  </a:lnTo>
                  <a:lnTo>
                    <a:pt x="712020" y="428040"/>
                  </a:lnTo>
                  <a:lnTo>
                    <a:pt x="564951" y="428040"/>
                  </a:lnTo>
                  <a:lnTo>
                    <a:pt x="564951" y="0"/>
                  </a:lnTo>
                  <a:lnTo>
                    <a:pt x="147069" y="0"/>
                  </a:lnTo>
                  <a:lnTo>
                    <a:pt x="147069" y="42804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3410139" y="1471097"/>
            <a:ext cx="801319" cy="355030"/>
            <a:chOff x="5622865" y="3099382"/>
            <a:chExt cx="1321435" cy="585470"/>
          </a:xfrm>
        </p:grpSpPr>
        <p:sp>
          <p:nvSpPr>
            <p:cNvPr id="14" name="object 14"/>
            <p:cNvSpPr/>
            <p:nvPr/>
          </p:nvSpPr>
          <p:spPr>
            <a:xfrm>
              <a:off x="5633336" y="3109853"/>
              <a:ext cx="1301115" cy="564515"/>
            </a:xfrm>
            <a:custGeom>
              <a:avLst/>
              <a:gdLst/>
              <a:ahLst/>
              <a:cxnLst/>
              <a:rect l="l" t="t" r="r" b="b"/>
              <a:pathLst>
                <a:path w="1301115" h="564514">
                  <a:moveTo>
                    <a:pt x="1143429" y="0"/>
                  </a:moveTo>
                  <a:lnTo>
                    <a:pt x="157063" y="0"/>
                  </a:lnTo>
                  <a:lnTo>
                    <a:pt x="107419" y="8007"/>
                  </a:lnTo>
                  <a:lnTo>
                    <a:pt x="64303" y="30304"/>
                  </a:lnTo>
                  <a:lnTo>
                    <a:pt x="30304" y="64303"/>
                  </a:lnTo>
                  <a:lnTo>
                    <a:pt x="8007" y="107419"/>
                  </a:lnTo>
                  <a:lnTo>
                    <a:pt x="0" y="157063"/>
                  </a:lnTo>
                  <a:lnTo>
                    <a:pt x="0" y="407394"/>
                  </a:lnTo>
                  <a:lnTo>
                    <a:pt x="8007" y="457039"/>
                  </a:lnTo>
                  <a:lnTo>
                    <a:pt x="30304" y="500154"/>
                  </a:lnTo>
                  <a:lnTo>
                    <a:pt x="64303" y="534154"/>
                  </a:lnTo>
                  <a:lnTo>
                    <a:pt x="107419" y="556451"/>
                  </a:lnTo>
                  <a:lnTo>
                    <a:pt x="157063" y="564458"/>
                  </a:lnTo>
                  <a:lnTo>
                    <a:pt x="1143429" y="564458"/>
                  </a:lnTo>
                  <a:lnTo>
                    <a:pt x="1193073" y="556451"/>
                  </a:lnTo>
                  <a:lnTo>
                    <a:pt x="1236188" y="534154"/>
                  </a:lnTo>
                  <a:lnTo>
                    <a:pt x="1270188" y="500154"/>
                  </a:lnTo>
                  <a:lnTo>
                    <a:pt x="1292485" y="457039"/>
                  </a:lnTo>
                  <a:lnTo>
                    <a:pt x="1300492" y="407394"/>
                  </a:lnTo>
                  <a:lnTo>
                    <a:pt x="1300492" y="157063"/>
                  </a:lnTo>
                  <a:lnTo>
                    <a:pt x="1292485" y="107419"/>
                  </a:lnTo>
                  <a:lnTo>
                    <a:pt x="1270188" y="64303"/>
                  </a:lnTo>
                  <a:lnTo>
                    <a:pt x="1236188" y="30304"/>
                  </a:lnTo>
                  <a:lnTo>
                    <a:pt x="1193073" y="8007"/>
                  </a:lnTo>
                  <a:lnTo>
                    <a:pt x="1143429" y="0"/>
                  </a:lnTo>
                  <a:close/>
                </a:path>
              </a:pathLst>
            </a:custGeom>
            <a:solidFill>
              <a:srgbClr val="D6D6D6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5" name="object 15"/>
            <p:cNvSpPr/>
            <p:nvPr/>
          </p:nvSpPr>
          <p:spPr>
            <a:xfrm>
              <a:off x="5633336" y="3109853"/>
              <a:ext cx="1301115" cy="564515"/>
            </a:xfrm>
            <a:custGeom>
              <a:avLst/>
              <a:gdLst/>
              <a:ahLst/>
              <a:cxnLst/>
              <a:rect l="l" t="t" r="r" b="b"/>
              <a:pathLst>
                <a:path w="1301115" h="564514">
                  <a:moveTo>
                    <a:pt x="157063" y="0"/>
                  </a:moveTo>
                  <a:lnTo>
                    <a:pt x="1143429" y="0"/>
                  </a:lnTo>
                  <a:lnTo>
                    <a:pt x="1193073" y="8007"/>
                  </a:lnTo>
                  <a:lnTo>
                    <a:pt x="1236188" y="30304"/>
                  </a:lnTo>
                  <a:lnTo>
                    <a:pt x="1270188" y="64303"/>
                  </a:lnTo>
                  <a:lnTo>
                    <a:pt x="1292485" y="107419"/>
                  </a:lnTo>
                  <a:lnTo>
                    <a:pt x="1300492" y="157063"/>
                  </a:lnTo>
                  <a:lnTo>
                    <a:pt x="1300492" y="407395"/>
                  </a:lnTo>
                  <a:lnTo>
                    <a:pt x="1292485" y="457039"/>
                  </a:lnTo>
                  <a:lnTo>
                    <a:pt x="1270188" y="500154"/>
                  </a:lnTo>
                  <a:lnTo>
                    <a:pt x="1236188" y="534154"/>
                  </a:lnTo>
                  <a:lnTo>
                    <a:pt x="1193073" y="556451"/>
                  </a:lnTo>
                  <a:lnTo>
                    <a:pt x="1143429" y="564458"/>
                  </a:lnTo>
                  <a:lnTo>
                    <a:pt x="157063" y="564458"/>
                  </a:lnTo>
                  <a:lnTo>
                    <a:pt x="107419" y="556451"/>
                  </a:lnTo>
                  <a:lnTo>
                    <a:pt x="64303" y="534154"/>
                  </a:lnTo>
                  <a:lnTo>
                    <a:pt x="30304" y="500154"/>
                  </a:lnTo>
                  <a:lnTo>
                    <a:pt x="8007" y="457039"/>
                  </a:lnTo>
                  <a:lnTo>
                    <a:pt x="0" y="407395"/>
                  </a:lnTo>
                  <a:lnTo>
                    <a:pt x="0" y="157063"/>
                  </a:lnTo>
                  <a:lnTo>
                    <a:pt x="8007" y="107419"/>
                  </a:lnTo>
                  <a:lnTo>
                    <a:pt x="30304" y="64303"/>
                  </a:lnTo>
                  <a:lnTo>
                    <a:pt x="64303" y="30304"/>
                  </a:lnTo>
                  <a:lnTo>
                    <a:pt x="107419" y="8007"/>
                  </a:lnTo>
                  <a:lnTo>
                    <a:pt x="157063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4314165" y="1471097"/>
            <a:ext cx="801319" cy="355030"/>
            <a:chOff x="7113672" y="3099382"/>
            <a:chExt cx="1321435" cy="585470"/>
          </a:xfrm>
        </p:grpSpPr>
        <p:sp>
          <p:nvSpPr>
            <p:cNvPr id="17" name="object 17"/>
            <p:cNvSpPr/>
            <p:nvPr/>
          </p:nvSpPr>
          <p:spPr>
            <a:xfrm>
              <a:off x="7124143" y="3109853"/>
              <a:ext cx="1301115" cy="564515"/>
            </a:xfrm>
            <a:custGeom>
              <a:avLst/>
              <a:gdLst/>
              <a:ahLst/>
              <a:cxnLst/>
              <a:rect l="l" t="t" r="r" b="b"/>
              <a:pathLst>
                <a:path w="1301115" h="564514">
                  <a:moveTo>
                    <a:pt x="1143429" y="0"/>
                  </a:moveTo>
                  <a:lnTo>
                    <a:pt x="157063" y="0"/>
                  </a:lnTo>
                  <a:lnTo>
                    <a:pt x="107419" y="8007"/>
                  </a:lnTo>
                  <a:lnTo>
                    <a:pt x="64303" y="30304"/>
                  </a:lnTo>
                  <a:lnTo>
                    <a:pt x="30304" y="64303"/>
                  </a:lnTo>
                  <a:lnTo>
                    <a:pt x="8007" y="107419"/>
                  </a:lnTo>
                  <a:lnTo>
                    <a:pt x="0" y="157063"/>
                  </a:lnTo>
                  <a:lnTo>
                    <a:pt x="0" y="407394"/>
                  </a:lnTo>
                  <a:lnTo>
                    <a:pt x="8007" y="457039"/>
                  </a:lnTo>
                  <a:lnTo>
                    <a:pt x="30304" y="500154"/>
                  </a:lnTo>
                  <a:lnTo>
                    <a:pt x="64303" y="534154"/>
                  </a:lnTo>
                  <a:lnTo>
                    <a:pt x="107419" y="556451"/>
                  </a:lnTo>
                  <a:lnTo>
                    <a:pt x="157063" y="564458"/>
                  </a:lnTo>
                  <a:lnTo>
                    <a:pt x="1143429" y="564458"/>
                  </a:lnTo>
                  <a:lnTo>
                    <a:pt x="1193073" y="556451"/>
                  </a:lnTo>
                  <a:lnTo>
                    <a:pt x="1236188" y="534154"/>
                  </a:lnTo>
                  <a:lnTo>
                    <a:pt x="1270188" y="500154"/>
                  </a:lnTo>
                  <a:lnTo>
                    <a:pt x="1292485" y="457039"/>
                  </a:lnTo>
                  <a:lnTo>
                    <a:pt x="1300492" y="407394"/>
                  </a:lnTo>
                  <a:lnTo>
                    <a:pt x="1300492" y="157063"/>
                  </a:lnTo>
                  <a:lnTo>
                    <a:pt x="1292485" y="107419"/>
                  </a:lnTo>
                  <a:lnTo>
                    <a:pt x="1270188" y="64303"/>
                  </a:lnTo>
                  <a:lnTo>
                    <a:pt x="1236188" y="30304"/>
                  </a:lnTo>
                  <a:lnTo>
                    <a:pt x="1193073" y="8007"/>
                  </a:lnTo>
                  <a:lnTo>
                    <a:pt x="1143429" y="0"/>
                  </a:lnTo>
                  <a:close/>
                </a:path>
              </a:pathLst>
            </a:custGeom>
            <a:solidFill>
              <a:srgbClr val="D6D6D6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8" name="object 18"/>
            <p:cNvSpPr/>
            <p:nvPr/>
          </p:nvSpPr>
          <p:spPr>
            <a:xfrm>
              <a:off x="7124143" y="3109853"/>
              <a:ext cx="1301115" cy="564515"/>
            </a:xfrm>
            <a:custGeom>
              <a:avLst/>
              <a:gdLst/>
              <a:ahLst/>
              <a:cxnLst/>
              <a:rect l="l" t="t" r="r" b="b"/>
              <a:pathLst>
                <a:path w="1301115" h="564514">
                  <a:moveTo>
                    <a:pt x="157063" y="0"/>
                  </a:moveTo>
                  <a:lnTo>
                    <a:pt x="1143429" y="0"/>
                  </a:lnTo>
                  <a:lnTo>
                    <a:pt x="1193073" y="8007"/>
                  </a:lnTo>
                  <a:lnTo>
                    <a:pt x="1236188" y="30304"/>
                  </a:lnTo>
                  <a:lnTo>
                    <a:pt x="1270188" y="64303"/>
                  </a:lnTo>
                  <a:lnTo>
                    <a:pt x="1292485" y="107419"/>
                  </a:lnTo>
                  <a:lnTo>
                    <a:pt x="1300492" y="157063"/>
                  </a:lnTo>
                  <a:lnTo>
                    <a:pt x="1300492" y="407395"/>
                  </a:lnTo>
                  <a:lnTo>
                    <a:pt x="1292485" y="457039"/>
                  </a:lnTo>
                  <a:lnTo>
                    <a:pt x="1270188" y="500154"/>
                  </a:lnTo>
                  <a:lnTo>
                    <a:pt x="1236188" y="534154"/>
                  </a:lnTo>
                  <a:lnTo>
                    <a:pt x="1193073" y="556451"/>
                  </a:lnTo>
                  <a:lnTo>
                    <a:pt x="1143429" y="564458"/>
                  </a:lnTo>
                  <a:lnTo>
                    <a:pt x="157063" y="564458"/>
                  </a:lnTo>
                  <a:lnTo>
                    <a:pt x="107419" y="556451"/>
                  </a:lnTo>
                  <a:lnTo>
                    <a:pt x="64303" y="534154"/>
                  </a:lnTo>
                  <a:lnTo>
                    <a:pt x="30304" y="500154"/>
                  </a:lnTo>
                  <a:lnTo>
                    <a:pt x="8007" y="457039"/>
                  </a:lnTo>
                  <a:lnTo>
                    <a:pt x="0" y="407395"/>
                  </a:lnTo>
                  <a:lnTo>
                    <a:pt x="0" y="157063"/>
                  </a:lnTo>
                  <a:lnTo>
                    <a:pt x="8007" y="107419"/>
                  </a:lnTo>
                  <a:lnTo>
                    <a:pt x="30304" y="64303"/>
                  </a:lnTo>
                  <a:lnTo>
                    <a:pt x="64303" y="30304"/>
                  </a:lnTo>
                  <a:lnTo>
                    <a:pt x="107419" y="8007"/>
                  </a:lnTo>
                  <a:lnTo>
                    <a:pt x="157063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4318975" y="1909804"/>
            <a:ext cx="445520" cy="355030"/>
            <a:chOff x="7121604" y="3822842"/>
            <a:chExt cx="734695" cy="585470"/>
          </a:xfrm>
        </p:grpSpPr>
        <p:sp>
          <p:nvSpPr>
            <p:cNvPr id="20" name="object 20"/>
            <p:cNvSpPr/>
            <p:nvPr/>
          </p:nvSpPr>
          <p:spPr>
            <a:xfrm>
              <a:off x="7132075" y="3833313"/>
              <a:ext cx="713740" cy="564515"/>
            </a:xfrm>
            <a:custGeom>
              <a:avLst/>
              <a:gdLst/>
              <a:ahLst/>
              <a:cxnLst/>
              <a:rect l="l" t="t" r="r" b="b"/>
              <a:pathLst>
                <a:path w="713740" h="564514">
                  <a:moveTo>
                    <a:pt x="556621" y="0"/>
                  </a:moveTo>
                  <a:lnTo>
                    <a:pt x="157063" y="0"/>
                  </a:lnTo>
                  <a:lnTo>
                    <a:pt x="107419" y="8007"/>
                  </a:lnTo>
                  <a:lnTo>
                    <a:pt x="64303" y="30304"/>
                  </a:lnTo>
                  <a:lnTo>
                    <a:pt x="30304" y="64303"/>
                  </a:lnTo>
                  <a:lnTo>
                    <a:pt x="8007" y="107419"/>
                  </a:lnTo>
                  <a:lnTo>
                    <a:pt x="0" y="157063"/>
                  </a:lnTo>
                  <a:lnTo>
                    <a:pt x="0" y="407394"/>
                  </a:lnTo>
                  <a:lnTo>
                    <a:pt x="8007" y="457038"/>
                  </a:lnTo>
                  <a:lnTo>
                    <a:pt x="30304" y="500154"/>
                  </a:lnTo>
                  <a:lnTo>
                    <a:pt x="64303" y="534153"/>
                  </a:lnTo>
                  <a:lnTo>
                    <a:pt x="107419" y="556450"/>
                  </a:lnTo>
                  <a:lnTo>
                    <a:pt x="157063" y="564458"/>
                  </a:lnTo>
                  <a:lnTo>
                    <a:pt x="556621" y="564458"/>
                  </a:lnTo>
                  <a:lnTo>
                    <a:pt x="606266" y="556450"/>
                  </a:lnTo>
                  <a:lnTo>
                    <a:pt x="649381" y="534153"/>
                  </a:lnTo>
                  <a:lnTo>
                    <a:pt x="683381" y="500154"/>
                  </a:lnTo>
                  <a:lnTo>
                    <a:pt x="705677" y="457038"/>
                  </a:lnTo>
                  <a:lnTo>
                    <a:pt x="713685" y="407394"/>
                  </a:lnTo>
                  <a:lnTo>
                    <a:pt x="713685" y="157063"/>
                  </a:lnTo>
                  <a:lnTo>
                    <a:pt x="705677" y="107419"/>
                  </a:lnTo>
                  <a:lnTo>
                    <a:pt x="683381" y="64303"/>
                  </a:lnTo>
                  <a:lnTo>
                    <a:pt x="649381" y="30304"/>
                  </a:lnTo>
                  <a:lnTo>
                    <a:pt x="606266" y="8007"/>
                  </a:lnTo>
                  <a:lnTo>
                    <a:pt x="556621" y="0"/>
                  </a:lnTo>
                  <a:close/>
                </a:path>
              </a:pathLst>
            </a:custGeom>
            <a:solidFill>
              <a:srgbClr val="D6D6D6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1" name="object 21"/>
            <p:cNvSpPr/>
            <p:nvPr/>
          </p:nvSpPr>
          <p:spPr>
            <a:xfrm>
              <a:off x="7132075" y="3833313"/>
              <a:ext cx="713740" cy="564515"/>
            </a:xfrm>
            <a:custGeom>
              <a:avLst/>
              <a:gdLst/>
              <a:ahLst/>
              <a:cxnLst/>
              <a:rect l="l" t="t" r="r" b="b"/>
              <a:pathLst>
                <a:path w="713740" h="564514">
                  <a:moveTo>
                    <a:pt x="157063" y="0"/>
                  </a:moveTo>
                  <a:lnTo>
                    <a:pt x="556622" y="0"/>
                  </a:lnTo>
                  <a:lnTo>
                    <a:pt x="606266" y="8007"/>
                  </a:lnTo>
                  <a:lnTo>
                    <a:pt x="649381" y="30304"/>
                  </a:lnTo>
                  <a:lnTo>
                    <a:pt x="683381" y="64303"/>
                  </a:lnTo>
                  <a:lnTo>
                    <a:pt x="705678" y="107419"/>
                  </a:lnTo>
                  <a:lnTo>
                    <a:pt x="713685" y="157063"/>
                  </a:lnTo>
                  <a:lnTo>
                    <a:pt x="713685" y="407395"/>
                  </a:lnTo>
                  <a:lnTo>
                    <a:pt x="705678" y="457039"/>
                  </a:lnTo>
                  <a:lnTo>
                    <a:pt x="683381" y="500154"/>
                  </a:lnTo>
                  <a:lnTo>
                    <a:pt x="649381" y="534154"/>
                  </a:lnTo>
                  <a:lnTo>
                    <a:pt x="606266" y="556451"/>
                  </a:lnTo>
                  <a:lnTo>
                    <a:pt x="556622" y="564458"/>
                  </a:lnTo>
                  <a:lnTo>
                    <a:pt x="157063" y="564458"/>
                  </a:lnTo>
                  <a:lnTo>
                    <a:pt x="107419" y="556451"/>
                  </a:lnTo>
                  <a:lnTo>
                    <a:pt x="64303" y="534154"/>
                  </a:lnTo>
                  <a:lnTo>
                    <a:pt x="30304" y="500154"/>
                  </a:lnTo>
                  <a:lnTo>
                    <a:pt x="8007" y="457039"/>
                  </a:lnTo>
                  <a:lnTo>
                    <a:pt x="0" y="407395"/>
                  </a:lnTo>
                  <a:lnTo>
                    <a:pt x="0" y="157063"/>
                  </a:lnTo>
                  <a:lnTo>
                    <a:pt x="8007" y="107419"/>
                  </a:lnTo>
                  <a:lnTo>
                    <a:pt x="30304" y="64303"/>
                  </a:lnTo>
                  <a:lnTo>
                    <a:pt x="64303" y="30304"/>
                  </a:lnTo>
                  <a:lnTo>
                    <a:pt x="107419" y="8007"/>
                  </a:lnTo>
                  <a:lnTo>
                    <a:pt x="157063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4867162" y="1909804"/>
            <a:ext cx="801319" cy="355030"/>
            <a:chOff x="8025604" y="3822842"/>
            <a:chExt cx="1321435" cy="585470"/>
          </a:xfrm>
        </p:grpSpPr>
        <p:sp>
          <p:nvSpPr>
            <p:cNvPr id="23" name="object 23"/>
            <p:cNvSpPr/>
            <p:nvPr/>
          </p:nvSpPr>
          <p:spPr>
            <a:xfrm>
              <a:off x="8036075" y="3833313"/>
              <a:ext cx="1301115" cy="564515"/>
            </a:xfrm>
            <a:custGeom>
              <a:avLst/>
              <a:gdLst/>
              <a:ahLst/>
              <a:cxnLst/>
              <a:rect l="l" t="t" r="r" b="b"/>
              <a:pathLst>
                <a:path w="1301115" h="564514">
                  <a:moveTo>
                    <a:pt x="1143429" y="0"/>
                  </a:moveTo>
                  <a:lnTo>
                    <a:pt x="157063" y="0"/>
                  </a:lnTo>
                  <a:lnTo>
                    <a:pt x="107419" y="8007"/>
                  </a:lnTo>
                  <a:lnTo>
                    <a:pt x="64303" y="30304"/>
                  </a:lnTo>
                  <a:lnTo>
                    <a:pt x="30304" y="64303"/>
                  </a:lnTo>
                  <a:lnTo>
                    <a:pt x="8007" y="107419"/>
                  </a:lnTo>
                  <a:lnTo>
                    <a:pt x="0" y="157063"/>
                  </a:lnTo>
                  <a:lnTo>
                    <a:pt x="0" y="407394"/>
                  </a:lnTo>
                  <a:lnTo>
                    <a:pt x="8007" y="457038"/>
                  </a:lnTo>
                  <a:lnTo>
                    <a:pt x="30304" y="500154"/>
                  </a:lnTo>
                  <a:lnTo>
                    <a:pt x="64303" y="534153"/>
                  </a:lnTo>
                  <a:lnTo>
                    <a:pt x="107419" y="556450"/>
                  </a:lnTo>
                  <a:lnTo>
                    <a:pt x="157063" y="564458"/>
                  </a:lnTo>
                  <a:lnTo>
                    <a:pt x="1143429" y="564458"/>
                  </a:lnTo>
                  <a:lnTo>
                    <a:pt x="1193073" y="556450"/>
                  </a:lnTo>
                  <a:lnTo>
                    <a:pt x="1236188" y="534153"/>
                  </a:lnTo>
                  <a:lnTo>
                    <a:pt x="1270188" y="500154"/>
                  </a:lnTo>
                  <a:lnTo>
                    <a:pt x="1292485" y="457038"/>
                  </a:lnTo>
                  <a:lnTo>
                    <a:pt x="1300492" y="407394"/>
                  </a:lnTo>
                  <a:lnTo>
                    <a:pt x="1300492" y="157063"/>
                  </a:lnTo>
                  <a:lnTo>
                    <a:pt x="1292485" y="107419"/>
                  </a:lnTo>
                  <a:lnTo>
                    <a:pt x="1270188" y="64303"/>
                  </a:lnTo>
                  <a:lnTo>
                    <a:pt x="1236188" y="30304"/>
                  </a:lnTo>
                  <a:lnTo>
                    <a:pt x="1193073" y="8007"/>
                  </a:lnTo>
                  <a:lnTo>
                    <a:pt x="1143429" y="0"/>
                  </a:lnTo>
                  <a:close/>
                </a:path>
              </a:pathLst>
            </a:custGeom>
            <a:solidFill>
              <a:srgbClr val="D6D6D6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4" name="object 24"/>
            <p:cNvSpPr/>
            <p:nvPr/>
          </p:nvSpPr>
          <p:spPr>
            <a:xfrm>
              <a:off x="8036075" y="3833313"/>
              <a:ext cx="1301115" cy="564515"/>
            </a:xfrm>
            <a:custGeom>
              <a:avLst/>
              <a:gdLst/>
              <a:ahLst/>
              <a:cxnLst/>
              <a:rect l="l" t="t" r="r" b="b"/>
              <a:pathLst>
                <a:path w="1301115" h="564514">
                  <a:moveTo>
                    <a:pt x="157063" y="0"/>
                  </a:moveTo>
                  <a:lnTo>
                    <a:pt x="1143429" y="0"/>
                  </a:lnTo>
                  <a:lnTo>
                    <a:pt x="1193073" y="8007"/>
                  </a:lnTo>
                  <a:lnTo>
                    <a:pt x="1236188" y="30304"/>
                  </a:lnTo>
                  <a:lnTo>
                    <a:pt x="1270188" y="64303"/>
                  </a:lnTo>
                  <a:lnTo>
                    <a:pt x="1292485" y="107419"/>
                  </a:lnTo>
                  <a:lnTo>
                    <a:pt x="1300492" y="157063"/>
                  </a:lnTo>
                  <a:lnTo>
                    <a:pt x="1300492" y="407395"/>
                  </a:lnTo>
                  <a:lnTo>
                    <a:pt x="1292485" y="457039"/>
                  </a:lnTo>
                  <a:lnTo>
                    <a:pt x="1270188" y="500154"/>
                  </a:lnTo>
                  <a:lnTo>
                    <a:pt x="1236188" y="534154"/>
                  </a:lnTo>
                  <a:lnTo>
                    <a:pt x="1193073" y="556451"/>
                  </a:lnTo>
                  <a:lnTo>
                    <a:pt x="1143429" y="564458"/>
                  </a:lnTo>
                  <a:lnTo>
                    <a:pt x="157063" y="564458"/>
                  </a:lnTo>
                  <a:lnTo>
                    <a:pt x="107419" y="556451"/>
                  </a:lnTo>
                  <a:lnTo>
                    <a:pt x="64303" y="534154"/>
                  </a:lnTo>
                  <a:lnTo>
                    <a:pt x="30304" y="500154"/>
                  </a:lnTo>
                  <a:lnTo>
                    <a:pt x="8007" y="457039"/>
                  </a:lnTo>
                  <a:lnTo>
                    <a:pt x="0" y="407395"/>
                  </a:lnTo>
                  <a:lnTo>
                    <a:pt x="0" y="157063"/>
                  </a:lnTo>
                  <a:lnTo>
                    <a:pt x="8007" y="107419"/>
                  </a:lnTo>
                  <a:lnTo>
                    <a:pt x="30304" y="64303"/>
                  </a:lnTo>
                  <a:lnTo>
                    <a:pt x="64303" y="30304"/>
                  </a:lnTo>
                  <a:lnTo>
                    <a:pt x="107419" y="8007"/>
                  </a:lnTo>
                  <a:lnTo>
                    <a:pt x="157063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5766382" y="1909804"/>
            <a:ext cx="801319" cy="355030"/>
            <a:chOff x="9508485" y="3822842"/>
            <a:chExt cx="1321435" cy="585470"/>
          </a:xfrm>
        </p:grpSpPr>
        <p:sp>
          <p:nvSpPr>
            <p:cNvPr id="26" name="object 26"/>
            <p:cNvSpPr/>
            <p:nvPr/>
          </p:nvSpPr>
          <p:spPr>
            <a:xfrm>
              <a:off x="9518956" y="3833313"/>
              <a:ext cx="1301115" cy="564515"/>
            </a:xfrm>
            <a:custGeom>
              <a:avLst/>
              <a:gdLst/>
              <a:ahLst/>
              <a:cxnLst/>
              <a:rect l="l" t="t" r="r" b="b"/>
              <a:pathLst>
                <a:path w="1301115" h="564514">
                  <a:moveTo>
                    <a:pt x="1143431" y="0"/>
                  </a:moveTo>
                  <a:lnTo>
                    <a:pt x="157063" y="0"/>
                  </a:lnTo>
                  <a:lnTo>
                    <a:pt x="107419" y="8007"/>
                  </a:lnTo>
                  <a:lnTo>
                    <a:pt x="64303" y="30304"/>
                  </a:lnTo>
                  <a:lnTo>
                    <a:pt x="30304" y="64303"/>
                  </a:lnTo>
                  <a:lnTo>
                    <a:pt x="8007" y="107419"/>
                  </a:lnTo>
                  <a:lnTo>
                    <a:pt x="0" y="157063"/>
                  </a:lnTo>
                  <a:lnTo>
                    <a:pt x="0" y="407394"/>
                  </a:lnTo>
                  <a:lnTo>
                    <a:pt x="8007" y="457038"/>
                  </a:lnTo>
                  <a:lnTo>
                    <a:pt x="30304" y="500154"/>
                  </a:lnTo>
                  <a:lnTo>
                    <a:pt x="64303" y="534153"/>
                  </a:lnTo>
                  <a:lnTo>
                    <a:pt x="107419" y="556450"/>
                  </a:lnTo>
                  <a:lnTo>
                    <a:pt x="157063" y="564458"/>
                  </a:lnTo>
                  <a:lnTo>
                    <a:pt x="1143431" y="564458"/>
                  </a:lnTo>
                  <a:lnTo>
                    <a:pt x="1193074" y="556450"/>
                  </a:lnTo>
                  <a:lnTo>
                    <a:pt x="1236189" y="534153"/>
                  </a:lnTo>
                  <a:lnTo>
                    <a:pt x="1270189" y="500154"/>
                  </a:lnTo>
                  <a:lnTo>
                    <a:pt x="1292486" y="457038"/>
                  </a:lnTo>
                  <a:lnTo>
                    <a:pt x="1300494" y="407394"/>
                  </a:lnTo>
                  <a:lnTo>
                    <a:pt x="1300494" y="157063"/>
                  </a:lnTo>
                  <a:lnTo>
                    <a:pt x="1292486" y="107419"/>
                  </a:lnTo>
                  <a:lnTo>
                    <a:pt x="1270189" y="64303"/>
                  </a:lnTo>
                  <a:lnTo>
                    <a:pt x="1236189" y="30304"/>
                  </a:lnTo>
                  <a:lnTo>
                    <a:pt x="1193074" y="8007"/>
                  </a:lnTo>
                  <a:lnTo>
                    <a:pt x="1143431" y="0"/>
                  </a:lnTo>
                  <a:close/>
                </a:path>
              </a:pathLst>
            </a:custGeom>
            <a:solidFill>
              <a:srgbClr val="D6D6D6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7" name="object 27"/>
            <p:cNvSpPr/>
            <p:nvPr/>
          </p:nvSpPr>
          <p:spPr>
            <a:xfrm>
              <a:off x="9518956" y="3833313"/>
              <a:ext cx="1301115" cy="564515"/>
            </a:xfrm>
            <a:custGeom>
              <a:avLst/>
              <a:gdLst/>
              <a:ahLst/>
              <a:cxnLst/>
              <a:rect l="l" t="t" r="r" b="b"/>
              <a:pathLst>
                <a:path w="1301115" h="564514">
                  <a:moveTo>
                    <a:pt x="157063" y="0"/>
                  </a:moveTo>
                  <a:lnTo>
                    <a:pt x="1143429" y="0"/>
                  </a:lnTo>
                  <a:lnTo>
                    <a:pt x="1193073" y="8007"/>
                  </a:lnTo>
                  <a:lnTo>
                    <a:pt x="1236188" y="30304"/>
                  </a:lnTo>
                  <a:lnTo>
                    <a:pt x="1270188" y="64303"/>
                  </a:lnTo>
                  <a:lnTo>
                    <a:pt x="1292485" y="107419"/>
                  </a:lnTo>
                  <a:lnTo>
                    <a:pt x="1300492" y="157063"/>
                  </a:lnTo>
                  <a:lnTo>
                    <a:pt x="1300492" y="407395"/>
                  </a:lnTo>
                  <a:lnTo>
                    <a:pt x="1292485" y="457039"/>
                  </a:lnTo>
                  <a:lnTo>
                    <a:pt x="1270188" y="500154"/>
                  </a:lnTo>
                  <a:lnTo>
                    <a:pt x="1236188" y="534154"/>
                  </a:lnTo>
                  <a:lnTo>
                    <a:pt x="1193073" y="556451"/>
                  </a:lnTo>
                  <a:lnTo>
                    <a:pt x="1143429" y="564458"/>
                  </a:lnTo>
                  <a:lnTo>
                    <a:pt x="157063" y="564458"/>
                  </a:lnTo>
                  <a:lnTo>
                    <a:pt x="107419" y="556451"/>
                  </a:lnTo>
                  <a:lnTo>
                    <a:pt x="64303" y="534154"/>
                  </a:lnTo>
                  <a:lnTo>
                    <a:pt x="30304" y="500154"/>
                  </a:lnTo>
                  <a:lnTo>
                    <a:pt x="8007" y="457039"/>
                  </a:lnTo>
                  <a:lnTo>
                    <a:pt x="0" y="407395"/>
                  </a:lnTo>
                  <a:lnTo>
                    <a:pt x="0" y="157063"/>
                  </a:lnTo>
                  <a:lnTo>
                    <a:pt x="8007" y="107419"/>
                  </a:lnTo>
                  <a:lnTo>
                    <a:pt x="30304" y="64303"/>
                  </a:lnTo>
                  <a:lnTo>
                    <a:pt x="64303" y="30304"/>
                  </a:lnTo>
                  <a:lnTo>
                    <a:pt x="107419" y="8007"/>
                  </a:lnTo>
                  <a:lnTo>
                    <a:pt x="157063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6670406" y="1471097"/>
            <a:ext cx="801319" cy="355030"/>
            <a:chOff x="10999288" y="3099382"/>
            <a:chExt cx="1321435" cy="585470"/>
          </a:xfrm>
        </p:grpSpPr>
        <p:sp>
          <p:nvSpPr>
            <p:cNvPr id="29" name="object 29"/>
            <p:cNvSpPr/>
            <p:nvPr/>
          </p:nvSpPr>
          <p:spPr>
            <a:xfrm>
              <a:off x="11009759" y="3109853"/>
              <a:ext cx="1301115" cy="564515"/>
            </a:xfrm>
            <a:custGeom>
              <a:avLst/>
              <a:gdLst/>
              <a:ahLst/>
              <a:cxnLst/>
              <a:rect l="l" t="t" r="r" b="b"/>
              <a:pathLst>
                <a:path w="1301115" h="564514">
                  <a:moveTo>
                    <a:pt x="1143431" y="0"/>
                  </a:moveTo>
                  <a:lnTo>
                    <a:pt x="157063" y="0"/>
                  </a:lnTo>
                  <a:lnTo>
                    <a:pt x="107420" y="8007"/>
                  </a:lnTo>
                  <a:lnTo>
                    <a:pt x="64304" y="30304"/>
                  </a:lnTo>
                  <a:lnTo>
                    <a:pt x="30304" y="64303"/>
                  </a:lnTo>
                  <a:lnTo>
                    <a:pt x="8007" y="107419"/>
                  </a:lnTo>
                  <a:lnTo>
                    <a:pt x="0" y="157063"/>
                  </a:lnTo>
                  <a:lnTo>
                    <a:pt x="0" y="407394"/>
                  </a:lnTo>
                  <a:lnTo>
                    <a:pt x="8007" y="457039"/>
                  </a:lnTo>
                  <a:lnTo>
                    <a:pt x="30304" y="500154"/>
                  </a:lnTo>
                  <a:lnTo>
                    <a:pt x="64304" y="534154"/>
                  </a:lnTo>
                  <a:lnTo>
                    <a:pt x="107420" y="556451"/>
                  </a:lnTo>
                  <a:lnTo>
                    <a:pt x="157063" y="564458"/>
                  </a:lnTo>
                  <a:lnTo>
                    <a:pt x="1143431" y="564458"/>
                  </a:lnTo>
                  <a:lnTo>
                    <a:pt x="1193078" y="556451"/>
                  </a:lnTo>
                  <a:lnTo>
                    <a:pt x="1236193" y="534154"/>
                  </a:lnTo>
                  <a:lnTo>
                    <a:pt x="1270192" y="500154"/>
                  </a:lnTo>
                  <a:lnTo>
                    <a:pt x="1292487" y="457039"/>
                  </a:lnTo>
                  <a:lnTo>
                    <a:pt x="1300494" y="407394"/>
                  </a:lnTo>
                  <a:lnTo>
                    <a:pt x="1300494" y="157063"/>
                  </a:lnTo>
                  <a:lnTo>
                    <a:pt x="1292487" y="107419"/>
                  </a:lnTo>
                  <a:lnTo>
                    <a:pt x="1270192" y="64303"/>
                  </a:lnTo>
                  <a:lnTo>
                    <a:pt x="1236193" y="30304"/>
                  </a:lnTo>
                  <a:lnTo>
                    <a:pt x="1193078" y="8007"/>
                  </a:lnTo>
                  <a:lnTo>
                    <a:pt x="1143431" y="0"/>
                  </a:lnTo>
                  <a:close/>
                </a:path>
              </a:pathLst>
            </a:custGeom>
            <a:solidFill>
              <a:srgbClr val="D6D6D6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30" name="object 30"/>
            <p:cNvSpPr/>
            <p:nvPr/>
          </p:nvSpPr>
          <p:spPr>
            <a:xfrm>
              <a:off x="11009759" y="3109853"/>
              <a:ext cx="1301115" cy="564515"/>
            </a:xfrm>
            <a:custGeom>
              <a:avLst/>
              <a:gdLst/>
              <a:ahLst/>
              <a:cxnLst/>
              <a:rect l="l" t="t" r="r" b="b"/>
              <a:pathLst>
                <a:path w="1301115" h="564514">
                  <a:moveTo>
                    <a:pt x="157063" y="0"/>
                  </a:moveTo>
                  <a:lnTo>
                    <a:pt x="1143429" y="0"/>
                  </a:lnTo>
                  <a:lnTo>
                    <a:pt x="1193073" y="8007"/>
                  </a:lnTo>
                  <a:lnTo>
                    <a:pt x="1236188" y="30304"/>
                  </a:lnTo>
                  <a:lnTo>
                    <a:pt x="1270188" y="64303"/>
                  </a:lnTo>
                  <a:lnTo>
                    <a:pt x="1292485" y="107419"/>
                  </a:lnTo>
                  <a:lnTo>
                    <a:pt x="1300492" y="157063"/>
                  </a:lnTo>
                  <a:lnTo>
                    <a:pt x="1300492" y="407395"/>
                  </a:lnTo>
                  <a:lnTo>
                    <a:pt x="1292485" y="457039"/>
                  </a:lnTo>
                  <a:lnTo>
                    <a:pt x="1270188" y="500154"/>
                  </a:lnTo>
                  <a:lnTo>
                    <a:pt x="1236188" y="534154"/>
                  </a:lnTo>
                  <a:lnTo>
                    <a:pt x="1193073" y="556451"/>
                  </a:lnTo>
                  <a:lnTo>
                    <a:pt x="1143429" y="564458"/>
                  </a:lnTo>
                  <a:lnTo>
                    <a:pt x="157063" y="564458"/>
                  </a:lnTo>
                  <a:lnTo>
                    <a:pt x="107419" y="556451"/>
                  </a:lnTo>
                  <a:lnTo>
                    <a:pt x="64303" y="534154"/>
                  </a:lnTo>
                  <a:lnTo>
                    <a:pt x="30304" y="500154"/>
                  </a:lnTo>
                  <a:lnTo>
                    <a:pt x="8007" y="457039"/>
                  </a:lnTo>
                  <a:lnTo>
                    <a:pt x="0" y="407395"/>
                  </a:lnTo>
                  <a:lnTo>
                    <a:pt x="0" y="157063"/>
                  </a:lnTo>
                  <a:lnTo>
                    <a:pt x="8007" y="107419"/>
                  </a:lnTo>
                  <a:lnTo>
                    <a:pt x="30304" y="64303"/>
                  </a:lnTo>
                  <a:lnTo>
                    <a:pt x="64303" y="30304"/>
                  </a:lnTo>
                  <a:lnTo>
                    <a:pt x="107419" y="8007"/>
                  </a:lnTo>
                  <a:lnTo>
                    <a:pt x="157063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3410139" y="1909804"/>
            <a:ext cx="801319" cy="355030"/>
            <a:chOff x="5622865" y="3822842"/>
            <a:chExt cx="1321435" cy="585470"/>
          </a:xfrm>
        </p:grpSpPr>
        <p:sp>
          <p:nvSpPr>
            <p:cNvPr id="32" name="object 32"/>
            <p:cNvSpPr/>
            <p:nvPr/>
          </p:nvSpPr>
          <p:spPr>
            <a:xfrm>
              <a:off x="5633336" y="3833313"/>
              <a:ext cx="1301115" cy="564515"/>
            </a:xfrm>
            <a:custGeom>
              <a:avLst/>
              <a:gdLst/>
              <a:ahLst/>
              <a:cxnLst/>
              <a:rect l="l" t="t" r="r" b="b"/>
              <a:pathLst>
                <a:path w="1301115" h="564514">
                  <a:moveTo>
                    <a:pt x="1143429" y="0"/>
                  </a:moveTo>
                  <a:lnTo>
                    <a:pt x="157063" y="0"/>
                  </a:lnTo>
                  <a:lnTo>
                    <a:pt x="107419" y="8007"/>
                  </a:lnTo>
                  <a:lnTo>
                    <a:pt x="64303" y="30304"/>
                  </a:lnTo>
                  <a:lnTo>
                    <a:pt x="30304" y="64303"/>
                  </a:lnTo>
                  <a:lnTo>
                    <a:pt x="8007" y="107419"/>
                  </a:lnTo>
                  <a:lnTo>
                    <a:pt x="0" y="157063"/>
                  </a:lnTo>
                  <a:lnTo>
                    <a:pt x="0" y="407394"/>
                  </a:lnTo>
                  <a:lnTo>
                    <a:pt x="8007" y="457038"/>
                  </a:lnTo>
                  <a:lnTo>
                    <a:pt x="30304" y="500154"/>
                  </a:lnTo>
                  <a:lnTo>
                    <a:pt x="64303" y="534153"/>
                  </a:lnTo>
                  <a:lnTo>
                    <a:pt x="107419" y="556450"/>
                  </a:lnTo>
                  <a:lnTo>
                    <a:pt x="157063" y="564458"/>
                  </a:lnTo>
                  <a:lnTo>
                    <a:pt x="1143429" y="564458"/>
                  </a:lnTo>
                  <a:lnTo>
                    <a:pt x="1193073" y="556450"/>
                  </a:lnTo>
                  <a:lnTo>
                    <a:pt x="1236188" y="534153"/>
                  </a:lnTo>
                  <a:lnTo>
                    <a:pt x="1270188" y="500154"/>
                  </a:lnTo>
                  <a:lnTo>
                    <a:pt x="1292485" y="457038"/>
                  </a:lnTo>
                  <a:lnTo>
                    <a:pt x="1300492" y="407394"/>
                  </a:lnTo>
                  <a:lnTo>
                    <a:pt x="1300492" y="157063"/>
                  </a:lnTo>
                  <a:lnTo>
                    <a:pt x="1292485" y="107419"/>
                  </a:lnTo>
                  <a:lnTo>
                    <a:pt x="1270188" y="64303"/>
                  </a:lnTo>
                  <a:lnTo>
                    <a:pt x="1236188" y="30304"/>
                  </a:lnTo>
                  <a:lnTo>
                    <a:pt x="1193073" y="8007"/>
                  </a:lnTo>
                  <a:lnTo>
                    <a:pt x="1143429" y="0"/>
                  </a:lnTo>
                  <a:close/>
                </a:path>
              </a:pathLst>
            </a:custGeom>
            <a:solidFill>
              <a:srgbClr val="D6D6D6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33" name="object 33"/>
            <p:cNvSpPr/>
            <p:nvPr/>
          </p:nvSpPr>
          <p:spPr>
            <a:xfrm>
              <a:off x="5633336" y="3833313"/>
              <a:ext cx="1301115" cy="564515"/>
            </a:xfrm>
            <a:custGeom>
              <a:avLst/>
              <a:gdLst/>
              <a:ahLst/>
              <a:cxnLst/>
              <a:rect l="l" t="t" r="r" b="b"/>
              <a:pathLst>
                <a:path w="1301115" h="564514">
                  <a:moveTo>
                    <a:pt x="157063" y="0"/>
                  </a:moveTo>
                  <a:lnTo>
                    <a:pt x="1143429" y="0"/>
                  </a:lnTo>
                  <a:lnTo>
                    <a:pt x="1193073" y="8007"/>
                  </a:lnTo>
                  <a:lnTo>
                    <a:pt x="1236188" y="30304"/>
                  </a:lnTo>
                  <a:lnTo>
                    <a:pt x="1270188" y="64303"/>
                  </a:lnTo>
                  <a:lnTo>
                    <a:pt x="1292485" y="107419"/>
                  </a:lnTo>
                  <a:lnTo>
                    <a:pt x="1300492" y="157063"/>
                  </a:lnTo>
                  <a:lnTo>
                    <a:pt x="1300492" y="407395"/>
                  </a:lnTo>
                  <a:lnTo>
                    <a:pt x="1292485" y="457039"/>
                  </a:lnTo>
                  <a:lnTo>
                    <a:pt x="1270188" y="500154"/>
                  </a:lnTo>
                  <a:lnTo>
                    <a:pt x="1236188" y="534154"/>
                  </a:lnTo>
                  <a:lnTo>
                    <a:pt x="1193073" y="556451"/>
                  </a:lnTo>
                  <a:lnTo>
                    <a:pt x="1143429" y="564458"/>
                  </a:lnTo>
                  <a:lnTo>
                    <a:pt x="157063" y="564458"/>
                  </a:lnTo>
                  <a:lnTo>
                    <a:pt x="107419" y="556451"/>
                  </a:lnTo>
                  <a:lnTo>
                    <a:pt x="64303" y="534154"/>
                  </a:lnTo>
                  <a:lnTo>
                    <a:pt x="30304" y="500154"/>
                  </a:lnTo>
                  <a:lnTo>
                    <a:pt x="8007" y="457039"/>
                  </a:lnTo>
                  <a:lnTo>
                    <a:pt x="0" y="407395"/>
                  </a:lnTo>
                  <a:lnTo>
                    <a:pt x="0" y="157063"/>
                  </a:lnTo>
                  <a:lnTo>
                    <a:pt x="8007" y="107419"/>
                  </a:lnTo>
                  <a:lnTo>
                    <a:pt x="30304" y="64303"/>
                  </a:lnTo>
                  <a:lnTo>
                    <a:pt x="64303" y="30304"/>
                  </a:lnTo>
                  <a:lnTo>
                    <a:pt x="107419" y="8007"/>
                  </a:lnTo>
                  <a:lnTo>
                    <a:pt x="157063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6670406" y="1909804"/>
            <a:ext cx="1345031" cy="355030"/>
            <a:chOff x="10999288" y="3822842"/>
            <a:chExt cx="2218055" cy="585470"/>
          </a:xfrm>
        </p:grpSpPr>
        <p:sp>
          <p:nvSpPr>
            <p:cNvPr id="35" name="object 35"/>
            <p:cNvSpPr/>
            <p:nvPr/>
          </p:nvSpPr>
          <p:spPr>
            <a:xfrm>
              <a:off x="11009759" y="3833313"/>
              <a:ext cx="2197100" cy="564515"/>
            </a:xfrm>
            <a:custGeom>
              <a:avLst/>
              <a:gdLst/>
              <a:ahLst/>
              <a:cxnLst/>
              <a:rect l="l" t="t" r="r" b="b"/>
              <a:pathLst>
                <a:path w="2197100" h="564514">
                  <a:moveTo>
                    <a:pt x="2039508" y="0"/>
                  </a:moveTo>
                  <a:lnTo>
                    <a:pt x="157063" y="0"/>
                  </a:lnTo>
                  <a:lnTo>
                    <a:pt x="107420" y="8007"/>
                  </a:lnTo>
                  <a:lnTo>
                    <a:pt x="64304" y="30304"/>
                  </a:lnTo>
                  <a:lnTo>
                    <a:pt x="30304" y="64303"/>
                  </a:lnTo>
                  <a:lnTo>
                    <a:pt x="8007" y="107419"/>
                  </a:lnTo>
                  <a:lnTo>
                    <a:pt x="0" y="157063"/>
                  </a:lnTo>
                  <a:lnTo>
                    <a:pt x="0" y="407394"/>
                  </a:lnTo>
                  <a:lnTo>
                    <a:pt x="8007" y="457038"/>
                  </a:lnTo>
                  <a:lnTo>
                    <a:pt x="30304" y="500154"/>
                  </a:lnTo>
                  <a:lnTo>
                    <a:pt x="64304" y="534153"/>
                  </a:lnTo>
                  <a:lnTo>
                    <a:pt x="107420" y="556450"/>
                  </a:lnTo>
                  <a:lnTo>
                    <a:pt x="157063" y="564458"/>
                  </a:lnTo>
                  <a:lnTo>
                    <a:pt x="2039508" y="564458"/>
                  </a:lnTo>
                  <a:lnTo>
                    <a:pt x="2089151" y="556450"/>
                  </a:lnTo>
                  <a:lnTo>
                    <a:pt x="2132266" y="534153"/>
                  </a:lnTo>
                  <a:lnTo>
                    <a:pt x="2166266" y="500154"/>
                  </a:lnTo>
                  <a:lnTo>
                    <a:pt x="2188564" y="457038"/>
                  </a:lnTo>
                  <a:lnTo>
                    <a:pt x="2196571" y="407394"/>
                  </a:lnTo>
                  <a:lnTo>
                    <a:pt x="2196571" y="157063"/>
                  </a:lnTo>
                  <a:lnTo>
                    <a:pt x="2188564" y="107419"/>
                  </a:lnTo>
                  <a:lnTo>
                    <a:pt x="2166266" y="64303"/>
                  </a:lnTo>
                  <a:lnTo>
                    <a:pt x="2132266" y="30304"/>
                  </a:lnTo>
                  <a:lnTo>
                    <a:pt x="2089151" y="8007"/>
                  </a:lnTo>
                  <a:lnTo>
                    <a:pt x="2039508" y="0"/>
                  </a:lnTo>
                  <a:close/>
                </a:path>
              </a:pathLst>
            </a:custGeom>
            <a:solidFill>
              <a:srgbClr val="D6D6D6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36" name="object 36"/>
            <p:cNvSpPr/>
            <p:nvPr/>
          </p:nvSpPr>
          <p:spPr>
            <a:xfrm>
              <a:off x="11009759" y="3833313"/>
              <a:ext cx="2197100" cy="564515"/>
            </a:xfrm>
            <a:custGeom>
              <a:avLst/>
              <a:gdLst/>
              <a:ahLst/>
              <a:cxnLst/>
              <a:rect l="l" t="t" r="r" b="b"/>
              <a:pathLst>
                <a:path w="2197100" h="564514">
                  <a:moveTo>
                    <a:pt x="157063" y="0"/>
                  </a:moveTo>
                  <a:lnTo>
                    <a:pt x="2039499" y="0"/>
                  </a:lnTo>
                  <a:lnTo>
                    <a:pt x="2089143" y="8007"/>
                  </a:lnTo>
                  <a:lnTo>
                    <a:pt x="2132258" y="30304"/>
                  </a:lnTo>
                  <a:lnTo>
                    <a:pt x="2166258" y="64303"/>
                  </a:lnTo>
                  <a:lnTo>
                    <a:pt x="2188555" y="107419"/>
                  </a:lnTo>
                  <a:lnTo>
                    <a:pt x="2196562" y="157063"/>
                  </a:lnTo>
                  <a:lnTo>
                    <a:pt x="2196562" y="407395"/>
                  </a:lnTo>
                  <a:lnTo>
                    <a:pt x="2188555" y="457039"/>
                  </a:lnTo>
                  <a:lnTo>
                    <a:pt x="2166258" y="500154"/>
                  </a:lnTo>
                  <a:lnTo>
                    <a:pt x="2132258" y="534154"/>
                  </a:lnTo>
                  <a:lnTo>
                    <a:pt x="2089143" y="556451"/>
                  </a:lnTo>
                  <a:lnTo>
                    <a:pt x="2039499" y="564458"/>
                  </a:lnTo>
                  <a:lnTo>
                    <a:pt x="157063" y="564458"/>
                  </a:lnTo>
                  <a:lnTo>
                    <a:pt x="107419" y="556451"/>
                  </a:lnTo>
                  <a:lnTo>
                    <a:pt x="64303" y="534154"/>
                  </a:lnTo>
                  <a:lnTo>
                    <a:pt x="30304" y="500154"/>
                  </a:lnTo>
                  <a:lnTo>
                    <a:pt x="8007" y="457039"/>
                  </a:lnTo>
                  <a:lnTo>
                    <a:pt x="0" y="407395"/>
                  </a:lnTo>
                  <a:lnTo>
                    <a:pt x="0" y="157063"/>
                  </a:lnTo>
                  <a:lnTo>
                    <a:pt x="8007" y="107419"/>
                  </a:lnTo>
                  <a:lnTo>
                    <a:pt x="30304" y="64303"/>
                  </a:lnTo>
                  <a:lnTo>
                    <a:pt x="64303" y="30304"/>
                  </a:lnTo>
                  <a:lnTo>
                    <a:pt x="107419" y="8007"/>
                  </a:lnTo>
                  <a:lnTo>
                    <a:pt x="157063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7574436" y="1471097"/>
            <a:ext cx="445520" cy="355030"/>
            <a:chOff x="12490101" y="3099382"/>
            <a:chExt cx="734695" cy="585470"/>
          </a:xfrm>
        </p:grpSpPr>
        <p:sp>
          <p:nvSpPr>
            <p:cNvPr id="38" name="object 38"/>
            <p:cNvSpPr/>
            <p:nvPr/>
          </p:nvSpPr>
          <p:spPr>
            <a:xfrm>
              <a:off x="12500572" y="3109853"/>
              <a:ext cx="713740" cy="564515"/>
            </a:xfrm>
            <a:custGeom>
              <a:avLst/>
              <a:gdLst/>
              <a:ahLst/>
              <a:cxnLst/>
              <a:rect l="l" t="t" r="r" b="b"/>
              <a:pathLst>
                <a:path w="713740" h="564514">
                  <a:moveTo>
                    <a:pt x="556621" y="0"/>
                  </a:moveTo>
                  <a:lnTo>
                    <a:pt x="157063" y="0"/>
                  </a:lnTo>
                  <a:lnTo>
                    <a:pt x="107420" y="8007"/>
                  </a:lnTo>
                  <a:lnTo>
                    <a:pt x="64304" y="30304"/>
                  </a:lnTo>
                  <a:lnTo>
                    <a:pt x="30304" y="64303"/>
                  </a:lnTo>
                  <a:lnTo>
                    <a:pt x="8007" y="107419"/>
                  </a:lnTo>
                  <a:lnTo>
                    <a:pt x="0" y="157063"/>
                  </a:lnTo>
                  <a:lnTo>
                    <a:pt x="0" y="407394"/>
                  </a:lnTo>
                  <a:lnTo>
                    <a:pt x="8007" y="457039"/>
                  </a:lnTo>
                  <a:lnTo>
                    <a:pt x="30304" y="500154"/>
                  </a:lnTo>
                  <a:lnTo>
                    <a:pt x="64304" y="534154"/>
                  </a:lnTo>
                  <a:lnTo>
                    <a:pt x="107420" y="556451"/>
                  </a:lnTo>
                  <a:lnTo>
                    <a:pt x="157063" y="564458"/>
                  </a:lnTo>
                  <a:lnTo>
                    <a:pt x="556621" y="564458"/>
                  </a:lnTo>
                  <a:lnTo>
                    <a:pt x="606264" y="556451"/>
                  </a:lnTo>
                  <a:lnTo>
                    <a:pt x="649380" y="534154"/>
                  </a:lnTo>
                  <a:lnTo>
                    <a:pt x="683380" y="500154"/>
                  </a:lnTo>
                  <a:lnTo>
                    <a:pt x="705677" y="457039"/>
                  </a:lnTo>
                  <a:lnTo>
                    <a:pt x="713685" y="407394"/>
                  </a:lnTo>
                  <a:lnTo>
                    <a:pt x="713685" y="157063"/>
                  </a:lnTo>
                  <a:lnTo>
                    <a:pt x="705677" y="107419"/>
                  </a:lnTo>
                  <a:lnTo>
                    <a:pt x="683380" y="64303"/>
                  </a:lnTo>
                  <a:lnTo>
                    <a:pt x="649380" y="30304"/>
                  </a:lnTo>
                  <a:lnTo>
                    <a:pt x="606264" y="8007"/>
                  </a:lnTo>
                  <a:lnTo>
                    <a:pt x="556621" y="0"/>
                  </a:lnTo>
                  <a:close/>
                </a:path>
              </a:pathLst>
            </a:custGeom>
            <a:solidFill>
              <a:srgbClr val="D6D6D6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39" name="object 39"/>
            <p:cNvSpPr/>
            <p:nvPr/>
          </p:nvSpPr>
          <p:spPr>
            <a:xfrm>
              <a:off x="12500572" y="3109853"/>
              <a:ext cx="713740" cy="564515"/>
            </a:xfrm>
            <a:custGeom>
              <a:avLst/>
              <a:gdLst/>
              <a:ahLst/>
              <a:cxnLst/>
              <a:rect l="l" t="t" r="r" b="b"/>
              <a:pathLst>
                <a:path w="713740" h="564514">
                  <a:moveTo>
                    <a:pt x="157063" y="0"/>
                  </a:moveTo>
                  <a:lnTo>
                    <a:pt x="556622" y="0"/>
                  </a:lnTo>
                  <a:lnTo>
                    <a:pt x="606266" y="8007"/>
                  </a:lnTo>
                  <a:lnTo>
                    <a:pt x="649381" y="30304"/>
                  </a:lnTo>
                  <a:lnTo>
                    <a:pt x="683381" y="64303"/>
                  </a:lnTo>
                  <a:lnTo>
                    <a:pt x="705678" y="107419"/>
                  </a:lnTo>
                  <a:lnTo>
                    <a:pt x="713685" y="157063"/>
                  </a:lnTo>
                  <a:lnTo>
                    <a:pt x="713685" y="407395"/>
                  </a:lnTo>
                  <a:lnTo>
                    <a:pt x="705678" y="457039"/>
                  </a:lnTo>
                  <a:lnTo>
                    <a:pt x="683381" y="500154"/>
                  </a:lnTo>
                  <a:lnTo>
                    <a:pt x="649381" y="534154"/>
                  </a:lnTo>
                  <a:lnTo>
                    <a:pt x="606266" y="556451"/>
                  </a:lnTo>
                  <a:lnTo>
                    <a:pt x="556622" y="564458"/>
                  </a:lnTo>
                  <a:lnTo>
                    <a:pt x="157063" y="564458"/>
                  </a:lnTo>
                  <a:lnTo>
                    <a:pt x="107419" y="556451"/>
                  </a:lnTo>
                  <a:lnTo>
                    <a:pt x="64303" y="534154"/>
                  </a:lnTo>
                  <a:lnTo>
                    <a:pt x="30304" y="500154"/>
                  </a:lnTo>
                  <a:lnTo>
                    <a:pt x="8007" y="457039"/>
                  </a:lnTo>
                  <a:lnTo>
                    <a:pt x="0" y="407395"/>
                  </a:lnTo>
                  <a:lnTo>
                    <a:pt x="0" y="157063"/>
                  </a:lnTo>
                  <a:lnTo>
                    <a:pt x="8007" y="107419"/>
                  </a:lnTo>
                  <a:lnTo>
                    <a:pt x="30304" y="64303"/>
                  </a:lnTo>
                  <a:lnTo>
                    <a:pt x="64303" y="30304"/>
                  </a:lnTo>
                  <a:lnTo>
                    <a:pt x="107419" y="8007"/>
                  </a:lnTo>
                  <a:lnTo>
                    <a:pt x="157063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314495" y="2841844"/>
            <a:ext cx="2738579" cy="1850610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1409719" marR="3081" algn="ctr">
              <a:lnSpc>
                <a:spcPct val="100400"/>
              </a:lnSpc>
              <a:spcBef>
                <a:spcPts val="76"/>
              </a:spcBef>
            </a:pPr>
            <a:r>
              <a:rPr sz="1577" b="1" dirty="0">
                <a:latin typeface="Myriad Pro Cond"/>
                <a:cs typeface="Myriad Pro Cond"/>
              </a:rPr>
              <a:t>Parallel</a:t>
            </a:r>
            <a:r>
              <a:rPr sz="1577" b="1" spc="3" dirty="0">
                <a:latin typeface="Myriad Pro Cond"/>
                <a:cs typeface="Myriad Pro Cond"/>
              </a:rPr>
              <a:t> </a:t>
            </a:r>
            <a:r>
              <a:rPr sz="1577" b="1" dirty="0">
                <a:latin typeface="Myriad Pro Cond"/>
                <a:cs typeface="Myriad Pro Cond"/>
              </a:rPr>
              <a:t>Threads</a:t>
            </a:r>
            <a:r>
              <a:rPr sz="1577" b="1" spc="27" dirty="0">
                <a:latin typeface="Myriad Pro Cond"/>
                <a:cs typeface="Myriad Pro Cond"/>
              </a:rPr>
              <a:t> </a:t>
            </a:r>
            <a:r>
              <a:rPr sz="1577" b="1" spc="-15" dirty="0">
                <a:latin typeface="Myriad Pro Cond"/>
                <a:cs typeface="Myriad Pro Cond"/>
              </a:rPr>
              <a:t>** </a:t>
            </a:r>
            <a:r>
              <a:rPr sz="1577" b="1" spc="-6" dirty="0">
                <a:latin typeface="Myriad Pro Cond"/>
                <a:cs typeface="Myriad Pro Cond"/>
              </a:rPr>
              <a:t>(“workers”)</a:t>
            </a:r>
            <a:endParaRPr sz="1577" dirty="0">
              <a:latin typeface="Myriad Pro Cond"/>
              <a:cs typeface="Myriad Pro Cond"/>
            </a:endParaRPr>
          </a:p>
          <a:p>
            <a:pPr marL="1460548" marR="85484" algn="ctr">
              <a:lnSpc>
                <a:spcPct val="100400"/>
              </a:lnSpc>
              <a:spcBef>
                <a:spcPts val="1498"/>
              </a:spcBef>
            </a:pPr>
            <a:endParaRPr lang="en-US" sz="1577" b="1" dirty="0" smtClean="0">
              <a:latin typeface="Myriad Pro Cond"/>
              <a:cs typeface="Myriad Pro Cond"/>
            </a:endParaRPr>
          </a:p>
          <a:p>
            <a:pPr marL="1460548" marR="85484" algn="ctr">
              <a:lnSpc>
                <a:spcPct val="100400"/>
              </a:lnSpc>
              <a:spcBef>
                <a:spcPts val="1498"/>
              </a:spcBef>
            </a:pPr>
            <a:r>
              <a:rPr sz="1577" b="1" dirty="0" smtClean="0">
                <a:latin typeface="Myriad Pro Cond"/>
                <a:cs typeface="Myriad Pro Cond"/>
              </a:rPr>
              <a:t>Parallel</a:t>
            </a:r>
            <a:r>
              <a:rPr sz="1577" b="1" spc="21" dirty="0" smtClean="0">
                <a:latin typeface="Myriad Pro Cond"/>
                <a:cs typeface="Myriad Pro Cond"/>
              </a:rPr>
              <a:t> </a:t>
            </a:r>
            <a:r>
              <a:rPr sz="1577" b="1" spc="-6" dirty="0">
                <a:latin typeface="Myriad Pro Cond"/>
                <a:cs typeface="Myriad Pro Cond"/>
              </a:rPr>
              <a:t>program (communicating threads)</a:t>
            </a:r>
            <a:endParaRPr sz="1577" dirty="0">
              <a:latin typeface="Myriad Pro Cond"/>
              <a:cs typeface="Myriad Pro Cond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3206953" y="2805164"/>
            <a:ext cx="444750" cy="444750"/>
            <a:chOff x="5287797" y="5299357"/>
            <a:chExt cx="733425" cy="733425"/>
          </a:xfrm>
        </p:grpSpPr>
        <p:sp>
          <p:nvSpPr>
            <p:cNvPr id="42" name="object 42"/>
            <p:cNvSpPr/>
            <p:nvPr/>
          </p:nvSpPr>
          <p:spPr>
            <a:xfrm>
              <a:off x="5298267" y="5309828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712020" y="0"/>
                  </a:moveTo>
                  <a:lnTo>
                    <a:pt x="0" y="0"/>
                  </a:lnTo>
                  <a:lnTo>
                    <a:pt x="0" y="712020"/>
                  </a:lnTo>
                  <a:lnTo>
                    <a:pt x="712020" y="712020"/>
                  </a:lnTo>
                  <a:lnTo>
                    <a:pt x="712020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43" name="object 43"/>
            <p:cNvSpPr/>
            <p:nvPr/>
          </p:nvSpPr>
          <p:spPr>
            <a:xfrm>
              <a:off x="5298267" y="5309828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0" y="0"/>
                  </a:moveTo>
                  <a:lnTo>
                    <a:pt x="712020" y="0"/>
                  </a:lnTo>
                  <a:lnTo>
                    <a:pt x="712020" y="712020"/>
                  </a:lnTo>
                  <a:lnTo>
                    <a:pt x="0" y="712020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3860957" y="2804504"/>
            <a:ext cx="444750" cy="444750"/>
            <a:chOff x="6366298" y="5298268"/>
            <a:chExt cx="733425" cy="733425"/>
          </a:xfrm>
        </p:grpSpPr>
        <p:sp>
          <p:nvSpPr>
            <p:cNvPr id="45" name="object 45"/>
            <p:cNvSpPr/>
            <p:nvPr/>
          </p:nvSpPr>
          <p:spPr>
            <a:xfrm>
              <a:off x="6376769" y="5308738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712020" y="0"/>
                  </a:moveTo>
                  <a:lnTo>
                    <a:pt x="0" y="0"/>
                  </a:lnTo>
                  <a:lnTo>
                    <a:pt x="0" y="712020"/>
                  </a:lnTo>
                  <a:lnTo>
                    <a:pt x="712020" y="712020"/>
                  </a:lnTo>
                  <a:lnTo>
                    <a:pt x="712020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46" name="object 46"/>
            <p:cNvSpPr/>
            <p:nvPr/>
          </p:nvSpPr>
          <p:spPr>
            <a:xfrm>
              <a:off x="6376769" y="5308738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0" y="0"/>
                  </a:moveTo>
                  <a:lnTo>
                    <a:pt x="712020" y="0"/>
                  </a:lnTo>
                  <a:lnTo>
                    <a:pt x="712020" y="712020"/>
                  </a:lnTo>
                  <a:lnTo>
                    <a:pt x="0" y="712020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4514961" y="2804504"/>
            <a:ext cx="444750" cy="444750"/>
            <a:chOff x="7444799" y="5298268"/>
            <a:chExt cx="733425" cy="733425"/>
          </a:xfrm>
        </p:grpSpPr>
        <p:sp>
          <p:nvSpPr>
            <p:cNvPr id="48" name="object 48"/>
            <p:cNvSpPr/>
            <p:nvPr/>
          </p:nvSpPr>
          <p:spPr>
            <a:xfrm>
              <a:off x="7455270" y="5308738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712020" y="0"/>
                  </a:moveTo>
                  <a:lnTo>
                    <a:pt x="0" y="0"/>
                  </a:lnTo>
                  <a:lnTo>
                    <a:pt x="0" y="712020"/>
                  </a:lnTo>
                  <a:lnTo>
                    <a:pt x="712020" y="712020"/>
                  </a:lnTo>
                  <a:lnTo>
                    <a:pt x="712020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49" name="object 49"/>
            <p:cNvSpPr/>
            <p:nvPr/>
          </p:nvSpPr>
          <p:spPr>
            <a:xfrm>
              <a:off x="7455270" y="5308738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0" y="0"/>
                  </a:moveTo>
                  <a:lnTo>
                    <a:pt x="712020" y="0"/>
                  </a:lnTo>
                  <a:lnTo>
                    <a:pt x="712020" y="712020"/>
                  </a:lnTo>
                  <a:lnTo>
                    <a:pt x="0" y="712020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50" name="object 50"/>
          <p:cNvGrpSpPr/>
          <p:nvPr/>
        </p:nvGrpSpPr>
        <p:grpSpPr>
          <a:xfrm>
            <a:off x="5168965" y="2804504"/>
            <a:ext cx="444750" cy="444750"/>
            <a:chOff x="8523300" y="5298268"/>
            <a:chExt cx="733425" cy="733425"/>
          </a:xfrm>
        </p:grpSpPr>
        <p:sp>
          <p:nvSpPr>
            <p:cNvPr id="51" name="object 51"/>
            <p:cNvSpPr/>
            <p:nvPr/>
          </p:nvSpPr>
          <p:spPr>
            <a:xfrm>
              <a:off x="8533771" y="5308738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712020" y="0"/>
                  </a:moveTo>
                  <a:lnTo>
                    <a:pt x="0" y="0"/>
                  </a:lnTo>
                  <a:lnTo>
                    <a:pt x="0" y="712020"/>
                  </a:lnTo>
                  <a:lnTo>
                    <a:pt x="712020" y="712020"/>
                  </a:lnTo>
                  <a:lnTo>
                    <a:pt x="712020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52" name="object 52"/>
            <p:cNvSpPr/>
            <p:nvPr/>
          </p:nvSpPr>
          <p:spPr>
            <a:xfrm>
              <a:off x="8533771" y="5308738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0" y="0"/>
                  </a:moveTo>
                  <a:lnTo>
                    <a:pt x="712020" y="0"/>
                  </a:lnTo>
                  <a:lnTo>
                    <a:pt x="712020" y="712020"/>
                  </a:lnTo>
                  <a:lnTo>
                    <a:pt x="0" y="712020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53" name="object 53"/>
          <p:cNvGrpSpPr/>
          <p:nvPr/>
        </p:nvGrpSpPr>
        <p:grpSpPr>
          <a:xfrm>
            <a:off x="5822969" y="2804504"/>
            <a:ext cx="444750" cy="444750"/>
            <a:chOff x="9601802" y="5298268"/>
            <a:chExt cx="733425" cy="733425"/>
          </a:xfrm>
        </p:grpSpPr>
        <p:sp>
          <p:nvSpPr>
            <p:cNvPr id="54" name="object 54"/>
            <p:cNvSpPr/>
            <p:nvPr/>
          </p:nvSpPr>
          <p:spPr>
            <a:xfrm>
              <a:off x="9612273" y="5308738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712020" y="0"/>
                  </a:moveTo>
                  <a:lnTo>
                    <a:pt x="0" y="0"/>
                  </a:lnTo>
                  <a:lnTo>
                    <a:pt x="0" y="712020"/>
                  </a:lnTo>
                  <a:lnTo>
                    <a:pt x="712020" y="712020"/>
                  </a:lnTo>
                  <a:lnTo>
                    <a:pt x="712020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55" name="object 55"/>
            <p:cNvSpPr/>
            <p:nvPr/>
          </p:nvSpPr>
          <p:spPr>
            <a:xfrm>
              <a:off x="9612273" y="5308738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0" y="0"/>
                  </a:moveTo>
                  <a:lnTo>
                    <a:pt x="712020" y="0"/>
                  </a:lnTo>
                  <a:lnTo>
                    <a:pt x="712020" y="712020"/>
                  </a:lnTo>
                  <a:lnTo>
                    <a:pt x="0" y="712020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56" name="object 56"/>
          <p:cNvGrpSpPr/>
          <p:nvPr/>
        </p:nvGrpSpPr>
        <p:grpSpPr>
          <a:xfrm>
            <a:off x="6476973" y="2804504"/>
            <a:ext cx="444750" cy="444750"/>
            <a:chOff x="10680303" y="5298268"/>
            <a:chExt cx="733425" cy="733425"/>
          </a:xfrm>
        </p:grpSpPr>
        <p:sp>
          <p:nvSpPr>
            <p:cNvPr id="57" name="object 57"/>
            <p:cNvSpPr/>
            <p:nvPr/>
          </p:nvSpPr>
          <p:spPr>
            <a:xfrm>
              <a:off x="10690773" y="5308738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712020" y="0"/>
                  </a:moveTo>
                  <a:lnTo>
                    <a:pt x="0" y="0"/>
                  </a:lnTo>
                  <a:lnTo>
                    <a:pt x="0" y="712020"/>
                  </a:lnTo>
                  <a:lnTo>
                    <a:pt x="712020" y="712020"/>
                  </a:lnTo>
                  <a:lnTo>
                    <a:pt x="712020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58" name="object 58"/>
            <p:cNvSpPr/>
            <p:nvPr/>
          </p:nvSpPr>
          <p:spPr>
            <a:xfrm>
              <a:off x="10690774" y="5308738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0" y="0"/>
                  </a:moveTo>
                  <a:lnTo>
                    <a:pt x="712020" y="0"/>
                  </a:lnTo>
                  <a:lnTo>
                    <a:pt x="712020" y="712020"/>
                  </a:lnTo>
                  <a:lnTo>
                    <a:pt x="0" y="712020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59" name="object 59"/>
          <p:cNvGrpSpPr/>
          <p:nvPr/>
        </p:nvGrpSpPr>
        <p:grpSpPr>
          <a:xfrm>
            <a:off x="7130977" y="2804504"/>
            <a:ext cx="444750" cy="444750"/>
            <a:chOff x="11758803" y="5298268"/>
            <a:chExt cx="733425" cy="733425"/>
          </a:xfrm>
        </p:grpSpPr>
        <p:sp>
          <p:nvSpPr>
            <p:cNvPr id="60" name="object 60"/>
            <p:cNvSpPr/>
            <p:nvPr/>
          </p:nvSpPr>
          <p:spPr>
            <a:xfrm>
              <a:off x="11769274" y="5308738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712020" y="0"/>
                  </a:moveTo>
                  <a:lnTo>
                    <a:pt x="0" y="0"/>
                  </a:lnTo>
                  <a:lnTo>
                    <a:pt x="0" y="712020"/>
                  </a:lnTo>
                  <a:lnTo>
                    <a:pt x="712020" y="712020"/>
                  </a:lnTo>
                  <a:lnTo>
                    <a:pt x="712020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61" name="object 61"/>
            <p:cNvSpPr/>
            <p:nvPr/>
          </p:nvSpPr>
          <p:spPr>
            <a:xfrm>
              <a:off x="11769274" y="5308738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0" y="0"/>
                  </a:moveTo>
                  <a:lnTo>
                    <a:pt x="712020" y="0"/>
                  </a:lnTo>
                  <a:lnTo>
                    <a:pt x="712020" y="712020"/>
                  </a:lnTo>
                  <a:lnTo>
                    <a:pt x="0" y="712020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62" name="object 62"/>
          <p:cNvGrpSpPr/>
          <p:nvPr/>
        </p:nvGrpSpPr>
        <p:grpSpPr>
          <a:xfrm>
            <a:off x="7784981" y="2804504"/>
            <a:ext cx="444750" cy="444750"/>
            <a:chOff x="12837305" y="5298268"/>
            <a:chExt cx="733425" cy="733425"/>
          </a:xfrm>
        </p:grpSpPr>
        <p:sp>
          <p:nvSpPr>
            <p:cNvPr id="63" name="object 63"/>
            <p:cNvSpPr/>
            <p:nvPr/>
          </p:nvSpPr>
          <p:spPr>
            <a:xfrm>
              <a:off x="12847776" y="5308738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69" h="712470">
                  <a:moveTo>
                    <a:pt x="712020" y="0"/>
                  </a:moveTo>
                  <a:lnTo>
                    <a:pt x="0" y="0"/>
                  </a:lnTo>
                  <a:lnTo>
                    <a:pt x="0" y="712020"/>
                  </a:lnTo>
                  <a:lnTo>
                    <a:pt x="712020" y="712020"/>
                  </a:lnTo>
                  <a:lnTo>
                    <a:pt x="712020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64" name="object 64"/>
            <p:cNvSpPr/>
            <p:nvPr/>
          </p:nvSpPr>
          <p:spPr>
            <a:xfrm>
              <a:off x="12847776" y="5308738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69" h="712470">
                  <a:moveTo>
                    <a:pt x="0" y="0"/>
                  </a:moveTo>
                  <a:lnTo>
                    <a:pt x="712020" y="0"/>
                  </a:lnTo>
                  <a:lnTo>
                    <a:pt x="712020" y="712020"/>
                  </a:lnTo>
                  <a:lnTo>
                    <a:pt x="0" y="712020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65" name="object 65"/>
          <p:cNvGrpSpPr/>
          <p:nvPr/>
        </p:nvGrpSpPr>
        <p:grpSpPr>
          <a:xfrm>
            <a:off x="3200599" y="4010914"/>
            <a:ext cx="5022782" cy="445135"/>
            <a:chOff x="5277319" y="7287729"/>
            <a:chExt cx="8282940" cy="734060"/>
          </a:xfrm>
        </p:grpSpPr>
        <p:sp>
          <p:nvSpPr>
            <p:cNvPr id="66" name="object 66"/>
            <p:cNvSpPr/>
            <p:nvPr/>
          </p:nvSpPr>
          <p:spPr>
            <a:xfrm>
              <a:off x="5287797" y="7299296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712020" y="0"/>
                  </a:moveTo>
                  <a:lnTo>
                    <a:pt x="0" y="0"/>
                  </a:lnTo>
                  <a:lnTo>
                    <a:pt x="0" y="712020"/>
                  </a:lnTo>
                  <a:lnTo>
                    <a:pt x="712020" y="712020"/>
                  </a:lnTo>
                  <a:lnTo>
                    <a:pt x="712020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67" name="object 67"/>
            <p:cNvSpPr/>
            <p:nvPr/>
          </p:nvSpPr>
          <p:spPr>
            <a:xfrm>
              <a:off x="5287797" y="7299296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0" y="0"/>
                  </a:moveTo>
                  <a:lnTo>
                    <a:pt x="712020" y="0"/>
                  </a:lnTo>
                  <a:lnTo>
                    <a:pt x="712020" y="712020"/>
                  </a:lnTo>
                  <a:lnTo>
                    <a:pt x="0" y="712020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68" name="object 68"/>
            <p:cNvSpPr/>
            <p:nvPr/>
          </p:nvSpPr>
          <p:spPr>
            <a:xfrm>
              <a:off x="6366298" y="7298207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712020" y="0"/>
                  </a:moveTo>
                  <a:lnTo>
                    <a:pt x="0" y="0"/>
                  </a:lnTo>
                  <a:lnTo>
                    <a:pt x="0" y="712020"/>
                  </a:lnTo>
                  <a:lnTo>
                    <a:pt x="712020" y="712020"/>
                  </a:lnTo>
                  <a:lnTo>
                    <a:pt x="712020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69" name="object 69"/>
            <p:cNvSpPr/>
            <p:nvPr/>
          </p:nvSpPr>
          <p:spPr>
            <a:xfrm>
              <a:off x="6366298" y="7298207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0" y="0"/>
                  </a:moveTo>
                  <a:lnTo>
                    <a:pt x="712020" y="0"/>
                  </a:lnTo>
                  <a:lnTo>
                    <a:pt x="712020" y="712020"/>
                  </a:lnTo>
                  <a:lnTo>
                    <a:pt x="0" y="712020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70" name="object 70"/>
            <p:cNvSpPr/>
            <p:nvPr/>
          </p:nvSpPr>
          <p:spPr>
            <a:xfrm>
              <a:off x="7444799" y="7298207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712020" y="0"/>
                  </a:moveTo>
                  <a:lnTo>
                    <a:pt x="0" y="0"/>
                  </a:lnTo>
                  <a:lnTo>
                    <a:pt x="0" y="712020"/>
                  </a:lnTo>
                  <a:lnTo>
                    <a:pt x="712020" y="712020"/>
                  </a:lnTo>
                  <a:lnTo>
                    <a:pt x="712020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71" name="object 71"/>
            <p:cNvSpPr/>
            <p:nvPr/>
          </p:nvSpPr>
          <p:spPr>
            <a:xfrm>
              <a:off x="7444799" y="7298207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0" y="0"/>
                  </a:moveTo>
                  <a:lnTo>
                    <a:pt x="712020" y="0"/>
                  </a:lnTo>
                  <a:lnTo>
                    <a:pt x="712020" y="712020"/>
                  </a:lnTo>
                  <a:lnTo>
                    <a:pt x="0" y="712020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72" name="object 72"/>
            <p:cNvSpPr/>
            <p:nvPr/>
          </p:nvSpPr>
          <p:spPr>
            <a:xfrm>
              <a:off x="8523300" y="7298207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712020" y="0"/>
                  </a:moveTo>
                  <a:lnTo>
                    <a:pt x="0" y="0"/>
                  </a:lnTo>
                  <a:lnTo>
                    <a:pt x="0" y="712020"/>
                  </a:lnTo>
                  <a:lnTo>
                    <a:pt x="712020" y="712020"/>
                  </a:lnTo>
                  <a:lnTo>
                    <a:pt x="712020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73" name="object 73"/>
            <p:cNvSpPr/>
            <p:nvPr/>
          </p:nvSpPr>
          <p:spPr>
            <a:xfrm>
              <a:off x="8523300" y="7298207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0" y="0"/>
                  </a:moveTo>
                  <a:lnTo>
                    <a:pt x="712020" y="0"/>
                  </a:lnTo>
                  <a:lnTo>
                    <a:pt x="712020" y="712020"/>
                  </a:lnTo>
                  <a:lnTo>
                    <a:pt x="0" y="712020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74" name="object 74"/>
            <p:cNvSpPr/>
            <p:nvPr/>
          </p:nvSpPr>
          <p:spPr>
            <a:xfrm>
              <a:off x="9601801" y="7298207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712020" y="0"/>
                  </a:moveTo>
                  <a:lnTo>
                    <a:pt x="0" y="0"/>
                  </a:lnTo>
                  <a:lnTo>
                    <a:pt x="0" y="712020"/>
                  </a:lnTo>
                  <a:lnTo>
                    <a:pt x="712020" y="712020"/>
                  </a:lnTo>
                  <a:lnTo>
                    <a:pt x="712020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75" name="object 75"/>
            <p:cNvSpPr/>
            <p:nvPr/>
          </p:nvSpPr>
          <p:spPr>
            <a:xfrm>
              <a:off x="9601801" y="7298207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0" y="0"/>
                  </a:moveTo>
                  <a:lnTo>
                    <a:pt x="712020" y="0"/>
                  </a:lnTo>
                  <a:lnTo>
                    <a:pt x="712020" y="712020"/>
                  </a:lnTo>
                  <a:lnTo>
                    <a:pt x="0" y="712020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76" name="object 76"/>
            <p:cNvSpPr/>
            <p:nvPr/>
          </p:nvSpPr>
          <p:spPr>
            <a:xfrm>
              <a:off x="10680303" y="7298207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712020" y="0"/>
                  </a:moveTo>
                  <a:lnTo>
                    <a:pt x="0" y="0"/>
                  </a:lnTo>
                  <a:lnTo>
                    <a:pt x="0" y="712020"/>
                  </a:lnTo>
                  <a:lnTo>
                    <a:pt x="712020" y="712020"/>
                  </a:lnTo>
                  <a:lnTo>
                    <a:pt x="712020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77" name="object 77"/>
            <p:cNvSpPr/>
            <p:nvPr/>
          </p:nvSpPr>
          <p:spPr>
            <a:xfrm>
              <a:off x="10680303" y="7298207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0" y="0"/>
                  </a:moveTo>
                  <a:lnTo>
                    <a:pt x="712020" y="0"/>
                  </a:lnTo>
                  <a:lnTo>
                    <a:pt x="712020" y="712020"/>
                  </a:lnTo>
                  <a:lnTo>
                    <a:pt x="0" y="712020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78" name="object 78"/>
            <p:cNvSpPr/>
            <p:nvPr/>
          </p:nvSpPr>
          <p:spPr>
            <a:xfrm>
              <a:off x="11758804" y="7298207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712020" y="0"/>
                  </a:moveTo>
                  <a:lnTo>
                    <a:pt x="0" y="0"/>
                  </a:lnTo>
                  <a:lnTo>
                    <a:pt x="0" y="712020"/>
                  </a:lnTo>
                  <a:lnTo>
                    <a:pt x="712020" y="712020"/>
                  </a:lnTo>
                  <a:lnTo>
                    <a:pt x="712020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79" name="object 79"/>
            <p:cNvSpPr/>
            <p:nvPr/>
          </p:nvSpPr>
          <p:spPr>
            <a:xfrm>
              <a:off x="11758804" y="7298207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0" y="0"/>
                  </a:moveTo>
                  <a:lnTo>
                    <a:pt x="712020" y="0"/>
                  </a:lnTo>
                  <a:lnTo>
                    <a:pt x="712020" y="712020"/>
                  </a:lnTo>
                  <a:lnTo>
                    <a:pt x="0" y="712020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80" name="object 80"/>
            <p:cNvSpPr/>
            <p:nvPr/>
          </p:nvSpPr>
          <p:spPr>
            <a:xfrm>
              <a:off x="12837305" y="7298207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69" h="712470">
                  <a:moveTo>
                    <a:pt x="712020" y="0"/>
                  </a:moveTo>
                  <a:lnTo>
                    <a:pt x="0" y="0"/>
                  </a:lnTo>
                  <a:lnTo>
                    <a:pt x="0" y="712020"/>
                  </a:lnTo>
                  <a:lnTo>
                    <a:pt x="712020" y="712020"/>
                  </a:lnTo>
                  <a:lnTo>
                    <a:pt x="712020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81" name="object 81"/>
            <p:cNvSpPr/>
            <p:nvPr/>
          </p:nvSpPr>
          <p:spPr>
            <a:xfrm>
              <a:off x="12837305" y="7298207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69" h="712470">
                  <a:moveTo>
                    <a:pt x="0" y="0"/>
                  </a:moveTo>
                  <a:lnTo>
                    <a:pt x="712020" y="0"/>
                  </a:lnTo>
                  <a:lnTo>
                    <a:pt x="712020" y="712020"/>
                  </a:lnTo>
                  <a:lnTo>
                    <a:pt x="0" y="712020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82" name="object 82"/>
          <p:cNvSpPr txBox="1"/>
          <p:nvPr/>
        </p:nvSpPr>
        <p:spPr>
          <a:xfrm>
            <a:off x="1769738" y="5372182"/>
            <a:ext cx="1198321" cy="495110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7701" marR="3081" indent="139008">
              <a:lnSpc>
                <a:spcPct val="100400"/>
              </a:lnSpc>
              <a:spcBef>
                <a:spcPts val="76"/>
              </a:spcBef>
            </a:pPr>
            <a:r>
              <a:rPr sz="1577" b="1" dirty="0">
                <a:latin typeface="Myriad Pro Cond"/>
                <a:cs typeface="Myriad Pro Cond"/>
              </a:rPr>
              <a:t>Execution</a:t>
            </a:r>
            <a:r>
              <a:rPr sz="1577" b="1" spc="42" dirty="0">
                <a:latin typeface="Myriad Pro Cond"/>
                <a:cs typeface="Myriad Pro Cond"/>
              </a:rPr>
              <a:t> </a:t>
            </a:r>
            <a:r>
              <a:rPr sz="1577" b="1" spc="-21" dirty="0">
                <a:latin typeface="Myriad Pro Cond"/>
                <a:cs typeface="Myriad Pro Cond"/>
              </a:rPr>
              <a:t>on </a:t>
            </a:r>
            <a:r>
              <a:rPr sz="1577" b="1" dirty="0">
                <a:latin typeface="Myriad Pro Cond"/>
                <a:cs typeface="Myriad Pro Cond"/>
              </a:rPr>
              <a:t>parallel</a:t>
            </a:r>
            <a:r>
              <a:rPr sz="1577" b="1" spc="42" dirty="0">
                <a:latin typeface="Myriad Pro Cond"/>
                <a:cs typeface="Myriad Pro Cond"/>
              </a:rPr>
              <a:t> </a:t>
            </a:r>
            <a:r>
              <a:rPr sz="1577" b="1" spc="-6" dirty="0">
                <a:latin typeface="Myriad Pro Cond"/>
                <a:cs typeface="Myriad Pro Cond"/>
              </a:rPr>
              <a:t>machine</a:t>
            </a:r>
            <a:endParaRPr sz="1577">
              <a:latin typeface="Myriad Pro Cond"/>
              <a:cs typeface="Myriad Pro Cond"/>
            </a:endParaRPr>
          </a:p>
        </p:txBody>
      </p:sp>
      <p:grpSp>
        <p:nvGrpSpPr>
          <p:cNvPr id="83" name="object 83"/>
          <p:cNvGrpSpPr/>
          <p:nvPr/>
        </p:nvGrpSpPr>
        <p:grpSpPr>
          <a:xfrm>
            <a:off x="5499142" y="2328287"/>
            <a:ext cx="444750" cy="432042"/>
            <a:chOff x="9067786" y="4512951"/>
            <a:chExt cx="733425" cy="712470"/>
          </a:xfrm>
        </p:grpSpPr>
        <p:sp>
          <p:nvSpPr>
            <p:cNvPr id="84" name="object 84"/>
            <p:cNvSpPr/>
            <p:nvPr/>
          </p:nvSpPr>
          <p:spPr>
            <a:xfrm>
              <a:off x="9078257" y="4523422"/>
              <a:ext cx="712470" cy="691515"/>
            </a:xfrm>
            <a:custGeom>
              <a:avLst/>
              <a:gdLst/>
              <a:ahLst/>
              <a:cxnLst/>
              <a:rect l="l" t="t" r="r" b="b"/>
              <a:pathLst>
                <a:path w="712470" h="691514">
                  <a:moveTo>
                    <a:pt x="564951" y="0"/>
                  </a:moveTo>
                  <a:lnTo>
                    <a:pt x="147068" y="0"/>
                  </a:lnTo>
                  <a:lnTo>
                    <a:pt x="147068" y="428040"/>
                  </a:lnTo>
                  <a:lnTo>
                    <a:pt x="0" y="428040"/>
                  </a:lnTo>
                  <a:lnTo>
                    <a:pt x="356010" y="691078"/>
                  </a:lnTo>
                  <a:lnTo>
                    <a:pt x="712020" y="428040"/>
                  </a:lnTo>
                  <a:lnTo>
                    <a:pt x="564951" y="428040"/>
                  </a:lnTo>
                  <a:lnTo>
                    <a:pt x="5649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85" name="object 85"/>
            <p:cNvSpPr/>
            <p:nvPr/>
          </p:nvSpPr>
          <p:spPr>
            <a:xfrm>
              <a:off x="9078257" y="4523422"/>
              <a:ext cx="712470" cy="691515"/>
            </a:xfrm>
            <a:custGeom>
              <a:avLst/>
              <a:gdLst/>
              <a:ahLst/>
              <a:cxnLst/>
              <a:rect l="l" t="t" r="r" b="b"/>
              <a:pathLst>
                <a:path w="712470" h="691514">
                  <a:moveTo>
                    <a:pt x="147069" y="428040"/>
                  </a:moveTo>
                  <a:lnTo>
                    <a:pt x="0" y="428040"/>
                  </a:lnTo>
                  <a:lnTo>
                    <a:pt x="356010" y="691078"/>
                  </a:lnTo>
                  <a:lnTo>
                    <a:pt x="712020" y="428040"/>
                  </a:lnTo>
                  <a:lnTo>
                    <a:pt x="564951" y="428040"/>
                  </a:lnTo>
                  <a:lnTo>
                    <a:pt x="564951" y="0"/>
                  </a:lnTo>
                  <a:lnTo>
                    <a:pt x="147069" y="0"/>
                  </a:lnTo>
                  <a:lnTo>
                    <a:pt x="147069" y="42804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86" name="object 86"/>
          <p:cNvSpPr txBox="1"/>
          <p:nvPr/>
        </p:nvSpPr>
        <p:spPr>
          <a:xfrm>
            <a:off x="1889211" y="415719"/>
            <a:ext cx="7130335" cy="2338961"/>
          </a:xfrm>
          <a:prstGeom prst="rect">
            <a:avLst/>
          </a:prstGeom>
        </p:spPr>
        <p:txBody>
          <a:bodyPr vert="horz" wrap="square" lIns="0" tIns="185216" rIns="0" bIns="0" rtlCol="0">
            <a:spAutoFit/>
          </a:bodyPr>
          <a:lstStyle/>
          <a:p>
            <a:pPr marL="3097070">
              <a:spcBef>
                <a:spcPts val="1458"/>
              </a:spcBef>
            </a:pPr>
            <a:r>
              <a:rPr sz="2001" b="1" dirty="0">
                <a:latin typeface="Myriad Pro Cond"/>
                <a:cs typeface="Myriad Pro Cond"/>
              </a:rPr>
              <a:t>Problem</a:t>
            </a:r>
            <a:r>
              <a:rPr sz="2001" b="1" spc="-49" dirty="0">
                <a:latin typeface="Myriad Pro Cond"/>
                <a:cs typeface="Myriad Pro Cond"/>
              </a:rPr>
              <a:t> </a:t>
            </a:r>
            <a:r>
              <a:rPr sz="2001" b="1" dirty="0">
                <a:latin typeface="Myriad Pro Cond"/>
                <a:cs typeface="Myriad Pro Cond"/>
              </a:rPr>
              <a:t>to</a:t>
            </a:r>
            <a:r>
              <a:rPr sz="2001" b="1" spc="-49" dirty="0">
                <a:latin typeface="Myriad Pro Cond"/>
                <a:cs typeface="Myriad Pro Cond"/>
              </a:rPr>
              <a:t> </a:t>
            </a:r>
            <a:r>
              <a:rPr sz="2001" b="1" spc="-12" dirty="0">
                <a:latin typeface="Myriad Pro Cond"/>
                <a:cs typeface="Myriad Pro Cond"/>
              </a:rPr>
              <a:t>solve</a:t>
            </a:r>
            <a:endParaRPr sz="2001" dirty="0">
              <a:latin typeface="Myriad Pro Cond"/>
              <a:cs typeface="Myriad Pro Cond"/>
            </a:endParaRPr>
          </a:p>
          <a:p>
            <a:pPr marL="4282682">
              <a:spcBef>
                <a:spcPts val="1398"/>
              </a:spcBef>
            </a:pPr>
            <a:r>
              <a:rPr lang="en-US" sz="2001" b="1" spc="-6" dirty="0" smtClean="0">
                <a:latin typeface="Myriad Pro Cond"/>
                <a:cs typeface="Myriad Pro Cond"/>
              </a:rPr>
              <a:t>Discretization/</a:t>
            </a:r>
            <a:r>
              <a:rPr sz="2001" b="1" spc="-6" dirty="0" smtClean="0">
                <a:latin typeface="Myriad Pro Cond"/>
                <a:cs typeface="Myriad Pro Cond"/>
              </a:rPr>
              <a:t>Decomposition</a:t>
            </a:r>
            <a:endParaRPr sz="2001" dirty="0">
              <a:latin typeface="Myriad Pro Cond"/>
              <a:cs typeface="Myriad Pro Cond"/>
            </a:endParaRPr>
          </a:p>
          <a:p>
            <a:pPr marL="7701" marR="4602285" indent="33116">
              <a:lnSpc>
                <a:spcPct val="100400"/>
              </a:lnSpc>
              <a:spcBef>
                <a:spcPts val="646"/>
              </a:spcBef>
            </a:pPr>
            <a:r>
              <a:rPr sz="1577" b="1" spc="-6" dirty="0" err="1" smtClean="0">
                <a:latin typeface="Myriad Pro Cond"/>
                <a:cs typeface="Myriad Pro Cond"/>
              </a:rPr>
              <a:t>Subproblems</a:t>
            </a:r>
            <a:r>
              <a:rPr lang="en-US" sz="1577" b="1" spc="-6" dirty="0" smtClean="0">
                <a:latin typeface="Myriad Pro Cond"/>
                <a:cs typeface="Myriad Pro Cond"/>
              </a:rPr>
              <a:t> </a:t>
            </a:r>
            <a:r>
              <a:rPr sz="1577" b="1" dirty="0" smtClean="0">
                <a:latin typeface="Myriad Pro Cond"/>
                <a:cs typeface="Myriad Pro Cond"/>
              </a:rPr>
              <a:t>(a.k.a</a:t>
            </a:r>
            <a:r>
              <a:rPr sz="1577" b="1" dirty="0">
                <a:latin typeface="Myriad Pro Cond"/>
                <a:cs typeface="Myriad Pro Cond"/>
              </a:rPr>
              <a:t>.</a:t>
            </a:r>
            <a:r>
              <a:rPr sz="1577" b="1" spc="-18" dirty="0">
                <a:latin typeface="Myriad Pro Cond"/>
                <a:cs typeface="Myriad Pro Cond"/>
              </a:rPr>
              <a:t> </a:t>
            </a:r>
            <a:r>
              <a:rPr lang="en-US" sz="1577" b="1" spc="-18" dirty="0" smtClean="0">
                <a:latin typeface="Myriad Pro Cond"/>
                <a:cs typeface="Myriad Pro Cond"/>
              </a:rPr>
              <a:t/>
            </a:r>
            <a:br>
              <a:rPr lang="en-US" sz="1577" b="1" spc="-18" dirty="0" smtClean="0">
                <a:latin typeface="Myriad Pro Cond"/>
                <a:cs typeface="Myriad Pro Cond"/>
              </a:rPr>
            </a:br>
            <a:r>
              <a:rPr sz="1577" b="1" spc="-24" dirty="0" smtClean="0">
                <a:latin typeface="Myriad Pro Cond"/>
                <a:cs typeface="Myriad Pro Cond"/>
              </a:rPr>
              <a:t>“</a:t>
            </a:r>
            <a:r>
              <a:rPr sz="1577" b="1" spc="-24" dirty="0">
                <a:latin typeface="Myriad Pro Cond"/>
                <a:cs typeface="Myriad Pro Cond"/>
              </a:rPr>
              <a:t>tasks”, </a:t>
            </a:r>
            <a:r>
              <a:rPr sz="1577" b="1" dirty="0">
                <a:latin typeface="Myriad Pro Cond"/>
                <a:cs typeface="Myriad Pro Cond"/>
              </a:rPr>
              <a:t>“work</a:t>
            </a:r>
            <a:r>
              <a:rPr sz="1577" b="1" spc="-3" dirty="0">
                <a:latin typeface="Myriad Pro Cond"/>
                <a:cs typeface="Myriad Pro Cond"/>
              </a:rPr>
              <a:t> </a:t>
            </a:r>
            <a:r>
              <a:rPr sz="1577" b="1" dirty="0">
                <a:latin typeface="Myriad Pro Cond"/>
                <a:cs typeface="Myriad Pro Cond"/>
              </a:rPr>
              <a:t>to</a:t>
            </a:r>
            <a:r>
              <a:rPr sz="1577" b="1" spc="-3" dirty="0">
                <a:latin typeface="Myriad Pro Cond"/>
                <a:cs typeface="Myriad Pro Cond"/>
              </a:rPr>
              <a:t> </a:t>
            </a:r>
            <a:r>
              <a:rPr sz="1577" b="1" spc="-12" dirty="0">
                <a:latin typeface="Myriad Pro Cond"/>
                <a:cs typeface="Myriad Pro Cond"/>
              </a:rPr>
              <a:t>do</a:t>
            </a:r>
            <a:r>
              <a:rPr sz="1577" b="1" spc="-12" dirty="0" smtClean="0">
                <a:latin typeface="Myriad Pro Cond"/>
                <a:cs typeface="Myriad Pro Cond"/>
              </a:rPr>
              <a:t>”)</a:t>
            </a:r>
            <a:endParaRPr lang="en-US" sz="1577" b="1" spc="-12" dirty="0" smtClean="0">
              <a:latin typeface="Myriad Pro Cond"/>
              <a:cs typeface="Myriad Pro Cond"/>
            </a:endParaRPr>
          </a:p>
          <a:p>
            <a:pPr marL="7701" marR="4602285" indent="33116">
              <a:lnSpc>
                <a:spcPct val="100400"/>
              </a:lnSpc>
              <a:spcBef>
                <a:spcPts val="646"/>
              </a:spcBef>
            </a:pPr>
            <a:endParaRPr sz="1577" dirty="0">
              <a:latin typeface="Myriad Pro Cond"/>
              <a:cs typeface="Myriad Pro Cond"/>
            </a:endParaRPr>
          </a:p>
          <a:p>
            <a:pPr marL="4282682">
              <a:spcBef>
                <a:spcPts val="1304"/>
              </a:spcBef>
            </a:pPr>
            <a:r>
              <a:rPr sz="2001" b="1" spc="-6" dirty="0">
                <a:latin typeface="Myriad Pro Cond"/>
                <a:cs typeface="Myriad Pro Cond"/>
              </a:rPr>
              <a:t>Assignment</a:t>
            </a:r>
            <a:endParaRPr sz="2001" dirty="0">
              <a:latin typeface="Myriad Pro Cond"/>
              <a:cs typeface="Myriad Pro Cond"/>
            </a:endParaRPr>
          </a:p>
        </p:txBody>
      </p:sp>
      <p:grpSp>
        <p:nvGrpSpPr>
          <p:cNvPr id="87" name="object 87"/>
          <p:cNvGrpSpPr/>
          <p:nvPr/>
        </p:nvGrpSpPr>
        <p:grpSpPr>
          <a:xfrm>
            <a:off x="5499142" y="3299768"/>
            <a:ext cx="444750" cy="666932"/>
            <a:chOff x="9067786" y="6114996"/>
            <a:chExt cx="733425" cy="1099820"/>
          </a:xfrm>
        </p:grpSpPr>
        <p:sp>
          <p:nvSpPr>
            <p:cNvPr id="88" name="object 88"/>
            <p:cNvSpPr/>
            <p:nvPr/>
          </p:nvSpPr>
          <p:spPr>
            <a:xfrm>
              <a:off x="9078257" y="6125467"/>
              <a:ext cx="712470" cy="1078865"/>
            </a:xfrm>
            <a:custGeom>
              <a:avLst/>
              <a:gdLst/>
              <a:ahLst/>
              <a:cxnLst/>
              <a:rect l="l" t="t" r="r" b="b"/>
              <a:pathLst>
                <a:path w="712470" h="1078865">
                  <a:moveTo>
                    <a:pt x="564951" y="0"/>
                  </a:moveTo>
                  <a:lnTo>
                    <a:pt x="147068" y="0"/>
                  </a:lnTo>
                  <a:lnTo>
                    <a:pt x="147068" y="815463"/>
                  </a:lnTo>
                  <a:lnTo>
                    <a:pt x="0" y="815463"/>
                  </a:lnTo>
                  <a:lnTo>
                    <a:pt x="356010" y="1078501"/>
                  </a:lnTo>
                  <a:lnTo>
                    <a:pt x="712020" y="815463"/>
                  </a:lnTo>
                  <a:lnTo>
                    <a:pt x="564951" y="815463"/>
                  </a:lnTo>
                  <a:lnTo>
                    <a:pt x="5649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89" name="object 89"/>
            <p:cNvSpPr/>
            <p:nvPr/>
          </p:nvSpPr>
          <p:spPr>
            <a:xfrm>
              <a:off x="9078257" y="6125467"/>
              <a:ext cx="712470" cy="1078865"/>
            </a:xfrm>
            <a:custGeom>
              <a:avLst/>
              <a:gdLst/>
              <a:ahLst/>
              <a:cxnLst/>
              <a:rect l="l" t="t" r="r" b="b"/>
              <a:pathLst>
                <a:path w="712470" h="1078865">
                  <a:moveTo>
                    <a:pt x="147069" y="815462"/>
                  </a:moveTo>
                  <a:lnTo>
                    <a:pt x="0" y="815462"/>
                  </a:lnTo>
                  <a:lnTo>
                    <a:pt x="356010" y="1078501"/>
                  </a:lnTo>
                  <a:lnTo>
                    <a:pt x="712020" y="815462"/>
                  </a:lnTo>
                  <a:lnTo>
                    <a:pt x="564951" y="815462"/>
                  </a:lnTo>
                  <a:lnTo>
                    <a:pt x="564951" y="0"/>
                  </a:lnTo>
                  <a:lnTo>
                    <a:pt x="147069" y="0"/>
                  </a:lnTo>
                  <a:lnTo>
                    <a:pt x="147069" y="815462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90" name="object 90"/>
          <p:cNvGrpSpPr/>
          <p:nvPr/>
        </p:nvGrpSpPr>
        <p:grpSpPr>
          <a:xfrm>
            <a:off x="5035624" y="4518883"/>
            <a:ext cx="1335019" cy="1866793"/>
            <a:chOff x="8303411" y="8125407"/>
            <a:chExt cx="2201545" cy="3078480"/>
          </a:xfrm>
        </p:grpSpPr>
        <p:sp>
          <p:nvSpPr>
            <p:cNvPr id="91" name="object 91"/>
            <p:cNvSpPr/>
            <p:nvPr/>
          </p:nvSpPr>
          <p:spPr>
            <a:xfrm>
              <a:off x="9067786" y="8135878"/>
              <a:ext cx="712470" cy="691515"/>
            </a:xfrm>
            <a:custGeom>
              <a:avLst/>
              <a:gdLst/>
              <a:ahLst/>
              <a:cxnLst/>
              <a:rect l="l" t="t" r="r" b="b"/>
              <a:pathLst>
                <a:path w="712470" h="691515">
                  <a:moveTo>
                    <a:pt x="564951" y="0"/>
                  </a:moveTo>
                  <a:lnTo>
                    <a:pt x="147068" y="0"/>
                  </a:lnTo>
                  <a:lnTo>
                    <a:pt x="147068" y="428040"/>
                  </a:lnTo>
                  <a:lnTo>
                    <a:pt x="0" y="428040"/>
                  </a:lnTo>
                  <a:lnTo>
                    <a:pt x="356010" y="691078"/>
                  </a:lnTo>
                  <a:lnTo>
                    <a:pt x="712020" y="428040"/>
                  </a:lnTo>
                  <a:lnTo>
                    <a:pt x="564951" y="428040"/>
                  </a:lnTo>
                  <a:lnTo>
                    <a:pt x="5649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92" name="object 92"/>
            <p:cNvSpPr/>
            <p:nvPr/>
          </p:nvSpPr>
          <p:spPr>
            <a:xfrm>
              <a:off x="9067786" y="8135878"/>
              <a:ext cx="712470" cy="691515"/>
            </a:xfrm>
            <a:custGeom>
              <a:avLst/>
              <a:gdLst/>
              <a:ahLst/>
              <a:cxnLst/>
              <a:rect l="l" t="t" r="r" b="b"/>
              <a:pathLst>
                <a:path w="712470" h="691515">
                  <a:moveTo>
                    <a:pt x="147069" y="428040"/>
                  </a:moveTo>
                  <a:lnTo>
                    <a:pt x="0" y="428040"/>
                  </a:lnTo>
                  <a:lnTo>
                    <a:pt x="356010" y="691078"/>
                  </a:lnTo>
                  <a:lnTo>
                    <a:pt x="712020" y="428040"/>
                  </a:lnTo>
                  <a:lnTo>
                    <a:pt x="564951" y="428040"/>
                  </a:lnTo>
                  <a:lnTo>
                    <a:pt x="564951" y="0"/>
                  </a:lnTo>
                  <a:lnTo>
                    <a:pt x="147069" y="0"/>
                  </a:lnTo>
                  <a:lnTo>
                    <a:pt x="147069" y="42804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93" name="object 9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03411" y="8864506"/>
              <a:ext cx="2201178" cy="2338752"/>
            </a:xfrm>
            <a:prstGeom prst="rect">
              <a:avLst/>
            </a:prstGeom>
          </p:spPr>
        </p:pic>
      </p:grpSp>
      <p:sp>
        <p:nvSpPr>
          <p:cNvPr id="94" name="object 94"/>
          <p:cNvSpPr txBox="1"/>
          <p:nvPr/>
        </p:nvSpPr>
        <p:spPr>
          <a:xfrm>
            <a:off x="6164493" y="3361912"/>
            <a:ext cx="1219885" cy="315292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>
              <a:spcBef>
                <a:spcPts val="58"/>
              </a:spcBef>
            </a:pPr>
            <a:r>
              <a:rPr sz="2001" b="1" spc="-6" dirty="0">
                <a:latin typeface="Myriad Pro Cond"/>
                <a:cs typeface="Myriad Pro Cond"/>
              </a:rPr>
              <a:t>Orchestration</a:t>
            </a:r>
            <a:endParaRPr sz="2001">
              <a:latin typeface="Myriad Pro Cond"/>
              <a:cs typeface="Myriad Pro Cond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6164493" y="4536580"/>
            <a:ext cx="799009" cy="315292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>
              <a:spcBef>
                <a:spcPts val="58"/>
              </a:spcBef>
            </a:pPr>
            <a:r>
              <a:rPr sz="2001" b="1" spc="-6" dirty="0">
                <a:latin typeface="Myriad Pro Cond"/>
                <a:cs typeface="Myriad Pro Cond"/>
              </a:rPr>
              <a:t>Mapping</a:t>
            </a:r>
            <a:endParaRPr sz="2001">
              <a:latin typeface="Myriad Pro Cond"/>
              <a:cs typeface="Myriad Pro Cond"/>
            </a:endParaRPr>
          </a:p>
        </p:txBody>
      </p:sp>
      <p:grpSp>
        <p:nvGrpSpPr>
          <p:cNvPr id="96" name="object 96"/>
          <p:cNvGrpSpPr/>
          <p:nvPr/>
        </p:nvGrpSpPr>
        <p:grpSpPr>
          <a:xfrm>
            <a:off x="3307827" y="3759013"/>
            <a:ext cx="5057053" cy="977679"/>
            <a:chOff x="5454146" y="6872325"/>
            <a:chExt cx="8339455" cy="1612265"/>
          </a:xfrm>
        </p:grpSpPr>
        <p:sp>
          <p:nvSpPr>
            <p:cNvPr id="97" name="object 97"/>
            <p:cNvSpPr/>
            <p:nvPr/>
          </p:nvSpPr>
          <p:spPr>
            <a:xfrm>
              <a:off x="5652912" y="7045894"/>
              <a:ext cx="1049020" cy="280670"/>
            </a:xfrm>
            <a:custGeom>
              <a:avLst/>
              <a:gdLst/>
              <a:ahLst/>
              <a:cxnLst/>
              <a:rect l="l" t="t" r="r" b="b"/>
              <a:pathLst>
                <a:path w="1049020" h="280670">
                  <a:moveTo>
                    <a:pt x="0" y="280538"/>
                  </a:moveTo>
                  <a:lnTo>
                    <a:pt x="0" y="0"/>
                  </a:lnTo>
                  <a:lnTo>
                    <a:pt x="1049008" y="0"/>
                  </a:lnTo>
                  <a:lnTo>
                    <a:pt x="1049008" y="147239"/>
                  </a:lnTo>
                  <a:lnTo>
                    <a:pt x="1049008" y="15771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98" name="object 98"/>
            <p:cNvSpPr/>
            <p:nvPr/>
          </p:nvSpPr>
          <p:spPr>
            <a:xfrm>
              <a:off x="6651661" y="7193133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5" h="100965">
                  <a:moveTo>
                    <a:pt x="100520" y="0"/>
                  </a:moveTo>
                  <a:lnTo>
                    <a:pt x="0" y="0"/>
                  </a:lnTo>
                  <a:lnTo>
                    <a:pt x="50260" y="100520"/>
                  </a:lnTo>
                  <a:lnTo>
                    <a:pt x="1005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99" name="object 99"/>
            <p:cNvSpPr/>
            <p:nvPr/>
          </p:nvSpPr>
          <p:spPr>
            <a:xfrm>
              <a:off x="5636522" y="8031168"/>
              <a:ext cx="1082040" cy="230504"/>
            </a:xfrm>
            <a:custGeom>
              <a:avLst/>
              <a:gdLst/>
              <a:ahLst/>
              <a:cxnLst/>
              <a:rect l="l" t="t" r="r" b="b"/>
              <a:pathLst>
                <a:path w="1082040" h="230504">
                  <a:moveTo>
                    <a:pt x="1081688" y="0"/>
                  </a:moveTo>
                  <a:lnTo>
                    <a:pt x="1081688" y="230033"/>
                  </a:lnTo>
                  <a:lnTo>
                    <a:pt x="0" y="230033"/>
                  </a:lnTo>
                  <a:lnTo>
                    <a:pt x="0" y="98196"/>
                  </a:lnTo>
                  <a:lnTo>
                    <a:pt x="0" y="87725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00" name="object 100"/>
            <p:cNvSpPr/>
            <p:nvPr/>
          </p:nvSpPr>
          <p:spPr>
            <a:xfrm>
              <a:off x="5586262" y="8028845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4" h="100965">
                  <a:moveTo>
                    <a:pt x="50260" y="0"/>
                  </a:moveTo>
                  <a:lnTo>
                    <a:pt x="0" y="100520"/>
                  </a:lnTo>
                  <a:lnTo>
                    <a:pt x="100520" y="100520"/>
                  </a:lnTo>
                  <a:lnTo>
                    <a:pt x="502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01" name="object 101"/>
            <p:cNvSpPr/>
            <p:nvPr/>
          </p:nvSpPr>
          <p:spPr>
            <a:xfrm>
              <a:off x="7062385" y="7654216"/>
              <a:ext cx="271145" cy="0"/>
            </a:xfrm>
            <a:custGeom>
              <a:avLst/>
              <a:gdLst/>
              <a:ahLst/>
              <a:cxnLst/>
              <a:rect l="l" t="t" r="r" b="b"/>
              <a:pathLst>
                <a:path w="271145">
                  <a:moveTo>
                    <a:pt x="0" y="0"/>
                  </a:moveTo>
                  <a:lnTo>
                    <a:pt x="260414" y="0"/>
                  </a:lnTo>
                  <a:lnTo>
                    <a:pt x="270885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02" name="object 102"/>
            <p:cNvSpPr/>
            <p:nvPr/>
          </p:nvSpPr>
          <p:spPr>
            <a:xfrm>
              <a:off x="7322799" y="7603956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5" h="100965">
                  <a:moveTo>
                    <a:pt x="0" y="0"/>
                  </a:moveTo>
                  <a:lnTo>
                    <a:pt x="0" y="100520"/>
                  </a:lnTo>
                  <a:lnTo>
                    <a:pt x="100520" y="502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0397498" y="7654216"/>
              <a:ext cx="254635" cy="0"/>
            </a:xfrm>
            <a:custGeom>
              <a:avLst/>
              <a:gdLst/>
              <a:ahLst/>
              <a:cxnLst/>
              <a:rect l="l" t="t" r="r" b="b"/>
              <a:pathLst>
                <a:path w="254634">
                  <a:moveTo>
                    <a:pt x="254123" y="0"/>
                  </a:moveTo>
                  <a:lnTo>
                    <a:pt x="10470" y="0"/>
                  </a:lnTo>
                  <a:lnTo>
                    <a:pt x="0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0307448" y="7603956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5" h="100965">
                  <a:moveTo>
                    <a:pt x="100520" y="0"/>
                  </a:moveTo>
                  <a:lnTo>
                    <a:pt x="0" y="50260"/>
                  </a:lnTo>
                  <a:lnTo>
                    <a:pt x="100520" y="100520"/>
                  </a:lnTo>
                  <a:lnTo>
                    <a:pt x="1005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05" name="object 105"/>
            <p:cNvSpPr/>
            <p:nvPr/>
          </p:nvSpPr>
          <p:spPr>
            <a:xfrm>
              <a:off x="7832677" y="7015037"/>
              <a:ext cx="1065530" cy="295275"/>
            </a:xfrm>
            <a:custGeom>
              <a:avLst/>
              <a:gdLst/>
              <a:ahLst/>
              <a:cxnLst/>
              <a:rect l="l" t="t" r="r" b="b"/>
              <a:pathLst>
                <a:path w="1065529" h="295275">
                  <a:moveTo>
                    <a:pt x="1065298" y="295005"/>
                  </a:moveTo>
                  <a:lnTo>
                    <a:pt x="1065298" y="0"/>
                  </a:lnTo>
                  <a:lnTo>
                    <a:pt x="0" y="0"/>
                  </a:lnTo>
                  <a:lnTo>
                    <a:pt x="0" y="162218"/>
                  </a:lnTo>
                  <a:lnTo>
                    <a:pt x="0" y="172689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06" name="object 106"/>
            <p:cNvSpPr/>
            <p:nvPr/>
          </p:nvSpPr>
          <p:spPr>
            <a:xfrm>
              <a:off x="7782417" y="7177256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5" h="100965">
                  <a:moveTo>
                    <a:pt x="100520" y="0"/>
                  </a:moveTo>
                  <a:lnTo>
                    <a:pt x="0" y="0"/>
                  </a:lnTo>
                  <a:lnTo>
                    <a:pt x="50260" y="100520"/>
                  </a:lnTo>
                  <a:lnTo>
                    <a:pt x="1005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1477703" y="7637827"/>
              <a:ext cx="272415" cy="0"/>
            </a:xfrm>
            <a:custGeom>
              <a:avLst/>
              <a:gdLst/>
              <a:ahLst/>
              <a:cxnLst/>
              <a:rect l="l" t="t" r="r" b="b"/>
              <a:pathLst>
                <a:path w="272415">
                  <a:moveTo>
                    <a:pt x="272000" y="0"/>
                  </a:moveTo>
                  <a:lnTo>
                    <a:pt x="10470" y="0"/>
                  </a:lnTo>
                  <a:lnTo>
                    <a:pt x="0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1387653" y="7587567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5" h="100965">
                  <a:moveTo>
                    <a:pt x="100520" y="0"/>
                  </a:moveTo>
                  <a:lnTo>
                    <a:pt x="0" y="50260"/>
                  </a:lnTo>
                  <a:lnTo>
                    <a:pt x="100520" y="100520"/>
                  </a:lnTo>
                  <a:lnTo>
                    <a:pt x="1005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09" name="object 109"/>
            <p:cNvSpPr/>
            <p:nvPr/>
          </p:nvSpPr>
          <p:spPr>
            <a:xfrm>
              <a:off x="9946885" y="7096354"/>
              <a:ext cx="1033144" cy="213995"/>
            </a:xfrm>
            <a:custGeom>
              <a:avLst/>
              <a:gdLst/>
              <a:ahLst/>
              <a:cxnLst/>
              <a:rect l="l" t="t" r="r" b="b"/>
              <a:pathLst>
                <a:path w="1033145" h="213995">
                  <a:moveTo>
                    <a:pt x="0" y="213689"/>
                  </a:moveTo>
                  <a:lnTo>
                    <a:pt x="0" y="0"/>
                  </a:lnTo>
                  <a:lnTo>
                    <a:pt x="1032640" y="0"/>
                  </a:lnTo>
                  <a:lnTo>
                    <a:pt x="1032640" y="80390"/>
                  </a:lnTo>
                  <a:lnTo>
                    <a:pt x="1032640" y="90861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0929269" y="7176744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5" h="100965">
                  <a:moveTo>
                    <a:pt x="100520" y="0"/>
                  </a:moveTo>
                  <a:lnTo>
                    <a:pt x="0" y="0"/>
                  </a:lnTo>
                  <a:lnTo>
                    <a:pt x="50260" y="100520"/>
                  </a:lnTo>
                  <a:lnTo>
                    <a:pt x="1005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1028240" y="8014779"/>
              <a:ext cx="2115185" cy="167640"/>
            </a:xfrm>
            <a:custGeom>
              <a:avLst/>
              <a:gdLst/>
              <a:ahLst/>
              <a:cxnLst/>
              <a:rect l="l" t="t" r="r" b="b"/>
              <a:pathLst>
                <a:path w="2115184" h="167640">
                  <a:moveTo>
                    <a:pt x="0" y="0"/>
                  </a:moveTo>
                  <a:lnTo>
                    <a:pt x="0" y="167533"/>
                  </a:lnTo>
                  <a:lnTo>
                    <a:pt x="2115118" y="167534"/>
                  </a:lnTo>
                  <a:lnTo>
                    <a:pt x="2115118" y="100520"/>
                  </a:lnTo>
                  <a:lnTo>
                    <a:pt x="2115118" y="90049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3093099" y="8014779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5" h="100965">
                  <a:moveTo>
                    <a:pt x="50260" y="0"/>
                  </a:moveTo>
                  <a:lnTo>
                    <a:pt x="0" y="100520"/>
                  </a:lnTo>
                  <a:lnTo>
                    <a:pt x="100520" y="100520"/>
                  </a:lnTo>
                  <a:lnTo>
                    <a:pt x="502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2110260" y="7079964"/>
              <a:ext cx="1066800" cy="213995"/>
            </a:xfrm>
            <a:custGeom>
              <a:avLst/>
              <a:gdLst/>
              <a:ahLst/>
              <a:cxnLst/>
              <a:rect l="l" t="t" r="r" b="b"/>
              <a:pathLst>
                <a:path w="1066800" h="213995">
                  <a:moveTo>
                    <a:pt x="0" y="213690"/>
                  </a:moveTo>
                  <a:lnTo>
                    <a:pt x="0" y="0"/>
                  </a:lnTo>
                  <a:lnTo>
                    <a:pt x="1066404" y="0"/>
                  </a:lnTo>
                  <a:lnTo>
                    <a:pt x="1066404" y="96783"/>
                  </a:lnTo>
                  <a:lnTo>
                    <a:pt x="1066404" y="107254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3126406" y="7176747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5" h="100965">
                  <a:moveTo>
                    <a:pt x="100520" y="0"/>
                  </a:moveTo>
                  <a:lnTo>
                    <a:pt x="0" y="0"/>
                  </a:lnTo>
                  <a:lnTo>
                    <a:pt x="50260" y="100520"/>
                  </a:lnTo>
                  <a:lnTo>
                    <a:pt x="1005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15" name="object 115"/>
            <p:cNvSpPr/>
            <p:nvPr/>
          </p:nvSpPr>
          <p:spPr>
            <a:xfrm>
              <a:off x="5504406" y="8031168"/>
              <a:ext cx="3344545" cy="442595"/>
            </a:xfrm>
            <a:custGeom>
              <a:avLst/>
              <a:gdLst/>
              <a:ahLst/>
              <a:cxnLst/>
              <a:rect l="l" t="t" r="r" b="b"/>
              <a:pathLst>
                <a:path w="3344545" h="442595">
                  <a:moveTo>
                    <a:pt x="3344402" y="0"/>
                  </a:moveTo>
                  <a:lnTo>
                    <a:pt x="3344402" y="442508"/>
                  </a:lnTo>
                  <a:lnTo>
                    <a:pt x="0" y="442508"/>
                  </a:lnTo>
                  <a:lnTo>
                    <a:pt x="0" y="83874"/>
                  </a:lnTo>
                  <a:lnTo>
                    <a:pt x="0" y="73403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454146" y="8014522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4" h="100965">
                  <a:moveTo>
                    <a:pt x="50260" y="0"/>
                  </a:moveTo>
                  <a:lnTo>
                    <a:pt x="0" y="100520"/>
                  </a:lnTo>
                  <a:lnTo>
                    <a:pt x="100520" y="100520"/>
                  </a:lnTo>
                  <a:lnTo>
                    <a:pt x="502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17" name="object 117"/>
            <p:cNvSpPr/>
            <p:nvPr/>
          </p:nvSpPr>
          <p:spPr>
            <a:xfrm>
              <a:off x="6816546" y="8014324"/>
              <a:ext cx="967105" cy="377825"/>
            </a:xfrm>
            <a:custGeom>
              <a:avLst/>
              <a:gdLst/>
              <a:ahLst/>
              <a:cxnLst/>
              <a:rect l="l" t="t" r="r" b="b"/>
              <a:pathLst>
                <a:path w="967104" h="377825">
                  <a:moveTo>
                    <a:pt x="966963" y="0"/>
                  </a:moveTo>
                  <a:lnTo>
                    <a:pt x="966963" y="377307"/>
                  </a:lnTo>
                  <a:lnTo>
                    <a:pt x="0" y="377307"/>
                  </a:lnTo>
                  <a:lnTo>
                    <a:pt x="0" y="100164"/>
                  </a:lnTo>
                  <a:lnTo>
                    <a:pt x="0" y="89693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18" name="object 118"/>
            <p:cNvSpPr/>
            <p:nvPr/>
          </p:nvSpPr>
          <p:spPr>
            <a:xfrm>
              <a:off x="6766286" y="8013968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5" h="100965">
                  <a:moveTo>
                    <a:pt x="50260" y="0"/>
                  </a:moveTo>
                  <a:lnTo>
                    <a:pt x="0" y="100520"/>
                  </a:lnTo>
                  <a:lnTo>
                    <a:pt x="100520" y="100520"/>
                  </a:lnTo>
                  <a:lnTo>
                    <a:pt x="502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1176026" y="6882796"/>
              <a:ext cx="2606675" cy="771525"/>
            </a:xfrm>
            <a:custGeom>
              <a:avLst/>
              <a:gdLst/>
              <a:ahLst/>
              <a:cxnLst/>
              <a:rect l="l" t="t" r="r" b="b"/>
              <a:pathLst>
                <a:path w="2606675" h="771525">
                  <a:moveTo>
                    <a:pt x="2376482" y="770965"/>
                  </a:moveTo>
                  <a:lnTo>
                    <a:pt x="2606516" y="770965"/>
                  </a:lnTo>
                  <a:lnTo>
                    <a:pt x="2606516" y="0"/>
                  </a:lnTo>
                  <a:lnTo>
                    <a:pt x="0" y="0"/>
                  </a:lnTo>
                  <a:lnTo>
                    <a:pt x="0" y="310211"/>
                  </a:lnTo>
                  <a:lnTo>
                    <a:pt x="0" y="320682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1125766" y="7193007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5" h="100965">
                  <a:moveTo>
                    <a:pt x="100520" y="0"/>
                  </a:moveTo>
                  <a:lnTo>
                    <a:pt x="0" y="0"/>
                  </a:lnTo>
                  <a:lnTo>
                    <a:pt x="50260" y="100520"/>
                  </a:lnTo>
                  <a:lnTo>
                    <a:pt x="1005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21" name="object 121"/>
            <p:cNvSpPr/>
            <p:nvPr/>
          </p:nvSpPr>
          <p:spPr>
            <a:xfrm>
              <a:off x="9314900" y="7737983"/>
              <a:ext cx="254635" cy="0"/>
            </a:xfrm>
            <a:custGeom>
              <a:avLst/>
              <a:gdLst/>
              <a:ahLst/>
              <a:cxnLst/>
              <a:rect l="l" t="t" r="r" b="b"/>
              <a:pathLst>
                <a:path w="254634">
                  <a:moveTo>
                    <a:pt x="254123" y="0"/>
                  </a:moveTo>
                  <a:lnTo>
                    <a:pt x="10470" y="0"/>
                  </a:lnTo>
                  <a:lnTo>
                    <a:pt x="0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22" name="object 122"/>
            <p:cNvSpPr/>
            <p:nvPr/>
          </p:nvSpPr>
          <p:spPr>
            <a:xfrm>
              <a:off x="9224850" y="7687723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5" h="100965">
                  <a:moveTo>
                    <a:pt x="100520" y="0"/>
                  </a:moveTo>
                  <a:lnTo>
                    <a:pt x="0" y="50260"/>
                  </a:lnTo>
                  <a:lnTo>
                    <a:pt x="100520" y="100520"/>
                  </a:lnTo>
                  <a:lnTo>
                    <a:pt x="1005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23" name="object 123"/>
            <p:cNvSpPr/>
            <p:nvPr/>
          </p:nvSpPr>
          <p:spPr>
            <a:xfrm>
              <a:off x="9245791" y="7559978"/>
              <a:ext cx="254635" cy="0"/>
            </a:xfrm>
            <a:custGeom>
              <a:avLst/>
              <a:gdLst/>
              <a:ahLst/>
              <a:cxnLst/>
              <a:rect l="l" t="t" r="r" b="b"/>
              <a:pathLst>
                <a:path w="254634">
                  <a:moveTo>
                    <a:pt x="254123" y="0"/>
                  </a:moveTo>
                  <a:lnTo>
                    <a:pt x="243652" y="0"/>
                  </a:lnTo>
                  <a:lnTo>
                    <a:pt x="0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24" name="object 124"/>
            <p:cNvSpPr/>
            <p:nvPr/>
          </p:nvSpPr>
          <p:spPr>
            <a:xfrm>
              <a:off x="9489445" y="7509718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5" h="100965">
                  <a:moveTo>
                    <a:pt x="0" y="0"/>
                  </a:moveTo>
                  <a:lnTo>
                    <a:pt x="0" y="100520"/>
                  </a:lnTo>
                  <a:lnTo>
                    <a:pt x="100520" y="502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25" name="object 125"/>
            <p:cNvSpPr/>
            <p:nvPr/>
          </p:nvSpPr>
          <p:spPr>
            <a:xfrm>
              <a:off x="8167290" y="7685629"/>
              <a:ext cx="271145" cy="0"/>
            </a:xfrm>
            <a:custGeom>
              <a:avLst/>
              <a:gdLst/>
              <a:ahLst/>
              <a:cxnLst/>
              <a:rect l="l" t="t" r="r" b="b"/>
              <a:pathLst>
                <a:path w="271145">
                  <a:moveTo>
                    <a:pt x="0" y="0"/>
                  </a:moveTo>
                  <a:lnTo>
                    <a:pt x="260414" y="0"/>
                  </a:lnTo>
                  <a:lnTo>
                    <a:pt x="270885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26" name="object 126"/>
            <p:cNvSpPr/>
            <p:nvPr/>
          </p:nvSpPr>
          <p:spPr>
            <a:xfrm>
              <a:off x="8427704" y="7635369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5" h="100965">
                  <a:moveTo>
                    <a:pt x="0" y="0"/>
                  </a:moveTo>
                  <a:lnTo>
                    <a:pt x="0" y="100520"/>
                  </a:lnTo>
                  <a:lnTo>
                    <a:pt x="100520" y="502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134" name="Date Placeholder 13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4/8/2025, Lecture 18</a:t>
            </a:r>
            <a:endParaRPr lang="en-US"/>
          </a:p>
        </p:txBody>
      </p:sp>
      <p:sp>
        <p:nvSpPr>
          <p:cNvPr id="135" name="Footer Placeholder 1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GPU Programming, the C++ Way</a:t>
            </a:r>
            <a:endParaRPr lang="en-US"/>
          </a:p>
        </p:txBody>
      </p:sp>
      <p:sp>
        <p:nvSpPr>
          <p:cNvPr id="136" name="Slide Number Placeholder 13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57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1 - Welcome and Getting Started</Template>
  <TotalTime>7451</TotalTime>
  <Words>6505</Words>
  <Application>Microsoft Office PowerPoint</Application>
  <PresentationFormat>Widescreen</PresentationFormat>
  <Paragraphs>825</Paragraphs>
  <Slides>57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7" baseType="lpstr">
      <vt:lpstr>Arial</vt:lpstr>
      <vt:lpstr>Calibri</vt:lpstr>
      <vt:lpstr>Cambria Math</vt:lpstr>
      <vt:lpstr>Century Schoolbook</vt:lpstr>
      <vt:lpstr>Consolas</vt:lpstr>
      <vt:lpstr>Myriad Pro Cond</vt:lpstr>
      <vt:lpstr>Tahoma</vt:lpstr>
      <vt:lpstr>Times New Roman</vt:lpstr>
      <vt:lpstr>Wingdings 2</vt:lpstr>
      <vt:lpstr>View</vt:lpstr>
      <vt:lpstr>GPU Programming, the C++ Way</vt:lpstr>
      <vt:lpstr>The HPC Hardware Landscape</vt:lpstr>
      <vt:lpstr>Industry Estimate: Cost of Coding</vt:lpstr>
      <vt:lpstr>What is Kokkos?</vt:lpstr>
      <vt:lpstr>Example Uses of Kokkos</vt:lpstr>
      <vt:lpstr>The Kokkos Ecosystem</vt:lpstr>
      <vt:lpstr>Data-parallel Patterns (Algorithms)</vt:lpstr>
      <vt:lpstr>Data-parallel Patterns and Work</vt:lpstr>
      <vt:lpstr>PowerPoint Presentation</vt:lpstr>
      <vt:lpstr>Using Kokkos for Data-parallel Patterns (Algorithms)</vt:lpstr>
      <vt:lpstr>Using Kokkos for Data-parallel Patterns (Algorithms)</vt:lpstr>
      <vt:lpstr>Using Kokkos for Data-parallel Patterns (Algorithms)</vt:lpstr>
      <vt:lpstr>Using Kokkos for Data-parallel Patterns (Algorithms)</vt:lpstr>
      <vt:lpstr>Scalar Integration Example</vt:lpstr>
      <vt:lpstr>Scalar Integration Example</vt:lpstr>
      <vt:lpstr>Scalar Integration Example</vt:lpstr>
      <vt:lpstr>Use reduce instead of plain for</vt:lpstr>
      <vt:lpstr>Kokkos Debug Support</vt:lpstr>
      <vt:lpstr>Summary so far</vt:lpstr>
      <vt:lpstr>Kokkos Views</vt:lpstr>
      <vt:lpstr>Kokkos Views: Motivation</vt:lpstr>
      <vt:lpstr>Kokkos Views</vt:lpstr>
      <vt:lpstr>Kokkos Views</vt:lpstr>
      <vt:lpstr>Lifecycle of a Kokkos View</vt:lpstr>
      <vt:lpstr>View Properties</vt:lpstr>
      <vt:lpstr>Execution Spaces</vt:lpstr>
      <vt:lpstr>Execution Spaces</vt:lpstr>
      <vt:lpstr>Execution Spaces</vt:lpstr>
      <vt:lpstr>Execution Spaces</vt:lpstr>
      <vt:lpstr>Execution Spaces</vt:lpstr>
      <vt:lpstr>Memory Spaces</vt:lpstr>
      <vt:lpstr>Memory Spaces</vt:lpstr>
      <vt:lpstr>Memory Spaces</vt:lpstr>
      <vt:lpstr>Memory Spaces</vt:lpstr>
      <vt:lpstr>Execution and Memory Spaces</vt:lpstr>
      <vt:lpstr>Execution and Memory Spaces</vt:lpstr>
      <vt:lpstr>Execution and Memory Spaces</vt:lpstr>
      <vt:lpstr>Mirroring Pattern</vt:lpstr>
      <vt:lpstr>Mirrors of Views in HostSpace</vt:lpstr>
      <vt:lpstr>Views and Spaces Summary</vt:lpstr>
      <vt:lpstr>Managing Memory Access Patterns for Performance Portability</vt:lpstr>
      <vt:lpstr>Example: Inner Product</vt:lpstr>
      <vt:lpstr>Example: Inner Product</vt:lpstr>
      <vt:lpstr>Important concept: Layout</vt:lpstr>
      <vt:lpstr>What was not covered</vt:lpstr>
      <vt:lpstr>Kokkos and HPX</vt:lpstr>
      <vt:lpstr>Integrate Kokkos with HPX</vt:lpstr>
      <vt:lpstr>Build System Support</vt:lpstr>
      <vt:lpstr>Asynchronous parallel_for</vt:lpstr>
      <vt:lpstr>Asynchronous parallel_reduce</vt:lpstr>
      <vt:lpstr>HPX Executors for Kokkos</vt:lpstr>
      <vt:lpstr>Execution Policies for Kokkos</vt:lpstr>
      <vt:lpstr>HPX Algorithms</vt:lpstr>
      <vt:lpstr>Asynchronous HPX Algorithms</vt:lpstr>
      <vt:lpstr>Multi-dimensional Arrays</vt:lpstr>
      <vt:lpstr>Conclusions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</dc:title>
  <dc:creator>Ronnie Ward</dc:creator>
  <cp:lastModifiedBy>Hartmut Kaiser</cp:lastModifiedBy>
  <cp:revision>510</cp:revision>
  <dcterms:created xsi:type="dcterms:W3CDTF">1601-01-01T00:00:00Z</dcterms:created>
  <dcterms:modified xsi:type="dcterms:W3CDTF">2025-04-08T15:10:09Z</dcterms:modified>
</cp:coreProperties>
</file>