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8"/>
  </p:notesMasterIdLst>
  <p:sldIdLst>
    <p:sldId id="256" r:id="rId2"/>
    <p:sldId id="318" r:id="rId3"/>
    <p:sldId id="401" r:id="rId4"/>
    <p:sldId id="402" r:id="rId5"/>
    <p:sldId id="403" r:id="rId6"/>
    <p:sldId id="404" r:id="rId7"/>
    <p:sldId id="406" r:id="rId8"/>
    <p:sldId id="451" r:id="rId9"/>
    <p:sldId id="461" r:id="rId10"/>
    <p:sldId id="454" r:id="rId11"/>
    <p:sldId id="456" r:id="rId12"/>
    <p:sldId id="455" r:id="rId13"/>
    <p:sldId id="414" r:id="rId14"/>
    <p:sldId id="472" r:id="rId15"/>
    <p:sldId id="473" r:id="rId16"/>
    <p:sldId id="474" r:id="rId17"/>
    <p:sldId id="416" r:id="rId18"/>
    <p:sldId id="492" r:id="rId19"/>
    <p:sldId id="493" r:id="rId20"/>
    <p:sldId id="420" r:id="rId21"/>
    <p:sldId id="417" r:id="rId22"/>
    <p:sldId id="470" r:id="rId23"/>
    <p:sldId id="471" r:id="rId24"/>
    <p:sldId id="424" r:id="rId25"/>
    <p:sldId id="419" r:id="rId26"/>
    <p:sldId id="421" r:id="rId27"/>
    <p:sldId id="422" r:id="rId28"/>
    <p:sldId id="423" r:id="rId29"/>
    <p:sldId id="350" r:id="rId30"/>
    <p:sldId id="351" r:id="rId31"/>
    <p:sldId id="462" r:id="rId32"/>
    <p:sldId id="464" r:id="rId33"/>
    <p:sldId id="465" r:id="rId34"/>
    <p:sldId id="354" r:id="rId35"/>
    <p:sldId id="475" r:id="rId36"/>
    <p:sldId id="477" r:id="rId37"/>
    <p:sldId id="466" r:id="rId38"/>
    <p:sldId id="479" r:id="rId39"/>
    <p:sldId id="467" r:id="rId40"/>
    <p:sldId id="478" r:id="rId41"/>
    <p:sldId id="468" r:id="rId42"/>
    <p:sldId id="480" r:id="rId43"/>
    <p:sldId id="469" r:id="rId44"/>
    <p:sldId id="481" r:id="rId45"/>
    <p:sldId id="494" r:id="rId46"/>
    <p:sldId id="31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pos="3024" userDrawn="1">
          <p15:clr>
            <a:srgbClr val="A4A3A4"/>
          </p15:clr>
        </p15:guide>
        <p15:guide id="4" orient="horz" pos="3984" userDrawn="1">
          <p15:clr>
            <a:srgbClr val="A4A3A4"/>
          </p15:clr>
        </p15:guide>
        <p15:guide id="5" pos="6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787"/>
    <a:srgbClr val="A87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38" y="210"/>
      </p:cViewPr>
      <p:guideLst>
        <p:guide orient="horz" pos="1320"/>
        <p:guide pos="7248"/>
        <p:guide pos="3024"/>
        <p:guide orient="horz" pos="3984"/>
        <p:guide pos="6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198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19" cy="1691641"/>
          </a:xfrm>
        </p:spPr>
        <p:txBody>
          <a:bodyPr>
            <a:normAutofit/>
          </a:bodyPr>
          <a:lstStyle>
            <a:lvl1pPr marL="0" indent="0" algn="l">
              <a:buNone/>
              <a:defRPr sz="2199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15" indent="0" algn="ctr">
              <a:buNone/>
              <a:defRPr sz="2199"/>
            </a:lvl2pPr>
            <a:lvl3pPr marL="914230" indent="0" algn="ctr">
              <a:buNone/>
              <a:defRPr sz="2199"/>
            </a:lvl3pPr>
            <a:lvl4pPr marL="1371345" indent="0" algn="ctr">
              <a:buNone/>
              <a:defRPr sz="1999"/>
            </a:lvl4pPr>
            <a:lvl5pPr marL="1828460" indent="0" algn="ctr">
              <a:buNone/>
              <a:defRPr sz="1999"/>
            </a:lvl5pPr>
            <a:lvl6pPr marL="2285577" indent="0" algn="ctr">
              <a:buNone/>
              <a:defRPr sz="1999"/>
            </a:lvl6pPr>
            <a:lvl7pPr marL="2742692" indent="0" algn="ctr">
              <a:buNone/>
              <a:defRPr sz="1999"/>
            </a:lvl7pPr>
            <a:lvl8pPr marL="3199806" indent="0" algn="ctr">
              <a:buNone/>
              <a:defRPr sz="1999"/>
            </a:lvl8pPr>
            <a:lvl9pPr marL="3656921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9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1"/>
            <a:ext cx="2476501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1"/>
            <a:ext cx="7734301" cy="58975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05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40" y="2698852"/>
            <a:ext cx="7277733" cy="553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98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40" y="3446781"/>
            <a:ext cx="3890009" cy="70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9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198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19" cy="1691641"/>
          </a:xfrm>
        </p:spPr>
        <p:txBody>
          <a:bodyPr anchor="t">
            <a:normAutofit/>
          </a:bodyPr>
          <a:lstStyle>
            <a:lvl1pPr marL="0" indent="0">
              <a:buNone/>
              <a:defRPr sz="2199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15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23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46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57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269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980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692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3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1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9" b="0">
                <a:solidFill>
                  <a:schemeClr val="tx2"/>
                </a:solidFill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3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1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99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marL="0" lvl="0" indent="0" algn="l" defTabSz="914230" rtl="0" eaLnBrk="1" latinLnBrk="0" hangingPunct="1">
              <a:lnSpc>
                <a:spcPct val="90000"/>
              </a:lnSpc>
              <a:spcBef>
                <a:spcPts val="1999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1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660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457202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7" y="2099735"/>
            <a:ext cx="3200400" cy="38100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99"/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257802"/>
            <a:ext cx="9982201" cy="914399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1292840" cy="51289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15" indent="0">
              <a:buNone/>
              <a:defRPr sz="2800"/>
            </a:lvl2pPr>
            <a:lvl3pPr marL="914230" indent="0">
              <a:buNone/>
              <a:defRPr sz="2399"/>
            </a:lvl3pPr>
            <a:lvl4pPr marL="1371345" indent="0">
              <a:buNone/>
              <a:defRPr sz="1999"/>
            </a:lvl4pPr>
            <a:lvl5pPr marL="1828460" indent="0">
              <a:buNone/>
              <a:defRPr sz="1999"/>
            </a:lvl5pPr>
            <a:lvl6pPr marL="2285577" indent="0">
              <a:buNone/>
              <a:defRPr sz="1999"/>
            </a:lvl6pPr>
            <a:lvl7pPr marL="2742692" indent="0">
              <a:buNone/>
              <a:defRPr sz="1999"/>
            </a:lvl7pPr>
            <a:lvl8pPr marL="3199806" indent="0">
              <a:buNone/>
              <a:defRPr sz="1999"/>
            </a:lvl8pPr>
            <a:lvl9pPr marL="3656921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6108590"/>
            <a:ext cx="9982201" cy="59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99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828801"/>
            <a:ext cx="859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4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39" y="6172201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230" rtl="0" eaLnBrk="1" latinLnBrk="0" hangingPunct="1">
        <a:lnSpc>
          <a:spcPct val="90000"/>
        </a:lnSpc>
        <a:spcBef>
          <a:spcPct val="0"/>
        </a:spcBef>
        <a:buNone/>
        <a:defRPr sz="4399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30" rtl="0" eaLnBrk="1" latinLnBrk="0" hangingPunct="1">
        <a:lnSpc>
          <a:spcPct val="95000"/>
        </a:lnSpc>
        <a:spcBef>
          <a:spcPts val="1399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999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115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38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5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65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79923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99703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899647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199592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499536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3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7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2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6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1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Parallelism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HPX (1)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19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teaching.hkaiser.org/spring2025/csc4400/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Replicated Processes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3577" r="20464"/>
          <a:stretch/>
        </p:blipFill>
        <p:spPr>
          <a:xfrm>
            <a:off x="1588168" y="3424631"/>
            <a:ext cx="8614611" cy="32697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84353" y="1585359"/>
            <a:ext cx="3934165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[])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uint32_t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en-US" sz="1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uint32_t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stol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0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0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5615" y="1585358"/>
            <a:ext cx="3934165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[])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uint32_t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en-US" sz="1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uint32_t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stol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0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0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9325" y="1585360"/>
            <a:ext cx="3934165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[])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uint32_t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en-US" sz="1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uint32_t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stol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0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0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68" y="1585360"/>
            <a:ext cx="3934165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[])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uint32_t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en-US" sz="1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uint32_t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stol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0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sz="10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endParaRPr lang="en-US" sz="1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0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04468" y="5689760"/>
            <a:ext cx="10633" cy="827998"/>
          </a:xfrm>
          <a:prstGeom prst="straightConnector1">
            <a:avLst/>
          </a:prstGeom>
          <a:ln w="38100">
            <a:solidFill>
              <a:srgbClr val="A87BD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5101" y="6517758"/>
            <a:ext cx="2756615" cy="0"/>
          </a:xfrm>
          <a:prstGeom prst="straightConnector1">
            <a:avLst/>
          </a:prstGeom>
          <a:ln w="38100">
            <a:solidFill>
              <a:srgbClr val="A87BD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571716" y="5689760"/>
            <a:ext cx="0" cy="827998"/>
          </a:xfrm>
          <a:prstGeom prst="straightConnector1">
            <a:avLst/>
          </a:prstGeom>
          <a:ln w="38100">
            <a:solidFill>
              <a:srgbClr val="A87BD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71716" y="6517758"/>
            <a:ext cx="2785929" cy="0"/>
          </a:xfrm>
          <a:prstGeom prst="straightConnector1">
            <a:avLst/>
          </a:prstGeom>
          <a:ln w="38100">
            <a:solidFill>
              <a:srgbClr val="A87BD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348205" y="5768411"/>
            <a:ext cx="9440" cy="749347"/>
          </a:xfrm>
          <a:prstGeom prst="straightConnector1">
            <a:avLst/>
          </a:prstGeom>
          <a:ln w="38100">
            <a:solidFill>
              <a:srgbClr val="A87BD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348205" y="6517758"/>
            <a:ext cx="2026247" cy="0"/>
          </a:xfrm>
          <a:prstGeom prst="straightConnector1">
            <a:avLst/>
          </a:prstGeom>
          <a:ln w="38100">
            <a:solidFill>
              <a:srgbClr val="A87BD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9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HPX Collective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758" y="1828801"/>
            <a:ext cx="900335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assume that process with </a:t>
            </a:r>
            <a:r>
              <a:rPr lang="en-US" dirty="0" err="1" smtClean="0">
                <a:latin typeface="Consolas" panose="020B0609020204030204" pitchFamily="49" charset="0"/>
              </a:rPr>
              <a:t>locality_id</a:t>
            </a:r>
            <a:r>
              <a:rPr lang="en-US" dirty="0" smtClean="0">
                <a:latin typeface="Consolas" panose="020B0609020204030204" pitchFamily="49" charset="0"/>
              </a:rPr>
              <a:t> == 0</a:t>
            </a:r>
            <a:r>
              <a:rPr lang="en-US" dirty="0" smtClean="0"/>
              <a:t> receives </a:t>
            </a:r>
            <a:r>
              <a:rPr lang="en-US" dirty="0" smtClean="0">
                <a:latin typeface="Consolas" panose="020B0609020204030204" pitchFamily="49" charset="0"/>
              </a:rPr>
              <a:t>N</a:t>
            </a:r>
            <a:r>
              <a:rPr lang="en-US" dirty="0"/>
              <a:t> </a:t>
            </a:r>
            <a:r>
              <a:rPr lang="en-US" dirty="0" smtClean="0"/>
              <a:t>from the command line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/>
              <a:t>This process sends </a:t>
            </a:r>
            <a:r>
              <a:rPr lang="en-US" dirty="0" smtClean="0">
                <a:latin typeface="Consolas" panose="020B0609020204030204" pitchFamily="49" charset="0"/>
              </a:rPr>
              <a:t>N</a:t>
            </a:r>
            <a:r>
              <a:rPr lang="en-US" dirty="0" smtClean="0"/>
              <a:t> to all others</a:t>
            </a:r>
          </a:p>
          <a:p>
            <a:pPr lvl="1"/>
            <a:r>
              <a:rPr lang="en-US" dirty="0" smtClean="0"/>
              <a:t>This is an operation that is called </a:t>
            </a:r>
            <a:r>
              <a:rPr lang="en-US" dirty="0" smtClean="0">
                <a:latin typeface="Consolas" panose="020B0609020204030204" pitchFamily="49" charset="0"/>
              </a:rPr>
              <a:t>broadcast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broadcast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get_world_communicator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/>
              <a:t>Every process calculates its own </a:t>
            </a:r>
            <a:r>
              <a:rPr lang="en-US" sz="1800" dirty="0">
                <a:latin typeface="Consolas" panose="020B0609020204030204" pitchFamily="49" charset="0"/>
              </a:rPr>
              <a:t>begin</a:t>
            </a:r>
            <a:r>
              <a:rPr lang="en-US" dirty="0" smtClean="0"/>
              <a:t> and </a:t>
            </a:r>
            <a:r>
              <a:rPr lang="en-US" sz="1799" dirty="0">
                <a:latin typeface="Consolas" panose="020B0609020204030204" pitchFamily="49" charset="0"/>
              </a:rPr>
              <a:t>end</a:t>
            </a:r>
            <a:r>
              <a:rPr lang="en-US" dirty="0" smtClean="0"/>
              <a:t> based on its </a:t>
            </a:r>
            <a:r>
              <a:rPr lang="en-US" sz="1799" dirty="0" err="1">
                <a:latin typeface="Consolas" panose="020B0609020204030204" pitchFamily="49" charset="0"/>
              </a:rPr>
              <a:t>locality_id</a:t>
            </a:r>
            <a:endParaRPr lang="en-US" sz="1799" dirty="0">
              <a:latin typeface="Consolas" panose="020B0609020204030204" pitchFamily="49" charset="0"/>
            </a:endParaRPr>
          </a:p>
          <a:p>
            <a:r>
              <a:rPr lang="en-US" dirty="0" smtClean="0"/>
              <a:t>Every process now computes part of the overall solution</a:t>
            </a:r>
          </a:p>
          <a:p>
            <a:r>
              <a:rPr lang="en-US" dirty="0" smtClean="0"/>
              <a:t>So every process needs to provide its partial result, all of which need to be consolidated</a:t>
            </a:r>
          </a:p>
          <a:p>
            <a:pPr lvl="1"/>
            <a:r>
              <a:rPr lang="en-US" dirty="0" smtClean="0"/>
              <a:t>This is an operation that is called </a:t>
            </a:r>
            <a:r>
              <a:rPr lang="en-US" spc="10" dirty="0">
                <a:latin typeface="Consolas" panose="020B0609020204030204" pitchFamily="49" charset="0"/>
              </a:rPr>
              <a:t>reduce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get_world_communicator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plus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DropDee</a:t>
            </a:r>
            <a:r>
              <a:rPr lang="en-US" dirty="0" smtClean="0"/>
              <a:t>’ using HPX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3" y="1828800"/>
            <a:ext cx="6351710" cy="4937125"/>
          </a:xfrm>
        </p:spPr>
        <p:txBody>
          <a:bodyPr>
            <a:normAutofit fontScale="70000" lnSpcReduction="20000"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uint32_t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get_num_localities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uint32_t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get_locality_id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stol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broadcast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get_world_communicator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74531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get_world_communicator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767587" y="1828801"/>
            <a:ext cx="3368842" cy="4351338"/>
          </a:xfrm>
        </p:spPr>
        <p:txBody>
          <a:bodyPr>
            <a:noAutofit/>
          </a:bodyPr>
          <a:lstStyle/>
          <a:p>
            <a:r>
              <a:rPr lang="en-US" sz="1800" dirty="0"/>
              <a:t>Get our locality </a:t>
            </a:r>
            <a:r>
              <a:rPr lang="en-US" sz="1800" dirty="0" smtClean="0"/>
              <a:t>id </a:t>
            </a:r>
            <a:r>
              <a:rPr lang="en-US" sz="1800" dirty="0"/>
              <a:t>and number of other nodes</a:t>
            </a:r>
          </a:p>
          <a:p>
            <a:r>
              <a:rPr lang="en-US" sz="1800" dirty="0"/>
              <a:t>L</a:t>
            </a:r>
            <a:r>
              <a:rPr lang="en-US" sz="1800" dirty="0" smtClean="0"/>
              <a:t>ocality </a:t>
            </a:r>
            <a:r>
              <a:rPr lang="en-US" sz="1800" dirty="0"/>
              <a:t>0 gets </a:t>
            </a:r>
            <a:r>
              <a:rPr lang="en-US" sz="1800" dirty="0" smtClean="0"/>
              <a:t>N, shares </a:t>
            </a:r>
            <a:r>
              <a:rPr lang="en-US" sz="1800" dirty="0"/>
              <a:t>N</a:t>
            </a:r>
          </a:p>
          <a:p>
            <a:r>
              <a:rPr lang="en-US" sz="1800" dirty="0"/>
              <a:t>Everyone computes their own </a:t>
            </a:r>
            <a:r>
              <a:rPr lang="en-US" sz="1800" dirty="0" smtClean="0"/>
              <a:t>partial result </a:t>
            </a:r>
          </a:p>
          <a:p>
            <a:r>
              <a:rPr lang="en-US" sz="1800" dirty="0"/>
              <a:t>L</a:t>
            </a:r>
            <a:r>
              <a:rPr lang="en-US" sz="1800" dirty="0" smtClean="0"/>
              <a:t>ocality </a:t>
            </a:r>
            <a:r>
              <a:rPr lang="en-US" sz="1800" dirty="0"/>
              <a:t>0 collects all </a:t>
            </a:r>
            <a:r>
              <a:rPr lang="en-US" sz="1800" dirty="0" smtClean="0"/>
              <a:t>partial results</a:t>
            </a:r>
            <a:r>
              <a:rPr lang="en-US" sz="1800" dirty="0"/>
              <a:t>, adds them, and </a:t>
            </a:r>
            <a:r>
              <a:rPr lang="en-US" sz="1800" dirty="0" smtClean="0"/>
              <a:t>prints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pattern is ubiquitous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659655" y="2040556"/>
            <a:ext cx="2107932" cy="288758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02931" y="2695074"/>
            <a:ext cx="1164656" cy="404261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55521" y="3445845"/>
            <a:ext cx="1512066" cy="886873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55521" y="4494999"/>
            <a:ext cx="1512066" cy="1230683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Sequential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Every </a:t>
            </a:r>
            <a:r>
              <a:rPr lang="en-US" sz="2000" dirty="0"/>
              <a:t>process can only read/write its </a:t>
            </a:r>
            <a:r>
              <a:rPr lang="en-US" sz="2000" dirty="0" smtClean="0"/>
              <a:t>own memory</a:t>
            </a:r>
          </a:p>
          <a:p>
            <a:pPr lvl="1"/>
            <a:r>
              <a:rPr lang="en-US" sz="1800" dirty="0" smtClean="0"/>
              <a:t>One process sends data</a:t>
            </a:r>
          </a:p>
          <a:p>
            <a:pPr lvl="1"/>
            <a:r>
              <a:rPr lang="en-US" sz="1800" dirty="0" smtClean="0"/>
              <a:t>Other processes receive data</a:t>
            </a:r>
          </a:p>
          <a:p>
            <a:r>
              <a:rPr lang="en-US" dirty="0"/>
              <a:t>Communicating Sequential </a:t>
            </a:r>
            <a:r>
              <a:rPr lang="en-US" dirty="0" smtClean="0"/>
              <a:t>Processes operate purely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local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800" dirty="0" smtClean="0"/>
              <a:t>Every process talks to its own memory and to its own networking interface</a:t>
            </a:r>
          </a:p>
          <a:p>
            <a:pPr lvl="1"/>
            <a:r>
              <a:rPr lang="en-US" sz="1800" dirty="0" smtClean="0"/>
              <a:t>It </a:t>
            </a:r>
            <a:r>
              <a:rPr lang="en-US" sz="1800" dirty="0"/>
              <a:t>is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if</a:t>
            </a:r>
            <a:r>
              <a:rPr lang="en-US" sz="1800" dirty="0"/>
              <a:t> </a:t>
            </a:r>
            <a:r>
              <a:rPr lang="en-US" sz="1800" dirty="0" smtClean="0"/>
              <a:t>we operated in shared </a:t>
            </a:r>
            <a:r>
              <a:rPr lang="en-US" sz="1800" dirty="0"/>
              <a:t>memory, but it is purely local</a:t>
            </a:r>
          </a:p>
          <a:p>
            <a:r>
              <a:rPr lang="en-US" sz="2000" dirty="0"/>
              <a:t>When we run </a:t>
            </a:r>
            <a:r>
              <a:rPr lang="en-US" sz="2000" dirty="0" smtClean="0"/>
              <a:t>a </a:t>
            </a:r>
            <a:r>
              <a:rPr lang="en-US" sz="2000" dirty="0"/>
              <a:t>“parallel program” we aren’t running a parallel </a:t>
            </a:r>
            <a:r>
              <a:rPr lang="en-US" sz="2000" dirty="0" smtClean="0"/>
              <a:t>program (no ‘distributed parallelism’)</a:t>
            </a:r>
            <a:endParaRPr lang="en-US" sz="2000" dirty="0"/>
          </a:p>
          <a:p>
            <a:pPr lvl="1"/>
            <a:r>
              <a:rPr lang="en-US" sz="1800" dirty="0"/>
              <a:t>We are running multiple copies of </a:t>
            </a:r>
            <a:r>
              <a:rPr lang="en-US" sz="1800" dirty="0" smtClean="0"/>
              <a:t>a </a:t>
            </a:r>
            <a:r>
              <a:rPr lang="en-US" sz="1800" dirty="0"/>
              <a:t>sequential </a:t>
            </a:r>
            <a:r>
              <a:rPr lang="en-US" sz="1800" dirty="0" smtClean="0"/>
              <a:t>program (nowadays possibly locally parallelized)</a:t>
            </a:r>
          </a:p>
          <a:p>
            <a:pPr lvl="1"/>
            <a:r>
              <a:rPr lang="en-US" sz="1800" dirty="0"/>
              <a:t>All copies execute exactly </a:t>
            </a:r>
            <a:r>
              <a:rPr lang="en-US" sz="1800" dirty="0" smtClean="0"/>
              <a:t>the </a:t>
            </a:r>
            <a:r>
              <a:rPr lang="en-US" sz="1800" dirty="0"/>
              <a:t>same code (not in lock step)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3" y="1828801"/>
            <a:ext cx="9815702" cy="4351338"/>
          </a:xfrm>
        </p:spPr>
        <p:txBody>
          <a:bodyPr>
            <a:noAutofit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cstdint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include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88925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A31515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/hpx.hpp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     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make all of HPX available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88925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A31515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/hpx_main.hpp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initialize HPX before main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A1BFF"/>
                </a:solidFill>
                <a:latin typeface="Consolas" panose="020B06090202040302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uint32_t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get_num_localities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::sync);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uint32_t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get_locality_id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Hello world!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I am {} of {}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HPX World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32193-820A-7BB6-F390-3E8D9756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5030C-50DE-8047-96F4-CFF8911F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HPX </a:t>
            </a:r>
            <a:r>
              <a:rPr lang="en-US" dirty="0" err="1" smtClean="0"/>
              <a:t>CMake</a:t>
            </a:r>
            <a:r>
              <a:rPr lang="en-US" dirty="0" smtClean="0"/>
              <a:t>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804932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project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(spring2025-csc4700-distributed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(CMAKE_CXX_STANDARD 23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# possible values: 17, 20, 23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find_package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(HPX REQUIRED)  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#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make HPX available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#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create an executable </a:t>
            </a:r>
            <a:r>
              <a:rPr lang="en-US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hello_world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from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hello_world.cpp and link it to HPX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add_executable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hello_world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code/hello_world.cpp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target_link_libraries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hello_world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PRIVATE HPX::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HPX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wrap_main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# make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sure main() is run on all localities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None/>
            </a:pP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target_compile_definitions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hello_world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PRIVATE HPX_HAVE_RUN_MAIN_EVERYWHERE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None/>
            </a:pP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15</a:t>
            </a:fld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1743341" y="5856415"/>
            <a:ext cx="1726251" cy="612648"/>
          </a:xfrm>
          <a:prstGeom prst="borderCallout1">
            <a:avLst>
              <a:gd name="adj1" fmla="val 27119"/>
              <a:gd name="adj2" fmla="val 98103"/>
              <a:gd name="adj3" fmla="val -46885"/>
              <a:gd name="adj4" fmla="val 28943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468177" y="5024927"/>
            <a:ext cx="3907858" cy="709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an HPX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 four copies of </a:t>
            </a:r>
            <a:r>
              <a:rPr lang="en-US" dirty="0" err="1" smtClean="0"/>
              <a:t>hello_world</a:t>
            </a:r>
            <a:r>
              <a:rPr lang="en-US" dirty="0" smtClean="0"/>
              <a:t>:</a:t>
            </a:r>
          </a:p>
          <a:p>
            <a:pPr marL="274269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269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&gt; hpxrun.py </a:t>
            </a:r>
            <a:r>
              <a:rPr lang="en-US" dirty="0">
                <a:latin typeface="Consolas" panose="020B0609020204030204" pitchFamily="49" charset="0"/>
              </a:rPr>
              <a:t>--</a:t>
            </a:r>
            <a:r>
              <a:rPr lang="en-US" dirty="0" smtClean="0">
                <a:latin typeface="Consolas" panose="020B0609020204030204" pitchFamily="49" charset="0"/>
              </a:rPr>
              <a:t>localities=4 ./</a:t>
            </a:r>
            <a:r>
              <a:rPr lang="en-US" dirty="0" err="1" smtClean="0">
                <a:latin typeface="Consolas" panose="020B0609020204030204" pitchFamily="49" charset="0"/>
              </a:rPr>
              <a:t>hello_world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sz="2000" dirty="0" smtClean="0"/>
              <a:t>Output </a:t>
            </a:r>
            <a:r>
              <a:rPr lang="en-US" sz="2000" dirty="0"/>
              <a:t>(printed from all processes since this was local on my laptop</a:t>
            </a:r>
            <a:r>
              <a:rPr lang="en-US" sz="2000" dirty="0" smtClean="0"/>
              <a:t>):</a:t>
            </a:r>
            <a:endParaRPr lang="en-US" sz="2000" dirty="0"/>
          </a:p>
          <a:p>
            <a:pPr marL="274269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619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latin typeface="Consolas" panose="020B0609020204030204" pitchFamily="49" charset="0"/>
              </a:rPr>
              <a:t>Hello world! I </a:t>
            </a:r>
            <a:r>
              <a:rPr lang="en-US" dirty="0">
                <a:latin typeface="Consolas" panose="020B0609020204030204" pitchFamily="49" charset="0"/>
              </a:rPr>
              <a:t>am </a:t>
            </a:r>
            <a:r>
              <a:rPr lang="en-US" dirty="0" smtClean="0">
                <a:latin typeface="Consolas" panose="020B0609020204030204" pitchFamily="49" charset="0"/>
              </a:rPr>
              <a:t>0 </a:t>
            </a:r>
            <a:r>
              <a:rPr lang="en-US" dirty="0">
                <a:latin typeface="Consolas" panose="020B0609020204030204" pitchFamily="49" charset="0"/>
              </a:rPr>
              <a:t>of 4</a:t>
            </a:r>
            <a:endParaRPr lang="en-US" dirty="0" smtClean="0">
              <a:latin typeface="Consolas" panose="020B0609020204030204" pitchFamily="49" charset="0"/>
            </a:endParaRPr>
          </a:p>
          <a:p>
            <a:pPr marL="4619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Hello world! I am </a:t>
            </a:r>
            <a:r>
              <a:rPr lang="en-US" dirty="0" smtClean="0">
                <a:latin typeface="Consolas" panose="020B0609020204030204" pitchFamily="49" charset="0"/>
              </a:rPr>
              <a:t>1 </a:t>
            </a:r>
            <a:r>
              <a:rPr lang="en-US" dirty="0">
                <a:latin typeface="Consolas" panose="020B0609020204030204" pitchFamily="49" charset="0"/>
              </a:rPr>
              <a:t>of </a:t>
            </a:r>
            <a:r>
              <a:rPr lang="en-US" dirty="0" smtClean="0">
                <a:latin typeface="Consolas" panose="020B0609020204030204" pitchFamily="49" charset="0"/>
              </a:rPr>
              <a:t>4</a:t>
            </a:r>
            <a:endParaRPr lang="en-US" dirty="0">
              <a:latin typeface="Consolas" panose="020B0609020204030204" pitchFamily="49" charset="0"/>
            </a:endParaRPr>
          </a:p>
          <a:p>
            <a:pPr marL="4619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latin typeface="Consolas" panose="020B0609020204030204" pitchFamily="49" charset="0"/>
              </a:rPr>
              <a:t>Hello </a:t>
            </a:r>
            <a:r>
              <a:rPr lang="en-US" dirty="0">
                <a:latin typeface="Consolas" panose="020B0609020204030204" pitchFamily="49" charset="0"/>
              </a:rPr>
              <a:t>world! I am </a:t>
            </a:r>
            <a:r>
              <a:rPr lang="en-US" dirty="0" smtClean="0">
                <a:latin typeface="Consolas" panose="020B0609020204030204" pitchFamily="49" charset="0"/>
              </a:rPr>
              <a:t>2 </a:t>
            </a:r>
            <a:r>
              <a:rPr lang="en-US" dirty="0">
                <a:latin typeface="Consolas" panose="020B0609020204030204" pitchFamily="49" charset="0"/>
              </a:rPr>
              <a:t>of </a:t>
            </a:r>
            <a:r>
              <a:rPr lang="en-US" dirty="0" smtClean="0">
                <a:latin typeface="Consolas" panose="020B0609020204030204" pitchFamily="49" charset="0"/>
              </a:rPr>
              <a:t>4</a:t>
            </a:r>
            <a:endParaRPr lang="en-US" dirty="0">
              <a:latin typeface="Consolas" panose="020B0609020204030204" pitchFamily="49" charset="0"/>
            </a:endParaRPr>
          </a:p>
          <a:p>
            <a:pPr marL="4619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Hello world! I am </a:t>
            </a:r>
            <a:r>
              <a:rPr lang="en-US" dirty="0" smtClean="0">
                <a:latin typeface="Consolas" panose="020B0609020204030204" pitchFamily="49" charset="0"/>
              </a:rPr>
              <a:t>3 </a:t>
            </a:r>
            <a:r>
              <a:rPr lang="en-US" dirty="0">
                <a:latin typeface="Consolas" panose="020B0609020204030204" pitchFamily="49" charset="0"/>
              </a:rPr>
              <a:t>of </a:t>
            </a:r>
            <a:r>
              <a:rPr lang="en-US" dirty="0" smtClean="0">
                <a:latin typeface="Consolas" panose="020B0609020204030204" pitchFamily="49" charset="0"/>
              </a:rPr>
              <a:t>4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Consolas" panose="020B0609020204030204" pitchFamily="49" charset="0"/>
              </a:rPr>
              <a:t>hpxrun.py</a:t>
            </a:r>
            <a:r>
              <a:rPr lang="en-US" sz="2000" dirty="0" smtClean="0"/>
              <a:t> has more options, use </a:t>
            </a:r>
            <a:r>
              <a:rPr lang="en-US" sz="2000" dirty="0" smtClean="0">
                <a:latin typeface="Consolas" panose="020B0609020204030204" pitchFamily="49" charset="0"/>
              </a:rPr>
              <a:t>--help</a:t>
            </a:r>
            <a:r>
              <a:rPr lang="en-US" sz="2000" dirty="0" smtClean="0"/>
              <a:t> for a list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and Receiving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First question: What </a:t>
            </a:r>
            <a:r>
              <a:rPr lang="en-US" sz="2000" dirty="0" smtClean="0"/>
              <a:t>is it we are </a:t>
            </a:r>
            <a:r>
              <a:rPr lang="en-US" sz="2000" dirty="0"/>
              <a:t>we sending</a:t>
            </a:r>
            <a:r>
              <a:rPr lang="en-US" sz="2000" dirty="0" smtClean="0"/>
              <a:t>?</a:t>
            </a:r>
          </a:p>
          <a:p>
            <a:pPr lvl="1"/>
            <a:r>
              <a:rPr lang="en-US" sz="1800" dirty="0"/>
              <a:t>“N” only has meaning in source </a:t>
            </a:r>
            <a:r>
              <a:rPr lang="en-US" sz="1800" dirty="0" smtClean="0"/>
              <a:t>code</a:t>
            </a:r>
          </a:p>
          <a:p>
            <a:pPr lvl="1"/>
            <a:r>
              <a:rPr lang="en-US" sz="1800" dirty="0"/>
              <a:t>We are sending the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value</a:t>
            </a:r>
            <a:r>
              <a:rPr lang="en-US" sz="1800" dirty="0"/>
              <a:t> of “N</a:t>
            </a:r>
            <a:r>
              <a:rPr lang="en-US" sz="1800" dirty="0" smtClean="0"/>
              <a:t>”, i.e. a stream of bytes</a:t>
            </a:r>
          </a:p>
          <a:p>
            <a:pPr lvl="1"/>
            <a:r>
              <a:rPr lang="en-US" sz="1800" dirty="0"/>
              <a:t>The bits in the memory </a:t>
            </a:r>
            <a:r>
              <a:rPr lang="en-US" sz="1800" dirty="0" smtClean="0"/>
              <a:t>location</a:t>
            </a:r>
          </a:p>
          <a:p>
            <a:pPr lvl="1"/>
            <a:r>
              <a:rPr lang="en-US" sz="1800" dirty="0"/>
              <a:t>And we need to be able to id other </a:t>
            </a:r>
            <a:r>
              <a:rPr lang="en-US" sz="1800" dirty="0" smtClean="0"/>
              <a:t>processes</a:t>
            </a:r>
          </a:p>
          <a:p>
            <a:r>
              <a:rPr lang="en-US" sz="2000" dirty="0"/>
              <a:t>Second question: Where are we sending the bits</a:t>
            </a:r>
            <a:r>
              <a:rPr lang="en-US" sz="2000" dirty="0" smtClean="0"/>
              <a:t>?</a:t>
            </a:r>
          </a:p>
          <a:p>
            <a:pPr lvl="1"/>
            <a:r>
              <a:rPr lang="en-US" sz="1800" dirty="0"/>
              <a:t>How do we say “</a:t>
            </a:r>
            <a:r>
              <a:rPr lang="en-US" sz="1800" dirty="0" err="1"/>
              <a:t>N@other_process</a:t>
            </a:r>
            <a:r>
              <a:rPr lang="en-US" sz="1800" dirty="0" smtClean="0"/>
              <a:t>”?</a:t>
            </a:r>
          </a:p>
          <a:p>
            <a:pPr lvl="1"/>
            <a:r>
              <a:rPr lang="en-US" sz="1800" dirty="0"/>
              <a:t>“N” only has meaning in source </a:t>
            </a:r>
            <a:r>
              <a:rPr lang="en-US" sz="1800" dirty="0" smtClean="0"/>
              <a:t>code</a:t>
            </a:r>
          </a:p>
          <a:p>
            <a:pPr lvl="1"/>
            <a:r>
              <a:rPr lang="en-US" sz="1800" dirty="0"/>
              <a:t>And its location only makes sense </a:t>
            </a:r>
            <a:r>
              <a:rPr lang="en-US" sz="1800" dirty="0" smtClean="0"/>
              <a:t>locally</a:t>
            </a:r>
          </a:p>
          <a:p>
            <a:pPr lvl="1"/>
            <a:r>
              <a:rPr lang="en-US" sz="1800" dirty="0"/>
              <a:t>But sender and receiver can agree on an alias</a:t>
            </a:r>
          </a:p>
          <a:p>
            <a:pPr marL="274269" lvl="1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Serialization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927779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HPX supports serialization of variables of arbitrary C++ types</a:t>
            </a:r>
          </a:p>
          <a:p>
            <a:pPr lvl="1"/>
            <a:r>
              <a:rPr lang="en-US" dirty="0" smtClean="0"/>
              <a:t>Serialization: convert C++ object into stream of bytes</a:t>
            </a:r>
          </a:p>
          <a:p>
            <a:pPr lvl="1"/>
            <a:r>
              <a:rPr lang="en-US" dirty="0" smtClean="0"/>
              <a:t>Deserialization: convert a stream of bytes back to a C++ object of a known type</a:t>
            </a:r>
          </a:p>
          <a:p>
            <a:pPr lvl="1"/>
            <a:r>
              <a:rPr lang="en-US" dirty="0" smtClean="0"/>
              <a:t>HPX sends the byte-stream generated from the arguments of the collective operations over the network (return values also)</a:t>
            </a:r>
          </a:p>
          <a:p>
            <a:r>
              <a:rPr lang="en-US" dirty="0" smtClean="0"/>
              <a:t>All built-in types are directly supported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err="1" smtClean="0">
                <a:latin typeface="Consolas" panose="020B0609020204030204" pitchFamily="49" charset="0"/>
              </a:rPr>
              <a:t>nt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short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long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double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float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All C++ standard containers and utility types are directly supported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::vector&lt;T&gt;</a:t>
            </a:r>
            <a:r>
              <a:rPr lang="en-US" dirty="0" smtClean="0"/>
              <a:t> as long as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r>
              <a:rPr lang="en-US" dirty="0" smtClean="0"/>
              <a:t> is serializable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::variant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::tuple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::optional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Many of HPX’ own types are directly supported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latin typeface="Consolas" panose="020B0609020204030204" pitchFamily="49" charset="0"/>
              </a:rPr>
              <a:t>hpx</a:t>
            </a:r>
            <a:r>
              <a:rPr lang="en-US" dirty="0" smtClean="0">
                <a:latin typeface="Consolas" panose="020B0609020204030204" pitchFamily="49" charset="0"/>
              </a:rPr>
              <a:t>::future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  <a:r>
              <a:rPr lang="en-US" dirty="0"/>
              <a:t> </a:t>
            </a:r>
            <a:r>
              <a:rPr lang="en-US" dirty="0" smtClean="0"/>
              <a:t>(as </a:t>
            </a:r>
            <a:r>
              <a:rPr lang="en-US" dirty="0"/>
              <a:t>long as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r>
              <a:rPr lang="en-US" dirty="0"/>
              <a:t> is </a:t>
            </a:r>
            <a:r>
              <a:rPr lang="en-US" dirty="0" smtClean="0"/>
              <a:t>serializable)</a:t>
            </a:r>
            <a:endParaRPr lang="en-US" dirty="0"/>
          </a:p>
          <a:p>
            <a:pPr lvl="1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Serialization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9364418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Serializing (and de-serializing) custom types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coord_x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coord_y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Archive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serialize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Archive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version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&amp;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coord_x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coord_y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800" dirty="0" smtClean="0"/>
          </a:p>
          <a:p>
            <a:r>
              <a:rPr lang="en-US" dirty="0" smtClean="0"/>
              <a:t>This will enable sending i.e., a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::vector&lt;point&gt;</a:t>
            </a:r>
            <a:r>
              <a:rPr lang="en-US" dirty="0" smtClean="0"/>
              <a:t> to other localities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SPMD / CSP recap</a:t>
            </a:r>
          </a:p>
          <a:p>
            <a:r>
              <a:rPr lang="en-US" dirty="0" smtClean="0"/>
              <a:t>A simple mental model</a:t>
            </a:r>
          </a:p>
          <a:p>
            <a:r>
              <a:rPr lang="en-US" dirty="0" smtClean="0"/>
              <a:t>Basic HPX</a:t>
            </a:r>
          </a:p>
          <a:p>
            <a:r>
              <a:rPr lang="en-US" dirty="0" smtClean="0"/>
              <a:t>Four Function HPX Point to Point Version</a:t>
            </a:r>
          </a:p>
          <a:p>
            <a:r>
              <a:rPr lang="en-US" dirty="0"/>
              <a:t>Four </a:t>
            </a:r>
            <a:r>
              <a:rPr lang="en-US" dirty="0" smtClean="0"/>
              <a:t>Function HPX Collective Version</a:t>
            </a:r>
          </a:p>
          <a:p>
            <a:r>
              <a:rPr lang="en-US" dirty="0" smtClean="0"/>
              <a:t>Laplace’s equation on a regular grid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A7D80-B732-4759-1C5F-372B0D26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1868-BFD4-9B43-A293-9730DB1B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</a:t>
            </a:r>
            <a:r>
              <a:rPr lang="en-US" dirty="0"/>
              <a:t>Mental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HPX </a:t>
            </a:r>
            <a:r>
              <a:rPr lang="en-US" sz="2000" dirty="0"/>
              <a:t>communication takes place in the context of </a:t>
            </a:r>
            <a:r>
              <a:rPr lang="en-US" sz="2000" dirty="0" smtClean="0"/>
              <a:t>a source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locality</a:t>
            </a:r>
            <a:r>
              <a:rPr lang="en-US" sz="2000" dirty="0" smtClean="0"/>
              <a:t> and a target (destination)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locality</a:t>
            </a:r>
          </a:p>
          <a:p>
            <a:r>
              <a:rPr lang="en-US" sz="2000" dirty="0" smtClean="0"/>
              <a:t>Each locality is exposed by a sequential process</a:t>
            </a:r>
          </a:p>
          <a:p>
            <a:r>
              <a:rPr lang="en-US" sz="2000" dirty="0" smtClean="0"/>
              <a:t>HPX exposes two types of communicators</a:t>
            </a:r>
          </a:p>
          <a:p>
            <a:pPr lvl="1"/>
            <a:r>
              <a:rPr lang="en-US" sz="1800" dirty="0" smtClean="0"/>
              <a:t>Channel-based communicators (for peer-to-peer send/receives)</a:t>
            </a:r>
          </a:p>
          <a:p>
            <a:pPr lvl="1"/>
            <a:r>
              <a:rPr lang="en-US" sz="1800" dirty="0" smtClean="0"/>
              <a:t>Communicators for collective operations</a:t>
            </a:r>
          </a:p>
          <a:p>
            <a:r>
              <a:rPr lang="en-US" sz="2000" dirty="0" smtClean="0"/>
              <a:t>HPX exposes predefined communicators that refer to all localities</a:t>
            </a:r>
          </a:p>
          <a:p>
            <a:pPr lvl="1"/>
            <a:r>
              <a:rPr lang="en-US" sz="1800" dirty="0" err="1">
                <a:latin typeface="Consolas" panose="020B0609020204030204" pitchFamily="49" charset="0"/>
              </a:rPr>
              <a:t>h</a:t>
            </a:r>
            <a:r>
              <a:rPr lang="en-US" sz="1800" dirty="0" err="1" smtClean="0">
                <a:latin typeface="Consolas" panose="020B0609020204030204" pitchFamily="49" charset="0"/>
              </a:rPr>
              <a:t>px</a:t>
            </a:r>
            <a:r>
              <a:rPr lang="en-US" sz="1800" dirty="0" smtClean="0">
                <a:latin typeface="Consolas" panose="020B0609020204030204" pitchFamily="49" charset="0"/>
              </a:rPr>
              <a:t>::collectives::</a:t>
            </a:r>
            <a:r>
              <a:rPr lang="en-US" sz="1800" dirty="0" err="1" smtClean="0">
                <a:latin typeface="Consolas" panose="020B0609020204030204" pitchFamily="49" charset="0"/>
              </a:rPr>
              <a:t>get_world_communicator</a:t>
            </a:r>
            <a:r>
              <a:rPr lang="en-US" sz="1800" dirty="0" smtClean="0">
                <a:latin typeface="Consolas" panose="020B0609020204030204" pitchFamily="49" charset="0"/>
              </a:rPr>
              <a:t>()</a:t>
            </a:r>
            <a:r>
              <a:rPr lang="en-US" sz="1800" dirty="0" smtClean="0"/>
              <a:t>: communicator for collective operations across all localities</a:t>
            </a:r>
          </a:p>
          <a:p>
            <a:pPr lvl="1"/>
            <a:r>
              <a:rPr lang="en-US" sz="1800" dirty="0" err="1">
                <a:latin typeface="Consolas" panose="020B0609020204030204" pitchFamily="49" charset="0"/>
              </a:rPr>
              <a:t>h</a:t>
            </a:r>
            <a:r>
              <a:rPr lang="en-US" sz="1800" dirty="0" err="1" smtClean="0">
                <a:latin typeface="Consolas" panose="020B0609020204030204" pitchFamily="49" charset="0"/>
              </a:rPr>
              <a:t>px</a:t>
            </a:r>
            <a:r>
              <a:rPr lang="en-US" sz="1800" dirty="0" smtClean="0">
                <a:latin typeface="Consolas" panose="020B0609020204030204" pitchFamily="49" charset="0"/>
              </a:rPr>
              <a:t>::collectives::</a:t>
            </a:r>
            <a:r>
              <a:rPr lang="en-US" sz="1800" dirty="0" err="1" smtClean="0">
                <a:latin typeface="Consolas" panose="020B0609020204030204" pitchFamily="49" charset="0"/>
              </a:rPr>
              <a:t>get_world_channel_communicator</a:t>
            </a:r>
            <a:r>
              <a:rPr lang="en-US" sz="1800" dirty="0" smtClean="0">
                <a:latin typeface="Consolas" panose="020B0609020204030204" pitchFamily="49" charset="0"/>
              </a:rPr>
              <a:t>()</a:t>
            </a:r>
            <a:r>
              <a:rPr lang="en-US" sz="1800" dirty="0" smtClean="0"/>
              <a:t>: channel communicator for peer-to-peer operations between all localities</a:t>
            </a:r>
            <a:endParaRPr lang="en-US" sz="18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</a:t>
            </a:r>
            <a:r>
              <a:rPr lang="en-US" dirty="0"/>
              <a:t>Mental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channel-based communicator </a:t>
            </a:r>
            <a:r>
              <a:rPr lang="en-US" dirty="0" smtClean="0"/>
              <a:t>enables </a:t>
            </a:r>
            <a:r>
              <a:rPr lang="en-US" dirty="0"/>
              <a:t>the </a:t>
            </a:r>
            <a:r>
              <a:rPr lang="en-US" dirty="0" smtClean="0"/>
              <a:t>peer-to-peer communication </a:t>
            </a:r>
            <a:r>
              <a:rPr lang="en-US" dirty="0"/>
              <a:t>between all </a:t>
            </a:r>
            <a:r>
              <a:rPr lang="en-US" dirty="0" smtClean="0"/>
              <a:t>localities that are part of it</a:t>
            </a:r>
            <a:endParaRPr lang="en-US" dirty="0"/>
          </a:p>
          <a:p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communicator </a:t>
            </a:r>
            <a:r>
              <a:rPr lang="en-US" sz="2000" dirty="0" smtClean="0"/>
              <a:t>for </a:t>
            </a:r>
            <a:r>
              <a:rPr lang="en-US" sz="2000" dirty="0"/>
              <a:t>collective operations (in general) groups </a:t>
            </a:r>
            <a:r>
              <a:rPr lang="en-US" sz="2000" dirty="0" smtClean="0"/>
              <a:t>several localities</a:t>
            </a:r>
          </a:p>
          <a:p>
            <a:r>
              <a:rPr lang="en-US" sz="2000" dirty="0" smtClean="0"/>
              <a:t>Only localities </a:t>
            </a:r>
            <a:r>
              <a:rPr lang="en-US" sz="2000" dirty="0"/>
              <a:t>in the </a:t>
            </a:r>
            <a:r>
              <a:rPr lang="en-US" sz="2000" dirty="0" smtClean="0"/>
              <a:t>communicator </a:t>
            </a:r>
            <a:r>
              <a:rPr lang="en-US" sz="2000" dirty="0"/>
              <a:t>can use </a:t>
            </a:r>
            <a:r>
              <a:rPr lang="en-US" sz="2000" dirty="0" smtClean="0"/>
              <a:t>it</a:t>
            </a:r>
          </a:p>
          <a:p>
            <a:r>
              <a:rPr lang="en-US" sz="2000" dirty="0"/>
              <a:t>All processes in the communicator</a:t>
            </a:r>
            <a:r>
              <a:rPr lang="en-US" sz="2000" dirty="0" smtClean="0"/>
              <a:t> </a:t>
            </a:r>
            <a:r>
              <a:rPr lang="en-US" sz="2000" dirty="0"/>
              <a:t>see an identical </a:t>
            </a:r>
            <a:br>
              <a:rPr lang="en-US" sz="2000" dirty="0"/>
            </a:br>
            <a:r>
              <a:rPr lang="en-US" sz="2000" dirty="0" smtClean="0"/>
              <a:t>list of localities</a:t>
            </a:r>
          </a:p>
          <a:p>
            <a:pPr lvl="1"/>
            <a:r>
              <a:rPr lang="en-US" sz="1800" dirty="0"/>
              <a:t>Behavior is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if</a:t>
            </a:r>
            <a:r>
              <a:rPr lang="en-US" sz="1800" dirty="0"/>
              <a:t> </a:t>
            </a:r>
            <a:r>
              <a:rPr lang="en-US" sz="1800" dirty="0" smtClean="0"/>
              <a:t>this list was </a:t>
            </a:r>
            <a:r>
              <a:rPr lang="en-US" sz="1800" dirty="0"/>
              <a:t>global and </a:t>
            </a:r>
            <a:r>
              <a:rPr lang="en-US" sz="1800" dirty="0" smtClean="0"/>
              <a:t>shared</a:t>
            </a:r>
          </a:p>
          <a:p>
            <a:r>
              <a:rPr lang="en-US" sz="2000" dirty="0"/>
              <a:t>We </a:t>
            </a:r>
            <a:r>
              <a:rPr lang="en-US" sz="2000" dirty="0" smtClean="0"/>
              <a:t>use the index of </a:t>
            </a:r>
            <a:r>
              <a:rPr lang="en-US" sz="2000" dirty="0"/>
              <a:t>a locality in the </a:t>
            </a:r>
            <a:r>
              <a:rPr lang="en-US" sz="2000" dirty="0" smtClean="0"/>
              <a:t>communicator </a:t>
            </a:r>
            <a:r>
              <a:rPr lang="en-US" sz="2000" dirty="0"/>
              <a:t>to </a:t>
            </a:r>
            <a:br>
              <a:rPr lang="en-US" sz="2000" dirty="0"/>
            </a:br>
            <a:r>
              <a:rPr lang="en-US" sz="2000" dirty="0" smtClean="0"/>
              <a:t>identify </a:t>
            </a:r>
            <a:r>
              <a:rPr lang="en-US" sz="2000" dirty="0"/>
              <a:t>other </a:t>
            </a:r>
            <a:r>
              <a:rPr lang="en-US" sz="2000" dirty="0" smtClean="0"/>
              <a:t>localities</a:t>
            </a:r>
          </a:p>
          <a:p>
            <a:pPr lvl="1"/>
            <a:r>
              <a:rPr lang="en-US" sz="1800" dirty="0" smtClean="0"/>
              <a:t>You can think of the index as the sequence number of participating </a:t>
            </a:r>
            <a:br>
              <a:rPr lang="en-US" sz="1800" dirty="0" smtClean="0"/>
            </a:br>
            <a:r>
              <a:rPr lang="en-US" sz="1800" dirty="0" smtClean="0"/>
              <a:t>endpoints</a:t>
            </a:r>
            <a:endParaRPr lang="en-US" sz="1800" dirty="0"/>
          </a:p>
          <a:p>
            <a:r>
              <a:rPr lang="en-US" sz="2000" dirty="0"/>
              <a:t>The size of a communicator is defined as the </a:t>
            </a:r>
            <a:r>
              <a:rPr lang="en-US" sz="2000" dirty="0" smtClean="0"/>
              <a:t>number </a:t>
            </a:r>
            <a:br>
              <a:rPr lang="en-US" sz="2000" dirty="0" smtClean="0"/>
            </a:br>
            <a:r>
              <a:rPr lang="en-US" sz="2000" dirty="0" smtClean="0"/>
              <a:t>of endpoints </a:t>
            </a:r>
            <a:r>
              <a:rPr lang="en-US" sz="2000" dirty="0"/>
              <a:t>it represents</a:t>
            </a:r>
          </a:p>
          <a:p>
            <a:r>
              <a:rPr lang="en-US" sz="2000" dirty="0" smtClean="0"/>
              <a:t>Localities/endpoints </a:t>
            </a:r>
            <a:r>
              <a:rPr lang="en-US" sz="2000" dirty="0"/>
              <a:t>can query for the size and for their own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index </a:t>
            </a:r>
            <a:r>
              <a:rPr lang="en-US" sz="2000" dirty="0"/>
              <a:t>in the communicator</a:t>
            </a:r>
          </a:p>
          <a:p>
            <a:endParaRPr lang="en-US" sz="20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21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676007" y="2940615"/>
            <a:ext cx="3830193" cy="2576967"/>
            <a:chOff x="2253343" y="2757033"/>
            <a:chExt cx="3830193" cy="2576967"/>
          </a:xfrm>
        </p:grpSpPr>
        <p:sp>
          <p:nvSpPr>
            <p:cNvPr id="8" name="Rectangle 7"/>
            <p:cNvSpPr/>
            <p:nvPr/>
          </p:nvSpPr>
          <p:spPr>
            <a:xfrm>
              <a:off x="2721430" y="3026229"/>
              <a:ext cx="3362106" cy="2307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53343" y="2757033"/>
              <a:ext cx="2002971" cy="443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Communicator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34988" y="3469597"/>
              <a:ext cx="2977338" cy="3404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Locality 0 (Process 0)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4988" y="3810001"/>
              <a:ext cx="2977338" cy="3404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Locality 1 (Process 1)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34988" y="4150405"/>
              <a:ext cx="2977338" cy="3404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Locality 2 (Process 2)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34988" y="4490809"/>
              <a:ext cx="2977338" cy="3404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…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34987" y="4831213"/>
              <a:ext cx="2977339" cy="3404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Locality P-1 (Process P-1)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8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Mental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918963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Query properties of a communicator: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communicator_properties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sz="17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get_world_communicator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this_locality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get_info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The global communicator has: 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  Number of connected localities: {}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  Sequence number of this locality: {}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this_locality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7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channel_communicator_properties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get_world_channel_communicator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this_locality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get_info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The global </a:t>
            </a:r>
            <a:r>
              <a:rPr lang="en-US" sz="1700" spc="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channel communicator 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has: 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  Number of connected localities: {}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  Sequence number of this locality: {}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this_locality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Mental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[])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get_world_communicator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get_info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stol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broadcast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1" y="1828800"/>
            <a:ext cx="9868583" cy="4351337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High level abstraction of communication operations</a:t>
            </a:r>
          </a:p>
          <a:p>
            <a:pPr lvl="1"/>
            <a:r>
              <a:rPr lang="en-US" sz="2400" dirty="0" smtClean="0"/>
              <a:t>Perfect for asynchronous boundary exchange</a:t>
            </a:r>
          </a:p>
          <a:p>
            <a:pPr lvl="1"/>
            <a:r>
              <a:rPr lang="en-US" sz="2400" dirty="0" smtClean="0"/>
              <a:t>Allows to send/receive arbitrary data types, sender and receiver have to agree on the type, though</a:t>
            </a:r>
          </a:p>
          <a:p>
            <a:r>
              <a:rPr lang="en-US" sz="2800" dirty="0" smtClean="0"/>
              <a:t>Modelled after Go-channels</a:t>
            </a:r>
          </a:p>
          <a:p>
            <a:pPr lvl="1"/>
            <a:r>
              <a:rPr lang="en-US" sz="2600" dirty="0" smtClean="0"/>
              <a:t>Simple (</a:t>
            </a:r>
            <a:r>
              <a:rPr lang="en-US" sz="2600" dirty="0" err="1" smtClean="0"/>
              <a:t>uni</a:t>
            </a:r>
            <a:r>
              <a:rPr lang="en-US" sz="2600" dirty="0" smtClean="0"/>
              <a:t>-directional) pipeline between two endpoints</a:t>
            </a:r>
          </a:p>
          <a:p>
            <a:pPr lvl="1"/>
            <a:r>
              <a:rPr lang="en-US" sz="2600" dirty="0" smtClean="0"/>
              <a:t>Channel can hold one element at any time</a:t>
            </a:r>
          </a:p>
          <a:p>
            <a:r>
              <a:rPr lang="en-US" sz="2800" dirty="0" smtClean="0"/>
              <a:t>Create on one locality, refer to it from another locality</a:t>
            </a:r>
          </a:p>
          <a:p>
            <a:pPr lvl="1"/>
            <a:r>
              <a:rPr lang="en-US" sz="2400" dirty="0" smtClean="0"/>
              <a:t>Conceptually similar to bidirectional P2P (MPI) communicators</a:t>
            </a:r>
          </a:p>
          <a:p>
            <a:r>
              <a:rPr lang="en-US" sz="2600" dirty="0" smtClean="0"/>
              <a:t>A </a:t>
            </a:r>
            <a:r>
              <a:rPr lang="en-US" sz="2600" dirty="0" err="1" smtClean="0">
                <a:latin typeface="Consolas" panose="020B0609020204030204" pitchFamily="49" charset="0"/>
              </a:rPr>
              <a:t>channel_communicator</a:t>
            </a:r>
            <a:r>
              <a:rPr lang="en-US" sz="2600" dirty="0" smtClean="0"/>
              <a:t> is a collection of channels, one for each combination of endpoints</a:t>
            </a:r>
          </a:p>
          <a:p>
            <a:r>
              <a:rPr lang="en-US" sz="2800" dirty="0" smtClean="0"/>
              <a:t>Asynchronous in nature</a:t>
            </a:r>
          </a:p>
          <a:p>
            <a:pPr lvl="1"/>
            <a:r>
              <a:rPr lang="en-US" sz="2400" dirty="0" smtClean="0">
                <a:latin typeface="Consolas" panose="020B0609020204030204" pitchFamily="49" charset="0"/>
              </a:rPr>
              <a:t>get()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onsolas" panose="020B0609020204030204" pitchFamily="49" charset="0"/>
              </a:rPr>
              <a:t>set()</a:t>
            </a:r>
            <a:r>
              <a:rPr lang="en-US" sz="2400" dirty="0" smtClean="0"/>
              <a:t> return futures</a:t>
            </a:r>
          </a:p>
          <a:p>
            <a:pPr lvl="1"/>
            <a:r>
              <a:rPr lang="en-US" sz="2400" dirty="0" smtClean="0"/>
              <a:t>But there exist synchronous variations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1"/>
          <a:stretch/>
        </p:blipFill>
        <p:spPr>
          <a:xfrm>
            <a:off x="6808864" y="4956789"/>
            <a:ext cx="4048125" cy="136082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(A)synchronous Channels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h</a:t>
            </a:r>
            <a:r>
              <a:rPr lang="en-US" dirty="0" err="1" smtClean="0">
                <a:latin typeface="Consolas" panose="020B0609020204030204" pitchFamily="49" charset="0"/>
              </a:rPr>
              <a:t>px</a:t>
            </a:r>
            <a:r>
              <a:rPr lang="en-US" dirty="0" smtClean="0">
                <a:latin typeface="Consolas" panose="020B0609020204030204" pitchFamily="49" charset="0"/>
              </a:rPr>
              <a:t>::collectives::set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</a:t>
            </a:r>
            <a:r>
              <a:rPr lang="en-US" sz="1600" spc="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set</a:t>
            </a:r>
            <a:r>
              <a:rPr lang="en-US" sz="1600" spc="0" dirty="0" smtClean="0">
                <a:solidFill>
                  <a:srgbClr val="D86AC2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::launch::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sync_policy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spc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channel_communicator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that_site_arg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site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spc="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1600" spc="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tag_arg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tag</a:t>
            </a:r>
            <a:r>
              <a:rPr lang="en-US" sz="1600" spc="0" dirty="0" smtClean="0">
                <a:solidFill>
                  <a:srgbClr val="D86AC2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</a:t>
            </a:r>
            <a:r>
              <a:rPr lang="en-US" sz="1600" spc="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future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set</a:t>
            </a:r>
            <a:r>
              <a:rPr lang="en-US" sz="1600" spc="0" dirty="0" smtClean="0">
                <a:solidFill>
                  <a:srgbClr val="D86AC2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spc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channel_communicator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that_site_arg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site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spc="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1600" spc="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tag_arg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tag</a:t>
            </a:r>
            <a:r>
              <a:rPr lang="en-US" sz="1600" spc="0" dirty="0">
                <a:solidFill>
                  <a:srgbClr val="D86AC2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 smtClean="0"/>
              <a:t>Here: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 err="1">
                <a:latin typeface="Consolas" panose="020B0609020204030204" pitchFamily="49" charset="0"/>
              </a:rPr>
              <a:t>sync_policy</a:t>
            </a:r>
            <a:r>
              <a:rPr lang="en-US" sz="1400" dirty="0"/>
              <a:t>: special predefined type that instructs to </a:t>
            </a:r>
            <a:r>
              <a:rPr lang="en-US" sz="1400" dirty="0" smtClean="0"/>
              <a:t>execute the </a:t>
            </a:r>
            <a:r>
              <a:rPr lang="en-US" sz="1400" dirty="0">
                <a:latin typeface="Consolas" panose="020B0609020204030204" pitchFamily="49" charset="0"/>
              </a:rPr>
              <a:t>s</a:t>
            </a:r>
            <a:r>
              <a:rPr lang="en-US" sz="1400" dirty="0" smtClean="0">
                <a:latin typeface="Consolas" panose="020B0609020204030204" pitchFamily="49" charset="0"/>
              </a:rPr>
              <a:t>et</a:t>
            </a:r>
            <a:r>
              <a:rPr lang="en-US" sz="1400" dirty="0" smtClean="0"/>
              <a:t> operation synchronously </a:t>
            </a:r>
            <a:r>
              <a:rPr lang="en-US" sz="1400" dirty="0"/>
              <a:t>(wait for operation to finish)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 err="1" smtClean="0">
                <a:latin typeface="Consolas" panose="020B0609020204030204" pitchFamily="49" charset="0"/>
              </a:rPr>
              <a:t>comm</a:t>
            </a:r>
            <a:r>
              <a:rPr lang="en-US" sz="1400" dirty="0" smtClean="0"/>
              <a:t>: the channel-communicator instance used </a:t>
            </a:r>
            <a:r>
              <a:rPr lang="en-US" sz="1400" dirty="0"/>
              <a:t>for this </a:t>
            </a:r>
            <a:r>
              <a:rPr lang="en-US" sz="1400" dirty="0" smtClean="0"/>
              <a:t>message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>
                <a:latin typeface="Consolas" panose="020B0609020204030204" pitchFamily="49" charset="0"/>
              </a:rPr>
              <a:t>site</a:t>
            </a:r>
            <a:r>
              <a:rPr lang="en-US" sz="1400" dirty="0" smtClean="0"/>
              <a:t>: the </a:t>
            </a:r>
            <a:r>
              <a:rPr lang="en-US" sz="1400" dirty="0" err="1" smtClean="0">
                <a:latin typeface="Consolas" panose="020B0609020204030204" pitchFamily="49" charset="0"/>
              </a:rPr>
              <a:t>locality_id</a:t>
            </a:r>
            <a:r>
              <a:rPr lang="en-US" sz="1400" dirty="0" smtClean="0"/>
              <a:t> of the </a:t>
            </a:r>
            <a:r>
              <a:rPr lang="en-US" sz="1400" dirty="0"/>
              <a:t>r</a:t>
            </a:r>
            <a:r>
              <a:rPr lang="en-US" sz="1400" dirty="0" smtClean="0"/>
              <a:t>ecipient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>
                <a:latin typeface="Consolas" panose="020B0609020204030204" pitchFamily="49" charset="0"/>
              </a:rPr>
              <a:t>value</a:t>
            </a:r>
            <a:r>
              <a:rPr lang="en-US" sz="1400" dirty="0" smtClean="0"/>
              <a:t>: the value to send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>
                <a:latin typeface="Consolas" panose="020B0609020204030204" pitchFamily="49" charset="0"/>
              </a:rPr>
              <a:t>tag</a:t>
            </a:r>
            <a:r>
              <a:rPr lang="en-US" sz="1400" dirty="0" smtClean="0"/>
              <a:t>: the message tag (identifies a particular communication operation, default: </a:t>
            </a:r>
            <a:r>
              <a:rPr lang="en-US" sz="1400" dirty="0" err="1" smtClean="0">
                <a:latin typeface="Consolas" panose="020B0609020204030204" pitchFamily="49" charset="0"/>
              </a:rPr>
              <a:t>tag_arg</a:t>
            </a:r>
            <a:r>
              <a:rPr lang="en-US" sz="1400" dirty="0" smtClean="0">
                <a:latin typeface="Consolas" panose="020B0609020204030204" pitchFamily="49" charset="0"/>
              </a:rPr>
              <a:t>()</a:t>
            </a:r>
            <a:r>
              <a:rPr lang="en-US" sz="1400" dirty="0" smtClean="0"/>
              <a:t>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400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smtClean="0"/>
              <a:t>The sender </a:t>
            </a:r>
            <a:r>
              <a:rPr lang="en-US" sz="1600" dirty="0"/>
              <a:t>is implicit (the </a:t>
            </a:r>
            <a:r>
              <a:rPr lang="en-US" sz="1600" dirty="0" smtClean="0"/>
              <a:t>locality </a:t>
            </a:r>
            <a:r>
              <a:rPr lang="en-US" sz="1600" dirty="0"/>
              <a:t>that called this </a:t>
            </a:r>
            <a:r>
              <a:rPr lang="en-US" sz="1600" dirty="0" smtClean="0"/>
              <a:t>function)</a:t>
            </a:r>
            <a:endParaRPr lang="en-US" sz="1600" dirty="0"/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h</a:t>
            </a:r>
            <a:r>
              <a:rPr lang="en-US" dirty="0" err="1" smtClean="0">
                <a:latin typeface="Consolas" panose="020B0609020204030204" pitchFamily="49" charset="0"/>
              </a:rPr>
              <a:t>px</a:t>
            </a:r>
            <a:r>
              <a:rPr lang="en-US" dirty="0" smtClean="0">
                <a:latin typeface="Consolas" panose="020B0609020204030204" pitchFamily="49" charset="0"/>
              </a:rPr>
              <a:t>::collectives::get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625469" cy="4351338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 smtClean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1600" spc="0" dirty="0" smtClean="0">
                <a:solidFill>
                  <a:srgbClr val="D86AC2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::launch::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sync_policy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spc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channel_communicator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</a:p>
          <a:p>
            <a:pPr marL="0" indent="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that_site_arg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site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tag_arg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tag</a:t>
            </a:r>
            <a:r>
              <a:rPr lang="en-US" sz="1600" spc="0" dirty="0">
                <a:solidFill>
                  <a:srgbClr val="D86AC2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600" spc="0" dirty="0" smtClean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 smtClean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future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get</a:t>
            </a:r>
            <a:r>
              <a:rPr lang="en-US" sz="1600" spc="0" dirty="0" smtClean="0">
                <a:solidFill>
                  <a:srgbClr val="D86AC2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spc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channel_communicator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</a:p>
          <a:p>
            <a:pPr marL="0" indent="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that_site_arg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site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tag_arg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tag</a:t>
            </a:r>
            <a:r>
              <a:rPr lang="en-US" sz="1600" spc="0" dirty="0">
                <a:solidFill>
                  <a:srgbClr val="D86AC2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r>
              <a:rPr lang="en-US" sz="1600" dirty="0" smtClean="0"/>
              <a:t>Here:</a:t>
            </a:r>
          </a:p>
          <a:p>
            <a:pPr lvl="1"/>
            <a:r>
              <a:rPr lang="en-US" sz="1400" dirty="0" err="1">
                <a:latin typeface="Consolas" panose="020B0609020204030204" pitchFamily="49" charset="0"/>
              </a:rPr>
              <a:t>s</a:t>
            </a:r>
            <a:r>
              <a:rPr lang="en-US" sz="1400" dirty="0" err="1" smtClean="0">
                <a:latin typeface="Consolas" panose="020B0609020204030204" pitchFamily="49" charset="0"/>
              </a:rPr>
              <a:t>ync_policy</a:t>
            </a:r>
            <a:r>
              <a:rPr lang="en-US" sz="1400" dirty="0" smtClean="0"/>
              <a:t>: special predefined type that instructs to execute the </a:t>
            </a:r>
            <a:r>
              <a:rPr lang="en-US" sz="1400" dirty="0">
                <a:latin typeface="Consolas" panose="020B0609020204030204" pitchFamily="49" charset="0"/>
              </a:rPr>
              <a:t>g</a:t>
            </a:r>
            <a:r>
              <a:rPr lang="en-US" sz="1400" dirty="0" smtClean="0">
                <a:latin typeface="Consolas" panose="020B0609020204030204" pitchFamily="49" charset="0"/>
              </a:rPr>
              <a:t>et</a:t>
            </a:r>
            <a:r>
              <a:rPr lang="en-US" sz="1400" dirty="0" smtClean="0"/>
              <a:t> operation synchronously (wait for operation to finish)</a:t>
            </a:r>
          </a:p>
          <a:p>
            <a:pPr lvl="1"/>
            <a:r>
              <a:rPr lang="en-US" sz="1400" dirty="0" err="1" smtClean="0">
                <a:latin typeface="Consolas" panose="020B0609020204030204" pitchFamily="49" charset="0"/>
              </a:rPr>
              <a:t>comm</a:t>
            </a:r>
            <a:r>
              <a:rPr lang="en-US" sz="1400" dirty="0" smtClean="0"/>
              <a:t>:</a:t>
            </a:r>
            <a:r>
              <a:rPr lang="en-US" sz="1400" dirty="0"/>
              <a:t> the channel-communicator instance used for this message</a:t>
            </a:r>
            <a:endParaRPr lang="en-US" sz="1400" dirty="0" smtClean="0"/>
          </a:p>
          <a:p>
            <a:pPr lvl="1"/>
            <a:r>
              <a:rPr lang="en-US" sz="1400" dirty="0">
                <a:latin typeface="Consolas" panose="020B0609020204030204" pitchFamily="49" charset="0"/>
              </a:rPr>
              <a:t>site</a:t>
            </a:r>
            <a:r>
              <a:rPr lang="en-US" sz="1400" dirty="0" smtClean="0"/>
              <a:t>: </a:t>
            </a:r>
            <a:r>
              <a:rPr lang="en-US" sz="1400" dirty="0"/>
              <a:t>the </a:t>
            </a:r>
            <a:r>
              <a:rPr lang="en-US" sz="1400" dirty="0" err="1">
                <a:latin typeface="Consolas" panose="020B0609020204030204" pitchFamily="49" charset="0"/>
              </a:rPr>
              <a:t>locality_id</a:t>
            </a:r>
            <a:r>
              <a:rPr lang="en-US" sz="1400" dirty="0"/>
              <a:t> of the </a:t>
            </a:r>
            <a:r>
              <a:rPr lang="en-US" sz="1400" dirty="0" smtClean="0"/>
              <a:t>sender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</a:rPr>
              <a:t>tag</a:t>
            </a:r>
            <a:r>
              <a:rPr lang="en-US" sz="1400" dirty="0" smtClean="0"/>
              <a:t>: the </a:t>
            </a:r>
            <a:r>
              <a:rPr lang="en-US" sz="1400" dirty="0"/>
              <a:t>message tag (identifies a particular communication </a:t>
            </a:r>
            <a:r>
              <a:rPr lang="en-US" sz="1400" dirty="0" smtClean="0"/>
              <a:t>operation, default: </a:t>
            </a:r>
            <a:r>
              <a:rPr lang="en-US" sz="1400" dirty="0" err="1" smtClean="0">
                <a:latin typeface="Consolas" panose="020B0609020204030204" pitchFamily="49" charset="0"/>
              </a:rPr>
              <a:t>tag_arg</a:t>
            </a:r>
            <a:r>
              <a:rPr lang="en-US" sz="1400" dirty="0" smtClean="0">
                <a:latin typeface="Consolas" panose="020B0609020204030204" pitchFamily="49" charset="0"/>
              </a:rPr>
              <a:t>()</a:t>
            </a:r>
            <a:r>
              <a:rPr lang="en-US" sz="1400" dirty="0" smtClean="0"/>
              <a:t>)</a:t>
            </a:r>
          </a:p>
          <a:p>
            <a:r>
              <a:rPr lang="en-US" sz="1600" dirty="0" smtClean="0"/>
              <a:t>Function returns the received data</a:t>
            </a:r>
          </a:p>
          <a:p>
            <a:r>
              <a:rPr lang="en-US" sz="1600" dirty="0"/>
              <a:t>The </a:t>
            </a:r>
            <a:r>
              <a:rPr lang="en-US" sz="1600" dirty="0" smtClean="0"/>
              <a:t>receiver is </a:t>
            </a:r>
            <a:r>
              <a:rPr lang="en-US" sz="1600" dirty="0"/>
              <a:t>implicit (the locality that called this function)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set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</a:rPr>
              <a:t>get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a data item to be delivered</a:t>
            </a:r>
          </a:p>
          <a:p>
            <a:pPr lvl="1"/>
            <a:r>
              <a:rPr lang="en-US" dirty="0" smtClean="0"/>
              <a:t>Both, the sender must call </a:t>
            </a:r>
            <a:r>
              <a:rPr lang="en-US" dirty="0" smtClean="0">
                <a:latin typeface="Consolas" panose="020B0609020204030204" pitchFamily="49" charset="0"/>
              </a:rPr>
              <a:t>set</a:t>
            </a:r>
            <a:r>
              <a:rPr lang="en-US" dirty="0" smtClean="0"/>
              <a:t> and the receiver must call </a:t>
            </a:r>
            <a:r>
              <a:rPr lang="en-US" dirty="0" smtClean="0">
                <a:latin typeface="Consolas" panose="020B0609020204030204" pitchFamily="49" charset="0"/>
              </a:rPr>
              <a:t>get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With a matching </a:t>
            </a:r>
            <a:r>
              <a:rPr lang="en-US" dirty="0">
                <a:latin typeface="Consolas" panose="020B0609020204030204" pitchFamily="49" charset="0"/>
              </a:rPr>
              <a:t>tag</a:t>
            </a:r>
            <a:r>
              <a:rPr lang="en-US" dirty="0" smtClean="0"/>
              <a:t> and matching sender and receiver </a:t>
            </a:r>
            <a:r>
              <a:rPr lang="en-US" dirty="0" err="1" smtClean="0">
                <a:latin typeface="Consolas" panose="020B0609020204030204" pitchFamily="49" charset="0"/>
              </a:rPr>
              <a:t>locality_id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(i.e. the receiver must specify the sender, while the sender specifies the receiver)</a:t>
            </a:r>
          </a:p>
          <a:p>
            <a:r>
              <a:rPr lang="en-US" dirty="0" smtClean="0"/>
              <a:t>The data type passed to </a:t>
            </a:r>
            <a:r>
              <a:rPr lang="en-US" dirty="0" smtClean="0">
                <a:latin typeface="Consolas" panose="020B0609020204030204" pitchFamily="49" charset="0"/>
              </a:rPr>
              <a:t>set</a:t>
            </a:r>
            <a:r>
              <a:rPr lang="en-US" dirty="0" smtClean="0"/>
              <a:t> must match the data type explicitly specified for </a:t>
            </a:r>
            <a:r>
              <a:rPr lang="en-US" dirty="0" smtClean="0">
                <a:latin typeface="Consolas" panose="020B0609020204030204" pitchFamily="49" charset="0"/>
              </a:rPr>
              <a:t>get&lt;T&gt;</a:t>
            </a:r>
          </a:p>
          <a:p>
            <a:pPr lvl="1"/>
            <a:r>
              <a:rPr lang="en-US" dirty="0" smtClean="0"/>
              <a:t>This is because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message</a:t>
            </a:r>
            <a:r>
              <a:rPr lang="en-US" dirty="0" smtClean="0"/>
              <a:t> that is being transferred is essentially a bit-stream </a:t>
            </a:r>
          </a:p>
          <a:p>
            <a:pPr lvl="1"/>
            <a:r>
              <a:rPr lang="en-US" dirty="0" smtClean="0"/>
              <a:t>This bit-stream represents the value of the variable that is being sent/received</a:t>
            </a:r>
          </a:p>
          <a:p>
            <a:pPr lvl="1"/>
            <a:r>
              <a:rPr lang="en-US" dirty="0" smtClean="0"/>
              <a:t>In order to properly interpret this bit-stream the receiver must ‘know’ what type of the variable the sender used to generate the bit-stream from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functions are asynchronous by default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</a:t>
            </a:r>
            <a:r>
              <a:rPr lang="en-US" dirty="0" smtClean="0">
                <a:latin typeface="Consolas" panose="020B0609020204030204" pitchFamily="49" charset="0"/>
              </a:rPr>
              <a:t>et</a:t>
            </a:r>
            <a:r>
              <a:rPr lang="en-US" dirty="0" smtClean="0"/>
              <a:t> returns a future that becomes ready once the message was accepted by the channel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get</a:t>
            </a:r>
            <a:r>
              <a:rPr lang="en-US" dirty="0" smtClean="0"/>
              <a:t> returns a future that holds the received value that becomes ready once the data has been received</a:t>
            </a:r>
          </a:p>
          <a:p>
            <a:r>
              <a:rPr lang="en-US" dirty="0" smtClean="0"/>
              <a:t>If invoked with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hpx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sync</a:t>
            </a:r>
            <a:r>
              <a:rPr lang="en-US" dirty="0" smtClean="0"/>
              <a:t> as the first argument, both functions will be synchronous 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hpx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sync</a:t>
            </a:r>
            <a:r>
              <a:rPr lang="en-US" dirty="0"/>
              <a:t> </a:t>
            </a:r>
            <a:r>
              <a:rPr lang="en-US" dirty="0" smtClean="0"/>
              <a:t>is a predefined instance of a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hpx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sync_policy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Return only after the requested operation has finished</a:t>
            </a:r>
            <a:endParaRPr lang="en-US" dirty="0"/>
          </a:p>
          <a:p>
            <a:r>
              <a:rPr lang="en-US" dirty="0" smtClean="0"/>
              <a:t>BTW: Using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hpx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sync</a:t>
            </a:r>
            <a:r>
              <a:rPr lang="en-US" dirty="0"/>
              <a:t> </a:t>
            </a:r>
            <a:r>
              <a:rPr lang="en-US" dirty="0" smtClean="0"/>
              <a:t>as the first argument to a asynchronous function is generally possible for many of HPX’ APIs</a:t>
            </a:r>
          </a:p>
          <a:p>
            <a:pPr lvl="1"/>
            <a:r>
              <a:rPr lang="en-US" dirty="0" smtClean="0"/>
              <a:t>Will turn this function into the synchronous equivalent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Ping Pong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9B508-2575-03C6-C377-E821EB74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6E840-4F25-114B-ABAE-054F6912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1872" y="1828801"/>
            <a:ext cx="10244327" cy="4351338"/>
          </a:xfrm>
        </p:spPr>
        <p:txBody>
          <a:bodyPr>
            <a:noAutofit/>
          </a:bodyPr>
          <a:lstStyle/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A1BFF"/>
                </a:solidFill>
                <a:latin typeface="Consolas" panose="020B0609020204030204" pitchFamily="49" charset="0"/>
              </a:rPr>
              <a:t>main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[]) 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::collectives;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get_world_channel_communicator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::sync,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tag_arg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::sync,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tag_arg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::sync,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tag_arg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::sync,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tag_arg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30188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Received: {}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30188" indent="0">
              <a:spcBef>
                <a:spcPts val="2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46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Memory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063" y="2388558"/>
            <a:ext cx="8594725" cy="323182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C32C9-6865-E942-934A-F1DAE665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24475" y="3933825"/>
            <a:ext cx="1038225" cy="258988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24475" y="2937760"/>
            <a:ext cx="1038225" cy="176915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3352" y="2551543"/>
            <a:ext cx="949348" cy="949348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8913" y="3588645"/>
            <a:ext cx="949348" cy="9493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2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Ping Pong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4266-C10D-F6DE-830D-1B08CD9E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992FC5-4711-7A43-A498-EEA91398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62476" y="25245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$ hpxrun.py --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localities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./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pingpong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... ^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...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Process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terminated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Ping Pong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61873" y="1828801"/>
            <a:ext cx="5052300" cy="4351338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8A1BFF"/>
                </a:solidFill>
                <a:latin typeface="Consolas" panose="020B0609020204030204" pitchFamily="49" charset="0"/>
              </a:rPr>
              <a:t>main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2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[]) 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get_world_channel_communicator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::sync, </a:t>
            </a:r>
            <a:endParaRPr lang="en-US" sz="12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2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tag_arg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::sync, </a:t>
            </a:r>
            <a:endParaRPr lang="en-US" sz="12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2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tag_arg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::sync, </a:t>
            </a:r>
            <a:endParaRPr lang="en-US" sz="12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2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tag_arg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::sync, </a:t>
            </a:r>
            <a:endParaRPr lang="en-US" sz="12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2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tag_arg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Received: {}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2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</a:pP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173" y="1828801"/>
            <a:ext cx="4292869" cy="4351338"/>
          </a:xfrm>
        </p:spPr>
        <p:txBody>
          <a:bodyPr/>
          <a:lstStyle/>
          <a:p>
            <a:r>
              <a:rPr lang="en-US" sz="2000" dirty="0"/>
              <a:t>All processes run this same program</a:t>
            </a:r>
          </a:p>
          <a:p>
            <a:endParaRPr lang="en-US" sz="2000" dirty="0" smtClean="0"/>
          </a:p>
          <a:p>
            <a:r>
              <a:rPr lang="en-US" sz="2000" dirty="0" smtClean="0"/>
              <a:t>Both </a:t>
            </a:r>
            <a:r>
              <a:rPr lang="en-US" sz="2000" dirty="0"/>
              <a:t>processes send this</a:t>
            </a:r>
          </a:p>
          <a:p>
            <a:endParaRPr lang="en-US" sz="2000" dirty="0" smtClean="0"/>
          </a:p>
          <a:p>
            <a:r>
              <a:rPr lang="en-US" sz="2000" dirty="0" smtClean="0"/>
              <a:t>And </a:t>
            </a:r>
            <a:r>
              <a:rPr lang="en-US" sz="2000" dirty="0"/>
              <a:t>try to receive</a:t>
            </a:r>
          </a:p>
          <a:p>
            <a:endParaRPr lang="en-US" dirty="0" smtClean="0"/>
          </a:p>
          <a:p>
            <a:r>
              <a:rPr lang="en-US" dirty="0" smtClean="0"/>
              <a:t>Process with </a:t>
            </a:r>
            <a:r>
              <a:rPr lang="en-US" dirty="0" err="1" smtClean="0">
                <a:latin typeface="Consolas" panose="020B0609020204030204" pitchFamily="49" charset="0"/>
              </a:rPr>
              <a:t>locality_id</a:t>
            </a:r>
            <a:r>
              <a:rPr lang="en-US" dirty="0" smtClean="0">
                <a:latin typeface="Consolas" panose="020B0609020204030204" pitchFamily="49" charset="0"/>
              </a:rPr>
              <a:t> == 0</a:t>
            </a:r>
            <a:r>
              <a:rPr lang="en-US" dirty="0" smtClean="0"/>
              <a:t> will never receive anything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9B508-2575-03C6-C377-E821EB74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6E840-4F25-114B-ABAE-054F6912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11015" y="3349592"/>
            <a:ext cx="1087654" cy="18288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111015" y="4004470"/>
            <a:ext cx="1087654" cy="30604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4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Ping Pong 2.0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4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[]) {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uint32_t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get_locality_id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get_world_channel_communicator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4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400" spc="0" dirty="0">
                <a:solidFill>
                  <a:srgbClr val="A31515"/>
                </a:solidFill>
                <a:latin typeface="Consolas" panose="020B0609020204030204" pitchFamily="49" charset="0"/>
              </a:rPr>
              <a:t>Received: {}</a:t>
            </a:r>
            <a:r>
              <a:rPr lang="en-US" sz="14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  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311244-FAAC-862D-DB3F-B2CB0E1C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48576-D125-0F47-BC9C-1104D237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Ping Pong 2.0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61873" y="1828801"/>
            <a:ext cx="4965672" cy="4351338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spc="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1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1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[]) {</a:t>
            </a:r>
            <a:endParaRPr lang="en-US" sz="11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100" spc="0" dirty="0">
                <a:solidFill>
                  <a:srgbClr val="0000FF"/>
                </a:solidFill>
                <a:latin typeface="Consolas" panose="020B0609020204030204" pitchFamily="49" charset="0"/>
              </a:rPr>
              <a:t>uint32_t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1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get_locality_id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spc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get_world_channel_communicator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1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1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1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100" spc="0" dirty="0">
                <a:solidFill>
                  <a:srgbClr val="1F377F"/>
                </a:solidFill>
                <a:latin typeface="Consolas" panose="020B0609020204030204" pitchFamily="49" charset="0"/>
              </a:rPr>
              <a:t>sent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1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1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1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1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1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1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1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1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100" spc="0" dirty="0">
                <a:solidFill>
                  <a:srgbClr val="A31515"/>
                </a:solidFill>
                <a:latin typeface="Consolas" panose="020B0609020204030204" pitchFamily="49" charset="0"/>
              </a:rPr>
              <a:t>Received: {}</a:t>
            </a:r>
            <a:r>
              <a:rPr lang="en-US" sz="11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  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1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1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1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1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1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1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1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1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1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1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1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1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Only process 0 sends this</a:t>
            </a:r>
          </a:p>
          <a:p>
            <a:endParaRPr lang="en-US" sz="2000" dirty="0" smtClean="0"/>
          </a:p>
          <a:p>
            <a:r>
              <a:rPr lang="en-US" sz="2000" dirty="0"/>
              <a:t>Only process 0 receives this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Only </a:t>
            </a:r>
            <a:r>
              <a:rPr lang="en-US" sz="2000" dirty="0"/>
              <a:t>process 1 receives this</a:t>
            </a:r>
          </a:p>
          <a:p>
            <a:endParaRPr lang="en-US" sz="2000" dirty="0" smtClean="0"/>
          </a:p>
          <a:p>
            <a:r>
              <a:rPr lang="en-US" sz="2000" dirty="0" smtClean="0"/>
              <a:t>Only </a:t>
            </a:r>
            <a:r>
              <a:rPr lang="en-US" sz="2000" dirty="0"/>
              <a:t>process 1 sends this</a:t>
            </a:r>
          </a:p>
          <a:p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311244-FAAC-862D-DB3F-B2CB0E1C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48576-D125-0F47-BC9C-1104D237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45255" y="2204185"/>
            <a:ext cx="1381226" cy="159779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091764" y="5043638"/>
            <a:ext cx="934853" cy="20213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091765" y="5765534"/>
            <a:ext cx="934852" cy="12512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091764" y="3354405"/>
            <a:ext cx="997939" cy="89755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Ping Pong 2.0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BE6E5-3322-9DDF-720B-59748343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89211-A16D-7649-AFE8-0FFEE201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42712" y="23907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$ hpxrun.py --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localities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./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pingpong2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$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2712" y="37674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$ hpxrun.py --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localities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./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pingpong2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$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Function HPX (Point to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386187" cy="4351338"/>
          </a:xfrm>
        </p:spPr>
        <p:txBody>
          <a:bodyPr>
            <a:noAutofit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A1BFF"/>
                </a:solidFill>
                <a:latin typeface="Consolas" panose="020B0609020204030204" pitchFamily="49" charset="0"/>
              </a:rPr>
              <a:t>main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get_world_channel_communicator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get_info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::sync,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 err="1">
                <a:solidFill>
                  <a:srgbClr val="A31515"/>
                </a:solidFill>
                <a:latin typeface="Consolas" panose="020B0609020204030204" pitchFamily="49" charset="0"/>
              </a:rPr>
              <a:t>locality_id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(0): received: {}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received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else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indent="0">
              <a:spcBef>
                <a:spcPts val="200"/>
              </a:spcBef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Four HPX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3" y="1828800"/>
            <a:ext cx="6351710" cy="4937125"/>
          </a:xfrm>
        </p:spPr>
        <p:txBody>
          <a:bodyPr>
            <a:normAutofit fontScale="70000" lnSpcReduction="20000"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3177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get_world_communicator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3177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3177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get_info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3177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3177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stol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broadcast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get_world_communicator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74531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get_world_communicator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locality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767587" y="1828801"/>
            <a:ext cx="3368842" cy="4351338"/>
          </a:xfrm>
        </p:spPr>
        <p:txBody>
          <a:bodyPr>
            <a:noAutofit/>
          </a:bodyPr>
          <a:lstStyle/>
          <a:p>
            <a:r>
              <a:rPr lang="en-US" sz="1800" dirty="0"/>
              <a:t>Get our locality </a:t>
            </a:r>
            <a:r>
              <a:rPr lang="en-US" sz="1800" dirty="0" smtClean="0"/>
              <a:t>id </a:t>
            </a:r>
            <a:r>
              <a:rPr lang="en-US" sz="1800" dirty="0"/>
              <a:t>and number of other nodes</a:t>
            </a:r>
          </a:p>
          <a:p>
            <a:r>
              <a:rPr lang="en-US" sz="1800" dirty="0" smtClean="0"/>
              <a:t>locality </a:t>
            </a:r>
            <a:r>
              <a:rPr lang="en-US" sz="1800" dirty="0"/>
              <a:t>0 gets </a:t>
            </a:r>
            <a:r>
              <a:rPr lang="en-US" sz="1800" dirty="0" smtClean="0"/>
              <a:t>N, shares </a:t>
            </a:r>
            <a:r>
              <a:rPr lang="en-US" sz="1800" dirty="0"/>
              <a:t>N</a:t>
            </a:r>
          </a:p>
          <a:p>
            <a:r>
              <a:rPr lang="en-US" sz="1800" dirty="0"/>
              <a:t>Everyone computes their own partial </a:t>
            </a:r>
            <a:endParaRPr lang="en-US" sz="1800" dirty="0" smtClean="0"/>
          </a:p>
          <a:p>
            <a:r>
              <a:rPr lang="en-US" sz="1800" dirty="0"/>
              <a:t>locality</a:t>
            </a:r>
            <a:r>
              <a:rPr lang="en-US" sz="1800" dirty="0" smtClean="0"/>
              <a:t> </a:t>
            </a:r>
            <a:r>
              <a:rPr lang="en-US" sz="1800" dirty="0"/>
              <a:t>0 collects all partials, adds them, and </a:t>
            </a:r>
            <a:r>
              <a:rPr lang="en-US" sz="1800" dirty="0" smtClean="0"/>
              <a:t>prints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pattern is ubiquitous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784783" y="2040556"/>
            <a:ext cx="1982804" cy="539015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63916" y="2695075"/>
            <a:ext cx="1703671" cy="596765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55521" y="3445845"/>
            <a:ext cx="1512066" cy="886873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60168" y="4495000"/>
            <a:ext cx="1607419" cy="1078027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1E89-83E2-B443-A488-0E12C87D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hpx</a:t>
            </a:r>
            <a:r>
              <a:rPr lang="en-US" dirty="0">
                <a:latin typeface="Consolas" panose="020B0609020204030204" pitchFamily="49" charset="0"/>
              </a:rPr>
              <a:t>::collectives::broadcast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8D7591-E93D-3D4A-BE7C-48283C614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975" y="3246125"/>
            <a:ext cx="7268403" cy="3098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6635A-1ED5-4E49-857F-E511749B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5AAC219-E207-7244-BCCE-DCAA3758B8C0}" type="slidenum">
              <a:rPr lang="en-US" smtClean="0"/>
              <a:t>37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49446-3542-2A5A-6F22-2FC6A1B6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16528" y="1691322"/>
            <a:ext cx="88358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483D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broadcast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communicator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 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hpx</a:t>
            </a:r>
            <a:r>
              <a:rPr lang="en-US" dirty="0">
                <a:latin typeface="Consolas" panose="020B0609020204030204" pitchFamily="49" charset="0"/>
              </a:rPr>
              <a:t>::collectives::broadcast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 </a:t>
            </a:r>
            <a:r>
              <a:rPr lang="en-US" sz="2000" dirty="0" smtClean="0"/>
              <a:t>is the ‘send buffer’ </a:t>
            </a:r>
            <a:r>
              <a:rPr lang="en-US" sz="2000" dirty="0"/>
              <a:t>for </a:t>
            </a:r>
            <a:r>
              <a:rPr lang="en-US" sz="2000" dirty="0" smtClean="0"/>
              <a:t>root (locality 0), but is the ‘receive buffer’ </a:t>
            </a:r>
            <a:r>
              <a:rPr lang="en-US" sz="2000" dirty="0"/>
              <a:t>for all </a:t>
            </a:r>
            <a:r>
              <a:rPr lang="en-US" sz="2000" dirty="0" smtClean="0"/>
              <a:t>others</a:t>
            </a:r>
          </a:p>
          <a:p>
            <a:r>
              <a:rPr lang="en-US" sz="2000" dirty="0" smtClean="0"/>
              <a:t>After broadcast returns, all will </a:t>
            </a:r>
            <a:r>
              <a:rPr lang="en-US" sz="2000" dirty="0"/>
              <a:t>all have a copy of what root had</a:t>
            </a:r>
          </a:p>
          <a:p>
            <a:r>
              <a:rPr lang="en-US" sz="2000" dirty="0" smtClean="0"/>
              <a:t>Note (true for all collective operations):</a:t>
            </a:r>
          </a:p>
          <a:p>
            <a:pPr lvl="1"/>
            <a:r>
              <a:rPr lang="en-US" sz="1800" dirty="0"/>
              <a:t>All </a:t>
            </a:r>
            <a:r>
              <a:rPr lang="en-US" sz="1800" dirty="0" smtClean="0"/>
              <a:t>localities </a:t>
            </a:r>
            <a:r>
              <a:rPr lang="en-US" sz="1800" dirty="0"/>
              <a:t>connected </a:t>
            </a:r>
            <a:r>
              <a:rPr lang="en-US" sz="1800" dirty="0" smtClean="0"/>
              <a:t>to the given communicator must </a:t>
            </a:r>
            <a:r>
              <a:rPr lang="en-US" sz="1800" dirty="0"/>
              <a:t>call </a:t>
            </a:r>
            <a:r>
              <a:rPr lang="en-US" sz="1800" dirty="0" smtClean="0"/>
              <a:t>the function</a:t>
            </a:r>
          </a:p>
          <a:p>
            <a:pPr lvl="1"/>
            <a:r>
              <a:rPr lang="en-US" sz="1800" dirty="0" smtClean="0"/>
              <a:t>Otherwise none of the localities will finish the operation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hpx</a:t>
            </a:r>
            <a:r>
              <a:rPr lang="en-US" dirty="0" smtClean="0">
                <a:latin typeface="Consolas" panose="020B0609020204030204" pitchFamily="49" charset="0"/>
              </a:rPr>
              <a:t>::collectives::broadcast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283637" cy="4351338"/>
          </a:xfrm>
        </p:spPr>
        <p:txBody>
          <a:bodyPr>
            <a:normAutofit fontScale="92500" lnSpcReduction="20000"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 smtClean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700" dirty="0" smtClean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7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 smtClean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en-US" sz="17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7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 smtClean="0">
                <a:solidFill>
                  <a:srgbClr val="483D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broadcast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700" dirty="0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communicator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700" dirty="0" smtClean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</a:t>
            </a:r>
            <a:r>
              <a:rPr lang="en-US" sz="1700" dirty="0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 </a:t>
            </a:r>
            <a:b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7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7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700" dirty="0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b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7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7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700" dirty="0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/>
              <a:t>Here: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err="1" smtClean="0">
                <a:latin typeface="Consolas" panose="020B0609020204030204" pitchFamily="49" charset="0"/>
              </a:rPr>
              <a:t>comm</a:t>
            </a:r>
            <a:r>
              <a:rPr lang="en-US" sz="1800" dirty="0"/>
              <a:t>: the </a:t>
            </a:r>
            <a:r>
              <a:rPr lang="en-US" sz="1800" dirty="0" smtClean="0"/>
              <a:t>communicator </a:t>
            </a:r>
            <a:r>
              <a:rPr lang="en-US" sz="1800" dirty="0"/>
              <a:t>instance used for this message</a:t>
            </a:r>
            <a:endParaRPr lang="en-US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Consolas" panose="020B0609020204030204" pitchFamily="49" charset="0"/>
              </a:rPr>
              <a:t>value</a:t>
            </a:r>
            <a:r>
              <a:rPr lang="en-US" sz="1800" dirty="0"/>
              <a:t>: </a:t>
            </a:r>
            <a:endParaRPr lang="en-US" sz="1800" dirty="0" smtClean="0"/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smtClean="0"/>
              <a:t>on </a:t>
            </a:r>
            <a:r>
              <a:rPr lang="en-US" sz="1600" dirty="0"/>
              <a:t>locality </a:t>
            </a:r>
            <a:r>
              <a:rPr lang="en-US" sz="1600" dirty="0" smtClean="0"/>
              <a:t>0 [in]: local data value to use for broadcast,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smtClean="0"/>
              <a:t>on all localities: [out]: result</a:t>
            </a:r>
            <a:endParaRPr lang="en-US" sz="1600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err="1">
                <a:latin typeface="Consolas" panose="020B0609020204030204" pitchFamily="49" charset="0"/>
              </a:rPr>
              <a:t>t</a:t>
            </a:r>
            <a:r>
              <a:rPr lang="en-US" sz="1800" dirty="0" err="1" smtClean="0">
                <a:latin typeface="Consolas" panose="020B0609020204030204" pitchFamily="49" charset="0"/>
              </a:rPr>
              <a:t>his_site</a:t>
            </a:r>
            <a:r>
              <a:rPr lang="en-US" sz="1800" dirty="0" smtClean="0"/>
              <a:t>: the local ‘endpoint’ (defaults to this locality)</a:t>
            </a:r>
            <a:endParaRPr lang="en-US" sz="1800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dirty="0" smtClean="0">
                <a:latin typeface="Consolas" panose="020B0609020204030204" pitchFamily="49" charset="0"/>
              </a:rPr>
              <a:t>generation</a:t>
            </a:r>
            <a:r>
              <a:rPr lang="en-US" sz="1800" dirty="0" smtClean="0"/>
              <a:t>: a sequence number of the operation (defaults to invocation counter)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000" dirty="0" smtClean="0"/>
              <a:t>Only </a:t>
            </a:r>
            <a:r>
              <a:rPr lang="en-US" sz="2000" dirty="0" err="1" smtClean="0">
                <a:latin typeface="Consolas" panose="020B0609020204030204" pitchFamily="49" charset="0"/>
              </a:rPr>
              <a:t>this_site</a:t>
            </a:r>
            <a:r>
              <a:rPr lang="en-US" sz="2000" dirty="0" smtClean="0">
                <a:latin typeface="Consolas" panose="020B0609020204030204" pitchFamily="49" charset="0"/>
              </a:rPr>
              <a:t> == 0</a:t>
            </a:r>
            <a:r>
              <a:rPr lang="en-US" sz="2000" dirty="0" smtClean="0"/>
              <a:t> provides the value to broadcast to all participating localities</a:t>
            </a:r>
            <a:endParaRPr lang="en-US" sz="2000" dirty="0"/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2000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000" dirty="0" smtClean="0"/>
              <a:t>Note: this function is synchronous by default (use </a:t>
            </a:r>
            <a:r>
              <a:rPr lang="en-US" sz="2000" dirty="0" err="1" smtClean="0">
                <a:latin typeface="Consolas" panose="020B0609020204030204" pitchFamily="49" charset="0"/>
              </a:rPr>
              <a:t>broadcast_to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smtClean="0"/>
              <a:t>/ </a:t>
            </a:r>
            <a:r>
              <a:rPr lang="en-US" sz="2000" dirty="0" err="1" smtClean="0">
                <a:latin typeface="Consolas" panose="020B0609020204030204" pitchFamily="49" charset="0"/>
              </a:rPr>
              <a:t>broadcast_from</a:t>
            </a:r>
            <a:r>
              <a:rPr lang="en-US" sz="2000" dirty="0" smtClean="0"/>
              <a:t> for asynchronous operation)</a:t>
            </a:r>
            <a:endParaRPr lang="en-US" sz="2000" dirty="0"/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begs new questions:</a:t>
            </a:r>
          </a:p>
          <a:p>
            <a:pPr lvl="1"/>
            <a:r>
              <a:rPr lang="en-US" dirty="0" smtClean="0"/>
              <a:t>Should all nodes do exactly the same thing?</a:t>
            </a:r>
          </a:p>
          <a:p>
            <a:pPr lvl="1"/>
            <a:r>
              <a:rPr lang="en-US" sz="1800" dirty="0"/>
              <a:t>Will there be speedup if we do</a:t>
            </a:r>
            <a:r>
              <a:rPr lang="en-US" sz="1800" dirty="0" smtClean="0"/>
              <a:t>?</a:t>
            </a:r>
          </a:p>
          <a:p>
            <a:r>
              <a:rPr lang="en-US" sz="2000" dirty="0"/>
              <a:t>As we add more CPUs, we make the problem </a:t>
            </a:r>
            <a:r>
              <a:rPr lang="en-US" sz="2000" dirty="0" smtClean="0"/>
              <a:t>bigger</a:t>
            </a:r>
          </a:p>
          <a:p>
            <a:r>
              <a:rPr lang="en-US" sz="2000" dirty="0"/>
              <a:t>Can we keep all the data on every node if we keep making the problem bigger</a:t>
            </a:r>
            <a:r>
              <a:rPr lang="en-US" sz="2000" dirty="0" smtClean="0"/>
              <a:t>?</a:t>
            </a:r>
          </a:p>
          <a:p>
            <a:pPr lvl="1"/>
            <a:r>
              <a:rPr lang="en-US" sz="1800" dirty="0" smtClean="0"/>
              <a:t>Hint: No</a:t>
            </a:r>
          </a:p>
          <a:p>
            <a:r>
              <a:rPr lang="en-US" sz="2000" dirty="0"/>
              <a:t>But. </a:t>
            </a:r>
            <a:r>
              <a:rPr lang="en-US" sz="2000" dirty="0" smtClean="0"/>
              <a:t>Do </a:t>
            </a:r>
            <a:r>
              <a:rPr lang="en-US" sz="2000" dirty="0"/>
              <a:t>we need all the data on every node?</a:t>
            </a:r>
          </a:p>
          <a:p>
            <a:pPr lvl="1"/>
            <a:r>
              <a:rPr lang="en-US" sz="1800" dirty="0" smtClean="0"/>
              <a:t>Hint: No</a:t>
            </a:r>
          </a:p>
          <a:p>
            <a:r>
              <a:rPr lang="en-US" sz="2000" dirty="0"/>
              <a:t>What do we keep? What do we not keep</a:t>
            </a:r>
            <a:r>
              <a:rPr lang="en-US" sz="2000" dirty="0" smtClean="0"/>
              <a:t>?</a:t>
            </a:r>
          </a:p>
          <a:p>
            <a:pPr lvl="1"/>
            <a:r>
              <a:rPr lang="en-US" sz="1800" dirty="0"/>
              <a:t>Every node has some of data, however, </a:t>
            </a:r>
            <a:r>
              <a:rPr lang="en-US" sz="1800" dirty="0" smtClean="0"/>
              <a:t>the </a:t>
            </a:r>
            <a:r>
              <a:rPr lang="en-US" sz="1800" dirty="0"/>
              <a:t>union of </a:t>
            </a:r>
            <a:r>
              <a:rPr lang="en-US" sz="1800" dirty="0" smtClean="0"/>
              <a:t>all should </a:t>
            </a:r>
            <a:r>
              <a:rPr lang="en-US" sz="1800" dirty="0"/>
              <a:t>be the whole </a:t>
            </a:r>
            <a:r>
              <a:rPr lang="en-US" sz="1800" dirty="0" smtClean="0"/>
              <a:t>problem</a:t>
            </a:r>
          </a:p>
          <a:p>
            <a:pPr lvl="1"/>
            <a:r>
              <a:rPr lang="en-US" sz="1800" dirty="0"/>
              <a:t>“Collectively exhaustive</a:t>
            </a:r>
            <a:r>
              <a:rPr lang="en-US" sz="1800" dirty="0" smtClean="0"/>
              <a:t>”</a:t>
            </a:r>
            <a:endParaRPr lang="en-US" sz="1800" dirty="0"/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274269" lvl="1" indent="0">
              <a:buNone/>
            </a:pPr>
            <a:endParaRPr lang="en-US" sz="18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hpx</a:t>
            </a:r>
            <a:r>
              <a:rPr lang="en-US" dirty="0" smtClean="0">
                <a:latin typeface="Consolas" panose="020B0609020204030204" pitchFamily="49" charset="0"/>
              </a:rPr>
              <a:t>::collectives::broadcast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283637" cy="4351338"/>
          </a:xfrm>
        </p:spPr>
        <p:txBody>
          <a:bodyPr>
            <a:normAutofit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 smtClean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</a:t>
            </a:r>
            <a:r>
              <a:rPr lang="en-US" sz="1600" spc="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err="1" smtClean="0">
                <a:solidFill>
                  <a:srgbClr val="0000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spc="0" dirty="0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future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spc="0" dirty="0" smtClean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1600" spc="0" dirty="0" err="1">
                <a:solidFill>
                  <a:srgbClr val="483D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broadcast_to</a:t>
            </a:r>
            <a:r>
              <a:rPr lang="en-US" sz="1600" spc="0" dirty="0"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spc="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communicator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endParaRPr lang="en-US" sz="1600" spc="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spc="0" dirty="0" smtClean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local_result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</a:t>
            </a:r>
            <a:r>
              <a:rPr lang="en-US" sz="1600" spc="0" dirty="0" smtClean="0"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en-US" sz="1600" spc="0" dirty="0"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</a:t>
            </a:r>
            <a:r>
              <a:rPr lang="en-US" sz="1600" spc="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err="1">
                <a:solidFill>
                  <a:srgbClr val="0000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spc="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1600" spc="0" dirty="0" err="1">
                <a:solidFill>
                  <a:srgbClr val="483D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broadcast_from</a:t>
            </a:r>
            <a:r>
              <a:rPr lang="en-US" sz="1600" spc="0" dirty="0"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spc="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communicator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fid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</a:t>
            </a:r>
            <a:r>
              <a:rPr lang="en-US" sz="1600" spc="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600" spc="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spc="0" dirty="0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</a:t>
            </a:r>
            <a:r>
              <a:rPr lang="en-US" sz="1600" spc="0" dirty="0" smtClean="0"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en-US" sz="1600" spc="0" dirty="0"/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prstClr val="black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 smtClean="0"/>
              <a:t>Here</a:t>
            </a:r>
            <a:r>
              <a:rPr lang="en-US" sz="2000" dirty="0"/>
              <a:t>: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err="1" smtClean="0">
                <a:latin typeface="Consolas" panose="020B0609020204030204" pitchFamily="49" charset="0"/>
              </a:rPr>
              <a:t>comm</a:t>
            </a:r>
            <a:r>
              <a:rPr lang="en-US" sz="1800" dirty="0"/>
              <a:t>: the </a:t>
            </a:r>
            <a:r>
              <a:rPr lang="en-US" sz="1800" dirty="0" smtClean="0"/>
              <a:t>communicator </a:t>
            </a:r>
            <a:r>
              <a:rPr lang="en-US" sz="1800" dirty="0"/>
              <a:t>instance used for this </a:t>
            </a:r>
            <a:r>
              <a:rPr lang="en-US" sz="1800" dirty="0" smtClean="0"/>
              <a:t>broadcast operation</a:t>
            </a:r>
            <a:endParaRPr lang="en-US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Consolas" panose="020B0609020204030204" pitchFamily="49" charset="0"/>
              </a:rPr>
              <a:t>value</a:t>
            </a:r>
            <a:r>
              <a:rPr lang="en-US" sz="1800" dirty="0"/>
              <a:t>: </a:t>
            </a:r>
            <a:endParaRPr lang="en-US" sz="1800" dirty="0" smtClean="0"/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err="1">
                <a:latin typeface="Consolas" panose="020B0609020204030204" pitchFamily="49" charset="0"/>
              </a:rPr>
              <a:t>b</a:t>
            </a:r>
            <a:r>
              <a:rPr lang="en-US" sz="1600" dirty="0" err="1" smtClean="0">
                <a:latin typeface="Consolas" panose="020B0609020204030204" pitchFamily="49" charset="0"/>
              </a:rPr>
              <a:t>roadcast_to</a:t>
            </a:r>
            <a:r>
              <a:rPr lang="en-US" sz="1600" dirty="0" smtClean="0"/>
              <a:t> [in]: local data value to broadcast to all other participating sites,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err="1" smtClean="0">
                <a:solidFill>
                  <a:srgbClr val="483D8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broadcast_from</a:t>
            </a:r>
            <a:r>
              <a:rPr lang="en-US" sz="1600" dirty="0" smtClean="0">
                <a:solidFill>
                  <a:srgbClr val="483D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1600" dirty="0" smtClean="0"/>
              <a:t>on all localities: function returns received result</a:t>
            </a:r>
            <a:endParaRPr lang="en-US" sz="1600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err="1">
                <a:latin typeface="Consolas" panose="020B0609020204030204" pitchFamily="49" charset="0"/>
              </a:rPr>
              <a:t>t</a:t>
            </a:r>
            <a:r>
              <a:rPr lang="en-US" sz="1800" dirty="0" err="1" smtClean="0">
                <a:latin typeface="Consolas" panose="020B0609020204030204" pitchFamily="49" charset="0"/>
              </a:rPr>
              <a:t>his_site</a:t>
            </a:r>
            <a:r>
              <a:rPr lang="en-US" sz="1800" dirty="0" smtClean="0"/>
              <a:t>: the local ‘endpoint’ (defaults to this locality)</a:t>
            </a:r>
            <a:endParaRPr lang="en-US" sz="1800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dirty="0" smtClean="0">
                <a:latin typeface="Consolas" panose="020B0609020204030204" pitchFamily="49" charset="0"/>
              </a:rPr>
              <a:t>generation</a:t>
            </a:r>
            <a:r>
              <a:rPr lang="en-US" sz="1800" dirty="0" smtClean="0"/>
              <a:t>: a sequence number of the operation (defaults to invocation counter)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2000" dirty="0" smtClean="0"/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E34F-6E82-5246-96BC-5D8AA22F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hpx</a:t>
            </a:r>
            <a:r>
              <a:rPr lang="en-US" dirty="0">
                <a:latin typeface="Consolas" panose="020B0609020204030204" pitchFamily="49" charset="0"/>
              </a:rPr>
              <a:t>::collectives::reduce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C5B15B-BB54-4C47-97E6-A3D589F99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3238500"/>
            <a:ext cx="7239000" cy="30823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BE42E-7716-5046-BBFD-2AD73F20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5AAC219-E207-7244-BCCE-DCAA3758B8C0}" type="slidenum">
              <a:rPr lang="en-US" smtClean="0"/>
              <a:t>41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83C58-9144-0C82-ABBD-F59331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1691322"/>
            <a:ext cx="915545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483D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reduce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communicator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result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hpx</a:t>
            </a:r>
            <a:r>
              <a:rPr lang="en-US" dirty="0">
                <a:latin typeface="Consolas" panose="020B0609020204030204" pitchFamily="49" charset="0"/>
              </a:rPr>
              <a:t>::collectives::reduce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</a:t>
            </a:r>
            <a:r>
              <a:rPr lang="en-US" sz="2000" dirty="0"/>
              <a:t>is the ‘send buffer’ for </a:t>
            </a:r>
            <a:r>
              <a:rPr lang="en-US" sz="2000" dirty="0" smtClean="0"/>
              <a:t>all localities, </a:t>
            </a:r>
            <a:r>
              <a:rPr lang="en-US" sz="2000" dirty="0"/>
              <a:t>but is the </a:t>
            </a:r>
            <a:r>
              <a:rPr lang="en-US" sz="2000" dirty="0" smtClean="0"/>
              <a:t>‘send/receive </a:t>
            </a:r>
            <a:r>
              <a:rPr lang="en-US" sz="2000" dirty="0"/>
              <a:t>buffer’ </a:t>
            </a:r>
            <a:r>
              <a:rPr lang="en-US" sz="2000" dirty="0" smtClean="0"/>
              <a:t>for the root (locality 0)</a:t>
            </a:r>
            <a:endParaRPr lang="en-US" sz="2000" dirty="0"/>
          </a:p>
          <a:p>
            <a:r>
              <a:rPr lang="en-US" sz="2000" dirty="0"/>
              <a:t>After </a:t>
            </a:r>
            <a:r>
              <a:rPr lang="en-US" sz="2000" dirty="0" smtClean="0"/>
              <a:t>reduce </a:t>
            </a:r>
            <a:r>
              <a:rPr lang="en-US" sz="2000" dirty="0"/>
              <a:t>returns, </a:t>
            </a:r>
            <a:r>
              <a:rPr lang="en-US" sz="2000" dirty="0" smtClean="0"/>
              <a:t>locality 0 will have the reduction result of the values supplied by all localities</a:t>
            </a:r>
          </a:p>
          <a:p>
            <a:r>
              <a:rPr lang="en-US" sz="2000" dirty="0" smtClean="0"/>
              <a:t>Note </a:t>
            </a:r>
            <a:r>
              <a:rPr lang="en-US" sz="2000" dirty="0"/>
              <a:t>(true for all collective operations):</a:t>
            </a:r>
          </a:p>
          <a:p>
            <a:pPr lvl="1"/>
            <a:r>
              <a:rPr lang="en-US" sz="1800" dirty="0"/>
              <a:t>All localities connected to the given communicator must call the function</a:t>
            </a:r>
          </a:p>
          <a:p>
            <a:pPr lvl="1"/>
            <a:r>
              <a:rPr lang="en-US" sz="1800" dirty="0"/>
              <a:t>Otherwise none of the localities will finish the operation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hpx</a:t>
            </a:r>
            <a:r>
              <a:rPr lang="en-US" dirty="0" smtClean="0">
                <a:latin typeface="Consolas" panose="020B0609020204030204" pitchFamily="49" charset="0"/>
              </a:rPr>
              <a:t>::collectives::reduce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9240908" cy="4351338"/>
          </a:xfrm>
        </p:spPr>
        <p:txBody>
          <a:bodyPr>
            <a:normAutofit fontScale="92500" lnSpcReduction="20000"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 smtClean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700" dirty="0" smtClean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7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7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7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 smtClean="0">
                <a:solidFill>
                  <a:srgbClr val="483D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reduce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700" dirty="0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communicator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700" dirty="0" smtClean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</a:t>
            </a:r>
            <a:r>
              <a:rPr lang="en-US" sz="1700" dirty="0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result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7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17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/>
            </a:r>
            <a:b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7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7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700" dirty="0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b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7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7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7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700" dirty="0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/>
              <a:t>Here: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err="1" smtClean="0">
                <a:latin typeface="Consolas" panose="020B0609020204030204" pitchFamily="49" charset="0"/>
              </a:rPr>
              <a:t>comm</a:t>
            </a:r>
            <a:r>
              <a:rPr lang="en-US" sz="1800" dirty="0"/>
              <a:t>: the </a:t>
            </a:r>
            <a:r>
              <a:rPr lang="en-US" sz="1800" dirty="0" smtClean="0"/>
              <a:t>communicator </a:t>
            </a:r>
            <a:r>
              <a:rPr lang="en-US" sz="1800" dirty="0"/>
              <a:t>instance used for this message</a:t>
            </a:r>
            <a:endParaRPr lang="en-US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Consolas" panose="020B0609020204030204" pitchFamily="49" charset="0"/>
              </a:rPr>
              <a:t>result</a:t>
            </a:r>
            <a:r>
              <a:rPr lang="en-US" sz="1800" dirty="0" smtClean="0"/>
              <a:t>: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smtClean="0"/>
              <a:t>[in] local data value to use for reduction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smtClean="0"/>
              <a:t>on locality 0: [in/out]: result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Consolas" panose="020B0609020204030204" pitchFamily="49" charset="0"/>
              </a:rPr>
              <a:t>op</a:t>
            </a:r>
            <a:r>
              <a:rPr lang="en-US" sz="1800" dirty="0" smtClean="0"/>
              <a:t>: reduction operator (defaults to </a:t>
            </a:r>
            <a:r>
              <a:rPr lang="en-US" sz="1800" dirty="0" err="1" smtClean="0">
                <a:latin typeface="Consolas" panose="020B0609020204030204" pitchFamily="49" charset="0"/>
              </a:rPr>
              <a:t>std</a:t>
            </a:r>
            <a:r>
              <a:rPr lang="en-US" sz="1800" dirty="0" smtClean="0">
                <a:latin typeface="Consolas" panose="020B0609020204030204" pitchFamily="49" charset="0"/>
              </a:rPr>
              <a:t>::plus</a:t>
            </a:r>
            <a:r>
              <a:rPr lang="en-US" sz="1800" dirty="0" smtClean="0"/>
              <a:t>)</a:t>
            </a:r>
            <a:endParaRPr lang="en-US" sz="1800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err="1">
                <a:latin typeface="Consolas" panose="020B0609020204030204" pitchFamily="49" charset="0"/>
              </a:rPr>
              <a:t>t</a:t>
            </a:r>
            <a:r>
              <a:rPr lang="en-US" sz="1800" dirty="0" err="1" smtClean="0">
                <a:latin typeface="Consolas" panose="020B0609020204030204" pitchFamily="49" charset="0"/>
              </a:rPr>
              <a:t>his_site</a:t>
            </a:r>
            <a:r>
              <a:rPr lang="en-US" sz="1800" dirty="0" smtClean="0"/>
              <a:t>: the local ‘endpoint’ (defaults to this locality)</a:t>
            </a:r>
            <a:endParaRPr lang="en-US" sz="1800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dirty="0" smtClean="0">
                <a:latin typeface="Consolas" panose="020B0609020204030204" pitchFamily="49" charset="0"/>
              </a:rPr>
              <a:t>generation</a:t>
            </a:r>
            <a:r>
              <a:rPr lang="en-US" sz="1800" dirty="0" smtClean="0"/>
              <a:t>: a sequence number of the operation (defaults to invocation counter)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000" dirty="0" smtClean="0"/>
              <a:t>Only </a:t>
            </a:r>
            <a:r>
              <a:rPr lang="en-US" sz="2000" dirty="0" err="1">
                <a:latin typeface="Consolas" panose="020B0609020204030204" pitchFamily="49" charset="0"/>
              </a:rPr>
              <a:t>this_site</a:t>
            </a:r>
            <a:r>
              <a:rPr lang="en-US" sz="2000" dirty="0" smtClean="0">
                <a:latin typeface="Consolas" panose="020B0609020204030204" pitchFamily="49" charset="0"/>
              </a:rPr>
              <a:t> == 0</a:t>
            </a:r>
            <a:r>
              <a:rPr lang="en-US" sz="2000" dirty="0" smtClean="0"/>
              <a:t> receives the reduced value from all participating localities</a:t>
            </a:r>
            <a:endParaRPr lang="en-US" sz="2000" dirty="0"/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2000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000" dirty="0" smtClean="0"/>
              <a:t>Note: this function is synchronous by default (use </a:t>
            </a:r>
            <a:r>
              <a:rPr lang="en-US" sz="2000" dirty="0" err="1" smtClean="0">
                <a:latin typeface="Consolas" panose="020B0609020204030204" pitchFamily="49" charset="0"/>
              </a:rPr>
              <a:t>reduce_to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smtClean="0"/>
              <a:t>/ </a:t>
            </a:r>
            <a:r>
              <a:rPr lang="en-US" sz="2000" dirty="0" err="1" smtClean="0">
                <a:latin typeface="Consolas" panose="020B0609020204030204" pitchFamily="49" charset="0"/>
              </a:rPr>
              <a:t>reduce_from</a:t>
            </a:r>
            <a:r>
              <a:rPr lang="en-US" sz="2000" dirty="0" smtClean="0"/>
              <a:t> for asynchronous operation)</a:t>
            </a:r>
            <a:endParaRPr lang="en-US" sz="2000" dirty="0"/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hpx</a:t>
            </a:r>
            <a:r>
              <a:rPr lang="en-US" dirty="0">
                <a:latin typeface="Consolas" panose="020B0609020204030204" pitchFamily="49" charset="0"/>
              </a:rPr>
              <a:t>::collectives::reduce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4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7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reduce_here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communicator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808080"/>
                </a:solidFill>
                <a:latin typeface="Consolas" panose="020B0609020204030204" pitchFamily="49" charset="0"/>
              </a:rPr>
              <a:t>fid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7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result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700" spc="0" dirty="0">
                <a:solidFill>
                  <a:srgbClr val="808080"/>
                </a:solidFill>
                <a:latin typeface="Consolas" panose="020B0609020204030204" pitchFamily="49" charset="0"/>
              </a:rPr>
              <a:t>op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this_site_arg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this_site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generation_arg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generation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7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reduce_there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communicator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808080"/>
                </a:solidFill>
                <a:latin typeface="Consolas" panose="020B0609020204030204" pitchFamily="49" charset="0"/>
              </a:rPr>
              <a:t>fid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7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result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230188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this_site_arg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this_site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generation_arg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generation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/>
              <a:t>Here: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err="1">
                <a:latin typeface="Consolas" panose="020B0609020204030204" pitchFamily="49" charset="0"/>
              </a:rPr>
              <a:t>comm</a:t>
            </a:r>
            <a:r>
              <a:rPr lang="en-US" sz="1800" dirty="0"/>
              <a:t>: the </a:t>
            </a:r>
            <a:r>
              <a:rPr lang="en-US" sz="1800" dirty="0" smtClean="0"/>
              <a:t>communicator </a:t>
            </a:r>
            <a:r>
              <a:rPr lang="en-US" sz="1800" dirty="0"/>
              <a:t>instance used for this message</a:t>
            </a:r>
            <a:endParaRPr lang="en-US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>
                <a:latin typeface="Consolas" panose="020B0609020204030204" pitchFamily="49" charset="0"/>
              </a:rPr>
              <a:t>result</a:t>
            </a:r>
            <a:r>
              <a:rPr lang="en-US" sz="1800" dirty="0"/>
              <a:t>: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err="1">
                <a:latin typeface="Consolas" panose="020B0609020204030204" pitchFamily="49" charset="0"/>
              </a:rPr>
              <a:t>r</a:t>
            </a:r>
            <a:r>
              <a:rPr lang="en-US" sz="1600" dirty="0" err="1" smtClean="0">
                <a:latin typeface="Consolas" panose="020B0609020204030204" pitchFamily="49" charset="0"/>
              </a:rPr>
              <a:t>educe_there</a:t>
            </a:r>
            <a:r>
              <a:rPr lang="en-US" sz="1600" dirty="0" smtClean="0"/>
              <a:t>, </a:t>
            </a:r>
            <a:r>
              <a:rPr lang="en-US" sz="1600" dirty="0" err="1" smtClean="0">
                <a:latin typeface="Consolas" panose="020B0609020204030204" pitchFamily="49" charset="0"/>
              </a:rPr>
              <a:t>reduce_here</a:t>
            </a:r>
            <a:r>
              <a:rPr lang="en-US" sz="1600" dirty="0" smtClean="0"/>
              <a:t>: [in</a:t>
            </a:r>
            <a:r>
              <a:rPr lang="en-US" sz="1600" dirty="0"/>
              <a:t>] local data value to use for reduction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err="1" smtClean="0">
                <a:latin typeface="Consolas" panose="020B0609020204030204" pitchFamily="49" charset="0"/>
              </a:rPr>
              <a:t>reduce_here</a:t>
            </a:r>
            <a:r>
              <a:rPr lang="en-US" sz="1600" dirty="0" smtClean="0"/>
              <a:t>: also returns reduction result</a:t>
            </a:r>
            <a:endParaRPr lang="en-US" sz="1600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>
                <a:latin typeface="Consolas" panose="020B0609020204030204" pitchFamily="49" charset="0"/>
              </a:rPr>
              <a:t>op</a:t>
            </a:r>
            <a:r>
              <a:rPr lang="en-US" sz="1800" dirty="0"/>
              <a:t>: reduction operator (defaults to </a:t>
            </a:r>
            <a:r>
              <a:rPr lang="en-US" sz="1800" dirty="0" err="1">
                <a:latin typeface="Consolas" panose="020B0609020204030204" pitchFamily="49" charset="0"/>
              </a:rPr>
              <a:t>std</a:t>
            </a:r>
            <a:r>
              <a:rPr lang="en-US" sz="1800" dirty="0">
                <a:latin typeface="Consolas" panose="020B0609020204030204" pitchFamily="49" charset="0"/>
              </a:rPr>
              <a:t>::plus</a:t>
            </a:r>
            <a:r>
              <a:rPr lang="en-US" sz="1800" dirty="0"/>
              <a:t>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err="1">
                <a:latin typeface="Consolas" panose="020B0609020204030204" pitchFamily="49" charset="0"/>
              </a:rPr>
              <a:t>this_site</a:t>
            </a:r>
            <a:r>
              <a:rPr lang="en-US" sz="1800" dirty="0"/>
              <a:t>: the local ‘endpoint’ (defaults to this locality)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dirty="0">
                <a:latin typeface="Consolas" panose="020B0609020204030204" pitchFamily="49" charset="0"/>
              </a:rPr>
              <a:t>generation</a:t>
            </a:r>
            <a:r>
              <a:rPr lang="en-US" sz="1800" dirty="0"/>
              <a:t>: a sequence number of the operation (defaults to invocation counter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9200788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DropDee</a:t>
            </a:r>
            <a:r>
              <a:rPr lang="en-US" dirty="0" smtClean="0"/>
              <a:t> (</a:t>
            </a:r>
            <a:r>
              <a:rPr lang="en-US" dirty="0" err="1" smtClean="0"/>
              <a:t>Distibuished</a:t>
            </a:r>
            <a:r>
              <a:rPr lang="en-US" dirty="0" smtClean="0"/>
              <a:t> Replicated Processes with Distributed Data) requires data decomposition and communication</a:t>
            </a:r>
          </a:p>
          <a:p>
            <a:pPr lvl="1"/>
            <a:r>
              <a:rPr lang="en-US" dirty="0" smtClean="0"/>
              <a:t>To make data small enough to fit into one node’s memory</a:t>
            </a:r>
          </a:p>
          <a:p>
            <a:r>
              <a:rPr lang="en-US" dirty="0" err="1" smtClean="0"/>
              <a:t>DropDee</a:t>
            </a:r>
            <a:r>
              <a:rPr lang="en-US" dirty="0" smtClean="0"/>
              <a:t> model can be implemented using four functions of HPX</a:t>
            </a:r>
          </a:p>
          <a:p>
            <a:pPr lvl="1"/>
            <a:r>
              <a:rPr lang="en-US" dirty="0" smtClean="0"/>
              <a:t>Use peer-to-peer communication (channel-based set/get)</a:t>
            </a:r>
          </a:p>
          <a:p>
            <a:pPr lvl="1"/>
            <a:r>
              <a:rPr lang="en-US" dirty="0" smtClean="0"/>
              <a:t>Use collective operations (reduce, broadcast, etc.)</a:t>
            </a:r>
          </a:p>
          <a:p>
            <a:r>
              <a:rPr lang="en-US" dirty="0" err="1" smtClean="0"/>
              <a:t>DropDee</a:t>
            </a:r>
            <a:r>
              <a:rPr lang="en-US" dirty="0" smtClean="0"/>
              <a:t> </a:t>
            </a:r>
            <a:r>
              <a:rPr lang="en-US" dirty="0"/>
              <a:t>Processes operate purely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</a:t>
            </a:r>
          </a:p>
          <a:p>
            <a:pPr lvl="1"/>
            <a:r>
              <a:rPr lang="en-US" sz="1800" dirty="0"/>
              <a:t>Every process talks to its own memory and to its own networking interface</a:t>
            </a:r>
          </a:p>
          <a:p>
            <a:pPr lvl="1"/>
            <a:r>
              <a:rPr lang="en-US" sz="1800" dirty="0"/>
              <a:t>It is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if</a:t>
            </a:r>
            <a:r>
              <a:rPr lang="en-US" sz="1800" dirty="0"/>
              <a:t> </a:t>
            </a:r>
            <a:r>
              <a:rPr lang="en-US" sz="1800" dirty="0" smtClean="0"/>
              <a:t>we operated in shared </a:t>
            </a:r>
            <a:r>
              <a:rPr lang="en-US" sz="1800" dirty="0"/>
              <a:t>memory, but it is purely local</a:t>
            </a:r>
          </a:p>
          <a:p>
            <a:r>
              <a:rPr lang="en-US" sz="2000" dirty="0"/>
              <a:t>When we run a “parallel program” we aren’t running a parallel program</a:t>
            </a:r>
          </a:p>
          <a:p>
            <a:pPr lvl="1"/>
            <a:r>
              <a:rPr lang="en-US" sz="1800" dirty="0"/>
              <a:t>We are running multiple copies of a sequential program (possibly locally parallelized)</a:t>
            </a:r>
          </a:p>
          <a:p>
            <a:pPr lvl="1"/>
            <a:r>
              <a:rPr lang="en-US" sz="1800" dirty="0"/>
              <a:t>All copies execute exactly </a:t>
            </a:r>
            <a:r>
              <a:rPr lang="en-US" sz="1800" dirty="0" smtClean="0"/>
              <a:t>the </a:t>
            </a:r>
            <a:r>
              <a:rPr lang="en-US" sz="1800" dirty="0"/>
              <a:t>same code (not in lock step)</a:t>
            </a:r>
          </a:p>
          <a:p>
            <a:pPr lvl="1"/>
            <a:endParaRPr lang="en-US" sz="1800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about the program?</a:t>
            </a:r>
          </a:p>
          <a:p>
            <a:pPr lvl="1"/>
            <a:r>
              <a:rPr lang="en-US" sz="1800" dirty="0"/>
              <a:t>Does it grow with problem size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Hint: No</a:t>
            </a:r>
          </a:p>
          <a:p>
            <a:r>
              <a:rPr lang="en-US" sz="2000" dirty="0" smtClean="0"/>
              <a:t>We probably need all of it everywhere anyways</a:t>
            </a:r>
            <a:endParaRPr lang="en-US" sz="2000" dirty="0"/>
          </a:p>
          <a:p>
            <a:pPr lvl="1"/>
            <a:endParaRPr lang="en-US" sz="18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SPMD (‘</a:t>
            </a:r>
            <a:r>
              <a:rPr lang="en-US" dirty="0" err="1" smtClean="0"/>
              <a:t>SpimDee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D48B7-945A-E54B-9B8D-E0D9B041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Single </a:t>
            </a:r>
            <a:r>
              <a:rPr lang="en-US" sz="2000" dirty="0" smtClean="0"/>
              <a:t>program</a:t>
            </a:r>
          </a:p>
          <a:p>
            <a:pPr lvl="1"/>
            <a:r>
              <a:rPr lang="en-US" sz="1800" dirty="0" smtClean="0"/>
              <a:t>This is the same on all nodes</a:t>
            </a:r>
          </a:p>
          <a:p>
            <a:r>
              <a:rPr lang="en-US" sz="2000" dirty="0" smtClean="0"/>
              <a:t>Multiple Data</a:t>
            </a:r>
          </a:p>
          <a:p>
            <a:pPr lvl="1"/>
            <a:r>
              <a:rPr lang="en-US" sz="1800" dirty="0" smtClean="0"/>
              <a:t>This is not the same on all nodes, but collectively exhaustive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14" y="3889088"/>
            <a:ext cx="6514874" cy="244974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6705600" y="4463143"/>
            <a:ext cx="2635962" cy="0"/>
          </a:xfrm>
          <a:prstGeom prst="straightConnector1">
            <a:avLst/>
          </a:prstGeom>
          <a:ln w="76200">
            <a:solidFill>
              <a:srgbClr val="A87BDA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705600" y="4767943"/>
            <a:ext cx="2635962" cy="269256"/>
          </a:xfrm>
          <a:prstGeom prst="straightConnector1">
            <a:avLst/>
          </a:prstGeom>
          <a:ln w="76200">
            <a:solidFill>
              <a:srgbClr val="F37787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92486" y="2438399"/>
            <a:ext cx="2830285" cy="2024744"/>
          </a:xfrm>
          <a:prstGeom prst="line">
            <a:avLst/>
          </a:prstGeom>
          <a:ln w="28575">
            <a:solidFill>
              <a:srgbClr val="A87B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99709" y="3295423"/>
            <a:ext cx="2778888" cy="1607148"/>
          </a:xfrm>
          <a:prstGeom prst="line">
            <a:avLst/>
          </a:prstGeom>
          <a:ln w="28575">
            <a:solidFill>
              <a:srgbClr val="F37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3796933"/>
            <a:ext cx="1780065" cy="222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Sequential Processes</a:t>
            </a:r>
            <a:br>
              <a:rPr lang="en-US" dirty="0" smtClean="0"/>
            </a:br>
            <a:r>
              <a:rPr lang="en-US" dirty="0" smtClean="0"/>
              <a:t>(CSP)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node runs a sequential process (nowadays locally parallelized)</a:t>
            </a:r>
          </a:p>
          <a:p>
            <a:pPr lvl="1"/>
            <a:r>
              <a:rPr lang="en-US" sz="1800" dirty="0" smtClean="0"/>
              <a:t>All of the code </a:t>
            </a:r>
            <a:r>
              <a:rPr lang="en-US" sz="1800" dirty="0"/>
              <a:t>is </a:t>
            </a:r>
            <a:r>
              <a:rPr lang="en-US" sz="1800" dirty="0" smtClean="0"/>
              <a:t>replicated</a:t>
            </a:r>
            <a:endParaRPr lang="en-US" dirty="0" smtClean="0"/>
          </a:p>
          <a:p>
            <a:r>
              <a:rPr lang="en-US" dirty="0" smtClean="0"/>
              <a:t>Data is distributed using resource allocation mechanisms</a:t>
            </a:r>
          </a:p>
          <a:p>
            <a:pPr lvl="1"/>
            <a:r>
              <a:rPr lang="en-US" dirty="0" smtClean="0"/>
              <a:t>However, </a:t>
            </a:r>
            <a:r>
              <a:rPr lang="en-US" sz="1800" dirty="0"/>
              <a:t>d</a:t>
            </a:r>
            <a:r>
              <a:rPr lang="en-US" sz="1800" dirty="0" smtClean="0"/>
              <a:t>ata </a:t>
            </a:r>
            <a:r>
              <a:rPr lang="en-US" sz="1800" dirty="0"/>
              <a:t>dependencies are probably not </a:t>
            </a:r>
            <a:r>
              <a:rPr lang="en-US" sz="1800" dirty="0" smtClean="0"/>
              <a:t>disjoint</a:t>
            </a:r>
          </a:p>
          <a:p>
            <a:pPr lvl="1"/>
            <a:r>
              <a:rPr lang="en-US" sz="1800" dirty="0" smtClean="0"/>
              <a:t>Data has cross-node dependencies</a:t>
            </a:r>
          </a:p>
          <a:p>
            <a:pPr lvl="1"/>
            <a:r>
              <a:rPr lang="en-US" sz="1800" dirty="0" smtClean="0"/>
              <a:t>Data </a:t>
            </a:r>
            <a:r>
              <a:rPr lang="en-US" sz="1800" dirty="0"/>
              <a:t>may be needed by another </a:t>
            </a:r>
            <a:r>
              <a:rPr lang="en-US" sz="1800" dirty="0" smtClean="0"/>
              <a:t>node, but can’t be accessed directly</a:t>
            </a:r>
          </a:p>
          <a:p>
            <a:pPr lvl="1"/>
            <a:r>
              <a:rPr lang="en-US" sz="1800" dirty="0"/>
              <a:t>Data are partitioned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union of the partitions should be the whole problem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20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56596" y="4780326"/>
            <a:ext cx="4491037" cy="1688737"/>
            <a:chOff x="1262063" y="2388558"/>
            <a:chExt cx="8594725" cy="3231821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063" y="2388558"/>
              <a:ext cx="8594725" cy="323182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838325" y="2667000"/>
              <a:ext cx="2628900" cy="428625"/>
            </a:xfrm>
            <a:prstGeom prst="straightConnector1">
              <a:avLst/>
            </a:prstGeom>
            <a:ln w="76200">
              <a:solidFill>
                <a:srgbClr val="A87BD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838325" y="3905251"/>
              <a:ext cx="2628900" cy="342899"/>
            </a:xfrm>
            <a:prstGeom prst="straightConnector1">
              <a:avLst/>
            </a:prstGeom>
            <a:ln w="76200">
              <a:solidFill>
                <a:srgbClr val="F3778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268811" y="2667000"/>
              <a:ext cx="2628900" cy="428625"/>
            </a:xfrm>
            <a:prstGeom prst="straightConnector1">
              <a:avLst/>
            </a:prstGeom>
            <a:ln w="76200">
              <a:solidFill>
                <a:srgbClr val="A87BD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268811" y="3905251"/>
              <a:ext cx="2628900" cy="342899"/>
            </a:xfrm>
            <a:prstGeom prst="straightConnector1">
              <a:avLst/>
            </a:prstGeom>
            <a:ln w="76200">
              <a:solidFill>
                <a:srgbClr val="F3778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914900" y="4158344"/>
              <a:ext cx="0" cy="1034142"/>
            </a:xfrm>
            <a:prstGeom prst="straightConnector1">
              <a:avLst/>
            </a:prstGeom>
            <a:ln w="76200">
              <a:solidFill>
                <a:srgbClr val="F3778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9258300" y="4158344"/>
              <a:ext cx="0" cy="1034142"/>
            </a:xfrm>
            <a:prstGeom prst="straightConnector1">
              <a:avLst/>
            </a:prstGeom>
            <a:ln w="76200">
              <a:solidFill>
                <a:srgbClr val="F3778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920343" y="5334000"/>
              <a:ext cx="4337957" cy="0"/>
            </a:xfrm>
            <a:prstGeom prst="straightConnector1">
              <a:avLst/>
            </a:prstGeom>
            <a:ln w="76200">
              <a:solidFill>
                <a:srgbClr val="F3778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510" y="4750231"/>
            <a:ext cx="1567387" cy="15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96" y="3793517"/>
            <a:ext cx="7141435" cy="26853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Every process: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ndependent </a:t>
            </a:r>
            <a:r>
              <a:rPr lang="en-US" sz="1800" dirty="0"/>
              <a:t>memory space</a:t>
            </a:r>
          </a:p>
          <a:p>
            <a:pPr lvl="1"/>
            <a:r>
              <a:rPr lang="en-US" sz="1800" dirty="0" smtClean="0"/>
              <a:t>Code </a:t>
            </a:r>
            <a:r>
              <a:rPr lang="en-US" sz="1800" dirty="0"/>
              <a:t>is replicated</a:t>
            </a:r>
          </a:p>
          <a:p>
            <a:r>
              <a:rPr lang="en-US" sz="2000" dirty="0"/>
              <a:t>Data are partitioned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union of the partitions should be the whole problem</a:t>
            </a:r>
          </a:p>
          <a:p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FC1D7-CEE2-A145-9E8B-4D0585C7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</a:t>
            </a:r>
            <a:r>
              <a:rPr lang="en-US" dirty="0" smtClean="0"/>
              <a:t>(Sequential)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65B6E-54AD-6752-C902-A3E785A6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DED32-EC1A-4440-9C1B-A3469E40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4/10/2025, Lecture 19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5" y="2742821"/>
            <a:ext cx="8711953" cy="38694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9307" y="1747860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Introduction</Template>
  <TotalTime>3006</TotalTime>
  <Words>6165</Words>
  <Application>Microsoft Office PowerPoint</Application>
  <PresentationFormat>Widescreen</PresentationFormat>
  <Paragraphs>752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Cascadia Mono</vt:lpstr>
      <vt:lpstr>Century Schoolbook</vt:lpstr>
      <vt:lpstr>Consolas</vt:lpstr>
      <vt:lpstr>Wingdings 2</vt:lpstr>
      <vt:lpstr>View</vt:lpstr>
      <vt:lpstr>Distributed Parallelism  with HPX (1)</vt:lpstr>
      <vt:lpstr>Overview</vt:lpstr>
      <vt:lpstr>Distributed Memory</vt:lpstr>
      <vt:lpstr>Distributed Memory</vt:lpstr>
      <vt:lpstr>Distributed Memory</vt:lpstr>
      <vt:lpstr>SPMD (‘SpimDee’)</vt:lpstr>
      <vt:lpstr>Communicating Sequential Processes (CSP)</vt:lpstr>
      <vt:lpstr>Distributed Memory</vt:lpstr>
      <vt:lpstr>Numerical Integration (Sequential)</vt:lpstr>
      <vt:lpstr>Distinguished Replicated Processes</vt:lpstr>
      <vt:lpstr>HPX Collective Operations</vt:lpstr>
      <vt:lpstr>‘DropDee’ using HPX</vt:lpstr>
      <vt:lpstr>Communicating Sequential Processes</vt:lpstr>
      <vt:lpstr>Hello HPX World</vt:lpstr>
      <vt:lpstr>Minimal HPX CMake Support</vt:lpstr>
      <vt:lpstr>Running an HPX Application</vt:lpstr>
      <vt:lpstr>Sending and Receiving</vt:lpstr>
      <vt:lpstr>Aside: Serialization</vt:lpstr>
      <vt:lpstr>Aside: Serialization</vt:lpstr>
      <vt:lpstr>A Simple Mental Model</vt:lpstr>
      <vt:lpstr>A Simple Mental Model</vt:lpstr>
      <vt:lpstr>A Simple Mental Model</vt:lpstr>
      <vt:lpstr>A Simple Mental Model</vt:lpstr>
      <vt:lpstr>(A)synchronous Channels</vt:lpstr>
      <vt:lpstr>hpx::collectives::set</vt:lpstr>
      <vt:lpstr>hpx::collectives::get</vt:lpstr>
      <vt:lpstr>set and get</vt:lpstr>
      <vt:lpstr>set and get</vt:lpstr>
      <vt:lpstr>Ping Pong</vt:lpstr>
      <vt:lpstr>Ping Pong</vt:lpstr>
      <vt:lpstr>Ping Pong</vt:lpstr>
      <vt:lpstr>Ping Pong 2.0</vt:lpstr>
      <vt:lpstr>Ping Pong 2.0</vt:lpstr>
      <vt:lpstr>Ping Pong 2.0</vt:lpstr>
      <vt:lpstr>Four Function HPX (Point to Point)</vt:lpstr>
      <vt:lpstr>The Other Four HPX Functions</vt:lpstr>
      <vt:lpstr>hpx::collectives::broadcast</vt:lpstr>
      <vt:lpstr>hpx::collectives::broadcast</vt:lpstr>
      <vt:lpstr>hpx::collectives::broadcast</vt:lpstr>
      <vt:lpstr>hpx::collectives::broadcast</vt:lpstr>
      <vt:lpstr>hpx::collectives::reduce</vt:lpstr>
      <vt:lpstr>hpx::collectives::reduce</vt:lpstr>
      <vt:lpstr>hpx::collectives::reduce</vt:lpstr>
      <vt:lpstr>hpx::collectives::reduce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525</cp:revision>
  <dcterms:created xsi:type="dcterms:W3CDTF">2024-06-27T20:10:03Z</dcterms:created>
  <dcterms:modified xsi:type="dcterms:W3CDTF">2025-04-10T18:35:06Z</dcterms:modified>
</cp:coreProperties>
</file>