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49"/>
  </p:notesMasterIdLst>
  <p:handoutMasterIdLst>
    <p:handoutMasterId r:id="rId50"/>
  </p:handoutMasterIdLst>
  <p:sldIdLst>
    <p:sldId id="256" r:id="rId2"/>
    <p:sldId id="339" r:id="rId3"/>
    <p:sldId id="280" r:id="rId4"/>
    <p:sldId id="317" r:id="rId5"/>
    <p:sldId id="318" r:id="rId6"/>
    <p:sldId id="326" r:id="rId7"/>
    <p:sldId id="319" r:id="rId8"/>
    <p:sldId id="320" r:id="rId9"/>
    <p:sldId id="321" r:id="rId10"/>
    <p:sldId id="322" r:id="rId11"/>
    <p:sldId id="323" r:id="rId12"/>
    <p:sldId id="370" r:id="rId13"/>
    <p:sldId id="324" r:id="rId14"/>
    <p:sldId id="325" r:id="rId15"/>
    <p:sldId id="375" r:id="rId16"/>
    <p:sldId id="327" r:id="rId17"/>
    <p:sldId id="328" r:id="rId18"/>
    <p:sldId id="329" r:id="rId19"/>
    <p:sldId id="371" r:id="rId20"/>
    <p:sldId id="347" r:id="rId21"/>
    <p:sldId id="348" r:id="rId22"/>
    <p:sldId id="34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72" r:id="rId31"/>
    <p:sldId id="337" r:id="rId32"/>
    <p:sldId id="340" r:id="rId33"/>
    <p:sldId id="341" r:id="rId34"/>
    <p:sldId id="342" r:id="rId35"/>
    <p:sldId id="344" r:id="rId36"/>
    <p:sldId id="345" r:id="rId37"/>
    <p:sldId id="343" r:id="rId38"/>
    <p:sldId id="352" r:id="rId39"/>
    <p:sldId id="373" r:id="rId40"/>
    <p:sldId id="374" r:id="rId41"/>
    <p:sldId id="353" r:id="rId42"/>
    <p:sldId id="354" r:id="rId43"/>
    <p:sldId id="355" r:id="rId44"/>
    <p:sldId id="357" r:id="rId45"/>
    <p:sldId id="356" r:id="rId46"/>
    <p:sldId id="346" r:id="rId47"/>
    <p:sldId id="316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4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56" y="78"/>
      </p:cViewPr>
      <p:guideLst>
        <p:guide orient="horz" pos="2160"/>
        <p:guide pos="6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3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64BDFB-B9BD-4892-ACD9-C1EDDC6DA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8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EA311F5-81D1-4A14-8FD1-7C7E09D33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81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5B58CF8-7699-47D1-90E2-E595041BA604}" type="slidenum">
              <a:rPr lang="en-US" smtClean="0">
                <a:latin typeface="Times New Roman" charset="0"/>
              </a:rPr>
              <a:pPr/>
              <a:t>1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F00B392-012A-4589-B353-6A1C91FA2FC1}" type="slidenum">
              <a:rPr lang="en-US" smtClean="0">
                <a:latin typeface="Times New Roman" charset="0"/>
              </a:rPr>
              <a:pPr/>
              <a:t>3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4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4B002-1069-41D2-983F-42442602FB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21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58721-BE65-4739-8B71-BD211377DF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47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E6965-4D71-4FDB-A572-ED1539AAE8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57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C63FC-4E59-4D97-A113-142C71B796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8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F4A78-CFA0-4D3C-ADB9-4C0A36DEDC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9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5DD30-0B16-4AC0-AC11-6CA557F75B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2C3D4-BB28-4719-8C24-4AFD7B6EA4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6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FC81A-007E-49E1-8F80-46C53711C0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63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6073D-77C2-41CE-8663-6A6B05C8EA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g"/><Relationship Id="rId4" Type="http://schemas.openxmlformats.org/officeDocument/2006/relationships/image" Target="../media/image10.jp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Working with Types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2</a:t>
            </a:r>
          </a:p>
          <a:p>
            <a:r>
              <a:rPr lang="en-US" dirty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teaching.hkaiser.org/spring2025/csc4700/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Semiregular Types: </a:t>
            </a:r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Assignment operator: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 a; a = b;</a:t>
            </a:r>
          </a:p>
          <a:p>
            <a:r>
              <a:rPr lang="en-US" dirty="0" smtClean="0"/>
              <a:t>Construction (initialization) and </a:t>
            </a:r>
            <a:r>
              <a:rPr lang="en-US" dirty="0"/>
              <a:t>assignment </a:t>
            </a:r>
            <a:r>
              <a:rPr lang="en-US" dirty="0" smtClean="0"/>
              <a:t>must be equivalent (lead to the same results): 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 a1(b</a:t>
            </a:r>
            <a:r>
              <a:rPr lang="en-US" dirty="0">
                <a:latin typeface="Consolas" panose="020B0609020204030204" pitchFamily="49" charset="0"/>
              </a:rPr>
              <a:t>) &lt;=&gt; T </a:t>
            </a:r>
            <a:r>
              <a:rPr lang="en-US" dirty="0" smtClean="0">
                <a:latin typeface="Consolas" panose="020B0609020204030204" pitchFamily="49" charset="0"/>
              </a:rPr>
              <a:t>a2; a2 </a:t>
            </a:r>
            <a:r>
              <a:rPr lang="en-US" dirty="0">
                <a:latin typeface="Consolas" panose="020B0609020204030204" pitchFamily="49" charset="0"/>
              </a:rPr>
              <a:t>= </a:t>
            </a:r>
            <a:r>
              <a:rPr lang="en-US" dirty="0" smtClean="0">
                <a:latin typeface="Consolas" panose="020B0609020204030204" pitchFamily="49" charset="0"/>
              </a:rPr>
              <a:t>b;  </a:t>
            </a:r>
            <a:r>
              <a:rPr lang="en-US" dirty="0" smtClean="0">
                <a:latin typeface="Consolas" panose="020B0609020204030204" pitchFamily="49" charset="0"/>
                <a:sym typeface="Wingdings" panose="05000000000000000000" pitchFamily="2" charset="2"/>
              </a:rPr>
              <a:t> a1 == a2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Initialization</a:t>
            </a:r>
            <a:r>
              <a:rPr lang="en-US" dirty="0" smtClean="0"/>
              <a:t> creates an initial state for a new object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Assignment</a:t>
            </a:r>
            <a:r>
              <a:rPr lang="en-US" dirty="0" smtClean="0"/>
              <a:t> first cleans up old state of an existing object and then initializes its new state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order </a:t>
            </a:r>
            <a:r>
              <a:rPr lang="en-US" dirty="0" smtClean="0"/>
              <a:t>for </a:t>
            </a:r>
            <a:r>
              <a:rPr lang="en-US" dirty="0"/>
              <a:t>these operations to have correct semantics, </a:t>
            </a:r>
            <a:r>
              <a:rPr lang="en-US" dirty="0" smtClean="0"/>
              <a:t>the types involved </a:t>
            </a:r>
            <a:r>
              <a:rPr lang="en-US" dirty="0"/>
              <a:t>have to have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equality</a:t>
            </a:r>
            <a:r>
              <a:rPr lang="en-US" dirty="0"/>
              <a:t> </a:t>
            </a:r>
            <a:r>
              <a:rPr lang="en-US" dirty="0" smtClean="0"/>
              <a:t>defined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>
                <a:latin typeface="Consolas" panose="020B0609020204030204" pitchFamily="49" charset="0"/>
              </a:rPr>
              <a:t>operator==()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How would you know otherwise if two instances are equal?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2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Semiregular Types: </a:t>
            </a:r>
            <a:r>
              <a:rPr lang="en-US" dirty="0" smtClean="0"/>
              <a:t>Destructor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if you don’t call destructors directly (the compiler does, though):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~T</a:t>
            </a:r>
            <a:r>
              <a:rPr lang="en-US" dirty="0" smtClean="0">
                <a:latin typeface="Consolas" panose="020B0609020204030204" pitchFamily="49" charset="0"/>
              </a:rPr>
              <a:t>();</a:t>
            </a:r>
          </a:p>
          <a:p>
            <a:r>
              <a:rPr lang="en-US" dirty="0" smtClean="0"/>
              <a:t>Ends the lifetime of an object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00" y="1941904"/>
            <a:ext cx="8632093" cy="4527158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C++ Class Anatomy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D892C3D4-BB28-4719-8C24-4AFD7B6EA4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0247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egular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concept </a:t>
            </a:r>
            <a:r>
              <a:rPr lang="en-US" dirty="0">
                <a:latin typeface="Consolas" panose="020B0609020204030204" pitchFamily="49" charset="0"/>
              </a:rPr>
              <a:t>Regular</a:t>
            </a:r>
            <a:r>
              <a:rPr lang="en-US" dirty="0"/>
              <a:t> extends </a:t>
            </a:r>
            <a:r>
              <a:rPr lang="en-US" dirty="0">
                <a:latin typeface="Consolas" panose="020B0609020204030204" pitchFamily="49" charset="0"/>
              </a:rPr>
              <a:t>Semiregular</a:t>
            </a:r>
            <a:r>
              <a:rPr lang="en-US" dirty="0"/>
              <a:t> with equality operators which are </a:t>
            </a:r>
            <a:r>
              <a:rPr lang="en-US" dirty="0">
                <a:latin typeface="Consolas" panose="020B0609020204030204" pitchFamily="49" charset="0"/>
              </a:rPr>
              <a:t>==</a:t>
            </a:r>
            <a:r>
              <a:rPr lang="en-US" dirty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!=</a:t>
            </a:r>
          </a:p>
          <a:p>
            <a:r>
              <a:rPr lang="en-US" dirty="0" smtClean="0"/>
              <a:t>We </a:t>
            </a:r>
            <a:r>
              <a:rPr lang="en-US" dirty="0"/>
              <a:t>should define </a:t>
            </a:r>
            <a:r>
              <a:rPr lang="en-US" dirty="0">
                <a:latin typeface="Consolas" panose="020B0609020204030204" pitchFamily="49" charset="0"/>
              </a:rPr>
              <a:t>==</a:t>
            </a:r>
            <a:r>
              <a:rPr lang="en-US" dirty="0"/>
              <a:t> so that after constructing a copy, the original and the copy are </a:t>
            </a:r>
            <a:r>
              <a:rPr lang="en-US" dirty="0" smtClean="0"/>
              <a:t>equal</a:t>
            </a:r>
          </a:p>
          <a:p>
            <a:r>
              <a:rPr lang="en-US" dirty="0">
                <a:latin typeface="Consolas" panose="020B0609020204030204" pitchFamily="49" charset="0"/>
              </a:rPr>
              <a:t>!=</a:t>
            </a:r>
            <a:r>
              <a:rPr lang="en-US" dirty="0"/>
              <a:t> should always behave like: </a:t>
            </a:r>
            <a:r>
              <a:rPr lang="en-US" dirty="0">
                <a:latin typeface="Consolas" panose="020B0609020204030204" pitchFamily="49" charset="0"/>
              </a:rPr>
              <a:t>!(a == b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/>
              <a:t>Fundamentally </a:t>
            </a:r>
            <a:r>
              <a:rPr lang="en-US" dirty="0"/>
              <a:t>equal is a symmetric function. It compares two </a:t>
            </a:r>
            <a:r>
              <a:rPr lang="en-US" dirty="0" smtClean="0"/>
              <a:t>things</a:t>
            </a:r>
          </a:p>
          <a:p>
            <a:pPr lvl="1"/>
            <a:r>
              <a:rPr lang="en-US" dirty="0" smtClean="0"/>
              <a:t>We will implement it as a </a:t>
            </a:r>
            <a:r>
              <a:rPr lang="en-US" dirty="0" smtClean="0">
                <a:latin typeface="Consolas" panose="020B0609020204030204" pitchFamily="49" charset="0"/>
              </a:rPr>
              <a:t>friend</a:t>
            </a:r>
            <a:r>
              <a:rPr lang="en-US" dirty="0" smtClean="0"/>
              <a:t> function, not as a member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1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</a:t>
            </a:r>
            <a:r>
              <a:rPr lang="en-US" dirty="0" smtClean="0"/>
              <a:t>orderings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concept </a:t>
            </a:r>
            <a:r>
              <a:rPr lang="en-US" dirty="0" err="1">
                <a:latin typeface="Consolas" panose="020B0609020204030204" pitchFamily="49" charset="0"/>
              </a:rPr>
              <a:t>TotallyOrdered</a:t>
            </a:r>
            <a:r>
              <a:rPr lang="en-US" dirty="0"/>
              <a:t> extends </a:t>
            </a:r>
            <a:r>
              <a:rPr lang="en-US" dirty="0">
                <a:latin typeface="Consolas" panose="020B0609020204030204" pitchFamily="49" charset="0"/>
              </a:rPr>
              <a:t>Regular</a:t>
            </a:r>
            <a:r>
              <a:rPr lang="en-US" dirty="0"/>
              <a:t> by adding a comparison operator </a:t>
            </a:r>
            <a:r>
              <a:rPr lang="en-US" dirty="0" smtClean="0">
                <a:latin typeface="Consolas" panose="020B0609020204030204" pitchFamily="49" charset="0"/>
              </a:rPr>
              <a:t>&lt;</a:t>
            </a:r>
          </a:p>
          <a:p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operator </a:t>
            </a:r>
            <a:r>
              <a:rPr lang="en-US" sz="2100" dirty="0" smtClean="0">
                <a:latin typeface="Consolas" panose="020B0609020204030204" pitchFamily="49" charset="0"/>
              </a:rPr>
              <a:t>&lt;</a:t>
            </a:r>
            <a:r>
              <a:rPr lang="en-US" sz="2100" dirty="0" smtClean="0"/>
              <a:t> </a:t>
            </a:r>
            <a:r>
              <a:rPr lang="en-US" sz="2100" dirty="0"/>
              <a:t>must obey the following mathematical properties:</a:t>
            </a:r>
          </a:p>
          <a:p>
            <a:pPr lvl="1"/>
            <a:r>
              <a:rPr lang="en-US" sz="1900" dirty="0" smtClean="0"/>
              <a:t>Axiom </a:t>
            </a:r>
            <a:r>
              <a:rPr lang="en-US" sz="1900" dirty="0"/>
              <a:t>1: Anti-reflexive: </a:t>
            </a:r>
            <a:r>
              <a:rPr lang="en-US" sz="1900" dirty="0">
                <a:latin typeface="Consolas" panose="020B0609020204030204" pitchFamily="49" charset="0"/>
              </a:rPr>
              <a:t>!(a &lt; a</a:t>
            </a:r>
            <a:r>
              <a:rPr lang="en-US" sz="1900" dirty="0" smtClean="0">
                <a:latin typeface="Consolas" panose="020B0609020204030204" pitchFamily="49" charset="0"/>
              </a:rPr>
              <a:t>)</a:t>
            </a:r>
            <a:endParaRPr lang="en-US" sz="1900" dirty="0"/>
          </a:p>
          <a:p>
            <a:pPr lvl="1"/>
            <a:r>
              <a:rPr lang="en-US" sz="1900" dirty="0" smtClean="0"/>
              <a:t>Axiom </a:t>
            </a:r>
            <a:r>
              <a:rPr lang="en-US" sz="1900" dirty="0"/>
              <a:t>2: Transitive: If </a:t>
            </a:r>
            <a:r>
              <a:rPr lang="en-US" sz="1900" dirty="0">
                <a:latin typeface="Consolas" panose="020B0609020204030204" pitchFamily="49" charset="0"/>
              </a:rPr>
              <a:t>a &lt; b</a:t>
            </a:r>
            <a:r>
              <a:rPr lang="en-US" sz="1900" dirty="0"/>
              <a:t> and </a:t>
            </a:r>
            <a:r>
              <a:rPr lang="en-US" sz="1900" dirty="0">
                <a:latin typeface="Consolas" panose="020B0609020204030204" pitchFamily="49" charset="0"/>
              </a:rPr>
              <a:t>b &lt; c</a:t>
            </a:r>
            <a:r>
              <a:rPr lang="en-US" sz="1900" dirty="0"/>
              <a:t> then </a:t>
            </a:r>
            <a:r>
              <a:rPr lang="en-US" sz="1900" dirty="0">
                <a:latin typeface="Consolas" panose="020B0609020204030204" pitchFamily="49" charset="0"/>
              </a:rPr>
              <a:t>a &lt; </a:t>
            </a:r>
            <a:r>
              <a:rPr lang="en-US" sz="1900" dirty="0" smtClean="0">
                <a:latin typeface="Consolas" panose="020B0609020204030204" pitchFamily="49" charset="0"/>
              </a:rPr>
              <a:t>c</a:t>
            </a:r>
            <a:endParaRPr lang="en-US" sz="1900" dirty="0"/>
          </a:p>
          <a:p>
            <a:pPr lvl="1"/>
            <a:r>
              <a:rPr lang="en-US" sz="1900" dirty="0" smtClean="0"/>
              <a:t>Axiom </a:t>
            </a:r>
            <a:r>
              <a:rPr lang="en-US" sz="1900" dirty="0"/>
              <a:t>3: Anti-symmetric: If </a:t>
            </a:r>
            <a:r>
              <a:rPr lang="en-US" sz="1900" dirty="0">
                <a:latin typeface="Consolas" panose="020B0609020204030204" pitchFamily="49" charset="0"/>
              </a:rPr>
              <a:t>a &lt; b</a:t>
            </a:r>
            <a:r>
              <a:rPr lang="en-US" sz="1900" dirty="0"/>
              <a:t> then </a:t>
            </a:r>
            <a:r>
              <a:rPr lang="en-US" sz="1900" dirty="0">
                <a:latin typeface="Consolas" panose="020B0609020204030204" pitchFamily="49" charset="0"/>
              </a:rPr>
              <a:t>!(b &lt; a</a:t>
            </a:r>
            <a:r>
              <a:rPr lang="en-US" sz="1900" dirty="0" smtClean="0">
                <a:latin typeface="Consolas" panose="020B0609020204030204" pitchFamily="49" charset="0"/>
              </a:rPr>
              <a:t>)</a:t>
            </a:r>
            <a:endParaRPr lang="en-US" sz="1900" dirty="0">
              <a:latin typeface="Consolas" panose="020B0609020204030204" pitchFamily="49" charset="0"/>
            </a:endParaRPr>
          </a:p>
          <a:p>
            <a:pPr lvl="1"/>
            <a:r>
              <a:rPr lang="en-US" sz="1900" dirty="0" smtClean="0"/>
              <a:t>Axiom </a:t>
            </a:r>
            <a:r>
              <a:rPr lang="en-US" sz="1900" dirty="0"/>
              <a:t>4: If </a:t>
            </a:r>
            <a:r>
              <a:rPr lang="en-US" sz="1900" dirty="0">
                <a:latin typeface="Consolas" panose="020B0609020204030204" pitchFamily="49" charset="0"/>
              </a:rPr>
              <a:t>a != b</a:t>
            </a:r>
            <a:r>
              <a:rPr lang="en-US" sz="1900" dirty="0"/>
              <a:t> then </a:t>
            </a:r>
            <a:r>
              <a:rPr lang="en-US" sz="1900" dirty="0">
                <a:latin typeface="Consolas" panose="020B0609020204030204" pitchFamily="49" charset="0"/>
              </a:rPr>
              <a:t>a &lt; b</a:t>
            </a:r>
            <a:r>
              <a:rPr lang="en-US" sz="1900" dirty="0"/>
              <a:t> or </a:t>
            </a:r>
            <a:r>
              <a:rPr lang="en-US" sz="1900" dirty="0" smtClean="0">
                <a:latin typeface="Consolas" panose="020B0609020204030204" pitchFamily="49" charset="0"/>
              </a:rPr>
              <a:t>b </a:t>
            </a:r>
            <a:r>
              <a:rPr lang="en-US" sz="1900" dirty="0">
                <a:latin typeface="Consolas" panose="020B0609020204030204" pitchFamily="49" charset="0"/>
              </a:rPr>
              <a:t>&gt; </a:t>
            </a:r>
            <a:r>
              <a:rPr lang="en-US" sz="1900" dirty="0" smtClean="0">
                <a:latin typeface="Consolas" panose="020B0609020204030204" pitchFamily="49" charset="0"/>
              </a:rPr>
              <a:t>a</a:t>
            </a:r>
            <a:endParaRPr lang="en-US" sz="1900" dirty="0" smtClean="0"/>
          </a:p>
          <a:p>
            <a:r>
              <a:rPr lang="en-US" sz="2100" dirty="0" smtClean="0"/>
              <a:t>The </a:t>
            </a:r>
            <a:r>
              <a:rPr lang="en-US" sz="2100" dirty="0"/>
              <a:t>semantics of </a:t>
            </a:r>
            <a:r>
              <a:rPr lang="en-US" sz="2100" dirty="0">
                <a:latin typeface="Consolas" panose="020B0609020204030204" pitchFamily="49" charset="0"/>
              </a:rPr>
              <a:t>&lt;</a:t>
            </a:r>
            <a:r>
              <a:rPr lang="en-US" sz="2100" dirty="0"/>
              <a:t> must be totally bound to the semantics of </a:t>
            </a:r>
            <a:r>
              <a:rPr lang="en-US" sz="2100" dirty="0" smtClean="0"/>
              <a:t>equality and related operations</a:t>
            </a:r>
          </a:p>
          <a:p>
            <a:pPr lvl="1"/>
            <a:r>
              <a:rPr lang="en-US" sz="1900" dirty="0" smtClean="0"/>
              <a:t>The following should always be true, otherwise </a:t>
            </a:r>
            <a:r>
              <a:rPr lang="en-US" sz="1900" dirty="0"/>
              <a:t>the world perishes</a:t>
            </a:r>
            <a:r>
              <a:rPr lang="en-US" sz="1900" dirty="0" smtClean="0"/>
              <a:t>.</a:t>
            </a:r>
          </a:p>
          <a:p>
            <a:pPr lvl="2">
              <a:tabLst>
                <a:tab pos="1828800" algn="l"/>
              </a:tabLst>
            </a:pPr>
            <a:r>
              <a:rPr lang="en-US" sz="1800" dirty="0">
                <a:latin typeface="Consolas" panose="020B0609020204030204" pitchFamily="49" charset="0"/>
              </a:rPr>
              <a:t>a &gt;= </a:t>
            </a:r>
            <a:r>
              <a:rPr lang="en-US" sz="1800" dirty="0" smtClean="0">
                <a:latin typeface="Consolas" panose="020B0609020204030204" pitchFamily="49" charset="0"/>
              </a:rPr>
              <a:t>b 	--&gt; !(</a:t>
            </a:r>
            <a:r>
              <a:rPr lang="en-US" sz="1800" dirty="0">
                <a:latin typeface="Consolas" panose="020B0609020204030204" pitchFamily="49" charset="0"/>
              </a:rPr>
              <a:t>a &lt; b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lvl="2">
              <a:tabLst>
                <a:tab pos="1828800" algn="l"/>
              </a:tabLst>
            </a:pPr>
            <a:r>
              <a:rPr lang="en-US" sz="1800" dirty="0">
                <a:latin typeface="Consolas" panose="020B0609020204030204" pitchFamily="49" charset="0"/>
              </a:rPr>
              <a:t>a &gt; b 	--&gt; b &lt; a</a:t>
            </a:r>
          </a:p>
          <a:p>
            <a:pPr lvl="2"/>
            <a:r>
              <a:rPr lang="en-US" sz="1800" dirty="0">
                <a:latin typeface="Consolas" panose="020B0609020204030204" pitchFamily="49" charset="0"/>
              </a:rPr>
              <a:t>a </a:t>
            </a:r>
            <a:r>
              <a:rPr lang="en-US" sz="1800" dirty="0" smtClean="0">
                <a:latin typeface="Consolas" panose="020B0609020204030204" pitchFamily="49" charset="0"/>
              </a:rPr>
              <a:t>&lt;= </a:t>
            </a:r>
            <a:r>
              <a:rPr lang="en-US" sz="1800" dirty="0">
                <a:latin typeface="Consolas" panose="020B0609020204030204" pitchFamily="49" charset="0"/>
              </a:rPr>
              <a:t>b 	--&gt; </a:t>
            </a:r>
            <a:r>
              <a:rPr lang="en-US" sz="1800" dirty="0" smtClean="0">
                <a:latin typeface="Consolas" panose="020B0609020204030204" pitchFamily="49" charset="0"/>
              </a:rPr>
              <a:t>!(b </a:t>
            </a:r>
            <a:r>
              <a:rPr lang="en-US" sz="1800" dirty="0">
                <a:latin typeface="Consolas" panose="020B0609020204030204" pitchFamily="49" charset="0"/>
              </a:rPr>
              <a:t>&lt; </a:t>
            </a:r>
            <a:r>
              <a:rPr lang="en-US" sz="1800" dirty="0" smtClean="0">
                <a:latin typeface="Consolas" panose="020B0609020204030204" pitchFamily="49" charset="0"/>
              </a:rPr>
              <a:t>a)</a:t>
            </a:r>
            <a:endParaRPr lang="en-US" sz="1800" dirty="0"/>
          </a:p>
          <a:p>
            <a:pPr lvl="2"/>
            <a:endParaRPr lang="en-US" sz="1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Spaceship operator </a:t>
            </a:r>
            <a:r>
              <a:rPr lang="en-US" dirty="0" smtClean="0">
                <a:latin typeface="Consolas" panose="020B0609020204030204" pitchFamily="49" charset="0"/>
              </a:rPr>
              <a:t>&lt;=&gt;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C++20 introduced a simplified way of writing relational operators for user defined types</a:t>
            </a:r>
          </a:p>
          <a:p>
            <a:r>
              <a:rPr lang="en-US" dirty="0" smtClean="0"/>
              <a:t>Instead of implementing all relation operators (</a:t>
            </a:r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&lt;=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&gt;=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==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!=</a:t>
            </a:r>
            <a:r>
              <a:rPr lang="en-US" dirty="0" smtClean="0"/>
              <a:t>), you can implement a three-way comparison operator </a:t>
            </a:r>
            <a:r>
              <a:rPr lang="en-US" dirty="0">
                <a:latin typeface="Consolas" panose="020B0609020204030204" pitchFamily="49" charset="0"/>
              </a:rPr>
              <a:t>&lt;=&gt;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Returns </a:t>
            </a:r>
            <a:r>
              <a:rPr lang="en-US" sz="2000" spc="10" dirty="0">
                <a:latin typeface="Consolas" panose="020B0609020204030204" pitchFamily="49" charset="0"/>
              </a:rPr>
              <a:t>&lt; 0</a:t>
            </a:r>
            <a:r>
              <a:rPr lang="en-US" dirty="0" smtClean="0"/>
              <a:t>, if </a:t>
            </a:r>
            <a:r>
              <a:rPr lang="en-US" sz="2000" spc="10" dirty="0">
                <a:latin typeface="Consolas" panose="020B0609020204030204" pitchFamily="49" charset="0"/>
              </a:rPr>
              <a:t>a &lt; b</a:t>
            </a:r>
          </a:p>
          <a:p>
            <a:pPr lvl="1"/>
            <a:r>
              <a:rPr lang="en-US" dirty="0" smtClean="0"/>
              <a:t>Returns </a:t>
            </a:r>
            <a:r>
              <a:rPr lang="en-US" sz="2000" spc="10" dirty="0">
                <a:latin typeface="Consolas" panose="020B0609020204030204" pitchFamily="49" charset="0"/>
              </a:rPr>
              <a:t>== 0</a:t>
            </a:r>
            <a:r>
              <a:rPr lang="en-US" dirty="0" smtClean="0"/>
              <a:t>, if </a:t>
            </a:r>
            <a:r>
              <a:rPr lang="en-US" sz="2000" spc="10" dirty="0">
                <a:latin typeface="Consolas" panose="020B0609020204030204" pitchFamily="49" charset="0"/>
              </a:rPr>
              <a:t>a == b</a:t>
            </a:r>
          </a:p>
          <a:p>
            <a:pPr lvl="1"/>
            <a:r>
              <a:rPr lang="en-US" dirty="0" smtClean="0"/>
              <a:t>Returns </a:t>
            </a:r>
            <a:r>
              <a:rPr lang="en-US" sz="2000" spc="10" dirty="0">
                <a:latin typeface="Consolas" panose="020B0609020204030204" pitchFamily="49" charset="0"/>
              </a:rPr>
              <a:t>&gt; 0</a:t>
            </a:r>
            <a:r>
              <a:rPr lang="en-US" dirty="0" smtClean="0"/>
              <a:t>, if </a:t>
            </a:r>
            <a:r>
              <a:rPr lang="en-US" sz="2000" spc="10" dirty="0">
                <a:latin typeface="Consolas" panose="020B0609020204030204" pitchFamily="49" charset="0"/>
              </a:rPr>
              <a:t>a &gt; </a:t>
            </a:r>
            <a:r>
              <a:rPr lang="en-US" sz="2000" spc="10" dirty="0" smtClean="0">
                <a:latin typeface="Consolas" panose="020B0609020204030204" pitchFamily="49" charset="0"/>
              </a:rPr>
              <a:t>b</a:t>
            </a:r>
          </a:p>
          <a:p>
            <a:r>
              <a:rPr lang="en-US" dirty="0" smtClean="0"/>
              <a:t>The other relational operators are automatically synthesized by the compiler</a:t>
            </a:r>
          </a:p>
          <a:p>
            <a:r>
              <a:rPr lang="en-US" dirty="0" smtClean="0"/>
              <a:t>Simplest way is to define a member function for </a:t>
            </a:r>
            <a:r>
              <a:rPr lang="en-US" dirty="0" smtClean="0">
                <a:latin typeface="Consolas" panose="020B0609020204030204" pitchFamily="49" charset="0"/>
              </a:rPr>
              <a:t>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friend auto operator(X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&amp;, X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&amp;) = default;</a:t>
            </a:r>
          </a:p>
          <a:p>
            <a:pPr lvl="1"/>
            <a:r>
              <a:rPr lang="en-US" dirty="0" smtClean="0"/>
              <a:t>Will apply spaceship operator member-wise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9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Pattern for Regular </a:t>
            </a:r>
            <a:r>
              <a:rPr lang="en-US" dirty="0"/>
              <a:t>T</a:t>
            </a:r>
            <a:r>
              <a:rPr lang="en-US" dirty="0" smtClean="0"/>
              <a:t>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develop the simplest possible </a:t>
            </a:r>
            <a:r>
              <a:rPr lang="en-US" dirty="0" smtClean="0">
                <a:latin typeface="Consolas" panose="020B0609020204030204" pitchFamily="49" charset="0"/>
              </a:rPr>
              <a:t>Regular</a:t>
            </a:r>
            <a:r>
              <a:rPr lang="en-US" dirty="0" smtClean="0"/>
              <a:t> (even </a:t>
            </a:r>
            <a:r>
              <a:rPr lang="en-US" dirty="0" err="1">
                <a:latin typeface="Consolas" panose="020B0609020204030204" pitchFamily="49" charset="0"/>
              </a:rPr>
              <a:t>TotallyOrdered</a:t>
            </a:r>
            <a:r>
              <a:rPr lang="en-US" dirty="0" smtClean="0"/>
              <a:t>) type: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</a:p>
          <a:p>
            <a:r>
              <a:rPr lang="en-US" dirty="0" smtClean="0"/>
              <a:t>The dictionary says: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pair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triple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quadruple</a:t>
            </a:r>
            <a:r>
              <a:rPr lang="en-US" dirty="0" smtClean="0"/>
              <a:t>, etc. </a:t>
            </a:r>
          </a:p>
          <a:p>
            <a:pPr lvl="1"/>
            <a:r>
              <a:rPr lang="en-US" dirty="0" smtClean="0"/>
              <a:t>A pair has two things, well a singleton has just one thing</a:t>
            </a:r>
          </a:p>
          <a:p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used as a pattern (or “template”) for any types you will want to create</a:t>
            </a:r>
          </a:p>
          <a:p>
            <a:pPr lvl="1"/>
            <a:r>
              <a:rPr lang="en-US" dirty="0"/>
              <a:t>It is the most simple class </a:t>
            </a:r>
            <a:r>
              <a:rPr lang="en-US" dirty="0" smtClean="0"/>
              <a:t>possible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will have no </a:t>
            </a:r>
            <a:r>
              <a:rPr lang="en-US" dirty="0" smtClean="0"/>
              <a:t>(functionality oriented) code whatsoever</a:t>
            </a:r>
            <a:endParaRPr lang="en-US" dirty="0"/>
          </a:p>
          <a:p>
            <a:pPr lvl="1"/>
            <a:r>
              <a:rPr lang="en-US" dirty="0"/>
              <a:t>It is the most complete class </a:t>
            </a:r>
            <a:r>
              <a:rPr lang="en-US" dirty="0" smtClean="0"/>
              <a:t>possible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will have all the language details about </a:t>
            </a:r>
            <a:r>
              <a:rPr lang="en-US" dirty="0" smtClean="0"/>
              <a:t>type creation that you </a:t>
            </a:r>
            <a:r>
              <a:rPr lang="en-US" dirty="0"/>
              <a:t>need to </a:t>
            </a:r>
            <a:r>
              <a:rPr lang="en-US" dirty="0" smtClean="0"/>
              <a:t>know</a:t>
            </a:r>
          </a:p>
          <a:p>
            <a:pPr lvl="1"/>
            <a:r>
              <a:rPr lang="en-US" dirty="0" smtClean="0"/>
              <a:t>It is a ‘pure’ regular type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Type </a:t>
            </a:r>
            <a:r>
              <a:rPr lang="en-US" dirty="0"/>
              <a:t>F</a:t>
            </a:r>
            <a:r>
              <a:rPr lang="en-US" dirty="0" smtClean="0"/>
              <a:t>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948928" cy="435133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Singleton: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template &lt;</a:t>
            </a:r>
            <a:r>
              <a:rPr lang="en-US" dirty="0" err="1" smtClean="0">
                <a:latin typeface="Consolas" panose="020B0609020204030204" pitchFamily="49" charset="0"/>
              </a:rPr>
              <a:t>typename</a:t>
            </a:r>
            <a:r>
              <a:rPr lang="en-US" dirty="0" smtClean="0">
                <a:latin typeface="Consolas" panose="020B0609020204030204" pitchFamily="49" charset="0"/>
              </a:rPr>
              <a:t> T&gt;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singleton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{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T value;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};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template 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 err="1">
                <a:latin typeface="Consolas" panose="020B0609020204030204" pitchFamily="49" charset="0"/>
              </a:rPr>
              <a:t>typename</a:t>
            </a:r>
            <a:r>
              <a:rPr lang="en-US" dirty="0">
                <a:latin typeface="Consolas" panose="020B0609020204030204" pitchFamily="49" charset="0"/>
              </a:rPr>
              <a:t> T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dirty="0" smtClean="0"/>
              <a:t>Why </a:t>
            </a:r>
            <a:r>
              <a:rPr lang="en-US" dirty="0" smtClean="0">
                <a:latin typeface="Consolas" panose="020B0609020204030204" pitchFamily="49" charset="0"/>
              </a:rPr>
              <a:t>template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We </a:t>
            </a:r>
            <a:r>
              <a:rPr lang="en-US" dirty="0"/>
              <a:t>want to write something which takes one type and returns another </a:t>
            </a:r>
            <a:r>
              <a:rPr lang="en-US" dirty="0" smtClean="0"/>
              <a:t>type, i.e. a ‘type function’</a:t>
            </a:r>
          </a:p>
          <a:p>
            <a:pPr lvl="2"/>
            <a:r>
              <a:rPr lang="en-US" dirty="0" smtClean="0"/>
              <a:t>In C++ the </a:t>
            </a:r>
            <a:r>
              <a:rPr lang="en-US" dirty="0" smtClean="0">
                <a:latin typeface="Consolas" panose="020B0609020204030204" pitchFamily="49" charset="0"/>
              </a:rPr>
              <a:t>template</a:t>
            </a:r>
            <a:r>
              <a:rPr lang="en-US" dirty="0" smtClean="0"/>
              <a:t> mechanism is just that</a:t>
            </a:r>
          </a:p>
          <a:p>
            <a:r>
              <a:rPr lang="en-US" dirty="0" smtClean="0"/>
              <a:t>Simplest type function example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</a:t>
            </a:r>
            <a:r>
              <a:rPr lang="en-US" dirty="0" smtClean="0"/>
              <a:t>: i.e. get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and return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</a:t>
            </a:r>
          </a:p>
          <a:p>
            <a:pPr lvl="1"/>
            <a:r>
              <a:rPr lang="en-US" dirty="0" smtClean="0"/>
              <a:t>Transform one type into another type</a:t>
            </a:r>
          </a:p>
          <a:p>
            <a:pPr marL="173038" indent="-173038">
              <a:spcBef>
                <a:spcPts val="600"/>
              </a:spcBef>
            </a:pPr>
            <a:r>
              <a:rPr lang="en-US" sz="2100" dirty="0" smtClean="0"/>
              <a:t>Singleton is a type function that takes a </a:t>
            </a:r>
            <a:r>
              <a:rPr lang="en-US" sz="2100" dirty="0" smtClean="0">
                <a:latin typeface="Consolas" panose="020B0609020204030204" pitchFamily="49" charset="0"/>
              </a:rPr>
              <a:t>T</a:t>
            </a:r>
            <a:r>
              <a:rPr lang="en-US" sz="2100" dirty="0" smtClean="0"/>
              <a:t> and gives us a </a:t>
            </a:r>
            <a:r>
              <a:rPr lang="en-US" sz="2100" dirty="0" smtClean="0">
                <a:latin typeface="Consolas" panose="020B0609020204030204" pitchFamily="49" charset="0"/>
              </a:rPr>
              <a:t>singleton&lt;T&gt;</a:t>
            </a:r>
            <a:endParaRPr lang="en-US" sz="2100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new Types with Classes and </a:t>
            </a:r>
            <a:r>
              <a:rPr lang="en-US" dirty="0" err="1"/>
              <a:t>S</a:t>
            </a:r>
            <a:r>
              <a:rPr lang="en-US" dirty="0" err="1" smtClean="0"/>
              <a:t>tructs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1" name="Content Placeholder 27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/>
          <a:lstStyle/>
          <a:p>
            <a:pPr marL="182563" indent="-182563">
              <a:spcBef>
                <a:spcPts val="268"/>
              </a:spcBef>
            </a:pPr>
            <a:r>
              <a:rPr lang="en-US" dirty="0">
                <a:cs typeface="Verdana"/>
              </a:rPr>
              <a:t>Classes are used to encapsulate data</a:t>
            </a:r>
          </a:p>
          <a:p>
            <a:pPr marL="456883" lvl="2" indent="-182563">
              <a:spcBef>
                <a:spcPts val="20"/>
              </a:spcBef>
            </a:pPr>
            <a:r>
              <a:rPr lang="en-US" sz="1800" spc="10" dirty="0">
                <a:cs typeface="Verdana"/>
              </a:rPr>
              <a:t>along with methods to process them</a:t>
            </a:r>
          </a:p>
          <a:p>
            <a:pPr marL="182563" indent="-182563">
              <a:spcBef>
                <a:spcPts val="624"/>
              </a:spcBef>
            </a:pPr>
            <a:r>
              <a:rPr lang="en-US" dirty="0">
                <a:cs typeface="Verdana"/>
              </a:rPr>
              <a:t>Every </a:t>
            </a:r>
            <a:r>
              <a:rPr lang="en-US" dirty="0">
                <a:latin typeface="Consolas" panose="020B0609020204030204" pitchFamily="49" charset="0"/>
                <a:cs typeface="Verdana"/>
              </a:rPr>
              <a:t>class</a:t>
            </a:r>
            <a:r>
              <a:rPr lang="en-US" dirty="0">
                <a:cs typeface="Verdana"/>
              </a:rPr>
              <a:t> or </a:t>
            </a:r>
            <a:r>
              <a:rPr lang="en-US" dirty="0" err="1">
                <a:latin typeface="Consolas" panose="020B0609020204030204" pitchFamily="49" charset="0"/>
                <a:cs typeface="Verdana"/>
              </a:rPr>
              <a:t>struct</a:t>
            </a:r>
            <a:r>
              <a:rPr lang="en-US" dirty="0">
                <a:cs typeface="Verdana"/>
              </a:rPr>
              <a:t> defines a new type</a:t>
            </a:r>
          </a:p>
          <a:p>
            <a:pPr marL="182563" indent="-182563">
              <a:spcBef>
                <a:spcPts val="30"/>
              </a:spcBef>
            </a:pPr>
            <a:r>
              <a:rPr lang="en-US" dirty="0">
                <a:cs typeface="Verdana"/>
              </a:rPr>
              <a:t>Terminology:</a:t>
            </a:r>
          </a:p>
          <a:p>
            <a:pPr marL="456883" lvl="1" indent="-182563">
              <a:lnSpc>
                <a:spcPts val="2804"/>
              </a:lnSpc>
              <a:spcBef>
                <a:spcPts val="218"/>
              </a:spcBef>
            </a:pPr>
            <a:r>
              <a:rPr lang="en-US" dirty="0">
                <a:cs typeface="Verdana"/>
              </a:rPr>
              <a:t>Type or class to talk about the defined type</a:t>
            </a:r>
          </a:p>
          <a:p>
            <a:pPr marL="182563" indent="-182563">
              <a:lnSpc>
                <a:spcPts val="2764"/>
              </a:lnSpc>
            </a:pPr>
            <a:r>
              <a:rPr lang="en-US" dirty="0">
                <a:cs typeface="Verdana"/>
              </a:rPr>
              <a:t>A variable of such type is an instance of </a:t>
            </a:r>
            <a:r>
              <a:rPr lang="en-US" dirty="0" smtClean="0">
                <a:cs typeface="Verdana"/>
              </a:rPr>
              <a:t>class (or </a:t>
            </a:r>
            <a:r>
              <a:rPr lang="en-US" dirty="0">
                <a:cs typeface="Verdana"/>
              </a:rPr>
              <a:t>an </a:t>
            </a:r>
            <a:r>
              <a:rPr lang="en-US" dirty="0" smtClean="0">
                <a:cs typeface="Verdana"/>
              </a:rPr>
              <a:t>object)</a:t>
            </a:r>
            <a:endParaRPr lang="en-US" dirty="0">
              <a:cs typeface="Verdana"/>
            </a:endParaRPr>
          </a:p>
          <a:p>
            <a:pPr marL="182563" marR="352346" indent="-182563">
              <a:lnSpc>
                <a:spcPct val="109700"/>
              </a:lnSpc>
              <a:spcBef>
                <a:spcPts val="377"/>
              </a:spcBef>
            </a:pPr>
            <a:r>
              <a:rPr lang="en-US" dirty="0">
                <a:cs typeface="Verdana"/>
              </a:rPr>
              <a:t>Classes allow C++ to be used as an Object Oriented Programming language </a:t>
            </a:r>
            <a:endParaRPr lang="en-US" dirty="0" smtClean="0">
              <a:cs typeface="Verdana"/>
            </a:endParaRPr>
          </a:p>
          <a:p>
            <a:pPr marL="456883" marR="352346" lvl="1" indent="-182563">
              <a:lnSpc>
                <a:spcPct val="109700"/>
              </a:lnSpc>
              <a:spcBef>
                <a:spcPts val="377"/>
              </a:spcBef>
            </a:pPr>
            <a:r>
              <a:rPr lang="en-US" dirty="0" err="1" smtClean="0">
                <a:latin typeface="Consolas" panose="020B0609020204030204" pitchFamily="49" charset="0"/>
                <a:cs typeface="Verdana"/>
              </a:rPr>
              <a:t>std</a:t>
            </a:r>
            <a:r>
              <a:rPr lang="en-US" dirty="0" smtClean="0">
                <a:latin typeface="Consolas" panose="020B0609020204030204" pitchFamily="49" charset="0"/>
                <a:cs typeface="Verdana"/>
              </a:rPr>
              <a:t>::string</a:t>
            </a:r>
            <a:r>
              <a:rPr lang="en-US" dirty="0">
                <a:cs typeface="Verdana"/>
              </a:rPr>
              <a:t>, </a:t>
            </a:r>
            <a:r>
              <a:rPr lang="en-US" dirty="0" err="1" smtClean="0">
                <a:latin typeface="Consolas" panose="020B0609020204030204" pitchFamily="49" charset="0"/>
                <a:cs typeface="Verdana"/>
              </a:rPr>
              <a:t>std</a:t>
            </a:r>
            <a:r>
              <a:rPr lang="en-US" dirty="0" smtClean="0">
                <a:latin typeface="Consolas" panose="020B0609020204030204" pitchFamily="49" charset="0"/>
                <a:cs typeface="Verdana"/>
              </a:rPr>
              <a:t>::vector</a:t>
            </a:r>
            <a:r>
              <a:rPr lang="en-US" dirty="0">
                <a:cs typeface="Verdana"/>
              </a:rPr>
              <a:t>, etc. are all </a:t>
            </a:r>
            <a:r>
              <a:rPr lang="en-US" dirty="0" smtClean="0">
                <a:cs typeface="Verdana"/>
              </a:rPr>
              <a:t>classes (predefined in the C++ standard library)</a:t>
            </a:r>
            <a:endParaRPr lang="en-US" dirty="0">
              <a:cs typeface="Verdan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63457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Type?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1/28/2024, Lecture 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CSC4700, Spring 2025, Working with Types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3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Generated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C++, each user defined type has 6 special functions</a:t>
            </a:r>
          </a:p>
          <a:p>
            <a:pPr lvl="1"/>
            <a:r>
              <a:rPr lang="en-US" dirty="0" smtClean="0"/>
              <a:t>Those are being generated by the compiler, if not explicitly provided</a:t>
            </a:r>
          </a:p>
          <a:p>
            <a:pPr lvl="1"/>
            <a:r>
              <a:rPr lang="en-US" dirty="0" smtClean="0"/>
              <a:t>These functions are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always</a:t>
            </a:r>
            <a:r>
              <a:rPr lang="en-US" dirty="0" smtClean="0"/>
              <a:t> available</a:t>
            </a:r>
          </a:p>
          <a:p>
            <a:r>
              <a:rPr lang="en-US" dirty="0" smtClean="0"/>
              <a:t>Here are the 6 functions</a:t>
            </a:r>
          </a:p>
          <a:p>
            <a:pPr lvl="1"/>
            <a:r>
              <a:rPr lang="en-US" dirty="0" smtClean="0"/>
              <a:t>Default constructor</a:t>
            </a:r>
          </a:p>
          <a:p>
            <a:pPr lvl="1"/>
            <a:r>
              <a:rPr lang="en-US" dirty="0" smtClean="0"/>
              <a:t>Destructor</a:t>
            </a:r>
          </a:p>
          <a:p>
            <a:pPr lvl="1"/>
            <a:r>
              <a:rPr lang="en-US" dirty="0" smtClean="0"/>
              <a:t>Copy constructor</a:t>
            </a:r>
          </a:p>
          <a:p>
            <a:pPr lvl="1"/>
            <a:r>
              <a:rPr lang="en-US" dirty="0" smtClean="0"/>
              <a:t>Copy assignment</a:t>
            </a:r>
          </a:p>
          <a:p>
            <a:pPr lvl="1"/>
            <a:r>
              <a:rPr lang="en-US" dirty="0" smtClean="0"/>
              <a:t>Move constructor</a:t>
            </a:r>
          </a:p>
          <a:p>
            <a:pPr lvl="1"/>
            <a:r>
              <a:rPr lang="en-US" dirty="0" smtClean="0"/>
              <a:t>Move assignment</a:t>
            </a:r>
          </a:p>
          <a:p>
            <a:r>
              <a:rPr lang="en-US" dirty="0" smtClean="0"/>
              <a:t>The special functions are being automatically used in certain situations</a:t>
            </a:r>
          </a:p>
          <a:p>
            <a:r>
              <a:rPr lang="en-US" dirty="0" smtClean="0"/>
              <a:t>The compiler generated functions simply apply its operation to all members of the type</a:t>
            </a:r>
          </a:p>
          <a:p>
            <a:r>
              <a:rPr lang="en-US" dirty="0" smtClean="0"/>
              <a:t>Unfortunately the spaceship operator is not automatically generated, you have to be explicit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4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Generated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Constructors</a:t>
            </a:r>
            <a:r>
              <a:rPr lang="en-US" dirty="0" smtClean="0"/>
              <a:t> are automatically used whenever a new instance of a user defined type is created (start lifetime of object)</a:t>
            </a:r>
          </a:p>
          <a:p>
            <a:pPr lvl="1"/>
            <a:r>
              <a:rPr lang="en-US" dirty="0" smtClean="0"/>
              <a:t>Default constructor is used when no additional arguments are supplied:</a:t>
            </a:r>
          </a:p>
          <a:p>
            <a:pPr marL="9144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singleton&lt;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s;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Destructor</a:t>
            </a:r>
            <a:r>
              <a:rPr lang="en-US" dirty="0" smtClean="0"/>
              <a:t> is automatically called whenever an instance of a user defined type goes out of scope (ends the lifetime of an object)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Copy constructor </a:t>
            </a:r>
            <a:r>
              <a:rPr lang="en-US" dirty="0"/>
              <a:t>is used </a:t>
            </a:r>
            <a:r>
              <a:rPr lang="en-US" dirty="0" smtClean="0"/>
              <a:t>whenever a new instance of a user defined type is created and initialized from another instance of that type:</a:t>
            </a:r>
          </a:p>
          <a:p>
            <a:pPr marL="9144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singleton&lt;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s1 = s;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Copy assignment </a:t>
            </a:r>
            <a:r>
              <a:rPr lang="en-US" dirty="0" smtClean="0"/>
              <a:t>is used whenever an existing instance of a user defined type is assigned to another instance of that type:</a:t>
            </a:r>
          </a:p>
          <a:p>
            <a:pPr marL="9144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singleton&lt;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s2; s2 = s1;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2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Generated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compiler generated special function by default invokes the corresponding special functions for all member data of the user defined type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Default constructor invokes default constructor of all members (in order of their definition)</a:t>
            </a:r>
          </a:p>
          <a:p>
            <a:pPr lvl="1"/>
            <a:r>
              <a:rPr lang="en-US" dirty="0" smtClean="0"/>
              <a:t>Destructor invokes destructors of all members (in reverse order)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Semi-regular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34728" cy="4648200"/>
          </a:xfrm>
        </p:spPr>
        <p:txBody>
          <a:bodyPr>
            <a:normAutofit fontScale="55000" lnSpcReduction="20000"/>
          </a:bodyPr>
          <a:lstStyle/>
          <a:p>
            <a:r>
              <a:rPr lang="en-US" sz="3200" dirty="0" smtClean="0"/>
              <a:t>Let’s implement support to make </a:t>
            </a:r>
            <a:r>
              <a:rPr lang="en-US" sz="3200" dirty="0" smtClean="0">
                <a:latin typeface="Consolas" panose="020B0609020204030204" pitchFamily="49" charset="0"/>
              </a:rPr>
              <a:t>singleton</a:t>
            </a:r>
            <a:r>
              <a:rPr lang="en-US" sz="3200" dirty="0" smtClean="0"/>
              <a:t> Semiregular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5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struct</a:t>
            </a:r>
            <a:r>
              <a:rPr lang="en-US" sz="25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500" dirty="0" smtClean="0">
                <a:solidFill>
                  <a:srgbClr val="795E26"/>
                </a:solidFill>
                <a:latin typeface="Consolas" panose="020B0609020204030204" pitchFamily="49" charset="0"/>
              </a:rPr>
              <a:t>singleton {</a:t>
            </a:r>
            <a:endParaRPr lang="en-US" sz="25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Semiregular: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>
                <a:solidFill>
                  <a:srgbClr val="795E26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() {}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     //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default constructor: could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be implicitly declared sometimes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>
                <a:solidFill>
                  <a:srgbClr val="795E26"/>
                </a:solidFill>
                <a:latin typeface="Consolas" panose="020B0609020204030204" pitchFamily="49" charset="0"/>
              </a:rPr>
              <a:t>~singleton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() {}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    //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destructor: could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be implicitly declared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>
                <a:solidFill>
                  <a:srgbClr val="795E26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3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copy constructor: could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be implicitly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declared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  :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300" dirty="0" err="1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23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3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3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795E26"/>
                </a:solidFill>
                <a:latin typeface="Consolas" panose="020B0609020204030204" pitchFamily="49" charset="0"/>
              </a:rPr>
              <a:t>operator=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3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copy assignment operator: could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be implicitly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declared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23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2300" dirty="0" err="1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23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3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3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9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Semi-regular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Let’s implement support to make singleton Semiregular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    </a:t>
            </a:r>
            <a:endParaRPr lang="en-US" sz="17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Semiregular:</a:t>
            </a: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dirty="0">
                <a:solidFill>
                  <a:srgbClr val="795E26"/>
                </a:solidFill>
                <a:latin typeface="Consolas" panose="020B0609020204030204" pitchFamily="49" charset="0"/>
              </a:rPr>
              <a:t>singleton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() =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	     // default constructor</a:t>
            </a: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dirty="0">
                <a:solidFill>
                  <a:srgbClr val="795E26"/>
                </a:solidFill>
                <a:latin typeface="Consolas" panose="020B0609020204030204" pitchFamily="49" charset="0"/>
              </a:rPr>
              <a:t>~singleton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() =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// destructor</a:t>
            </a: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17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copy 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constructor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dirty="0" smtClean="0">
                <a:solidFill>
                  <a:srgbClr val="795E26"/>
                </a:solidFill>
                <a:latin typeface="Consolas" panose="020B0609020204030204" pitchFamily="49" charset="0"/>
              </a:rPr>
              <a:t>singleton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dirty="0" smtClean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7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x)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=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copy assignment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795E26"/>
                </a:solidFill>
                <a:latin typeface="Consolas" panose="020B0609020204030204" pitchFamily="49" charset="0"/>
              </a:rPr>
              <a:t>operator=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semantics of the default constructor?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this case you want whatever the default value of </a:t>
            </a:r>
            <a:r>
              <a:rPr lang="en-US" dirty="0">
                <a:latin typeface="Consolas" panose="020B0609020204030204" pitchFamily="49" charset="0"/>
              </a:rPr>
              <a:t>T</a:t>
            </a:r>
            <a:r>
              <a:rPr lang="en-US" dirty="0"/>
              <a:t> is, to be constructed. The compiler will do this for us</a:t>
            </a:r>
            <a:r>
              <a:rPr lang="en-US" dirty="0" smtClean="0"/>
              <a:t>.</a:t>
            </a:r>
          </a:p>
          <a:p>
            <a:r>
              <a:rPr lang="en-US" dirty="0"/>
              <a:t>The default constructor will always be synthesized by the compiler unless you have another constructor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Always add it to avoid surprises!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0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Should the destructor be virtual?</a:t>
            </a:r>
          </a:p>
          <a:p>
            <a:pPr lvl="1"/>
            <a:r>
              <a:rPr lang="en-US" dirty="0" smtClean="0"/>
              <a:t>No! Why should it be?</a:t>
            </a:r>
          </a:p>
          <a:p>
            <a:pPr lvl="1"/>
            <a:r>
              <a:rPr lang="en-US" dirty="0" smtClean="0"/>
              <a:t>Some people say ‘all destructors have to be virtual’ – they couldn’t be more wrong than that!</a:t>
            </a:r>
          </a:p>
          <a:p>
            <a:r>
              <a:rPr lang="en-US" dirty="0"/>
              <a:t>Feel free to make singleton </a:t>
            </a:r>
            <a:r>
              <a:rPr lang="en-US" dirty="0" smtClean="0">
                <a:latin typeface="Consolas" panose="020B0609020204030204" pitchFamily="49" charset="0"/>
              </a:rPr>
              <a:t>final</a:t>
            </a:r>
            <a:r>
              <a:rPr lang="en-US" dirty="0" smtClean="0"/>
              <a:t> to prevent people from deriving from it</a:t>
            </a:r>
          </a:p>
          <a:p>
            <a:pPr lvl="1"/>
            <a:r>
              <a:rPr lang="en-US" dirty="0" smtClean="0"/>
              <a:t>There is no point in ever deriving from it anyways:</a:t>
            </a:r>
          </a:p>
          <a:p>
            <a:pPr lvl="1"/>
            <a:endParaRPr lang="en-US" dirty="0" smtClean="0"/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final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...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2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Regular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operator==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operator!=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!(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600" dirty="0" smtClean="0"/>
              <a:t>Recall </a:t>
            </a:r>
            <a:r>
              <a:rPr lang="en-US" sz="2600" dirty="0"/>
              <a:t>that we decided not to define these as member </a:t>
            </a:r>
            <a:r>
              <a:rPr lang="en-US" sz="2600" dirty="0" smtClean="0"/>
              <a:t>functions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they </a:t>
            </a:r>
            <a:r>
              <a:rPr lang="en-US" sz="2200" dirty="0"/>
              <a:t>are </a:t>
            </a:r>
            <a:r>
              <a:rPr lang="en-US" sz="2200" dirty="0" smtClean="0"/>
              <a:t>symmetric 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>
                <a:latin typeface="Consolas" panose="020B0609020204030204" pitchFamily="49" charset="0"/>
              </a:rPr>
              <a:t>friend</a:t>
            </a:r>
            <a:r>
              <a:rPr lang="en-US" sz="2200" dirty="0" smtClean="0"/>
              <a:t> </a:t>
            </a:r>
            <a:r>
              <a:rPr lang="en-US" sz="2200" dirty="0"/>
              <a:t>functions inside the class declaration are not member </a:t>
            </a:r>
            <a:r>
              <a:rPr lang="en-US" sz="2200" dirty="0" smtClean="0"/>
              <a:t>functions</a:t>
            </a:r>
          </a:p>
          <a:p>
            <a:pPr lvl="2">
              <a:spcBef>
                <a:spcPts val="600"/>
              </a:spcBef>
            </a:pPr>
            <a:r>
              <a:rPr lang="en-US" sz="1700" dirty="0" smtClean="0"/>
              <a:t>but </a:t>
            </a:r>
            <a:r>
              <a:rPr lang="en-US" sz="1700" dirty="0"/>
              <a:t>still have all the access to all the </a:t>
            </a:r>
            <a:r>
              <a:rPr lang="en-US" sz="1700" dirty="0" smtClean="0"/>
              <a:t>members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More </a:t>
            </a:r>
            <a:r>
              <a:rPr lang="en-US" sz="2200" dirty="0"/>
              <a:t>importantly this signature is nice. If you put it outside you discover you have to write an ugly </a:t>
            </a:r>
            <a:r>
              <a:rPr lang="en-US" sz="2200" dirty="0" smtClean="0"/>
              <a:t>thing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 and the three laws of thought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law of identity: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a ==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a</a:t>
            </a:r>
          </a:p>
          <a:p>
            <a:pPr lvl="1"/>
            <a:r>
              <a:rPr lang="en-US" dirty="0" smtClean="0"/>
              <a:t>Popeye </a:t>
            </a:r>
            <a:r>
              <a:rPr lang="en-US" dirty="0"/>
              <a:t>the Sailor used to say, “I </a:t>
            </a:r>
            <a:r>
              <a:rPr lang="en-US" dirty="0" smtClean="0"/>
              <a:t>am, </a:t>
            </a:r>
            <a:r>
              <a:rPr lang="en-US" dirty="0"/>
              <a:t>what I am</a:t>
            </a:r>
            <a:r>
              <a:rPr lang="en-US" dirty="0" smtClean="0"/>
              <a:t>”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law of non-contradiction: 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 smtClean="0"/>
              <a:t>You </a:t>
            </a:r>
            <a:r>
              <a:rPr lang="en-US" dirty="0"/>
              <a:t>cannot have a predicate </a:t>
            </a: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/>
              <a:t> be true and </a:t>
            </a:r>
            <a:r>
              <a:rPr lang="en-US" dirty="0">
                <a:latin typeface="Consolas" panose="020B0609020204030204" pitchFamily="49" charset="0"/>
              </a:rPr>
              <a:t>!P</a:t>
            </a:r>
            <a:r>
              <a:rPr lang="en-US" dirty="0"/>
              <a:t> be true at the same time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law of excluded middle: 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 smtClean="0"/>
              <a:t>Every </a:t>
            </a:r>
            <a:r>
              <a:rPr lang="en-US" dirty="0"/>
              <a:t>predicate </a:t>
            </a: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/>
              <a:t> must be either true, or false.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72200" y="4648200"/>
            <a:ext cx="4343399" cy="646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Exercise:</a:t>
            </a:r>
            <a:r>
              <a:rPr lang="en-US" dirty="0"/>
              <a:t> </a:t>
            </a:r>
            <a:r>
              <a:rPr lang="en-US" dirty="0" smtClean="0"/>
              <a:t>Figure </a:t>
            </a:r>
            <a:r>
              <a:rPr lang="en-US" dirty="0"/>
              <a:t>out a type </a:t>
            </a:r>
            <a:r>
              <a:rPr lang="en-US" dirty="0" smtClean="0"/>
              <a:t>that </a:t>
            </a:r>
            <a:r>
              <a:rPr lang="en-US" dirty="0"/>
              <a:t>violates the law of identity</a:t>
            </a:r>
          </a:p>
        </p:txBody>
      </p:sp>
    </p:spTree>
    <p:extLst>
      <p:ext uri="{BB962C8B-B14F-4D97-AF65-F5344CB8AC3E}">
        <p14:creationId xmlns:p14="http://schemas.microsoft.com/office/powerpoint/2010/main" val="409819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Totally ordered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TotallyOrdered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operator&lt;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operator&gt;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operator&lt;=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!(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operator&gt;=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!(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types? What are objects?</a:t>
            </a:r>
          </a:p>
          <a:p>
            <a:r>
              <a:rPr lang="en-US" dirty="0" smtClean="0"/>
              <a:t>A </a:t>
            </a:r>
            <a:r>
              <a:rPr lang="en-US" dirty="0"/>
              <a:t>pattern for regular </a:t>
            </a:r>
            <a:r>
              <a:rPr lang="en-US" dirty="0" smtClean="0"/>
              <a:t>types: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  <a:p>
            <a:pPr lvl="1"/>
            <a:r>
              <a:rPr lang="en-US" dirty="0" smtClean="0"/>
              <a:t>Semi-regular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  <a:p>
            <a:pPr lvl="1"/>
            <a:r>
              <a:rPr lang="en-US" dirty="0" smtClean="0"/>
              <a:t>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  <a:p>
            <a:pPr lvl="1"/>
            <a:r>
              <a:rPr lang="en-US" dirty="0"/>
              <a:t>Totally ordered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  <a:p>
            <a:r>
              <a:rPr lang="en-US" dirty="0" smtClean="0"/>
              <a:t>Another useful regular type: </a:t>
            </a:r>
            <a:r>
              <a:rPr lang="en-US" dirty="0" smtClean="0">
                <a:latin typeface="Consolas" panose="020B0609020204030204" pitchFamily="49" charset="0"/>
              </a:rPr>
              <a:t>instrumented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1/28/2024, Lecture 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CSC4700, Spring 2025, Working with Types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51F797D-D8FD-497C-BB89-43FA1E9C179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Totally ordered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  <a:r>
              <a:rPr lang="en-US" dirty="0"/>
              <a:t> (C++</a:t>
            </a:r>
            <a:r>
              <a:rPr lang="en-US" dirty="0" smtClean="0"/>
              <a:t>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TotallyOrdered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, synthesizes ==, !=, &lt;, &gt;, &lt;=, &gt;=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AF00DB"/>
                </a:solidFill>
                <a:latin typeface="Consolas" panose="020B0609020204030204" pitchFamily="49" charset="0"/>
              </a:rPr>
              <a:t>operator&lt;=&gt;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&lt;=&gt; 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 smtClean="0"/>
          </a:p>
          <a:p>
            <a:pPr marL="747713" indent="-285750">
              <a:spcBef>
                <a:spcPts val="600"/>
              </a:spcBef>
            </a:pPr>
            <a:r>
              <a:rPr lang="en-US" sz="1800" dirty="0"/>
              <a:t>Or even better: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 smtClean="0"/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TotallyOrdered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, synthesizes ==, !=, &lt;, &gt;, &lt;=, &gt;=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operator&lt;=&gt;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 smtClean="0"/>
          </a:p>
          <a:p>
            <a:pPr marL="747713" indent="-285750">
              <a:spcBef>
                <a:spcPts val="600"/>
              </a:spcBef>
            </a:pPr>
            <a:r>
              <a:rPr lang="en-US" sz="1800" dirty="0"/>
              <a:t>Spaceship operator </a:t>
            </a:r>
            <a:r>
              <a:rPr lang="en-US" sz="1800" dirty="0">
                <a:latin typeface="Consolas" panose="020B0609020204030204" pitchFamily="49" charset="0"/>
              </a:rPr>
              <a:t>&lt;=&gt;</a:t>
            </a:r>
            <a:r>
              <a:rPr lang="en-US" sz="1800" dirty="0"/>
              <a:t>: should have been part of the language forever and should be synthesized by the compiler (same as 6 predefined functions)</a:t>
            </a:r>
          </a:p>
          <a:p>
            <a:pPr marL="1022033" lvl="1" indent="-285750">
              <a:spcBef>
                <a:spcPts val="600"/>
              </a:spcBef>
            </a:pPr>
            <a:r>
              <a:rPr lang="en-US" sz="1600" dirty="0" smtClean="0"/>
              <a:t>Unfortunately </a:t>
            </a:r>
            <a:r>
              <a:rPr lang="en-US" sz="1600" dirty="0"/>
              <a:t>it is not </a:t>
            </a:r>
            <a:r>
              <a:rPr lang="en-US" sz="1600" dirty="0" smtClean="0"/>
              <a:t>predefined</a:t>
            </a:r>
            <a:endParaRPr lang="en-US" sz="1600" dirty="0"/>
          </a:p>
          <a:p>
            <a:pPr marL="461963" indent="0">
              <a:spcBef>
                <a:spcPts val="600"/>
              </a:spcBef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8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in C++ (since C++20)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requirements do we have to apply to T in order for </a:t>
            </a:r>
            <a:r>
              <a:rPr lang="en-US" dirty="0" smtClean="0">
                <a:latin typeface="Consolas" panose="020B0609020204030204" pitchFamily="49" charset="0"/>
              </a:rPr>
              <a:t>singleton&lt;T&gt;</a:t>
            </a:r>
            <a:r>
              <a:rPr lang="en-US" dirty="0" smtClean="0"/>
              <a:t> to be valid?</a:t>
            </a:r>
          </a:p>
          <a:p>
            <a:pPr lvl="1"/>
            <a:r>
              <a:rPr lang="en-US" dirty="0" smtClean="0"/>
              <a:t>C++20 introduced concepts allowing to constrain use of singleton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requires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::regular&lt;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 || </a:t>
            </a:r>
            <a:r>
              <a:rPr lang="en-US" sz="1400" dirty="0" err="1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::semiregular&lt;T&gt; || </a:t>
            </a:r>
            <a:r>
              <a:rPr lang="en-US" sz="1400" dirty="0" err="1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totally_ordered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&lt;T&gt;) 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final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...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179388" indent="-179388">
              <a:spcBef>
                <a:spcPts val="600"/>
              </a:spcBef>
            </a:pPr>
            <a:r>
              <a:rPr lang="en-US" dirty="0" smtClean="0"/>
              <a:t>You </a:t>
            </a:r>
            <a:r>
              <a:rPr lang="en-US" dirty="0"/>
              <a:t>might wonder how </a:t>
            </a:r>
            <a:r>
              <a:rPr lang="en-US" dirty="0">
                <a:latin typeface="Consolas" panose="020B0609020204030204" pitchFamily="49" charset="0"/>
              </a:rPr>
              <a:t>==</a:t>
            </a:r>
            <a:r>
              <a:rPr lang="en-US" dirty="0"/>
              <a:t> will work, if you plug-in only a </a:t>
            </a:r>
            <a:r>
              <a:rPr lang="en-US" dirty="0" smtClean="0"/>
              <a:t>semiregular type T </a:t>
            </a:r>
          </a:p>
          <a:p>
            <a:pPr marL="453708" lvl="1" indent="-179388">
              <a:spcBef>
                <a:spcPts val="600"/>
              </a:spcBef>
            </a:pPr>
            <a:r>
              <a:rPr lang="en-US" dirty="0" smtClean="0"/>
              <a:t>In </a:t>
            </a:r>
            <a:r>
              <a:rPr lang="en-US" dirty="0"/>
              <a:t>C</a:t>
            </a:r>
            <a:r>
              <a:rPr lang="en-US" dirty="0" smtClean="0"/>
              <a:t>++ templates, </a:t>
            </a:r>
            <a:r>
              <a:rPr lang="en-US" dirty="0"/>
              <a:t>things don’t have to be defined unless they are </a:t>
            </a:r>
            <a:r>
              <a:rPr lang="en-US" dirty="0" smtClean="0"/>
              <a:t>used</a:t>
            </a:r>
          </a:p>
          <a:p>
            <a:pPr marL="728028" lvl="2" indent="-179388">
              <a:spcBef>
                <a:spcPts val="600"/>
              </a:spcBef>
            </a:pPr>
            <a:r>
              <a:rPr lang="en-US" dirty="0" smtClean="0"/>
              <a:t>If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  <a:r>
              <a:rPr lang="en-US" dirty="0" smtClean="0"/>
              <a:t> has </a:t>
            </a:r>
            <a:r>
              <a:rPr lang="en-US" dirty="0"/>
              <a:t>no equality, </a:t>
            </a:r>
            <a:r>
              <a:rPr lang="en-US" dirty="0" smtClean="0">
                <a:latin typeface="Consolas" panose="020B0609020204030204" pitchFamily="49" charset="0"/>
              </a:rPr>
              <a:t>singleton&lt;T&gt;</a:t>
            </a:r>
            <a:r>
              <a:rPr lang="en-US" dirty="0" smtClean="0"/>
              <a:t> will </a:t>
            </a:r>
            <a:r>
              <a:rPr lang="en-US" dirty="0"/>
              <a:t>have copy constructor and assignment but </a:t>
            </a:r>
            <a:r>
              <a:rPr lang="en-US" dirty="0" smtClean="0"/>
              <a:t>no equality</a:t>
            </a:r>
            <a:r>
              <a:rPr lang="en-US" dirty="0"/>
              <a:t>. </a:t>
            </a:r>
            <a:endParaRPr lang="en-US" dirty="0" smtClean="0"/>
          </a:p>
          <a:p>
            <a:pPr marL="728028" lvl="2" indent="-179388">
              <a:spcBef>
                <a:spcPts val="600"/>
              </a:spcBef>
            </a:pPr>
            <a:r>
              <a:rPr lang="en-US" dirty="0" smtClean="0"/>
              <a:t>If </a:t>
            </a:r>
            <a:r>
              <a:rPr lang="en-US" dirty="0">
                <a:latin typeface="Consolas" panose="020B0609020204030204" pitchFamily="49" charset="0"/>
              </a:rPr>
              <a:t>T</a:t>
            </a:r>
            <a:r>
              <a:rPr lang="en-US" dirty="0"/>
              <a:t> has an equality, then </a:t>
            </a:r>
            <a:r>
              <a:rPr lang="en-US" dirty="0" smtClean="0">
                <a:latin typeface="Consolas" panose="020B0609020204030204" pitchFamily="49" charset="0"/>
              </a:rPr>
              <a:t>singleton&lt;T&gt;</a:t>
            </a:r>
            <a:r>
              <a:rPr lang="en-US" dirty="0" smtClean="0"/>
              <a:t> </a:t>
            </a:r>
            <a:r>
              <a:rPr lang="en-US" dirty="0"/>
              <a:t>will have </a:t>
            </a:r>
            <a:r>
              <a:rPr lang="en-US" dirty="0" smtClean="0"/>
              <a:t>equality</a:t>
            </a:r>
          </a:p>
          <a:p>
            <a:pPr marL="728028" lvl="2" indent="-179388">
              <a:spcBef>
                <a:spcPts val="600"/>
              </a:spcBef>
            </a:pPr>
            <a:r>
              <a:rPr lang="en-US" dirty="0"/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24601" y="3582768"/>
            <a:ext cx="4343399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Exercise:</a:t>
            </a:r>
            <a:r>
              <a:rPr lang="en-US" dirty="0"/>
              <a:t> </a:t>
            </a:r>
            <a:r>
              <a:rPr lang="en-US" dirty="0" smtClean="0"/>
              <a:t>Copy the file for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  <a:r>
              <a:rPr lang="en-US" dirty="0" smtClean="0"/>
              <a:t> and modify it to write </a:t>
            </a:r>
            <a:r>
              <a:rPr lang="en-US" dirty="0" smtClean="0">
                <a:latin typeface="Consolas" panose="020B0609020204030204" pitchFamily="49" charset="0"/>
              </a:rPr>
              <a:t>pair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17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Instrumented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performance measuring tool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4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nstrumented&lt;T&gt;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025128" cy="4351337"/>
          </a:xfrm>
        </p:spPr>
        <p:txBody>
          <a:bodyPr/>
          <a:lstStyle/>
          <a:p>
            <a:r>
              <a:rPr lang="en-US" dirty="0" smtClean="0"/>
              <a:t>We will write </a:t>
            </a:r>
            <a:r>
              <a:rPr lang="en-US" dirty="0"/>
              <a:t>a wrapper (</a:t>
            </a:r>
            <a:r>
              <a:rPr lang="en-US" dirty="0" smtClean="0"/>
              <a:t>adapter, decorator) class </a:t>
            </a:r>
            <a:r>
              <a:rPr lang="en-US" dirty="0">
                <a:latin typeface="Consolas" panose="020B0609020204030204" pitchFamily="49" charset="0"/>
              </a:rPr>
              <a:t>instrumented&lt;T&gt;</a:t>
            </a:r>
            <a:r>
              <a:rPr lang="en-US" dirty="0"/>
              <a:t> which will </a:t>
            </a:r>
            <a:r>
              <a:rPr lang="en-US" dirty="0" smtClean="0"/>
              <a:t>take </a:t>
            </a:r>
            <a:r>
              <a:rPr lang="en-US" dirty="0"/>
              <a:t>a type </a:t>
            </a:r>
            <a:r>
              <a:rPr lang="en-US" dirty="0">
                <a:latin typeface="Consolas" panose="020B0609020204030204" pitchFamily="49" charset="0"/>
              </a:rPr>
              <a:t>T</a:t>
            </a:r>
            <a:r>
              <a:rPr lang="en-US" dirty="0"/>
              <a:t> and behave exactly like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</a:p>
          <a:p>
            <a:r>
              <a:rPr lang="en-US" dirty="0" smtClean="0"/>
              <a:t>We will be able </a:t>
            </a:r>
            <a:r>
              <a:rPr lang="en-US" dirty="0"/>
              <a:t>to </a:t>
            </a:r>
            <a:r>
              <a:rPr lang="en-US" dirty="0" smtClean="0"/>
              <a:t>use </a:t>
            </a:r>
            <a:r>
              <a:rPr lang="en-US" dirty="0">
                <a:latin typeface="Consolas" panose="020B0609020204030204" pitchFamily="49" charset="0"/>
              </a:rPr>
              <a:t>instrumented&lt;T&gt;</a:t>
            </a:r>
            <a:r>
              <a:rPr lang="en-US" dirty="0"/>
              <a:t> </a:t>
            </a:r>
            <a:r>
              <a:rPr lang="en-US" dirty="0" smtClean="0"/>
              <a:t>for any algorithm or container</a:t>
            </a:r>
            <a:endParaRPr lang="en-US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will behave </a:t>
            </a:r>
            <a:r>
              <a:rPr lang="en-US" dirty="0" smtClean="0"/>
              <a:t>normally, just like a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addition it will count all the operations that are applied to </a:t>
            </a:r>
            <a:r>
              <a:rPr lang="en-US" dirty="0" smtClean="0"/>
              <a:t>it</a:t>
            </a:r>
          </a:p>
          <a:p>
            <a:r>
              <a:rPr lang="en-US" dirty="0"/>
              <a:t>Which operations </a:t>
            </a:r>
            <a:r>
              <a:rPr lang="en-US" dirty="0" smtClean="0"/>
              <a:t>should we </a:t>
            </a:r>
            <a:r>
              <a:rPr lang="en-US" dirty="0"/>
              <a:t>count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ones specified by our concepts!</a:t>
            </a:r>
          </a:p>
          <a:p>
            <a:r>
              <a:rPr lang="en-US" dirty="0">
                <a:latin typeface="Consolas" panose="020B0609020204030204" pitchFamily="49" charset="0"/>
              </a:rPr>
              <a:t>T</a:t>
            </a:r>
            <a:r>
              <a:rPr lang="en-US" dirty="0"/>
              <a:t> will be </a:t>
            </a:r>
            <a:r>
              <a:rPr lang="en-US" dirty="0" err="1">
                <a:latin typeface="Consolas" panose="020B0609020204030204" pitchFamily="49" charset="0"/>
              </a:rPr>
              <a:t>SemiRegular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Regular</a:t>
            </a:r>
            <a:r>
              <a:rPr lang="en-US" dirty="0"/>
              <a:t>, or </a:t>
            </a:r>
            <a:r>
              <a:rPr lang="en-US" dirty="0" err="1" smtClean="0">
                <a:latin typeface="Consolas" panose="020B0609020204030204" pitchFamily="49" charset="0"/>
              </a:rPr>
              <a:t>TotallyOrdered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/>
              <a:t>R</a:t>
            </a:r>
            <a:r>
              <a:rPr lang="en-US" dirty="0" smtClean="0"/>
              <a:t>edefine </a:t>
            </a:r>
            <a:r>
              <a:rPr lang="en-US" dirty="0"/>
              <a:t>all the operations: copy constructor, assignment, </a:t>
            </a:r>
            <a:r>
              <a:rPr lang="en-US" dirty="0" smtClean="0"/>
              <a:t>operator&lt;, </a:t>
            </a:r>
            <a:r>
              <a:rPr lang="en-US" dirty="0" err="1"/>
              <a:t>etc</a:t>
            </a:r>
            <a:r>
              <a:rPr lang="en-US" dirty="0"/>
              <a:t>, adding code to count them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instrumented&lt;T&gt;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For example: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my_func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vec.begin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endParaRPr lang="en-US" dirty="0" smtClean="0"/>
          </a:p>
          <a:p>
            <a:r>
              <a:rPr lang="en-US" sz="2400" dirty="0" smtClean="0"/>
              <a:t>Could </a:t>
            </a:r>
            <a:r>
              <a:rPr lang="en-US" sz="2400" dirty="0"/>
              <a:t>be replaced by: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::vector&lt;instrumented&lt;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my_func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vec.begin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endParaRPr lang="en-US" dirty="0" smtClean="0"/>
          </a:p>
          <a:p>
            <a:r>
              <a:rPr lang="en-US" sz="2400" dirty="0" smtClean="0"/>
              <a:t>And </a:t>
            </a:r>
            <a:r>
              <a:rPr lang="en-US" sz="2400" dirty="0"/>
              <a:t>it will count all </a:t>
            </a:r>
            <a:r>
              <a:rPr lang="en-US" sz="2400" dirty="0" smtClean="0"/>
              <a:t>operations</a:t>
            </a:r>
          </a:p>
          <a:p>
            <a:r>
              <a:rPr lang="en-US" sz="2400" dirty="0"/>
              <a:t>Writing this particular class will teach </a:t>
            </a:r>
            <a:r>
              <a:rPr lang="en-US" sz="2400" dirty="0" smtClean="0"/>
              <a:t>to </a:t>
            </a:r>
            <a:r>
              <a:rPr lang="en-US" sz="2400" dirty="0"/>
              <a:t>write </a:t>
            </a:r>
            <a:r>
              <a:rPr lang="en-US" sz="2400" dirty="0">
                <a:latin typeface="Consolas" panose="020B0609020204030204" pitchFamily="49" charset="0"/>
              </a:rPr>
              <a:t>Regular</a:t>
            </a:r>
            <a:r>
              <a:rPr lang="en-US" sz="2400" dirty="0"/>
              <a:t> classes right.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3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instrumented&lt;T&gt;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500" dirty="0"/>
              <a:t>What to do with all the counts? Where do they get stored? </a:t>
            </a:r>
            <a:endParaRPr lang="en-US" sz="2500" dirty="0" smtClean="0"/>
          </a:p>
          <a:p>
            <a:r>
              <a:rPr lang="en-US" sz="2500" dirty="0"/>
              <a:t>We will define a base class to hold this data</a:t>
            </a:r>
            <a:r>
              <a:rPr lang="en-US" sz="2500" dirty="0" smtClean="0"/>
              <a:t>: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instrumented_base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enum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operations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n = 0, copy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assignment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destructor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98658"/>
                </a:solidFill>
                <a:latin typeface="Consolas" panose="020B0609020204030204" pitchFamily="49" charset="0"/>
              </a:rPr>
              <a:t>default_constructor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equality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comparison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construction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constexpr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number_ops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8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constexpr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counter_names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number_ops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 =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n", 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copy"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"assignment"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"destructor"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default_constructor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"equality"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"comparison"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construction"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counts[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number_ops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9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instrumented&lt;T&gt;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1003096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Use this base class as:</a:t>
            </a:r>
          </a:p>
          <a:p>
            <a:endParaRPr lang="en-US" dirty="0" smtClean="0"/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::semiregular&lt;T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 ||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::regular&lt;T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 ||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totally_ordered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instrumented :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instrumented_base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endParaRPr lang="en-US" dirty="0" smtClean="0"/>
          </a:p>
          <a:p>
            <a:r>
              <a:rPr lang="en-US" dirty="0" smtClean="0"/>
              <a:t>Note that the base class does not change the size of </a:t>
            </a:r>
            <a:r>
              <a:rPr lang="en-US" dirty="0" smtClean="0">
                <a:latin typeface="Consolas" panose="020B0609020204030204" pitchFamily="49" charset="0"/>
              </a:rPr>
              <a:t>instrumented&lt;T&gt;</a:t>
            </a:r>
            <a:r>
              <a:rPr lang="en-US" dirty="0" smtClean="0"/>
              <a:t>, i.e. 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(instrumented&lt;T&gt;) ==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3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instrumented&lt;T&gt;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406128" cy="4351337"/>
          </a:xfrm>
        </p:spPr>
        <p:txBody>
          <a:bodyPr>
            <a:normAutofit fontScale="47500" lnSpcReduction="20000"/>
          </a:bodyPr>
          <a:lstStyle/>
          <a:p>
            <a:r>
              <a:rPr lang="en-US" sz="3300" dirty="0"/>
              <a:t>Copy and paste the </a:t>
            </a:r>
            <a:r>
              <a:rPr lang="en-US" sz="3300" dirty="0" smtClean="0"/>
              <a:t>singleton.hpp </a:t>
            </a:r>
            <a:r>
              <a:rPr lang="en-US" sz="3300" dirty="0"/>
              <a:t>file </a:t>
            </a:r>
            <a:r>
              <a:rPr lang="en-US" sz="3300" dirty="0" smtClean="0"/>
              <a:t>we created</a:t>
            </a:r>
            <a:endParaRPr lang="en-US" sz="3300" dirty="0"/>
          </a:p>
          <a:p>
            <a:r>
              <a:rPr lang="en-US" sz="3300" dirty="0"/>
              <a:t>Replace the string </a:t>
            </a:r>
            <a:r>
              <a:rPr lang="en-US" sz="3300" dirty="0">
                <a:latin typeface="Consolas" panose="020B0609020204030204" pitchFamily="49" charset="0"/>
              </a:rPr>
              <a:t>singleton</a:t>
            </a:r>
            <a:r>
              <a:rPr lang="en-US" sz="3300" dirty="0"/>
              <a:t> with </a:t>
            </a:r>
            <a:r>
              <a:rPr lang="en-US" sz="3300" dirty="0" smtClean="0">
                <a:latin typeface="Consolas" panose="020B0609020204030204" pitchFamily="49" charset="0"/>
              </a:rPr>
              <a:t>instrumented</a:t>
            </a:r>
            <a:endParaRPr lang="en-US" sz="3300" dirty="0" smtClean="0"/>
          </a:p>
          <a:p>
            <a:r>
              <a:rPr lang="en-US" sz="3300" dirty="0" smtClean="0"/>
              <a:t>In addition to existing operations, we’ll add counting, e.g.:</a:t>
            </a:r>
          </a:p>
          <a:p>
            <a:endParaRPr lang="en-US" dirty="0" smtClean="0"/>
          </a:p>
          <a:p>
            <a:pPr marL="914400" indent="0">
              <a:buNone/>
            </a:pP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instrumented(instrumented </a:t>
            </a:r>
            <a:r>
              <a:rPr lang="en-US" sz="27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x)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// 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copy constructor</a:t>
            </a:r>
            <a:endParaRPr lang="en-US" sz="2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  : value(</a:t>
            </a:r>
            <a:r>
              <a:rPr 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x.value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    ++counts[copy</a:t>
            </a: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 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 // 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‘copy’ is a constant index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sz="2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buNone/>
            </a:pP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instrumented()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       // 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default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constructor</a:t>
            </a:r>
            <a:endParaRPr lang="en-US" sz="27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2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    ++counts[</a:t>
            </a:r>
            <a:r>
              <a:rPr 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default_constructor</a:t>
            </a: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// ‘</a:t>
            </a:r>
            <a:r>
              <a:rPr lang="en-US" sz="2700" dirty="0" err="1">
                <a:solidFill>
                  <a:srgbClr val="008000"/>
                </a:solidFill>
                <a:latin typeface="Consolas" panose="020B0609020204030204" pitchFamily="49" charset="0"/>
              </a:rPr>
              <a:t>default_constructor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’ is another constant index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</a:t>
            </a:r>
            <a:r>
              <a:rPr lang="en-US" dirty="0" smtClean="0"/>
              <a:t>nique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10030968" cy="4351337"/>
          </a:xfrm>
        </p:spPr>
        <p:txBody>
          <a:bodyPr/>
          <a:lstStyle/>
          <a:p>
            <a:pPr marL="285750" lvl="1" indent="-285750" defTabSz="569913"/>
            <a:r>
              <a:rPr lang="en-US" dirty="0" smtClean="0"/>
              <a:t>Counting operations and measuring execution time:</a:t>
            </a:r>
          </a:p>
          <a:p>
            <a:pPr marL="560070" lvl="2" indent="-285750" defTabSz="569913"/>
            <a:r>
              <a:rPr lang="en-US" dirty="0" smtClean="0"/>
              <a:t>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::set</a:t>
            </a:r>
          </a:p>
          <a:p>
            <a:pPr marL="0" lvl="1" indent="0">
              <a:buNone/>
            </a:pPr>
            <a:endParaRPr lang="en-US" sz="1400" dirty="0" smtClean="0">
              <a:latin typeface="Consolas" panose="020B0609020204030204" pitchFamily="49" charset="0"/>
            </a:endParaRPr>
          </a:p>
          <a:p>
            <a:pPr marL="914400" lvl="1" indent="0">
              <a:buNone/>
            </a:pPr>
            <a:r>
              <a:rPr lang="en-US" sz="1400" dirty="0" err="1" smtClean="0">
                <a:latin typeface="Consolas" panose="020B0609020204030204" pitchFamily="49" charset="0"/>
              </a:rPr>
              <a:t>std</a:t>
            </a:r>
            <a:r>
              <a:rPr lang="en-US" sz="1400" dirty="0" smtClean="0">
                <a:latin typeface="Consolas" panose="020B0609020204030204" pitchFamily="49" charset="0"/>
              </a:rPr>
              <a:t>::vector&lt;</a:t>
            </a:r>
            <a:r>
              <a:rPr lang="en-US" sz="1400" dirty="0">
                <a:latin typeface="Consolas" panose="020B0609020204030204" pitchFamily="49" charset="0"/>
              </a:rPr>
              <a:t>instrumented&lt;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latin typeface="Consolas" panose="020B0609020204030204" pitchFamily="49" charset="0"/>
              </a:rPr>
              <a:t>&gt;&gt; v = {...};</a:t>
            </a:r>
          </a:p>
          <a:p>
            <a:pPr marL="914400" lvl="1" indent="0">
              <a:buNone/>
            </a:pPr>
            <a:endParaRPr lang="en-US" sz="1400" dirty="0" smtClean="0">
              <a:latin typeface="Consolas" panose="020B0609020204030204" pitchFamily="49" charset="0"/>
            </a:endParaRPr>
          </a:p>
          <a:p>
            <a:pPr marL="914400" lvl="1" indent="0">
              <a:buNone/>
            </a:pPr>
            <a:r>
              <a:rPr lang="en-US" sz="1400" dirty="0" err="1" smtClean="0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smtClean="0">
                <a:latin typeface="Consolas" panose="020B0609020204030204" pitchFamily="49" charset="0"/>
              </a:rPr>
              <a:t>set&lt;instrumented&lt;</a:t>
            </a:r>
            <a:r>
              <a:rPr lang="en-US" sz="1400" dirty="0" err="1" smtClean="0"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latin typeface="Consolas" panose="020B0609020204030204" pitchFamily="49" charset="0"/>
              </a:rPr>
              <a:t>&gt;&gt; </a:t>
            </a:r>
            <a:r>
              <a:rPr lang="en-US" sz="1400" dirty="0" err="1" smtClean="0">
                <a:latin typeface="Consolas" panose="020B0609020204030204" pitchFamily="49" charset="0"/>
              </a:rPr>
              <a:t>set_of_ints</a:t>
            </a:r>
            <a:r>
              <a:rPr lang="en-US" sz="1400" dirty="0" smtClean="0"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latin typeface="Consolas" panose="020B0609020204030204" pitchFamily="49" charset="0"/>
              </a:rPr>
              <a:t>v.begin</a:t>
            </a:r>
            <a:r>
              <a:rPr lang="en-US" sz="1400" dirty="0" smtClean="0">
                <a:latin typeface="Consolas" panose="020B0609020204030204" pitchFamily="49" charset="0"/>
              </a:rPr>
              <a:t>(), </a:t>
            </a:r>
            <a:r>
              <a:rPr lang="en-US" sz="1400" dirty="0" err="1" smtClean="0">
                <a:latin typeface="Consolas" panose="020B0609020204030204" pitchFamily="49" charset="0"/>
              </a:rPr>
              <a:t>v.end</a:t>
            </a:r>
            <a:r>
              <a:rPr lang="en-US" sz="1400" dirty="0" smtClean="0">
                <a:latin typeface="Consolas" panose="020B0609020204030204" pitchFamily="49" charset="0"/>
              </a:rPr>
              <a:t>());</a:t>
            </a:r>
            <a:endParaRPr lang="en-US" sz="1400" dirty="0">
              <a:latin typeface="Consolas" panose="020B0609020204030204" pitchFamily="49" charset="0"/>
            </a:endParaRPr>
          </a:p>
          <a:p>
            <a:pPr marL="914400" lvl="1" indent="0">
              <a:buNone/>
            </a:pPr>
            <a:r>
              <a:rPr lang="en-US" sz="1400" dirty="0" err="1" smtClean="0">
                <a:latin typeface="Consolas" panose="020B0609020204030204" pitchFamily="49" charset="0"/>
              </a:rPr>
              <a:t>std</a:t>
            </a:r>
            <a:r>
              <a:rPr lang="en-US" sz="1400" dirty="0" smtClean="0">
                <a:latin typeface="Consolas" panose="020B0609020204030204" pitchFamily="49" charset="0"/>
              </a:rPr>
              <a:t>::</a:t>
            </a:r>
            <a:r>
              <a:rPr lang="en-US" sz="1400" dirty="0" err="1" smtClean="0">
                <a:latin typeface="Consolas" panose="020B0609020204030204" pitchFamily="49" charset="0"/>
              </a:rPr>
              <a:t>println</a:t>
            </a:r>
            <a:r>
              <a:rPr lang="en-US" sz="1400" dirty="0" smtClean="0">
                <a:latin typeface="Consolas" panose="020B0609020204030204" pitchFamily="49" charset="0"/>
              </a:rPr>
              <a:t>("{}", </a:t>
            </a:r>
            <a:r>
              <a:rPr lang="en-US" sz="1400" dirty="0" err="1" smtClean="0">
                <a:latin typeface="Consolas" panose="020B0609020204030204" pitchFamily="49" charset="0"/>
              </a:rPr>
              <a:t>set_of_ints.size</a:t>
            </a:r>
            <a:r>
              <a:rPr lang="en-US" sz="1400" dirty="0" smtClean="0">
                <a:latin typeface="Consolas" panose="020B0609020204030204" pitchFamily="49" charset="0"/>
              </a:rPr>
              <a:t>());</a:t>
            </a:r>
          </a:p>
          <a:p>
            <a:pPr marL="9144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560070" lvl="2" indent="-285750" defTabSz="569913"/>
            <a:r>
              <a:rPr lang="en-US" dirty="0"/>
              <a:t>Using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::sort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::unique:</a:t>
            </a:r>
            <a:endParaRPr lang="en-US" dirty="0">
              <a:latin typeface="Consolas" panose="020B0609020204030204" pitchFamily="49" charset="0"/>
            </a:endParaRPr>
          </a:p>
          <a:p>
            <a:pPr marL="0" lvl="1" indent="0" defTabSz="569913">
              <a:buNone/>
            </a:pPr>
            <a:endParaRPr lang="en-US" sz="1400" dirty="0" smtClean="0">
              <a:latin typeface="Consolas" panose="020B0609020204030204" pitchFamily="49" charset="0"/>
            </a:endParaRPr>
          </a:p>
          <a:p>
            <a:pPr marL="914400" lvl="1" indent="0" defTabSz="569913">
              <a:buNone/>
            </a:pPr>
            <a:r>
              <a:rPr lang="en-US" sz="1400" dirty="0" err="1" smtClean="0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smtClean="0">
                <a:latin typeface="Consolas" panose="020B0609020204030204" pitchFamily="49" charset="0"/>
              </a:rPr>
              <a:t>sort(</a:t>
            </a:r>
            <a:r>
              <a:rPr lang="en-US" sz="1400" dirty="0" err="1">
                <a:latin typeface="Consolas" panose="020B0609020204030204" pitchFamily="49" charset="0"/>
              </a:rPr>
              <a:t>v.begin</a:t>
            </a:r>
            <a:r>
              <a:rPr lang="en-US" sz="1400" dirty="0">
                <a:latin typeface="Consolas" panose="020B0609020204030204" pitchFamily="49" charset="0"/>
              </a:rPr>
              <a:t>(), </a:t>
            </a:r>
            <a:r>
              <a:rPr lang="en-US" sz="1400" dirty="0" err="1">
                <a:latin typeface="Consolas" panose="020B0609020204030204" pitchFamily="49" charset="0"/>
              </a:rPr>
              <a:t>v.end</a:t>
            </a:r>
            <a:r>
              <a:rPr lang="en-US" sz="1400" dirty="0">
                <a:latin typeface="Consolas" panose="020B0609020204030204" pitchFamily="49" charset="0"/>
              </a:rPr>
              <a:t>()</a:t>
            </a:r>
            <a:r>
              <a:rPr lang="en-US" sz="1400" dirty="0" smtClean="0">
                <a:latin typeface="Consolas" panose="020B0609020204030204" pitchFamily="49" charset="0"/>
              </a:rPr>
              <a:t>);</a:t>
            </a:r>
            <a:endParaRPr lang="en-US" sz="1400" dirty="0">
              <a:latin typeface="Consolas" panose="020B0609020204030204" pitchFamily="49" charset="0"/>
            </a:endParaRPr>
          </a:p>
          <a:p>
            <a:pPr marL="914400" lvl="1" indent="0" defTabSz="569913">
              <a:buNone/>
            </a:pPr>
            <a:r>
              <a:rPr lang="en-US" sz="1400" dirty="0" err="1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err="1">
                <a:latin typeface="Consolas" panose="020B0609020204030204" pitchFamily="49" charset="0"/>
              </a:rPr>
              <a:t>println</a:t>
            </a:r>
            <a:r>
              <a:rPr lang="en-US" sz="1400" dirty="0">
                <a:latin typeface="Consolas" panose="020B0609020204030204" pitchFamily="49" charset="0"/>
              </a:rPr>
              <a:t>("{}", </a:t>
            </a:r>
            <a:r>
              <a:rPr lang="en-US" sz="1400" dirty="0" err="1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smtClean="0">
                <a:latin typeface="Consolas" panose="020B0609020204030204" pitchFamily="49" charset="0"/>
              </a:rPr>
              <a:t>unique(</a:t>
            </a:r>
            <a:r>
              <a:rPr lang="en-US" sz="1400" dirty="0" err="1">
                <a:latin typeface="Consolas" panose="020B0609020204030204" pitchFamily="49" charset="0"/>
              </a:rPr>
              <a:t>v.begin</a:t>
            </a:r>
            <a:r>
              <a:rPr lang="en-US" sz="1400" dirty="0">
                <a:latin typeface="Consolas" panose="020B0609020204030204" pitchFamily="49" charset="0"/>
              </a:rPr>
              <a:t>(), </a:t>
            </a:r>
            <a:r>
              <a:rPr lang="en-US" sz="1400" dirty="0" err="1">
                <a:latin typeface="Consolas" panose="020B0609020204030204" pitchFamily="49" charset="0"/>
              </a:rPr>
              <a:t>v.end</a:t>
            </a:r>
            <a:r>
              <a:rPr lang="en-US" sz="1400" dirty="0">
                <a:latin typeface="Consolas" panose="020B0609020204030204" pitchFamily="49" charset="0"/>
              </a:rPr>
              <a:t>()</a:t>
            </a:r>
            <a:r>
              <a:rPr lang="en-US" sz="1400" dirty="0" smtClean="0">
                <a:latin typeface="Consolas" panose="020B0609020204030204" pitchFamily="49" charset="0"/>
              </a:rPr>
              <a:t>) </a:t>
            </a: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v.begin</a:t>
            </a:r>
            <a:r>
              <a:rPr lang="en-US" sz="1400" dirty="0" smtClean="0">
                <a:latin typeface="Consolas" panose="020B0609020204030204" pitchFamily="49" charset="0"/>
              </a:rPr>
              <a:t>());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7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</a:t>
            </a:r>
            <a:r>
              <a:rPr lang="en-US" dirty="0"/>
              <a:t>E</a:t>
            </a:r>
            <a:r>
              <a:rPr lang="en-US" dirty="0" smtClean="0"/>
              <a:t>xecution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329928" cy="435133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will use a simple class </a:t>
            </a:r>
            <a:r>
              <a:rPr lang="en-US" dirty="0" smtClean="0">
                <a:latin typeface="Consolas" panose="020B0609020204030204" pitchFamily="49" charset="0"/>
              </a:rPr>
              <a:t>timer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timer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private: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time_t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time_point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system_clock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&gt;;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time_t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start_time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stop_time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timer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time_t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start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  {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start_time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system_clock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now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 }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time_t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stop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   {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stop_time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 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system_clock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now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 }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elapsed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diff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stop_time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start_time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duration_cast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milliseconds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diff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).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3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‘type’?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‘type’ (of an object) defines the following things:</a:t>
            </a:r>
          </a:p>
          <a:p>
            <a:pPr lvl="1"/>
            <a:r>
              <a:rPr lang="en-US" dirty="0" smtClean="0"/>
              <a:t>The amount of memory required to store all the data that is needed to support the operations valid for a type</a:t>
            </a:r>
          </a:p>
          <a:p>
            <a:pPr lvl="1"/>
            <a:r>
              <a:rPr lang="en-US" dirty="0" smtClean="0"/>
              <a:t>The rules of how to interpret the bits in that memory as values in order to be able to make sense of the bit-salad</a:t>
            </a:r>
          </a:p>
          <a:p>
            <a:pPr lvl="1"/>
            <a:r>
              <a:rPr lang="en-US" dirty="0" smtClean="0"/>
              <a:t>The set of values that are valid</a:t>
            </a:r>
          </a:p>
          <a:p>
            <a:pPr lvl="1"/>
            <a:r>
              <a:rPr lang="en-US" dirty="0" smtClean="0"/>
              <a:t>The set of operations that are valid on those values</a:t>
            </a:r>
          </a:p>
          <a:p>
            <a:r>
              <a:rPr lang="en-US" dirty="0" smtClean="0"/>
              <a:t>Examples of types: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float</a:t>
            </a:r>
            <a:r>
              <a:rPr lang="en-US" dirty="0" smtClean="0"/>
              <a:t> (built-in types)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token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token_stream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 smtClean="0"/>
              <a:t>, etc. (user-defined types)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6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Execution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406128" cy="4351337"/>
          </a:xfrm>
        </p:spPr>
        <p:txBody>
          <a:bodyPr>
            <a:normAutofit fontScale="92500" lnSpcReduction="10000"/>
          </a:bodyPr>
          <a:lstStyle/>
          <a:p>
            <a:pPr marL="274320" lvl="1" indent="0">
              <a:buNone/>
            </a:pP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timer.hpp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main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argc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argv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[]) {</a:t>
            </a:r>
          </a:p>
          <a:p>
            <a:pPr marL="274320" lvl="1" indent="0"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timer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start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548640" lvl="2" indent="0"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do something that you would like t to measure the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execution time for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stop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println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The code took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{}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milliseconds to execute</a:t>
            </a:r>
            <a:r>
              <a:rPr lang="en-US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elapsed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6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::set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1691322"/>
            <a:ext cx="5867400" cy="40195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568" y="1996091"/>
            <a:ext cx="6090432" cy="402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94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::sort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::unique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1691322"/>
            <a:ext cx="5867400" cy="40195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4892" y="1989995"/>
            <a:ext cx="6133108" cy="402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40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unique elements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1691322"/>
            <a:ext cx="5938019" cy="42248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989" y="1794906"/>
            <a:ext cx="6127011" cy="42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6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796528" cy="4351337"/>
          </a:xfrm>
        </p:spPr>
        <p:txBody>
          <a:bodyPr/>
          <a:lstStyle/>
          <a:p>
            <a:r>
              <a:rPr lang="en-US" dirty="0" smtClean="0"/>
              <a:t>Even if the number of operations is larger, the code may run faster</a:t>
            </a:r>
          </a:p>
          <a:p>
            <a:r>
              <a:rPr lang="en-US" dirty="0" smtClean="0"/>
              <a:t>Textbook solutions are often outdated</a:t>
            </a:r>
          </a:p>
          <a:p>
            <a:pPr lvl="1"/>
            <a:r>
              <a:rPr lang="en-US" dirty="0" smtClean="0"/>
              <a:t>They are based on the understanding of how computers worked 15 years ago</a:t>
            </a:r>
          </a:p>
          <a:p>
            <a:r>
              <a:rPr lang="en-US" dirty="0" smtClean="0"/>
              <a:t>Understanding computer architecture is critically important in order to write efficient software</a:t>
            </a:r>
          </a:p>
          <a:p>
            <a:r>
              <a:rPr lang="en-US" dirty="0" smtClean="0"/>
              <a:t>Understanding Big-O complexity characteristics of algorithms (and data structure functionalities) is equally important</a:t>
            </a:r>
          </a:p>
          <a:p>
            <a:r>
              <a:rPr lang="en-US" dirty="0" smtClean="0"/>
              <a:t>All depends on the used data structures and how well those are aligned with how computers work</a:t>
            </a:r>
          </a:p>
          <a:p>
            <a:pPr lvl="1"/>
            <a:r>
              <a:rPr lang="en-US" dirty="0" smtClean="0"/>
              <a:t>Always use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::vector&lt;T&gt;</a:t>
            </a:r>
          </a:p>
          <a:p>
            <a:pPr lvl="1"/>
            <a:r>
              <a:rPr lang="en-US" dirty="0" smtClean="0"/>
              <a:t>If you think you can’t use it, try again and find a way so you can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3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and compare the amount of operations and the overall execution time for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</a:rPr>
              <a:t>td</a:t>
            </a:r>
            <a:r>
              <a:rPr lang="en-US" dirty="0" smtClean="0">
                <a:latin typeface="Consolas" panose="020B0609020204030204" pitchFamily="49" charset="0"/>
              </a:rPr>
              <a:t>::sort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stable_sort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Explain what you’re seeing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025128" cy="43513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know that </a:t>
            </a:r>
            <a:r>
              <a:rPr lang="en-US" dirty="0" smtClean="0">
                <a:latin typeface="Consolas" panose="020B0609020204030204" pitchFamily="49" charset="0"/>
              </a:rPr>
              <a:t>singleton&lt;T&gt;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instrumented&lt;T&gt;</a:t>
            </a:r>
            <a:r>
              <a:rPr lang="en-US" dirty="0" smtClean="0"/>
              <a:t> conform to the type requirements (concepts) that all standard algorithms and containers expect</a:t>
            </a:r>
          </a:p>
          <a:p>
            <a:pPr lvl="1"/>
            <a:r>
              <a:rPr lang="en-US" dirty="0" smtClean="0"/>
              <a:t>They can be used anywhere it would </a:t>
            </a:r>
            <a:r>
              <a:rPr lang="en-US" dirty="0"/>
              <a:t>be valid </a:t>
            </a:r>
            <a:r>
              <a:rPr lang="en-US" dirty="0" smtClean="0"/>
              <a:t>to use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</a:p>
          <a:p>
            <a:r>
              <a:rPr lang="en-US" dirty="0" smtClean="0"/>
              <a:t>This guarantees that these types can be used with all algorithms and containers</a:t>
            </a:r>
          </a:p>
          <a:p>
            <a:pPr lvl="1"/>
            <a:r>
              <a:rPr lang="en-US" dirty="0" smtClean="0"/>
              <a:t>This will not change the semantics of the algorithms</a:t>
            </a:r>
          </a:p>
          <a:p>
            <a:r>
              <a:rPr lang="en-US" dirty="0" smtClean="0"/>
              <a:t>The understanding of what concepts are assumed to apply for a given function or data structure is important</a:t>
            </a:r>
          </a:p>
          <a:p>
            <a:pPr lvl="1"/>
            <a:r>
              <a:rPr lang="en-US" dirty="0" smtClean="0"/>
              <a:t>Allows to formalize in what contexts a function or data structure is guaranteed to produce correct results</a:t>
            </a:r>
          </a:p>
          <a:p>
            <a:r>
              <a:rPr lang="en-US" dirty="0" smtClean="0"/>
              <a:t>If a function or data structure works with a type that conforms to a set of concepts</a:t>
            </a:r>
          </a:p>
          <a:p>
            <a:pPr lvl="1"/>
            <a:r>
              <a:rPr lang="en-US" dirty="0" smtClean="0"/>
              <a:t>We know that it will work with any other type that conforms to </a:t>
            </a:r>
            <a:r>
              <a:rPr lang="en-US" smtClean="0"/>
              <a:t>those concepts as well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8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’object’?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object is an instance of a type</a:t>
            </a:r>
          </a:p>
          <a:p>
            <a:pPr lvl="1"/>
            <a:r>
              <a:rPr lang="en-US" dirty="0" smtClean="0"/>
              <a:t>Occupies memory</a:t>
            </a:r>
          </a:p>
          <a:p>
            <a:pPr lvl="1"/>
            <a:r>
              <a:rPr lang="en-US" dirty="0" smtClean="0"/>
              <a:t>Has an optional name (is a variable)</a:t>
            </a:r>
          </a:p>
          <a:p>
            <a:pPr lvl="1"/>
            <a:r>
              <a:rPr lang="en-US" dirty="0" smtClean="0"/>
              <a:t>Has a lifetime</a:t>
            </a:r>
          </a:p>
          <a:p>
            <a:r>
              <a:rPr lang="en-US" dirty="0" smtClean="0"/>
              <a:t>Objects in C++ don’t change their type</a:t>
            </a:r>
          </a:p>
          <a:p>
            <a:pPr lvl="1"/>
            <a:r>
              <a:rPr lang="en-US" dirty="0" smtClean="0"/>
              <a:t>C++ is a type-safe language</a:t>
            </a:r>
          </a:p>
          <a:p>
            <a:pPr lvl="1"/>
            <a:r>
              <a:rPr lang="en-US" dirty="0" smtClean="0"/>
              <a:t>C++ checks types and type compatibility at compile time</a:t>
            </a:r>
          </a:p>
          <a:p>
            <a:r>
              <a:rPr lang="en-US" dirty="0" smtClean="0"/>
              <a:t>Examples of objects: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= 0;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token t('+');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</a:rPr>
              <a:t>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&gt; v = {1, 2, 3, 4, 5};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3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Regularity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4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Let’s informally define what it means for a type to be ‘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Regular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It behaves like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(or any other built-in type)</a:t>
            </a:r>
          </a:p>
          <a:p>
            <a:r>
              <a:rPr lang="en-US" dirty="0" smtClean="0"/>
              <a:t>Regularity defines a set of properties a type should have</a:t>
            </a:r>
          </a:p>
          <a:p>
            <a:r>
              <a:rPr lang="en-US" dirty="0" smtClean="0"/>
              <a:t>Understanding regularity is important as it will allow us to understand what algorithms are allowed to do</a:t>
            </a:r>
          </a:p>
          <a:p>
            <a:pPr lvl="1"/>
            <a:r>
              <a:rPr lang="en-US" dirty="0" smtClean="0"/>
              <a:t>Use only operations allowed for regular types</a:t>
            </a:r>
          </a:p>
          <a:p>
            <a:r>
              <a:rPr lang="en-US" dirty="0" smtClean="0"/>
              <a:t>Regular types are those that can be stored in standard containers (like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::vector&lt;T&gt;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properties must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  <a:r>
              <a:rPr lang="en-US" dirty="0" smtClean="0"/>
              <a:t> have to be regular?</a:t>
            </a:r>
          </a:p>
          <a:p>
            <a:pPr lvl="1"/>
            <a:r>
              <a:rPr lang="en-US" dirty="0" smtClean="0"/>
              <a:t>IOW, what properties must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  <a:r>
              <a:rPr lang="en-US" dirty="0" smtClean="0"/>
              <a:t> have in order for it to be stored in a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::vector&lt;T&gt;</a:t>
            </a:r>
          </a:p>
          <a:p>
            <a:r>
              <a:rPr lang="en-US" sz="1800" dirty="0"/>
              <a:t>We should </a:t>
            </a:r>
            <a:r>
              <a:rPr lang="en-US" sz="1800" dirty="0" smtClean="0"/>
              <a:t>be able to rely on </a:t>
            </a:r>
            <a:r>
              <a:rPr lang="en-US" sz="1800" dirty="0" err="1" smtClean="0">
                <a:latin typeface="Consolas" panose="020B0609020204030204" pitchFamily="49" charset="0"/>
              </a:rPr>
              <a:t>std</a:t>
            </a:r>
            <a:r>
              <a:rPr lang="en-US" sz="1800" dirty="0" smtClean="0">
                <a:latin typeface="Consolas" panose="020B0609020204030204" pitchFamily="49" charset="0"/>
              </a:rPr>
              <a:t>::vector&lt;T&gt;</a:t>
            </a:r>
            <a:r>
              <a:rPr lang="en-US" sz="1800" dirty="0" smtClean="0"/>
              <a:t> being regular if </a:t>
            </a:r>
            <a:r>
              <a:rPr lang="en-US" sz="1800" dirty="0">
                <a:latin typeface="Consolas" panose="020B0609020204030204" pitchFamily="49" charset="0"/>
              </a:rPr>
              <a:t>T</a:t>
            </a:r>
            <a:r>
              <a:rPr lang="en-US" sz="1800" dirty="0" smtClean="0"/>
              <a:t> is regular</a:t>
            </a:r>
            <a:endParaRPr lang="en-US" sz="1800" dirty="0"/>
          </a:p>
          <a:p>
            <a:r>
              <a:rPr lang="en-US" dirty="0" smtClean="0"/>
              <a:t>We will use </a:t>
            </a:r>
            <a:r>
              <a:rPr lang="en-US" b="1" dirty="0" smtClean="0"/>
              <a:t>concepts</a:t>
            </a:r>
            <a:r>
              <a:rPr lang="en-US" dirty="0" smtClean="0"/>
              <a:t> to describe those properties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2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Semiregular Types: Copy </a:t>
            </a:r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Semiregular</a:t>
            </a:r>
            <a:r>
              <a:rPr lang="en-US" dirty="0" smtClean="0"/>
              <a:t> is a bit weaker than </a:t>
            </a:r>
            <a:r>
              <a:rPr lang="en-US" dirty="0" smtClean="0">
                <a:latin typeface="Consolas" panose="020B0609020204030204" pitchFamily="49" charset="0"/>
              </a:rPr>
              <a:t>Regular</a:t>
            </a:r>
          </a:p>
          <a:p>
            <a:r>
              <a:rPr lang="en-US" dirty="0" smtClean="0"/>
              <a:t>We should be able to write:</a:t>
            </a:r>
          </a:p>
          <a:p>
            <a:pPr lvl="1"/>
            <a:r>
              <a:rPr lang="en-US" dirty="0" smtClean="0"/>
              <a:t>Copy constructor (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initializes</a:t>
            </a:r>
            <a:r>
              <a:rPr lang="en-US" dirty="0" smtClean="0"/>
              <a:t> </a:t>
            </a:r>
            <a:r>
              <a:rPr lang="en-US" dirty="0" smtClean="0">
                <a:latin typeface="Consolas" panose="020B0609020204030204" pitchFamily="49" charset="0"/>
              </a:rPr>
              <a:t>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T a(b);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T a = b;</a:t>
            </a:r>
          </a:p>
          <a:p>
            <a:pPr lvl="1"/>
            <a:r>
              <a:rPr lang="en-US" sz="2000" spc="10" dirty="0"/>
              <a:t>Both are equivalent, </a:t>
            </a:r>
            <a:r>
              <a:rPr lang="en-US" sz="2000" spc="10" dirty="0" smtClean="0"/>
              <a:t>even the same, if </a:t>
            </a:r>
            <a:r>
              <a:rPr lang="en-US" sz="2000" spc="10" dirty="0" smtClean="0">
                <a:latin typeface="Consolas" panose="020B0609020204030204" pitchFamily="49" charset="0"/>
              </a:rPr>
              <a:t>b</a:t>
            </a:r>
            <a:r>
              <a:rPr lang="en-US" sz="2000" spc="10" dirty="0" smtClean="0"/>
              <a:t> is of type </a:t>
            </a:r>
            <a:r>
              <a:rPr lang="en-US" sz="2000" spc="10" dirty="0" smtClean="0">
                <a:latin typeface="Consolas" panose="020B0609020204030204" pitchFamily="49" charset="0"/>
              </a:rPr>
              <a:t>T</a:t>
            </a:r>
          </a:p>
          <a:p>
            <a:r>
              <a:rPr lang="en-US" sz="2200" dirty="0" smtClean="0"/>
              <a:t>What are the semantics of this operation?</a:t>
            </a:r>
          </a:p>
          <a:p>
            <a:pPr lvl="1"/>
            <a:r>
              <a:rPr lang="en-US" sz="2000" spc="10" dirty="0" smtClean="0"/>
              <a:t>After this operation </a:t>
            </a:r>
            <a:r>
              <a:rPr lang="en-US" sz="2000" spc="10" dirty="0" smtClean="0">
                <a:latin typeface="Consolas" panose="020B0609020204030204" pitchFamily="49" charset="0"/>
              </a:rPr>
              <a:t>a</a:t>
            </a:r>
            <a:r>
              <a:rPr lang="en-US" sz="2000" spc="10" dirty="0" smtClean="0"/>
              <a:t> should be </a:t>
            </a:r>
            <a:r>
              <a:rPr lang="en-US" sz="2000" spc="1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equivalent</a:t>
            </a:r>
            <a:r>
              <a:rPr lang="en-US" sz="2000" spc="10" dirty="0" smtClean="0"/>
              <a:t> to </a:t>
            </a:r>
            <a:r>
              <a:rPr lang="en-US" sz="2000" spc="10" dirty="0" smtClean="0">
                <a:latin typeface="Consolas" panose="020B0609020204030204" pitchFamily="49" charset="0"/>
              </a:rPr>
              <a:t>b</a:t>
            </a:r>
          </a:p>
          <a:p>
            <a:r>
              <a:rPr lang="en-US" sz="2200" dirty="0" smtClean="0"/>
              <a:t>What is equivalence?</a:t>
            </a:r>
          </a:p>
          <a:p>
            <a:pPr lvl="1"/>
            <a:r>
              <a:rPr lang="en-US" sz="2000" spc="10" dirty="0" smtClean="0"/>
              <a:t>A relation </a:t>
            </a:r>
            <a:r>
              <a:rPr lang="en-US" sz="2000" spc="10" dirty="0" smtClean="0">
                <a:latin typeface="Consolas" panose="020B0609020204030204" pitchFamily="49" charset="0"/>
              </a:rPr>
              <a:t>R(a, b) = true</a:t>
            </a:r>
            <a:r>
              <a:rPr lang="en-US" sz="2000" spc="10" dirty="0" smtClean="0"/>
              <a:t> is equivalence, if it satisfies</a:t>
            </a:r>
          </a:p>
          <a:p>
            <a:pPr lvl="2"/>
            <a:r>
              <a:rPr lang="pt-BR" sz="1800" spc="10" dirty="0"/>
              <a:t>symmetric: </a:t>
            </a:r>
            <a:r>
              <a:rPr lang="pt-BR" sz="1800" spc="10" dirty="0">
                <a:latin typeface="Consolas" panose="020B0609020204030204" pitchFamily="49" charset="0"/>
              </a:rPr>
              <a:t>R(a, b) &lt;=&gt; R(b, a)</a:t>
            </a:r>
          </a:p>
          <a:p>
            <a:pPr lvl="2"/>
            <a:r>
              <a:rPr lang="pt-BR" sz="1800" spc="10" dirty="0"/>
              <a:t>reflexive: </a:t>
            </a:r>
            <a:r>
              <a:rPr lang="pt-BR" sz="1800" spc="10" dirty="0">
                <a:latin typeface="Consolas" panose="020B0609020204030204" pitchFamily="49" charset="0"/>
              </a:rPr>
              <a:t>R(a, a)</a:t>
            </a:r>
          </a:p>
          <a:p>
            <a:pPr lvl="2"/>
            <a:r>
              <a:rPr lang="pt-BR" sz="1800" spc="10" dirty="0" smtClean="0"/>
              <a:t>transitive: </a:t>
            </a:r>
            <a:r>
              <a:rPr lang="pt-BR" sz="1800" spc="10" dirty="0">
                <a:latin typeface="Consolas" panose="020B0609020204030204" pitchFamily="49" charset="0"/>
              </a:rPr>
              <a:t>R(a, b)</a:t>
            </a:r>
            <a:r>
              <a:rPr lang="pt-BR" sz="1800" spc="10" dirty="0"/>
              <a:t> and </a:t>
            </a:r>
            <a:r>
              <a:rPr lang="pt-BR" sz="1800" spc="10" dirty="0">
                <a:latin typeface="Consolas" panose="020B0609020204030204" pitchFamily="49" charset="0"/>
              </a:rPr>
              <a:t>R(b, c) =&gt; R(a, c)</a:t>
            </a:r>
            <a:endParaRPr lang="en-US" sz="1800" spc="10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5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Semiregular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actually </a:t>
            </a:r>
            <a:r>
              <a:rPr lang="en-US" dirty="0" smtClean="0"/>
              <a:t>want </a:t>
            </a:r>
            <a:r>
              <a:rPr lang="en-US" dirty="0"/>
              <a:t>something </a:t>
            </a:r>
            <a:r>
              <a:rPr lang="en-US" dirty="0" smtClean="0"/>
              <a:t>significantly </a:t>
            </a:r>
            <a:r>
              <a:rPr lang="en-US" dirty="0"/>
              <a:t>stronger. We want 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equality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A copy is something </a:t>
            </a:r>
            <a:r>
              <a:rPr lang="en-US" dirty="0"/>
              <a:t>which is 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equal to the original, but not identical to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</a:t>
            </a:r>
          </a:p>
          <a:p>
            <a:pPr lvl="1"/>
            <a:r>
              <a:rPr lang="en-US" dirty="0" smtClean="0"/>
              <a:t>After </a:t>
            </a:r>
            <a:r>
              <a:rPr lang="en-US" dirty="0">
                <a:latin typeface="Consolas" panose="020B0609020204030204" pitchFamily="49" charset="0"/>
              </a:rPr>
              <a:t>a</a:t>
            </a:r>
            <a:r>
              <a:rPr lang="en-US" dirty="0"/>
              <a:t> is </a:t>
            </a:r>
            <a:r>
              <a:rPr lang="en-US" dirty="0" smtClean="0"/>
              <a:t>copy-constructed </a:t>
            </a:r>
            <a:r>
              <a:rPr lang="en-US" dirty="0"/>
              <a:t>from </a:t>
            </a:r>
            <a:r>
              <a:rPr lang="en-US" dirty="0">
                <a:latin typeface="Consolas" panose="020B0609020204030204" pitchFamily="49" charset="0"/>
              </a:rPr>
              <a:t>b</a:t>
            </a:r>
            <a:r>
              <a:rPr lang="en-US" dirty="0"/>
              <a:t> </a:t>
            </a:r>
            <a:r>
              <a:rPr lang="en-US" dirty="0" smtClean="0"/>
              <a:t>then </a:t>
            </a:r>
            <a:r>
              <a:rPr lang="en-US" dirty="0" smtClean="0">
                <a:latin typeface="Consolas" panose="020B0609020204030204" pitchFamily="49" charset="0"/>
              </a:rPr>
              <a:t>a == b</a:t>
            </a:r>
            <a:r>
              <a:rPr lang="en-US" dirty="0" smtClean="0"/>
              <a:t>, whatever the meaning of equality</a:t>
            </a:r>
            <a:endParaRPr lang="en-US" i="1" dirty="0" smtClean="0"/>
          </a:p>
          <a:p>
            <a:pPr lvl="1"/>
            <a:r>
              <a:rPr lang="en-US" dirty="0"/>
              <a:t>After </a:t>
            </a:r>
            <a:r>
              <a:rPr lang="en-US" dirty="0">
                <a:latin typeface="Consolas" panose="020B0609020204030204" pitchFamily="49" charset="0"/>
              </a:rPr>
              <a:t>a</a:t>
            </a:r>
            <a:r>
              <a:rPr lang="en-US" dirty="0"/>
              <a:t> is </a:t>
            </a:r>
            <a:r>
              <a:rPr lang="en-US" dirty="0" smtClean="0"/>
              <a:t>copy-constructed </a:t>
            </a:r>
            <a:r>
              <a:rPr lang="en-US" dirty="0"/>
              <a:t>from </a:t>
            </a:r>
            <a:r>
              <a:rPr lang="en-US" dirty="0">
                <a:latin typeface="Consolas" panose="020B0609020204030204" pitchFamily="49" charset="0"/>
              </a:rPr>
              <a:t>b</a:t>
            </a:r>
            <a:r>
              <a:rPr lang="en-US" dirty="0"/>
              <a:t> they have distinct identity markers. </a:t>
            </a:r>
            <a:endParaRPr lang="en-US" dirty="0" smtClean="0"/>
          </a:p>
          <a:p>
            <a:pPr lvl="2"/>
            <a:r>
              <a:rPr lang="en-US" dirty="0" smtClean="0"/>
              <a:t>In </a:t>
            </a:r>
            <a:r>
              <a:rPr lang="en-US" dirty="0"/>
              <a:t>C++ the identity marker is usually </a:t>
            </a:r>
            <a:r>
              <a:rPr lang="en-US" dirty="0" smtClean="0"/>
              <a:t>the object’s address</a:t>
            </a:r>
            <a:r>
              <a:rPr lang="en-US" dirty="0"/>
              <a:t>: </a:t>
            </a:r>
            <a:r>
              <a:rPr lang="en-US" dirty="0">
                <a:latin typeface="Consolas" panose="020B0609020204030204" pitchFamily="49" charset="0"/>
              </a:rPr>
              <a:t>&amp;a != </a:t>
            </a:r>
            <a:r>
              <a:rPr lang="en-US" dirty="0" smtClean="0">
                <a:latin typeface="Consolas" panose="020B0609020204030204" pitchFamily="49" charset="0"/>
              </a:rPr>
              <a:t>&amp;b</a:t>
            </a:r>
            <a:r>
              <a:rPr lang="en-US" dirty="0"/>
              <a:t> </a:t>
            </a:r>
            <a:r>
              <a:rPr lang="en-US" dirty="0" smtClean="0"/>
              <a:t>(location in memory)</a:t>
            </a:r>
          </a:p>
          <a:p>
            <a:r>
              <a:rPr lang="en-US" dirty="0"/>
              <a:t>All copy constructors must behave this way.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somebody clever comes and says, “oh we’re going to have </a:t>
            </a:r>
            <a:r>
              <a:rPr lang="en-US" dirty="0" smtClean="0"/>
              <a:t>semantics </a:t>
            </a:r>
            <a:r>
              <a:rPr lang="en-US" dirty="0"/>
              <a:t>where we’re going to have this shared thing</a:t>
            </a:r>
            <a:r>
              <a:rPr lang="en-US" dirty="0" smtClean="0"/>
              <a:t>”. 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it work? No. Copy has to construct a different thing.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1/28/2024,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4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6454</TotalTime>
  <Words>4259</Words>
  <Application>Microsoft Office PowerPoint</Application>
  <PresentationFormat>Widescreen</PresentationFormat>
  <Paragraphs>570</Paragraphs>
  <Slides>47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6" baseType="lpstr">
      <vt:lpstr>Arial</vt:lpstr>
      <vt:lpstr>Calibri</vt:lpstr>
      <vt:lpstr>Century Schoolbook</vt:lpstr>
      <vt:lpstr>Consolas</vt:lpstr>
      <vt:lpstr>Times New Roman</vt:lpstr>
      <vt:lpstr>Verdana</vt:lpstr>
      <vt:lpstr>Wingdings</vt:lpstr>
      <vt:lpstr>Wingdings 2</vt:lpstr>
      <vt:lpstr>View</vt:lpstr>
      <vt:lpstr> Working with Types</vt:lpstr>
      <vt:lpstr>What is a Type?</vt:lpstr>
      <vt:lpstr>Abstract</vt:lpstr>
      <vt:lpstr>What is a ‘type’?</vt:lpstr>
      <vt:lpstr>What is an ’object’?</vt:lpstr>
      <vt:lpstr>Type Regularity</vt:lpstr>
      <vt:lpstr>Regular Types</vt:lpstr>
      <vt:lpstr>Semiregular Types: Copy constructor</vt:lpstr>
      <vt:lpstr>Semiregular Types</vt:lpstr>
      <vt:lpstr>Semiregular Types: Assignment</vt:lpstr>
      <vt:lpstr>Semiregular Types: Destructor</vt:lpstr>
      <vt:lpstr>C++ Class Anatomy</vt:lpstr>
      <vt:lpstr>Regular Types</vt:lpstr>
      <vt:lpstr>Total orderings</vt:lpstr>
      <vt:lpstr>Spaceship operator &lt;=&gt;</vt:lpstr>
      <vt:lpstr>Singleton</vt:lpstr>
      <vt:lpstr>A Pattern for Regular Types</vt:lpstr>
      <vt:lpstr>Template Type Functions</vt:lpstr>
      <vt:lpstr>Create new Types with Classes and Structs</vt:lpstr>
      <vt:lpstr>Compiler Generated Functions</vt:lpstr>
      <vt:lpstr>Compiler Generated Functions</vt:lpstr>
      <vt:lpstr>Compiler Generated Functions</vt:lpstr>
      <vt:lpstr>Semi-regular singleton</vt:lpstr>
      <vt:lpstr>Semi-regular singleton</vt:lpstr>
      <vt:lpstr>Semi-regular singleton</vt:lpstr>
      <vt:lpstr>Semi-regular singleton</vt:lpstr>
      <vt:lpstr>Regular singleton</vt:lpstr>
      <vt:lpstr>Equality and the three laws of thought</vt:lpstr>
      <vt:lpstr>Totally ordered singleton</vt:lpstr>
      <vt:lpstr>Totally ordered singleton (C++20)</vt:lpstr>
      <vt:lpstr>Concepts in C++ (since C++20)</vt:lpstr>
      <vt:lpstr>Instrumented</vt:lpstr>
      <vt:lpstr>instrumented&lt;T&gt;</vt:lpstr>
      <vt:lpstr>instrumented&lt;T&gt;</vt:lpstr>
      <vt:lpstr>instrumented&lt;T&gt;</vt:lpstr>
      <vt:lpstr>instrumented&lt;T&gt;</vt:lpstr>
      <vt:lpstr>instrumented&lt;T&gt;</vt:lpstr>
      <vt:lpstr>Number of Unique Elements</vt:lpstr>
      <vt:lpstr>Measuring Execution Time</vt:lpstr>
      <vt:lpstr>Measuring Execution Time</vt:lpstr>
      <vt:lpstr>Using std::set</vt:lpstr>
      <vt:lpstr>Using std::sort and std::unique</vt:lpstr>
      <vt:lpstr>Number of unique elements</vt:lpstr>
      <vt:lpstr>Conclusions</vt:lpstr>
      <vt:lpstr>Exercise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Ronnie Ward</dc:creator>
  <cp:lastModifiedBy>Hartmut Kaiser</cp:lastModifiedBy>
  <cp:revision>336</cp:revision>
  <dcterms:created xsi:type="dcterms:W3CDTF">1601-01-01T00:00:00Z</dcterms:created>
  <dcterms:modified xsi:type="dcterms:W3CDTF">2025-01-28T21:19:27Z</dcterms:modified>
</cp:coreProperties>
</file>