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0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1.jpg" ContentType="image/jpeg"/>
  <Override PartName="/ppt/media/image32.jpg" ContentType="image/jpeg"/>
  <Override PartName="/ppt/media/image33.jpg" ContentType="image/jpeg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9"/>
  </p:notesMasterIdLst>
  <p:sldIdLst>
    <p:sldId id="256" r:id="rId2"/>
    <p:sldId id="318" r:id="rId3"/>
    <p:sldId id="482" r:id="rId4"/>
    <p:sldId id="361" r:id="rId5"/>
    <p:sldId id="363" r:id="rId6"/>
    <p:sldId id="428" r:id="rId7"/>
    <p:sldId id="429" r:id="rId8"/>
    <p:sldId id="430" r:id="rId9"/>
    <p:sldId id="368" r:id="rId10"/>
    <p:sldId id="505" r:id="rId11"/>
    <p:sldId id="369" r:id="rId12"/>
    <p:sldId id="506" r:id="rId13"/>
    <p:sldId id="432" r:id="rId14"/>
    <p:sldId id="370" r:id="rId15"/>
    <p:sldId id="435" r:id="rId16"/>
    <p:sldId id="436" r:id="rId17"/>
    <p:sldId id="374" r:id="rId18"/>
    <p:sldId id="433" r:id="rId19"/>
    <p:sldId id="434" r:id="rId20"/>
    <p:sldId id="381" r:id="rId21"/>
    <p:sldId id="437" r:id="rId22"/>
    <p:sldId id="387" r:id="rId23"/>
    <p:sldId id="388" r:id="rId24"/>
    <p:sldId id="438" r:id="rId25"/>
    <p:sldId id="439" r:id="rId26"/>
    <p:sldId id="441" r:id="rId27"/>
    <p:sldId id="440" r:id="rId28"/>
    <p:sldId id="484" r:id="rId29"/>
    <p:sldId id="489" r:id="rId30"/>
    <p:sldId id="442" r:id="rId31"/>
    <p:sldId id="394" r:id="rId32"/>
    <p:sldId id="490" r:id="rId33"/>
    <p:sldId id="491" r:id="rId34"/>
    <p:sldId id="492" r:id="rId35"/>
    <p:sldId id="496" r:id="rId36"/>
    <p:sldId id="507" r:id="rId37"/>
    <p:sldId id="508" r:id="rId38"/>
    <p:sldId id="509" r:id="rId39"/>
    <p:sldId id="497" r:id="rId40"/>
    <p:sldId id="498" r:id="rId41"/>
    <p:sldId id="499" r:id="rId42"/>
    <p:sldId id="501" r:id="rId43"/>
    <p:sldId id="502" r:id="rId44"/>
    <p:sldId id="503" r:id="rId45"/>
    <p:sldId id="500" r:id="rId46"/>
    <p:sldId id="504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pos="3024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  <p15:guide id="5" pos="6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87"/>
    <a:srgbClr val="A87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2" y="480"/>
      </p:cViewPr>
      <p:guideLst>
        <p:guide orient="horz" pos="1320"/>
        <p:guide pos="7248"/>
        <p:guide pos="3024"/>
        <p:guide orient="horz" pos="3984"/>
        <p:guide pos="6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bottom left grid, iteration is in column-major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2746F-1A61-49F2-8DF9-9E65B86027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19" cy="1691641"/>
          </a:xfrm>
        </p:spPr>
        <p:txBody>
          <a:bodyPr>
            <a:normAutofit/>
          </a:bodyPr>
          <a:lstStyle>
            <a:lvl1pPr marL="0" indent="0" algn="l">
              <a:buNone/>
              <a:defRPr sz="2199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15" indent="0" algn="ctr">
              <a:buNone/>
              <a:defRPr sz="2199"/>
            </a:lvl2pPr>
            <a:lvl3pPr marL="914230" indent="0" algn="ctr">
              <a:buNone/>
              <a:defRPr sz="2199"/>
            </a:lvl3pPr>
            <a:lvl4pPr marL="1371345" indent="0" algn="ctr">
              <a:buNone/>
              <a:defRPr sz="1999"/>
            </a:lvl4pPr>
            <a:lvl5pPr marL="1828460" indent="0" algn="ctr">
              <a:buNone/>
              <a:defRPr sz="1999"/>
            </a:lvl5pPr>
            <a:lvl6pPr marL="2285577" indent="0" algn="ctr">
              <a:buNone/>
              <a:defRPr sz="1999"/>
            </a:lvl6pPr>
            <a:lvl7pPr marL="2742692" indent="0" algn="ctr">
              <a:buNone/>
              <a:defRPr sz="1999"/>
            </a:lvl7pPr>
            <a:lvl8pPr marL="3199806" indent="0" algn="ctr">
              <a:buNone/>
              <a:defRPr sz="1999"/>
            </a:lvl8pPr>
            <a:lvl9pPr marL="3656921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9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1"/>
            <a:ext cx="2476501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1"/>
            <a:ext cx="7734301" cy="5897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05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40" y="2698852"/>
            <a:ext cx="7277733" cy="553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40" y="3446781"/>
            <a:ext cx="3890009" cy="70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19" cy="1691641"/>
          </a:xfrm>
        </p:spPr>
        <p:txBody>
          <a:bodyPr anchor="t">
            <a:normAutofit/>
          </a:bodyPr>
          <a:lstStyle>
            <a:lvl1pPr marL="0" indent="0">
              <a:buNone/>
              <a:defRPr sz="2199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1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23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4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57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26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98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692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0">
                <a:solidFill>
                  <a:schemeClr val="tx2"/>
                </a:solidFill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3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99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marL="0" lvl="0" indent="0" algn="l" defTabSz="914230" rtl="0" eaLnBrk="1" latinLnBrk="0" hangingPunct="1">
              <a:lnSpc>
                <a:spcPct val="90000"/>
              </a:lnSpc>
              <a:spcBef>
                <a:spcPts val="199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660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7" y="2099735"/>
            <a:ext cx="3200400" cy="3810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99"/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57802"/>
            <a:ext cx="9982201" cy="914399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1292840" cy="51289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0" indent="0">
              <a:buNone/>
              <a:defRPr sz="2399"/>
            </a:lvl3pPr>
            <a:lvl4pPr marL="1371345" indent="0">
              <a:buNone/>
              <a:defRPr sz="1999"/>
            </a:lvl4pPr>
            <a:lvl5pPr marL="1828460" indent="0">
              <a:buNone/>
              <a:defRPr sz="1999"/>
            </a:lvl5pPr>
            <a:lvl6pPr marL="2285577" indent="0">
              <a:buNone/>
              <a:defRPr sz="1999"/>
            </a:lvl6pPr>
            <a:lvl7pPr marL="2742692" indent="0">
              <a:buNone/>
              <a:defRPr sz="1999"/>
            </a:lvl7pPr>
            <a:lvl8pPr marL="3199806" indent="0">
              <a:buNone/>
              <a:defRPr sz="1999"/>
            </a:lvl8pPr>
            <a:lvl9pPr marL="3656921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6108590"/>
            <a:ext cx="9982201" cy="59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99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1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4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39" y="6172201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230" rtl="0" eaLnBrk="1" latinLnBrk="0" hangingPunct="1">
        <a:lnSpc>
          <a:spcPct val="90000"/>
        </a:lnSpc>
        <a:spcBef>
          <a:spcPct val="0"/>
        </a:spcBef>
        <a:buNone/>
        <a:defRPr sz="4399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30" rtl="0" eaLnBrk="1" latinLnBrk="0" hangingPunct="1">
        <a:lnSpc>
          <a:spcPct val="95000"/>
        </a:lnSpc>
        <a:spcBef>
          <a:spcPts val="1399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999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15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38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5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65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9923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99703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899647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199592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499536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6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1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Parallelism </a:t>
            </a:r>
            <a:br>
              <a:rPr lang="en-US" dirty="0" smtClean="0"/>
            </a:br>
            <a:r>
              <a:rPr lang="en-US" dirty="0" smtClean="0"/>
              <a:t>with HPX (2)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Lecture </a:t>
            </a:r>
            <a:r>
              <a:rPr lang="en-US" smtClean="0"/>
              <a:t>20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teaching.hkaiser.org/spring2025/csc4400/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91089" y="505965"/>
            <a:ext cx="4660822" cy="1320386"/>
            <a:chOff x="5591452" y="1507807"/>
            <a:chExt cx="7686040" cy="2177415"/>
          </a:xfrm>
        </p:grpSpPr>
        <p:sp>
          <p:nvSpPr>
            <p:cNvPr id="5" name="object 5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7507624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691078"/>
                  </a:lnTo>
                  <a:lnTo>
                    <a:pt x="8007" y="740722"/>
                  </a:lnTo>
                  <a:lnTo>
                    <a:pt x="30304" y="783838"/>
                  </a:lnTo>
                  <a:lnTo>
                    <a:pt x="64303" y="817837"/>
                  </a:lnTo>
                  <a:lnTo>
                    <a:pt x="107419" y="840134"/>
                  </a:lnTo>
                  <a:lnTo>
                    <a:pt x="157063" y="848141"/>
                  </a:lnTo>
                  <a:lnTo>
                    <a:pt x="7507624" y="848141"/>
                  </a:lnTo>
                  <a:lnTo>
                    <a:pt x="7557267" y="840134"/>
                  </a:lnTo>
                  <a:lnTo>
                    <a:pt x="7600383" y="817837"/>
                  </a:lnTo>
                  <a:lnTo>
                    <a:pt x="7634383" y="783838"/>
                  </a:lnTo>
                  <a:lnTo>
                    <a:pt x="7656680" y="740722"/>
                  </a:lnTo>
                  <a:lnTo>
                    <a:pt x="7664688" y="691078"/>
                  </a:lnTo>
                  <a:lnTo>
                    <a:pt x="7664688" y="157063"/>
                  </a:lnTo>
                  <a:lnTo>
                    <a:pt x="7656680" y="107419"/>
                  </a:lnTo>
                  <a:lnTo>
                    <a:pt x="7634383" y="64303"/>
                  </a:lnTo>
                  <a:lnTo>
                    <a:pt x="7600383" y="30304"/>
                  </a:lnTo>
                  <a:lnTo>
                    <a:pt x="7557267" y="8007"/>
                  </a:lnTo>
                  <a:lnTo>
                    <a:pt x="7507624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157063" y="0"/>
                  </a:moveTo>
                  <a:lnTo>
                    <a:pt x="7507624" y="0"/>
                  </a:lnTo>
                  <a:lnTo>
                    <a:pt x="7557269" y="8007"/>
                  </a:lnTo>
                  <a:lnTo>
                    <a:pt x="7600384" y="30304"/>
                  </a:lnTo>
                  <a:lnTo>
                    <a:pt x="7634384" y="64303"/>
                  </a:lnTo>
                  <a:lnTo>
                    <a:pt x="7656680" y="107419"/>
                  </a:lnTo>
                  <a:lnTo>
                    <a:pt x="7664688" y="157063"/>
                  </a:lnTo>
                  <a:lnTo>
                    <a:pt x="7664688" y="691078"/>
                  </a:lnTo>
                  <a:lnTo>
                    <a:pt x="7656680" y="740722"/>
                  </a:lnTo>
                  <a:lnTo>
                    <a:pt x="7634384" y="783837"/>
                  </a:lnTo>
                  <a:lnTo>
                    <a:pt x="7600384" y="817837"/>
                  </a:lnTo>
                  <a:lnTo>
                    <a:pt x="7557269" y="840134"/>
                  </a:lnTo>
                  <a:lnTo>
                    <a:pt x="7507624" y="848141"/>
                  </a:lnTo>
                  <a:lnTo>
                    <a:pt x="157063" y="848141"/>
                  </a:lnTo>
                  <a:lnTo>
                    <a:pt x="107419" y="840134"/>
                  </a:lnTo>
                  <a:lnTo>
                    <a:pt x="64303" y="817837"/>
                  </a:lnTo>
                  <a:lnTo>
                    <a:pt x="30304" y="783837"/>
                  </a:lnTo>
                  <a:lnTo>
                    <a:pt x="8007" y="740722"/>
                  </a:lnTo>
                  <a:lnTo>
                    <a:pt x="0" y="691078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8614949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2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556622" y="564458"/>
                  </a:lnTo>
                  <a:lnTo>
                    <a:pt x="606267" y="556451"/>
                  </a:lnTo>
                  <a:lnTo>
                    <a:pt x="649382" y="534154"/>
                  </a:lnTo>
                  <a:lnTo>
                    <a:pt x="683382" y="500154"/>
                  </a:lnTo>
                  <a:lnTo>
                    <a:pt x="705678" y="457039"/>
                  </a:lnTo>
                  <a:lnTo>
                    <a:pt x="713686" y="407394"/>
                  </a:lnTo>
                  <a:lnTo>
                    <a:pt x="713686" y="157063"/>
                  </a:lnTo>
                  <a:lnTo>
                    <a:pt x="705678" y="107419"/>
                  </a:lnTo>
                  <a:lnTo>
                    <a:pt x="683382" y="64303"/>
                  </a:lnTo>
                  <a:lnTo>
                    <a:pt x="649382" y="30304"/>
                  </a:lnTo>
                  <a:lnTo>
                    <a:pt x="606267" y="8007"/>
                  </a:lnTo>
                  <a:lnTo>
                    <a:pt x="55662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8614949" y="3109852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51895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1"/>
                  </a:lnTo>
                  <a:lnTo>
                    <a:pt x="1236189" y="534154"/>
                  </a:lnTo>
                  <a:lnTo>
                    <a:pt x="1270189" y="500154"/>
                  </a:lnTo>
                  <a:lnTo>
                    <a:pt x="1292486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8956" y="3109852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10139" y="1471097"/>
            <a:ext cx="801319" cy="355030"/>
            <a:chOff x="5622865" y="3099382"/>
            <a:chExt cx="1321435" cy="585470"/>
          </a:xfrm>
        </p:grpSpPr>
        <p:sp>
          <p:nvSpPr>
            <p:cNvPr id="14" name="object 14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4165" y="1471097"/>
            <a:ext cx="801319" cy="355030"/>
            <a:chOff x="7113672" y="3099382"/>
            <a:chExt cx="1321435" cy="585470"/>
          </a:xfrm>
        </p:grpSpPr>
        <p:sp>
          <p:nvSpPr>
            <p:cNvPr id="17" name="object 17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18975" y="1909804"/>
            <a:ext cx="445520" cy="355030"/>
            <a:chOff x="7121604" y="3822842"/>
            <a:chExt cx="734695" cy="585470"/>
          </a:xfrm>
        </p:grpSpPr>
        <p:sp>
          <p:nvSpPr>
            <p:cNvPr id="20" name="object 20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6" y="556450"/>
                  </a:lnTo>
                  <a:lnTo>
                    <a:pt x="649381" y="534153"/>
                  </a:lnTo>
                  <a:lnTo>
                    <a:pt x="683381" y="500154"/>
                  </a:lnTo>
                  <a:lnTo>
                    <a:pt x="705677" y="457038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1" y="64303"/>
                  </a:lnTo>
                  <a:lnTo>
                    <a:pt x="649381" y="30304"/>
                  </a:lnTo>
                  <a:lnTo>
                    <a:pt x="606266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867162" y="1909804"/>
            <a:ext cx="801319" cy="355030"/>
            <a:chOff x="8025604" y="3822842"/>
            <a:chExt cx="1321435" cy="585470"/>
          </a:xfrm>
        </p:grpSpPr>
        <p:sp>
          <p:nvSpPr>
            <p:cNvPr id="23" name="object 23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66382" y="1909804"/>
            <a:ext cx="801319" cy="355030"/>
            <a:chOff x="9508485" y="3822842"/>
            <a:chExt cx="1321435" cy="585470"/>
          </a:xfrm>
        </p:grpSpPr>
        <p:sp>
          <p:nvSpPr>
            <p:cNvPr id="26" name="object 26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0"/>
                  </a:lnTo>
                  <a:lnTo>
                    <a:pt x="1236189" y="534153"/>
                  </a:lnTo>
                  <a:lnTo>
                    <a:pt x="1270189" y="500154"/>
                  </a:lnTo>
                  <a:lnTo>
                    <a:pt x="1292486" y="457038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670406" y="1471097"/>
            <a:ext cx="801319" cy="355030"/>
            <a:chOff x="10999288" y="3099382"/>
            <a:chExt cx="1321435" cy="585470"/>
          </a:xfrm>
        </p:grpSpPr>
        <p:sp>
          <p:nvSpPr>
            <p:cNvPr id="29" name="object 29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8" y="556451"/>
                  </a:lnTo>
                  <a:lnTo>
                    <a:pt x="1236193" y="534154"/>
                  </a:lnTo>
                  <a:lnTo>
                    <a:pt x="1270192" y="500154"/>
                  </a:lnTo>
                  <a:lnTo>
                    <a:pt x="1292487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7" y="107419"/>
                  </a:lnTo>
                  <a:lnTo>
                    <a:pt x="1270192" y="64303"/>
                  </a:lnTo>
                  <a:lnTo>
                    <a:pt x="1236193" y="30304"/>
                  </a:lnTo>
                  <a:lnTo>
                    <a:pt x="1193078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10139" y="1909804"/>
            <a:ext cx="801319" cy="355030"/>
            <a:chOff x="5622865" y="3822842"/>
            <a:chExt cx="1321435" cy="585470"/>
          </a:xfrm>
        </p:grpSpPr>
        <p:sp>
          <p:nvSpPr>
            <p:cNvPr id="32" name="object 32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670406" y="1909804"/>
            <a:ext cx="1345031" cy="355030"/>
            <a:chOff x="10999288" y="3822842"/>
            <a:chExt cx="2218055" cy="585470"/>
          </a:xfrm>
        </p:grpSpPr>
        <p:sp>
          <p:nvSpPr>
            <p:cNvPr id="35" name="object 35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2039508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4" y="534153"/>
                  </a:lnTo>
                  <a:lnTo>
                    <a:pt x="107420" y="556450"/>
                  </a:lnTo>
                  <a:lnTo>
                    <a:pt x="157063" y="564458"/>
                  </a:lnTo>
                  <a:lnTo>
                    <a:pt x="2039508" y="564458"/>
                  </a:lnTo>
                  <a:lnTo>
                    <a:pt x="2089151" y="556450"/>
                  </a:lnTo>
                  <a:lnTo>
                    <a:pt x="2132266" y="534153"/>
                  </a:lnTo>
                  <a:lnTo>
                    <a:pt x="2166266" y="500154"/>
                  </a:lnTo>
                  <a:lnTo>
                    <a:pt x="2188564" y="457038"/>
                  </a:lnTo>
                  <a:lnTo>
                    <a:pt x="2196571" y="407394"/>
                  </a:lnTo>
                  <a:lnTo>
                    <a:pt x="2196571" y="157063"/>
                  </a:lnTo>
                  <a:lnTo>
                    <a:pt x="2188564" y="107419"/>
                  </a:lnTo>
                  <a:lnTo>
                    <a:pt x="2166266" y="64303"/>
                  </a:lnTo>
                  <a:lnTo>
                    <a:pt x="2132266" y="30304"/>
                  </a:lnTo>
                  <a:lnTo>
                    <a:pt x="2089151" y="8007"/>
                  </a:lnTo>
                  <a:lnTo>
                    <a:pt x="2039508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157063" y="0"/>
                  </a:moveTo>
                  <a:lnTo>
                    <a:pt x="2039499" y="0"/>
                  </a:lnTo>
                  <a:lnTo>
                    <a:pt x="2089143" y="8007"/>
                  </a:lnTo>
                  <a:lnTo>
                    <a:pt x="2132258" y="30304"/>
                  </a:lnTo>
                  <a:lnTo>
                    <a:pt x="2166258" y="64303"/>
                  </a:lnTo>
                  <a:lnTo>
                    <a:pt x="2188555" y="107419"/>
                  </a:lnTo>
                  <a:lnTo>
                    <a:pt x="2196562" y="157063"/>
                  </a:lnTo>
                  <a:lnTo>
                    <a:pt x="2196562" y="407395"/>
                  </a:lnTo>
                  <a:lnTo>
                    <a:pt x="2188555" y="457039"/>
                  </a:lnTo>
                  <a:lnTo>
                    <a:pt x="2166258" y="500154"/>
                  </a:lnTo>
                  <a:lnTo>
                    <a:pt x="2132258" y="534154"/>
                  </a:lnTo>
                  <a:lnTo>
                    <a:pt x="2089143" y="556451"/>
                  </a:lnTo>
                  <a:lnTo>
                    <a:pt x="203949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574436" y="1471097"/>
            <a:ext cx="445520" cy="355030"/>
            <a:chOff x="12490101" y="3099382"/>
            <a:chExt cx="734695" cy="585470"/>
          </a:xfrm>
        </p:grpSpPr>
        <p:sp>
          <p:nvSpPr>
            <p:cNvPr id="38" name="object 38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4" y="556451"/>
                  </a:lnTo>
                  <a:lnTo>
                    <a:pt x="649380" y="534154"/>
                  </a:lnTo>
                  <a:lnTo>
                    <a:pt x="683380" y="500154"/>
                  </a:lnTo>
                  <a:lnTo>
                    <a:pt x="705677" y="457039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0" y="64303"/>
                  </a:lnTo>
                  <a:lnTo>
                    <a:pt x="649380" y="30304"/>
                  </a:lnTo>
                  <a:lnTo>
                    <a:pt x="606264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14495" y="2841844"/>
            <a:ext cx="2738579" cy="18506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1409719" marR="3081" algn="ctr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Threads</a:t>
            </a:r>
            <a:r>
              <a:rPr sz="1577" b="1" spc="27" dirty="0">
                <a:latin typeface="Myriad Pro Cond"/>
                <a:cs typeface="Myriad Pro Cond"/>
              </a:rPr>
              <a:t> </a:t>
            </a:r>
            <a:r>
              <a:rPr sz="1577" b="1" spc="-15" dirty="0">
                <a:latin typeface="Myriad Pro Cond"/>
                <a:cs typeface="Myriad Pro Cond"/>
              </a:rPr>
              <a:t>** </a:t>
            </a:r>
            <a:r>
              <a:rPr sz="1577" b="1" spc="-6" dirty="0">
                <a:latin typeface="Myriad Pro Cond"/>
                <a:cs typeface="Myriad Pro Cond"/>
              </a:rPr>
              <a:t>(“workers”)</a:t>
            </a:r>
            <a:endParaRPr sz="1577" dirty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endParaRPr lang="en-US" sz="1577" b="1" dirty="0" smtClean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r>
              <a:rPr sz="1577" b="1" dirty="0" smtClean="0">
                <a:latin typeface="Myriad Pro Cond"/>
                <a:cs typeface="Myriad Pro Cond"/>
              </a:rPr>
              <a:t>Parallel</a:t>
            </a:r>
            <a:r>
              <a:rPr sz="1577" b="1" spc="21" dirty="0" smtClean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program (communicating threads)</a:t>
            </a:r>
            <a:endParaRPr sz="1577" dirty="0">
              <a:latin typeface="Myriad Pro Cond"/>
              <a:cs typeface="Myriad Pro Con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06953" y="2805164"/>
            <a:ext cx="444750" cy="444750"/>
            <a:chOff x="5287797" y="5299357"/>
            <a:chExt cx="733425" cy="733425"/>
          </a:xfrm>
        </p:grpSpPr>
        <p:sp>
          <p:nvSpPr>
            <p:cNvPr id="42" name="object 42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860957" y="2804504"/>
            <a:ext cx="444750" cy="444750"/>
            <a:chOff x="6366298" y="5298268"/>
            <a:chExt cx="733425" cy="733425"/>
          </a:xfrm>
        </p:grpSpPr>
        <p:sp>
          <p:nvSpPr>
            <p:cNvPr id="45" name="object 45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14961" y="2804504"/>
            <a:ext cx="444750" cy="444750"/>
            <a:chOff x="7444799" y="5298268"/>
            <a:chExt cx="733425" cy="733425"/>
          </a:xfrm>
        </p:grpSpPr>
        <p:sp>
          <p:nvSpPr>
            <p:cNvPr id="48" name="object 48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9" name="object 49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168965" y="2804504"/>
            <a:ext cx="444750" cy="444750"/>
            <a:chOff x="8523300" y="5298268"/>
            <a:chExt cx="733425" cy="733425"/>
          </a:xfrm>
        </p:grpSpPr>
        <p:sp>
          <p:nvSpPr>
            <p:cNvPr id="51" name="object 51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2" name="object 52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822969" y="2804504"/>
            <a:ext cx="444750" cy="444750"/>
            <a:chOff x="9601802" y="5298268"/>
            <a:chExt cx="733425" cy="733425"/>
          </a:xfrm>
        </p:grpSpPr>
        <p:sp>
          <p:nvSpPr>
            <p:cNvPr id="54" name="object 54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5" name="object 55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476973" y="2804504"/>
            <a:ext cx="444750" cy="444750"/>
            <a:chOff x="10680303" y="5298268"/>
            <a:chExt cx="733425" cy="733425"/>
          </a:xfrm>
        </p:grpSpPr>
        <p:sp>
          <p:nvSpPr>
            <p:cNvPr id="57" name="object 57"/>
            <p:cNvSpPr/>
            <p:nvPr/>
          </p:nvSpPr>
          <p:spPr>
            <a:xfrm>
              <a:off x="106907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907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130977" y="2804504"/>
            <a:ext cx="444750" cy="444750"/>
            <a:chOff x="11758803" y="5298268"/>
            <a:chExt cx="733425" cy="733425"/>
          </a:xfrm>
        </p:grpSpPr>
        <p:sp>
          <p:nvSpPr>
            <p:cNvPr id="60" name="object 60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784981" y="2804504"/>
            <a:ext cx="444750" cy="444750"/>
            <a:chOff x="12837305" y="5298268"/>
            <a:chExt cx="733425" cy="733425"/>
          </a:xfrm>
        </p:grpSpPr>
        <p:sp>
          <p:nvSpPr>
            <p:cNvPr id="63" name="object 63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200599" y="4010914"/>
            <a:ext cx="5022782" cy="445135"/>
            <a:chOff x="5277319" y="7287729"/>
            <a:chExt cx="8282940" cy="734060"/>
          </a:xfrm>
        </p:grpSpPr>
        <p:sp>
          <p:nvSpPr>
            <p:cNvPr id="66" name="object 66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7" name="object 67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8" name="object 68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9" name="object 69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0" name="object 70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1" name="object 71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2" name="object 72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3" name="object 73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4" name="object 74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5" name="object 75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8" name="object 78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0" name="object 80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1" name="object 81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769738" y="5372182"/>
            <a:ext cx="1198321" cy="4951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3081" indent="139008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21" dirty="0">
                <a:latin typeface="Myriad Pro Cond"/>
                <a:cs typeface="Myriad Pro Cond"/>
              </a:rPr>
              <a:t>on </a:t>
            </a: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machine</a:t>
            </a:r>
            <a:endParaRPr sz="1577">
              <a:latin typeface="Myriad Pro Cond"/>
              <a:cs typeface="Myriad Pro Con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99142" y="2328287"/>
            <a:ext cx="444750" cy="432042"/>
            <a:chOff x="9067786" y="4512951"/>
            <a:chExt cx="733425" cy="712470"/>
          </a:xfrm>
        </p:grpSpPr>
        <p:sp>
          <p:nvSpPr>
            <p:cNvPr id="84" name="object 84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5" name="object 85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889211" y="415719"/>
            <a:ext cx="7130335" cy="2338961"/>
          </a:xfrm>
          <a:prstGeom prst="rect">
            <a:avLst/>
          </a:prstGeom>
        </p:spPr>
        <p:txBody>
          <a:bodyPr vert="horz" wrap="square" lIns="0" tIns="185216" rIns="0" bIns="0" rtlCol="0">
            <a:spAutoFit/>
          </a:bodyPr>
          <a:lstStyle/>
          <a:p>
            <a:pPr marL="3097070">
              <a:spcBef>
                <a:spcPts val="1458"/>
              </a:spcBef>
            </a:pPr>
            <a:r>
              <a:rPr sz="2001" b="1" dirty="0">
                <a:latin typeface="Myriad Pro Cond"/>
                <a:cs typeface="Myriad Pro Cond"/>
              </a:rPr>
              <a:t>Problem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dirty="0">
                <a:latin typeface="Myriad Pro Cond"/>
                <a:cs typeface="Myriad Pro Cond"/>
              </a:rPr>
              <a:t>to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spc="-12" dirty="0">
                <a:latin typeface="Myriad Pro Cond"/>
                <a:cs typeface="Myriad Pro Cond"/>
              </a:rPr>
              <a:t>solve</a:t>
            </a:r>
            <a:endParaRPr sz="2001" dirty="0">
              <a:latin typeface="Myriad Pro Cond"/>
              <a:cs typeface="Myriad Pro Cond"/>
            </a:endParaRPr>
          </a:p>
          <a:p>
            <a:pPr marL="4282682">
              <a:spcBef>
                <a:spcPts val="1398"/>
              </a:spcBef>
            </a:pPr>
            <a:r>
              <a:rPr lang="en-US" sz="2001" b="1" spc="-6" dirty="0" smtClean="0">
                <a:latin typeface="Myriad Pro Cond"/>
                <a:cs typeface="Myriad Pro Cond"/>
              </a:rPr>
              <a:t>Discretization/</a:t>
            </a:r>
            <a:r>
              <a:rPr sz="2001" b="1" spc="-6" dirty="0" smtClean="0">
                <a:latin typeface="Myriad Pro Cond"/>
                <a:cs typeface="Myriad Pro Cond"/>
              </a:rPr>
              <a:t>Decomposition</a:t>
            </a:r>
            <a:endParaRPr sz="2001" dirty="0">
              <a:latin typeface="Myriad Pro Cond"/>
              <a:cs typeface="Myriad Pro Cond"/>
            </a:endParaRPr>
          </a:p>
          <a:p>
            <a:pPr marL="7701" marR="4602285" indent="33116">
              <a:lnSpc>
                <a:spcPct val="100400"/>
              </a:lnSpc>
              <a:spcBef>
                <a:spcPts val="646"/>
              </a:spcBef>
            </a:pPr>
            <a:r>
              <a:rPr sz="1577" b="1" spc="-6" dirty="0" err="1" smtClean="0">
                <a:latin typeface="Myriad Pro Cond"/>
                <a:cs typeface="Myriad Pro Cond"/>
              </a:rPr>
              <a:t>Subproblems</a:t>
            </a:r>
            <a:r>
              <a:rPr lang="en-US" sz="1577" b="1" spc="-6" dirty="0" smtClean="0">
                <a:latin typeface="Myriad Pro Cond"/>
                <a:cs typeface="Myriad Pro Cond"/>
              </a:rPr>
              <a:t> </a:t>
            </a:r>
            <a:r>
              <a:rPr sz="1577" b="1" dirty="0" smtClean="0">
                <a:latin typeface="Myriad Pro Cond"/>
                <a:cs typeface="Myriad Pro Cond"/>
              </a:rPr>
              <a:t>(a.k.a</a:t>
            </a:r>
            <a:r>
              <a:rPr sz="1577" b="1" dirty="0">
                <a:latin typeface="Myriad Pro Cond"/>
                <a:cs typeface="Myriad Pro Cond"/>
              </a:rPr>
              <a:t>.</a:t>
            </a:r>
            <a:r>
              <a:rPr sz="1577" b="1" spc="-18" dirty="0">
                <a:latin typeface="Myriad Pro Cond"/>
                <a:cs typeface="Myriad Pro Cond"/>
              </a:rPr>
              <a:t> </a:t>
            </a:r>
            <a:r>
              <a:rPr lang="en-US" sz="1577" b="1" spc="-18" dirty="0" smtClean="0">
                <a:latin typeface="Myriad Pro Cond"/>
                <a:cs typeface="Myriad Pro Cond"/>
              </a:rPr>
              <a:t/>
            </a:r>
            <a:br>
              <a:rPr lang="en-US" sz="1577" b="1" spc="-18" dirty="0" smtClean="0">
                <a:latin typeface="Myriad Pro Cond"/>
                <a:cs typeface="Myriad Pro Cond"/>
              </a:rPr>
            </a:br>
            <a:r>
              <a:rPr sz="1577" b="1" spc="-24" dirty="0" smtClean="0">
                <a:latin typeface="Myriad Pro Cond"/>
                <a:cs typeface="Myriad Pro Cond"/>
              </a:rPr>
              <a:t>“</a:t>
            </a:r>
            <a:r>
              <a:rPr sz="1577" b="1" spc="-24" dirty="0">
                <a:latin typeface="Myriad Pro Cond"/>
                <a:cs typeface="Myriad Pro Cond"/>
              </a:rPr>
              <a:t>tasks”, </a:t>
            </a:r>
            <a:r>
              <a:rPr sz="1577" b="1" dirty="0">
                <a:latin typeface="Myriad Pro Cond"/>
                <a:cs typeface="Myriad Pro Cond"/>
              </a:rPr>
              <a:t>“work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to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do</a:t>
            </a:r>
            <a:r>
              <a:rPr sz="1577" b="1" spc="-12" dirty="0" smtClean="0">
                <a:latin typeface="Myriad Pro Cond"/>
                <a:cs typeface="Myriad Pro Cond"/>
              </a:rPr>
              <a:t>”)</a:t>
            </a:r>
            <a:endParaRPr lang="en-US" sz="1577" b="1" spc="-12" dirty="0" smtClean="0">
              <a:latin typeface="Myriad Pro Cond"/>
              <a:cs typeface="Myriad Pro Cond"/>
            </a:endParaRPr>
          </a:p>
          <a:p>
            <a:pPr marL="7701" marR="4602285" indent="33116">
              <a:lnSpc>
                <a:spcPct val="100400"/>
              </a:lnSpc>
              <a:spcBef>
                <a:spcPts val="646"/>
              </a:spcBef>
            </a:pPr>
            <a:endParaRPr sz="1577" dirty="0">
              <a:latin typeface="Myriad Pro Cond"/>
              <a:cs typeface="Myriad Pro Cond"/>
            </a:endParaRPr>
          </a:p>
          <a:p>
            <a:pPr marL="4282682">
              <a:spcBef>
                <a:spcPts val="1304"/>
              </a:spcBef>
            </a:pPr>
            <a:r>
              <a:rPr sz="2001" b="1" spc="-6" dirty="0">
                <a:latin typeface="Myriad Pro Cond"/>
                <a:cs typeface="Myriad Pro Cond"/>
              </a:rPr>
              <a:t>Assignment</a:t>
            </a:r>
            <a:endParaRPr sz="2001" dirty="0">
              <a:latin typeface="Myriad Pro Cond"/>
              <a:cs typeface="Myriad Pro Con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499142" y="3299768"/>
            <a:ext cx="444750" cy="666932"/>
            <a:chOff x="9067786" y="6114996"/>
            <a:chExt cx="733425" cy="1099820"/>
          </a:xfrm>
        </p:grpSpPr>
        <p:sp>
          <p:nvSpPr>
            <p:cNvPr id="88" name="object 88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564951" y="0"/>
                  </a:moveTo>
                  <a:lnTo>
                    <a:pt x="147068" y="0"/>
                  </a:lnTo>
                  <a:lnTo>
                    <a:pt x="147068" y="815463"/>
                  </a:lnTo>
                  <a:lnTo>
                    <a:pt x="0" y="815463"/>
                  </a:lnTo>
                  <a:lnTo>
                    <a:pt x="356010" y="1078501"/>
                  </a:lnTo>
                  <a:lnTo>
                    <a:pt x="712020" y="815463"/>
                  </a:lnTo>
                  <a:lnTo>
                    <a:pt x="564951" y="815463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9" name="object 89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147069" y="815462"/>
                  </a:moveTo>
                  <a:lnTo>
                    <a:pt x="0" y="815462"/>
                  </a:lnTo>
                  <a:lnTo>
                    <a:pt x="356010" y="1078501"/>
                  </a:lnTo>
                  <a:lnTo>
                    <a:pt x="712020" y="815462"/>
                  </a:lnTo>
                  <a:lnTo>
                    <a:pt x="564951" y="815462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815462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035624" y="4518883"/>
            <a:ext cx="1335019" cy="1866793"/>
            <a:chOff x="8303411" y="8125407"/>
            <a:chExt cx="2201545" cy="3078480"/>
          </a:xfrm>
        </p:grpSpPr>
        <p:sp>
          <p:nvSpPr>
            <p:cNvPr id="91" name="object 91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2" name="object 92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3411" y="8864506"/>
              <a:ext cx="2201178" cy="2338752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6164493" y="3361912"/>
            <a:ext cx="121988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Orchestration</a:t>
            </a:r>
            <a:endParaRPr sz="2001">
              <a:latin typeface="Myriad Pro Cond"/>
              <a:cs typeface="Myriad Pro Con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64493" y="4536580"/>
            <a:ext cx="799009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Mapping</a:t>
            </a:r>
            <a:endParaRPr sz="2001">
              <a:latin typeface="Myriad Pro Cond"/>
              <a:cs typeface="Myriad Pro Cond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307827" y="3759013"/>
            <a:ext cx="5057053" cy="977679"/>
            <a:chOff x="5454146" y="6872325"/>
            <a:chExt cx="8339455" cy="1612265"/>
          </a:xfrm>
        </p:grpSpPr>
        <p:sp>
          <p:nvSpPr>
            <p:cNvPr id="97" name="object 97"/>
            <p:cNvSpPr/>
            <p:nvPr/>
          </p:nvSpPr>
          <p:spPr>
            <a:xfrm>
              <a:off x="5652912" y="7045894"/>
              <a:ext cx="1049020" cy="280670"/>
            </a:xfrm>
            <a:custGeom>
              <a:avLst/>
              <a:gdLst/>
              <a:ahLst/>
              <a:cxnLst/>
              <a:rect l="l" t="t" r="r" b="b"/>
              <a:pathLst>
                <a:path w="1049020" h="280670">
                  <a:moveTo>
                    <a:pt x="0" y="280538"/>
                  </a:moveTo>
                  <a:lnTo>
                    <a:pt x="0" y="0"/>
                  </a:lnTo>
                  <a:lnTo>
                    <a:pt x="1049008" y="0"/>
                  </a:lnTo>
                  <a:lnTo>
                    <a:pt x="1049008" y="147239"/>
                  </a:lnTo>
                  <a:lnTo>
                    <a:pt x="1049008" y="15771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8" name="object 98"/>
            <p:cNvSpPr/>
            <p:nvPr/>
          </p:nvSpPr>
          <p:spPr>
            <a:xfrm>
              <a:off x="6651661" y="719313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9" name="object 99"/>
            <p:cNvSpPr/>
            <p:nvPr/>
          </p:nvSpPr>
          <p:spPr>
            <a:xfrm>
              <a:off x="5636522" y="8031168"/>
              <a:ext cx="1082040" cy="230504"/>
            </a:xfrm>
            <a:custGeom>
              <a:avLst/>
              <a:gdLst/>
              <a:ahLst/>
              <a:cxnLst/>
              <a:rect l="l" t="t" r="r" b="b"/>
              <a:pathLst>
                <a:path w="1082040" h="230504">
                  <a:moveTo>
                    <a:pt x="1081688" y="0"/>
                  </a:moveTo>
                  <a:lnTo>
                    <a:pt x="1081688" y="230033"/>
                  </a:lnTo>
                  <a:lnTo>
                    <a:pt x="0" y="230033"/>
                  </a:lnTo>
                  <a:lnTo>
                    <a:pt x="0" y="98196"/>
                  </a:lnTo>
                  <a:lnTo>
                    <a:pt x="0" y="877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586262" y="802884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62385" y="7654216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22799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97498" y="7654216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07448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832677" y="7015037"/>
              <a:ext cx="1065530" cy="295275"/>
            </a:xfrm>
            <a:custGeom>
              <a:avLst/>
              <a:gdLst/>
              <a:ahLst/>
              <a:cxnLst/>
              <a:rect l="l" t="t" r="r" b="b"/>
              <a:pathLst>
                <a:path w="1065529" h="295275">
                  <a:moveTo>
                    <a:pt x="1065298" y="295005"/>
                  </a:moveTo>
                  <a:lnTo>
                    <a:pt x="1065298" y="0"/>
                  </a:lnTo>
                  <a:lnTo>
                    <a:pt x="0" y="0"/>
                  </a:lnTo>
                  <a:lnTo>
                    <a:pt x="0" y="162218"/>
                  </a:lnTo>
                  <a:lnTo>
                    <a:pt x="0" y="17268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82417" y="71772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477703" y="7637827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5">
                  <a:moveTo>
                    <a:pt x="272000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387653" y="75875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946885" y="7096354"/>
              <a:ext cx="1033144" cy="213995"/>
            </a:xfrm>
            <a:custGeom>
              <a:avLst/>
              <a:gdLst/>
              <a:ahLst/>
              <a:cxnLst/>
              <a:rect l="l" t="t" r="r" b="b"/>
              <a:pathLst>
                <a:path w="1033145" h="213995">
                  <a:moveTo>
                    <a:pt x="0" y="213689"/>
                  </a:moveTo>
                  <a:lnTo>
                    <a:pt x="0" y="0"/>
                  </a:lnTo>
                  <a:lnTo>
                    <a:pt x="1032640" y="0"/>
                  </a:lnTo>
                  <a:lnTo>
                    <a:pt x="1032640" y="80390"/>
                  </a:lnTo>
                  <a:lnTo>
                    <a:pt x="1032640" y="9086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929269" y="717674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028240" y="8014779"/>
              <a:ext cx="2115185" cy="167640"/>
            </a:xfrm>
            <a:custGeom>
              <a:avLst/>
              <a:gdLst/>
              <a:ahLst/>
              <a:cxnLst/>
              <a:rect l="l" t="t" r="r" b="b"/>
              <a:pathLst>
                <a:path w="2115184" h="167640">
                  <a:moveTo>
                    <a:pt x="0" y="0"/>
                  </a:moveTo>
                  <a:lnTo>
                    <a:pt x="0" y="167533"/>
                  </a:lnTo>
                  <a:lnTo>
                    <a:pt x="2115118" y="167534"/>
                  </a:lnTo>
                  <a:lnTo>
                    <a:pt x="2115118" y="100520"/>
                  </a:lnTo>
                  <a:lnTo>
                    <a:pt x="2115118" y="9004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093099" y="801477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110260" y="7079964"/>
              <a:ext cx="1066800" cy="213995"/>
            </a:xfrm>
            <a:custGeom>
              <a:avLst/>
              <a:gdLst/>
              <a:ahLst/>
              <a:cxnLst/>
              <a:rect l="l" t="t" r="r" b="b"/>
              <a:pathLst>
                <a:path w="1066800" h="213995">
                  <a:moveTo>
                    <a:pt x="0" y="213690"/>
                  </a:moveTo>
                  <a:lnTo>
                    <a:pt x="0" y="0"/>
                  </a:lnTo>
                  <a:lnTo>
                    <a:pt x="1066404" y="0"/>
                  </a:lnTo>
                  <a:lnTo>
                    <a:pt x="1066404" y="96783"/>
                  </a:lnTo>
                  <a:lnTo>
                    <a:pt x="1066404" y="107254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126406" y="717674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04406" y="8031168"/>
              <a:ext cx="3344545" cy="442595"/>
            </a:xfrm>
            <a:custGeom>
              <a:avLst/>
              <a:gdLst/>
              <a:ahLst/>
              <a:cxnLst/>
              <a:rect l="l" t="t" r="r" b="b"/>
              <a:pathLst>
                <a:path w="3344545" h="442595">
                  <a:moveTo>
                    <a:pt x="3344402" y="0"/>
                  </a:moveTo>
                  <a:lnTo>
                    <a:pt x="3344402" y="442508"/>
                  </a:lnTo>
                  <a:lnTo>
                    <a:pt x="0" y="442508"/>
                  </a:lnTo>
                  <a:lnTo>
                    <a:pt x="0" y="83874"/>
                  </a:lnTo>
                  <a:lnTo>
                    <a:pt x="0" y="7340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54146" y="8014522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16546" y="8014324"/>
              <a:ext cx="967105" cy="377825"/>
            </a:xfrm>
            <a:custGeom>
              <a:avLst/>
              <a:gdLst/>
              <a:ahLst/>
              <a:cxnLst/>
              <a:rect l="l" t="t" r="r" b="b"/>
              <a:pathLst>
                <a:path w="967104" h="377825">
                  <a:moveTo>
                    <a:pt x="966963" y="0"/>
                  </a:moveTo>
                  <a:lnTo>
                    <a:pt x="966963" y="377307"/>
                  </a:lnTo>
                  <a:lnTo>
                    <a:pt x="0" y="377307"/>
                  </a:lnTo>
                  <a:lnTo>
                    <a:pt x="0" y="100164"/>
                  </a:lnTo>
                  <a:lnTo>
                    <a:pt x="0" y="8969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66286" y="801396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176026" y="6882796"/>
              <a:ext cx="2606675" cy="771525"/>
            </a:xfrm>
            <a:custGeom>
              <a:avLst/>
              <a:gdLst/>
              <a:ahLst/>
              <a:cxnLst/>
              <a:rect l="l" t="t" r="r" b="b"/>
              <a:pathLst>
                <a:path w="2606675" h="771525">
                  <a:moveTo>
                    <a:pt x="2376482" y="770965"/>
                  </a:moveTo>
                  <a:lnTo>
                    <a:pt x="2606516" y="770965"/>
                  </a:lnTo>
                  <a:lnTo>
                    <a:pt x="2606516" y="0"/>
                  </a:lnTo>
                  <a:lnTo>
                    <a:pt x="0" y="0"/>
                  </a:lnTo>
                  <a:lnTo>
                    <a:pt x="0" y="310211"/>
                  </a:lnTo>
                  <a:lnTo>
                    <a:pt x="0" y="320682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125766" y="719300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314900" y="7737983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224850" y="768772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245791" y="7559978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243652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489445" y="750971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167290" y="768562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27704" y="763536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4" name="Date Placeholder 1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56664"/>
          <a:stretch/>
        </p:blipFill>
        <p:spPr>
          <a:xfrm>
            <a:off x="2371217" y="1852312"/>
            <a:ext cx="2730172" cy="334670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80297-DF10-60AC-6383-A272D4A7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4A846-4857-7E49-B766-DDC4947B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81957" y="5419635"/>
            <a:ext cx="6769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217" y="1852312"/>
            <a:ext cx="6300216" cy="334670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80297-DF10-60AC-6383-A272D4A7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4A846-4857-7E49-B766-DDC4947B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81957" y="5419635"/>
            <a:ext cx="6769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44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Global partitioned index space (from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r>
                  <a:rPr lang="en-US" sz="2000" dirty="0" smtClean="0"/>
                  <a:t>SPMD index space</a:t>
                </a:r>
              </a:p>
              <a:p>
                <a:pPr lvl="1"/>
                <a:r>
                  <a:rPr lang="en-US" sz="1800" dirty="0" smtClean="0"/>
                  <a:t>Identical for all partitions</a:t>
                </a:r>
              </a:p>
              <a:p>
                <a:pPr lvl="1"/>
                <a:r>
                  <a:rPr lang="en-US" sz="1800" dirty="0" smtClean="0"/>
                  <a:t>Each partition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 smtClean="0"/>
                  <a:t> in original problem covers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+1)∗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rows</a:t>
                </a:r>
              </a:p>
              <a:p>
                <a:r>
                  <a:rPr lang="en-US" sz="2000" dirty="0" smtClean="0"/>
                  <a:t>Decompose entire grid into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partitions</a:t>
                </a:r>
              </a:p>
              <a:p>
                <a:pPr lvl="1"/>
                <a:r>
                  <a:rPr lang="en-US" sz="1800" dirty="0" smtClean="0"/>
                  <a:t>We </a:t>
                </a:r>
                <a:r>
                  <a:rPr lang="en-US" sz="1800" dirty="0"/>
                  <a:t>aren’t storing entire array on each node</a:t>
                </a:r>
              </a:p>
              <a:p>
                <a:pPr lvl="1"/>
                <a:r>
                  <a:rPr lang="en-US" sz="1800" dirty="0"/>
                  <a:t>We are storing only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rows</a:t>
                </a:r>
              </a:p>
              <a:p>
                <a:pPr lvl="1"/>
                <a:r>
                  <a:rPr lang="en-US" sz="1800" dirty="0" smtClean="0"/>
                  <a:t>Inner loop still iterates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800" dirty="0" smtClean="0"/>
              </a:p>
              <a:p>
                <a:pPr lvl="1"/>
                <a:endParaRPr lang="en-US" sz="1800" dirty="0"/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(global indices)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E26B-C9D8-BADB-C788-FC4CD02B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0033F-1BB4-5244-B08A-74DDE452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17" y="1852312"/>
            <a:ext cx="6300216" cy="3346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1956" y="5419635"/>
            <a:ext cx="791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t-BR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pt-BR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pt-BR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pt-BR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pt-BR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!= (</a:t>
            </a:r>
            <a:r>
              <a:rPr lang="pt-BR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pt-BR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pt-BR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pt-BR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pt-BR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(local indices)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E26B-C9D8-BADB-C788-FC4CD02B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0033F-1BB4-5244-B08A-74DDE452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17" y="1852312"/>
            <a:ext cx="6300216" cy="33467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1956" y="5419635"/>
            <a:ext cx="7914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t-BR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pt-BR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pt-BR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pt-BR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pt-BR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Global partitioned index space (from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SPMD index space</a:t>
                </a:r>
              </a:p>
              <a:p>
                <a:pPr lvl="1"/>
                <a:r>
                  <a:rPr lang="en-US" sz="1800" dirty="0"/>
                  <a:t>Identical for all partitions</a:t>
                </a:r>
              </a:p>
              <a:p>
                <a:pPr lvl="1"/>
                <a:r>
                  <a:rPr lang="en-US" sz="1800" dirty="0"/>
                  <a:t>Each partition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original problem covers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+1)∗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rows</a:t>
                </a:r>
              </a:p>
              <a:p>
                <a:r>
                  <a:rPr lang="en-US" sz="2000" dirty="0"/>
                  <a:t>Decompose entire grid into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000" dirty="0"/>
                  <a:t> partitions</a:t>
                </a:r>
              </a:p>
              <a:p>
                <a:pPr lvl="1"/>
                <a:r>
                  <a:rPr lang="en-US" sz="1800" dirty="0"/>
                  <a:t>We aren’t storing entire array on each node</a:t>
                </a:r>
              </a:p>
              <a:p>
                <a:pPr lvl="1"/>
                <a:r>
                  <a:rPr lang="en-US" sz="1800" dirty="0"/>
                  <a:t>We are storing only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/>
                  <a:t> rows</a:t>
                </a:r>
              </a:p>
              <a:p>
                <a:pPr lvl="1"/>
                <a:r>
                  <a:rPr lang="en-US" sz="1800" dirty="0"/>
                  <a:t>Inner loop still iterates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800" dirty="0"/>
              </a:p>
              <a:p>
                <a:r>
                  <a:rPr lang="en-US" sz="2000" dirty="0" smtClean="0"/>
                  <a:t>But what are the problems with that?</a:t>
                </a:r>
              </a:p>
              <a:p>
                <a:pPr lvl="1"/>
                <a:r>
                  <a:rPr lang="en-US" sz="1800" dirty="0"/>
                  <a:t>Data dependencies for stencil crosses partition boundary in original problem</a:t>
                </a:r>
              </a:p>
              <a:p>
                <a:pPr lvl="1"/>
                <a:endParaRPr lang="en-US" sz="1800" dirty="0"/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663" y="2268094"/>
            <a:ext cx="2706624" cy="2103120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F186981-F2BB-EC23-41B5-3485EA9E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0380D-338B-2E4B-AFBA-F3857740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984" y="2585704"/>
            <a:ext cx="4908517" cy="3434096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9" name="Down Arrow 8"/>
          <p:cNvSpPr/>
          <p:nvPr/>
        </p:nvSpPr>
        <p:spPr>
          <a:xfrm rot="17835452">
            <a:off x="4659096" y="2646018"/>
            <a:ext cx="525840" cy="1347272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code reads/writes local data</a:t>
            </a:r>
          </a:p>
          <a:p>
            <a:pPr lvl="1"/>
            <a:r>
              <a:rPr lang="en-US" dirty="0" smtClean="0"/>
              <a:t>Stencil accesses elements from neighboring </a:t>
            </a:r>
            <a:br>
              <a:rPr lang="en-US" dirty="0" smtClean="0"/>
            </a:br>
            <a:r>
              <a:rPr lang="en-US" dirty="0" smtClean="0"/>
              <a:t>partitions</a:t>
            </a:r>
          </a:p>
          <a:p>
            <a:r>
              <a:rPr lang="en-US" sz="2000" dirty="0" smtClean="0"/>
              <a:t>Problem </a:t>
            </a:r>
            <a:r>
              <a:rPr lang="en-US" sz="2000" dirty="0"/>
              <a:t>in distributed </a:t>
            </a:r>
            <a:r>
              <a:rPr lang="en-US" sz="2000" dirty="0" smtClean="0"/>
              <a:t>memory</a:t>
            </a:r>
          </a:p>
          <a:p>
            <a:pPr lvl="1"/>
            <a:r>
              <a:rPr lang="en-US" sz="1800" dirty="0" smtClean="0"/>
              <a:t>Causes read to non-existing (local) data</a:t>
            </a:r>
          </a:p>
          <a:p>
            <a:r>
              <a:rPr lang="en-US" sz="2000" dirty="0"/>
              <a:t>We need to make these into valid </a:t>
            </a:r>
            <a:r>
              <a:rPr lang="en-US" sz="2000" dirty="0" smtClean="0"/>
              <a:t>reads</a:t>
            </a:r>
          </a:p>
          <a:p>
            <a:pPr lvl="1"/>
            <a:r>
              <a:rPr lang="en-US" sz="1800" dirty="0"/>
              <a:t>And preserve the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r>
              <a:rPr lang="en-US" sz="1800" dirty="0" smtClean="0"/>
              <a:t> property</a:t>
            </a:r>
          </a:p>
          <a:p>
            <a:r>
              <a:rPr lang="en-US" sz="2000" dirty="0" smtClean="0"/>
              <a:t>Add an </a:t>
            </a:r>
            <a:r>
              <a:rPr lang="en-US" sz="2000" dirty="0"/>
              <a:t>extra row (on some nodes)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boundary</a:t>
            </a:r>
          </a:p>
          <a:p>
            <a:pPr lvl="1"/>
            <a:r>
              <a:rPr lang="en-US" sz="1800" dirty="0" smtClean="0"/>
              <a:t>Needed for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A36A-7315-8252-7A5D-74ACC3A9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07814-CF03-E648-BF81-CAF17DA5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46" y="1905488"/>
            <a:ext cx="4511266" cy="3715160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boundary to each of the partitions</a:t>
            </a:r>
          </a:p>
          <a:p>
            <a:pPr lvl="1"/>
            <a:r>
              <a:rPr lang="en-US" sz="1800" dirty="0"/>
              <a:t>Not part of the original problem</a:t>
            </a:r>
          </a:p>
          <a:p>
            <a:pPr lvl="1"/>
            <a:r>
              <a:rPr lang="en-US" dirty="0" smtClean="0"/>
              <a:t>But needed to create the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r>
              <a:rPr lang="en-US" dirty="0" smtClean="0"/>
              <a:t>) illusion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/>
              <a:t>the local / SPMD code, the boundary and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r>
              <a:rPr lang="en-US" sz="1800" dirty="0" smtClean="0"/>
              <a:t> </a:t>
            </a:r>
            <a:r>
              <a:rPr lang="en-US" sz="1800" dirty="0"/>
              <a:t>are the same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27" y="3271042"/>
            <a:ext cx="6199632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SPMD / CSP recap</a:t>
            </a:r>
          </a:p>
          <a:p>
            <a:r>
              <a:rPr lang="en-US" dirty="0" smtClean="0"/>
              <a:t>A simple mental model</a:t>
            </a:r>
          </a:p>
          <a:p>
            <a:r>
              <a:rPr lang="en-US" dirty="0" smtClean="0"/>
              <a:t>Basic HPX</a:t>
            </a:r>
          </a:p>
          <a:p>
            <a:r>
              <a:rPr lang="en-US" dirty="0" smtClean="0"/>
              <a:t>Four Function HPX Point to Point Version</a:t>
            </a:r>
          </a:p>
          <a:p>
            <a:r>
              <a:rPr lang="en-US" dirty="0"/>
              <a:t>Four </a:t>
            </a:r>
            <a:r>
              <a:rPr lang="en-US" dirty="0" smtClean="0"/>
              <a:t>Function HPX Collective Version</a:t>
            </a:r>
          </a:p>
          <a:p>
            <a:r>
              <a:rPr lang="en-US" dirty="0" smtClean="0"/>
              <a:t>Laplace’s equation on a regular grid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A7D80-B732-4759-1C5F-372B0D26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1868-BFD4-9B43-A293-9730DB1B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1872" y="4298535"/>
            <a:ext cx="4814188" cy="384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As-If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Last row of upper partition needs</a:t>
            </a:r>
            <a:br>
              <a:rPr lang="en-US" dirty="0" smtClean="0"/>
            </a:br>
            <a:r>
              <a:rPr lang="en-US" dirty="0" smtClean="0"/>
              <a:t>to be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r>
              <a:rPr lang="en-US" dirty="0" smtClean="0"/>
              <a:t> it was the second row</a:t>
            </a:r>
            <a:br>
              <a:rPr lang="en-US" dirty="0" smtClean="0"/>
            </a:br>
            <a:r>
              <a:rPr lang="en-US" dirty="0" smtClean="0"/>
              <a:t>of lower partition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row of </a:t>
            </a:r>
            <a:r>
              <a:rPr lang="en-US" dirty="0" smtClean="0"/>
              <a:t>lower </a:t>
            </a:r>
            <a:r>
              <a:rPr lang="en-US" dirty="0"/>
              <a:t>partition needs</a:t>
            </a:r>
            <a:br>
              <a:rPr lang="en-US" dirty="0"/>
            </a:br>
            <a:r>
              <a:rPr lang="en-US" dirty="0"/>
              <a:t>to be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r>
              <a:rPr lang="en-US" dirty="0" smtClean="0"/>
              <a:t> </a:t>
            </a:r>
            <a:r>
              <a:rPr lang="en-US" dirty="0"/>
              <a:t>it was the </a:t>
            </a:r>
            <a:r>
              <a:rPr lang="en-US" dirty="0" smtClean="0"/>
              <a:t>second to the</a:t>
            </a:r>
            <a:br>
              <a:rPr lang="en-US" dirty="0" smtClean="0"/>
            </a:br>
            <a:r>
              <a:rPr lang="en-US" dirty="0" smtClean="0"/>
              <a:t>last row of </a:t>
            </a:r>
            <a:r>
              <a:rPr lang="en-US" dirty="0"/>
              <a:t>lower partition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10686-C6E5-CA41-8D02-1D6E7D41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CAE7F-4803-DD44-A261-1493C46F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03" y="1847748"/>
            <a:ext cx="9860157" cy="1574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11" y="3578891"/>
            <a:ext cx="4968949" cy="27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As-If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Note </a:t>
            </a:r>
            <a:r>
              <a:rPr lang="en-US" sz="2000" dirty="0" smtClean="0"/>
              <a:t>that the additional boundary rows are </a:t>
            </a:r>
            <a:r>
              <a:rPr lang="en-US" sz="2000" dirty="0"/>
              <a:t>not changed during an </a:t>
            </a:r>
            <a:r>
              <a:rPr lang="en-US" sz="2000" dirty="0" smtClean="0"/>
              <a:t>iteration</a:t>
            </a:r>
          </a:p>
          <a:p>
            <a:r>
              <a:rPr lang="en-US" sz="2000" dirty="0" smtClean="0"/>
              <a:t>We access elements of the boundary only for reading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grid </a:t>
            </a:r>
            <a:r>
              <a:rPr lang="en-US" sz="2000" dirty="0" smtClean="0">
                <a:latin typeface="Consolas" panose="020B0609020204030204" pitchFamily="49" charset="0"/>
              </a:rPr>
              <a:t>y</a:t>
            </a:r>
            <a:r>
              <a:rPr lang="en-US" sz="2000" dirty="0" smtClean="0"/>
              <a:t> is only written to, while the grid </a:t>
            </a:r>
            <a:r>
              <a:rPr lang="en-US" sz="2000" dirty="0" smtClean="0">
                <a:latin typeface="Consolas" panose="020B0609020204030204" pitchFamily="49" charset="0"/>
              </a:rPr>
              <a:t>x</a:t>
            </a:r>
            <a:r>
              <a:rPr lang="en-US" sz="2000" dirty="0" smtClean="0"/>
              <a:t> is only read from</a:t>
            </a:r>
            <a:endParaRPr lang="en-US" sz="2000" dirty="0"/>
          </a:p>
          <a:p>
            <a:r>
              <a:rPr lang="en-US" sz="2000" dirty="0" smtClean="0"/>
              <a:t>Does the boundary </a:t>
            </a:r>
            <a:r>
              <a:rPr lang="en-US" sz="2000" dirty="0"/>
              <a:t>row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always</a:t>
            </a:r>
            <a:r>
              <a:rPr lang="en-US" sz="2000" dirty="0"/>
              <a:t> have to have the same value as the other row</a:t>
            </a:r>
            <a:r>
              <a:rPr lang="en-US" sz="2000" dirty="0" smtClean="0"/>
              <a:t>?</a:t>
            </a:r>
          </a:p>
          <a:p>
            <a:pPr lvl="1"/>
            <a:r>
              <a:rPr lang="en-US" sz="1800" dirty="0" smtClean="0"/>
              <a:t>No, only for the duration of one iteration</a:t>
            </a:r>
          </a:p>
          <a:p>
            <a:pPr lvl="1"/>
            <a:r>
              <a:rPr lang="en-US" sz="1800" dirty="0" smtClean="0"/>
              <a:t>The boundary </a:t>
            </a:r>
            <a:r>
              <a:rPr lang="en-US" sz="1800" dirty="0"/>
              <a:t>changes only on every outer iteration (on the swap</a:t>
            </a:r>
            <a:r>
              <a:rPr lang="en-US" sz="1800" dirty="0" smtClean="0"/>
              <a:t>())</a:t>
            </a:r>
          </a:p>
          <a:p>
            <a:pPr lvl="1"/>
            <a:r>
              <a:rPr lang="en-US" sz="1800" dirty="0" smtClean="0"/>
              <a:t>We need to make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r>
              <a:rPr lang="en-US" sz="1800" dirty="0" smtClean="0"/>
              <a:t> true after the swap</a:t>
            </a:r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2256" y="2804141"/>
            <a:ext cx="791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pt-BR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pt-BR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pt-BR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pt-BR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pt-B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pt-BR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pt-BR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pt-BR" sz="16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 / Communicate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 </a:t>
            </a:r>
            <a:r>
              <a:rPr lang="en-US" sz="2000" dirty="0" smtClean="0"/>
              <a:t>ensure “as-if”, 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e </a:t>
            </a:r>
            <a:r>
              <a:rPr lang="en-US" sz="1800" dirty="0"/>
              <a:t>need to update the </a:t>
            </a:r>
            <a:r>
              <a:rPr lang="en-US" sz="1800" dirty="0" smtClean="0"/>
              <a:t>boundary cells with </a:t>
            </a:r>
            <a:r>
              <a:rPr lang="en-US" sz="1800" dirty="0"/>
              <a:t>“as-if” </a:t>
            </a:r>
            <a:r>
              <a:rPr lang="en-US" sz="1800" dirty="0" smtClean="0"/>
              <a:t>values from the neighboring partition</a:t>
            </a:r>
          </a:p>
          <a:p>
            <a:pPr lvl="1"/>
            <a:r>
              <a:rPr lang="en-US" sz="1800" dirty="0"/>
              <a:t>Before they are read at the next outer iteration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3CECA-EFD7-98E2-229E-737BE99F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FF9AB-C212-9546-823F-9AB38215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12" y="3248265"/>
            <a:ext cx="5752159" cy="3220798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 / Communicate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36341-3F1B-866E-4F38-130809E2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AD812-894E-5B4F-B06F-2DF47FC4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42" y="3983282"/>
            <a:ext cx="9749317" cy="24178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92" y="3983282"/>
            <a:ext cx="10162216" cy="25202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Line Callout 1 9"/>
          <p:cNvSpPr/>
          <p:nvPr/>
        </p:nvSpPr>
        <p:spPr>
          <a:xfrm>
            <a:off x="2998404" y="3568200"/>
            <a:ext cx="1158925" cy="676556"/>
          </a:xfrm>
          <a:prstGeom prst="borderCallout1">
            <a:avLst>
              <a:gd name="adj1" fmla="val 226262"/>
              <a:gd name="adj2" fmla="val -52011"/>
              <a:gd name="adj3" fmla="val 100718"/>
              <a:gd name="adj4" fmla="val 1343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ghost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415086" y="3542605"/>
            <a:ext cx="1158925" cy="676556"/>
          </a:xfrm>
          <a:prstGeom prst="borderCallout1">
            <a:avLst>
              <a:gd name="adj1" fmla="val 312699"/>
              <a:gd name="adj2" fmla="val 97533"/>
              <a:gd name="adj3" fmla="val 105433"/>
              <a:gd name="adj4" fmla="val 565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ghost</a:t>
            </a:r>
            <a:endParaRPr lang="en-US" sz="28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8853" y="1839768"/>
            <a:ext cx="60484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while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converged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sz="14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swap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make_as_if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collectively communicate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ghost cells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2303" y="2793447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 terminology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as-if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boundary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ghost cell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/ Communicate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8595360" cy="4639376"/>
          </a:xfrm>
        </p:spPr>
        <p:txBody>
          <a:bodyPr>
            <a:normAutofit/>
          </a:bodyPr>
          <a:lstStyle/>
          <a:p>
            <a:r>
              <a:rPr lang="en-US" dirty="0" smtClean="0"/>
              <a:t>The alternating sequence of compute and communicate is an almost universal pattern in SPMD </a:t>
            </a:r>
            <a:r>
              <a:rPr lang="en-US" dirty="0" smtClean="0"/>
              <a:t>programs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we will see, this is also one of the universal performance problems with SPMD program as well</a:t>
            </a:r>
          </a:p>
          <a:p>
            <a:pPr lvl="1"/>
            <a:r>
              <a:rPr lang="en-US" dirty="0" smtClean="0"/>
              <a:t>Especially if required computation is not uniform across localities</a:t>
            </a:r>
          </a:p>
          <a:p>
            <a:pPr lvl="1"/>
            <a:r>
              <a:rPr lang="en-US" dirty="0" smtClean="0"/>
              <a:t>Always waits for the ‘slowest guy’ before proceeding to next </a:t>
            </a:r>
            <a:r>
              <a:rPr lang="en-US" dirty="0" err="1" smtClean="0"/>
              <a:t>timestep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4407" y="2623539"/>
            <a:ext cx="7909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converged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swap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make_as_if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communicate ghost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cells (collectively)</a:t>
            </a:r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784971" y="3009139"/>
            <a:ext cx="404037" cy="1225404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29605" y="3408369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438" y="4212769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 / Communicate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3" y="1828801"/>
            <a:ext cx="9518422" cy="4351338"/>
          </a:xfrm>
        </p:spPr>
        <p:txBody>
          <a:bodyPr/>
          <a:lstStyle/>
          <a:p>
            <a:r>
              <a:rPr lang="en-US" sz="2000" dirty="0"/>
              <a:t>“Bulk Synchronous Parallel” (BSP</a:t>
            </a:r>
            <a:r>
              <a:rPr lang="en-US" sz="2000" dirty="0" smtClean="0"/>
              <a:t>) programming model</a:t>
            </a:r>
            <a:endParaRPr lang="en-US" sz="2000" dirty="0" smtClean="0"/>
          </a:p>
          <a:p>
            <a:pPr lvl="1"/>
            <a:r>
              <a:rPr lang="en-US" sz="1800" dirty="0"/>
              <a:t>Processors are still only loosely </a:t>
            </a:r>
            <a:r>
              <a:rPr lang="en-US" sz="1800" dirty="0" smtClean="0"/>
              <a:t>coupled</a:t>
            </a:r>
          </a:p>
          <a:p>
            <a:pPr lvl="1"/>
            <a:r>
              <a:rPr lang="en-US" sz="1800" dirty="0"/>
              <a:t>But the compute / communicate pattern keeps </a:t>
            </a:r>
            <a:r>
              <a:rPr lang="en-US" sz="1800" dirty="0" smtClean="0"/>
              <a:t>them (collectively) </a:t>
            </a:r>
            <a:r>
              <a:rPr lang="en-US" sz="1800" dirty="0"/>
              <a:t>synched in a bulk </a:t>
            </a:r>
            <a:r>
              <a:rPr lang="en-US" sz="1800" dirty="0" smtClean="0"/>
              <a:t>sense (after each time step)</a:t>
            </a:r>
          </a:p>
          <a:p>
            <a:r>
              <a:rPr lang="en-US" sz="2000" dirty="0" smtClean="0"/>
              <a:t>Performs and scales reasonably well as long as computation is load balanced</a:t>
            </a:r>
          </a:p>
          <a:p>
            <a:pPr lvl="1"/>
            <a:r>
              <a:rPr lang="en-US" sz="1800" dirty="0" smtClean="0"/>
              <a:t>However: always uses only ‘half’ of the machine</a:t>
            </a:r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33A48-C2A4-BD42-FFE7-BA93270E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30CA7-EF8D-7A48-A1A5-485F74A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1" y="4044597"/>
            <a:ext cx="9362585" cy="25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Jacobi Solver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D33C-3417-AB00-EAA2-1E2AE4D6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90076-BBC4-194C-A57A-9820C7F0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swap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603325" y="4229099"/>
            <a:ext cx="4525927" cy="1283581"/>
          </a:xfrm>
          <a:prstGeom prst="borderCallout1">
            <a:avLst>
              <a:gd name="adj1" fmla="val -27144"/>
              <a:gd name="adj2" fmla="val -54337"/>
              <a:gd name="adj3" fmla="val 44273"/>
              <a:gd name="adj4" fmla="val -11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As-if:  This needs to happen on all </a:t>
            </a:r>
            <a:r>
              <a:rPr lang="en-US" sz="2400" dirty="0" smtClean="0"/>
              <a:t>nodes, use </a:t>
            </a:r>
            <a:r>
              <a:rPr lang="en-US" sz="2400" dirty="0" err="1">
                <a:latin typeface="Consolas" panose="020B0609020204030204" pitchFamily="49" charset="0"/>
              </a:rPr>
              <a:t>all_reduce</a:t>
            </a:r>
            <a:r>
              <a:rPr lang="en-US" sz="2400" dirty="0"/>
              <a:t> instead of </a:t>
            </a:r>
            <a:r>
              <a:rPr lang="en-US" sz="2400" dirty="0">
                <a:latin typeface="Consolas" panose="020B0609020204030204" pitchFamily="49" charset="0"/>
              </a:rPr>
              <a:t>reduce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972815" y="5475514"/>
            <a:ext cx="2389808" cy="1088571"/>
          </a:xfrm>
          <a:prstGeom prst="borderCallout1">
            <a:avLst>
              <a:gd name="adj1" fmla="val -86540"/>
              <a:gd name="adj2" fmla="val -40882"/>
              <a:gd name="adj3" fmla="val 1199"/>
              <a:gd name="adj4" fmla="val 24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As-if:  </a:t>
            </a:r>
            <a:r>
              <a:rPr lang="en-US" sz="2400"/>
              <a:t>Update ghost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7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Parallel Jacobi Step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EE78-A3EA-1115-E6F9-66EE5F6E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EC0F9-CBF4-104B-88AA-FC716F49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3" y="1828801"/>
            <a:ext cx="9206102" cy="4351338"/>
          </a:xfrm>
        </p:spPr>
        <p:txBody>
          <a:bodyPr>
            <a:normAutofit fontScale="85000" lnSpcReduction="20000"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jacobi_step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A1BFF"/>
                </a:solidFill>
                <a:latin typeface="Consolas" panose="020B0609020204030204" pitchFamily="49" charset="0"/>
              </a:rPr>
              <a:t>assert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&amp;&amp;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514" y="5454526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changes!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7CB7-EE08-524E-A746-984D3B45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latin typeface="Consolas" panose="020B0609020204030204" pitchFamily="49" charset="0"/>
              </a:rPr>
              <a:t>all_reduce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09E3B-B8C7-8FB9-EA00-0F07F556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AD24-E301-E749-BD69-6AB73EEB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5AAC219-E207-7244-BCCE-DCAA3758B8C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all_reduce</a:t>
            </a:r>
            <a:r>
              <a:rPr lang="en-US" sz="1600" dirty="0">
                <a:solidFill>
                  <a:srgbClr val="FFD70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0000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launch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sync_policy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AFB129A-8480-7242-9071-9862C92C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38500"/>
            <a:ext cx="725054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latin typeface="Consolas" panose="020B0609020204030204" pitchFamily="49" charset="0"/>
              </a:rPr>
              <a:t>all_reduce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value </a:t>
            </a:r>
            <a:r>
              <a:rPr lang="en-US" sz="2000" dirty="0"/>
              <a:t>is the ‘send buffer’ for all </a:t>
            </a:r>
            <a:r>
              <a:rPr lang="en-US" sz="2000" dirty="0" smtClean="0"/>
              <a:t>localities</a:t>
            </a:r>
            <a:endParaRPr lang="en-US" sz="2000" dirty="0"/>
          </a:p>
          <a:p>
            <a:r>
              <a:rPr lang="en-US" sz="2000" dirty="0" smtClean="0"/>
              <a:t>After </a:t>
            </a:r>
            <a:r>
              <a:rPr lang="en-US" sz="2000" dirty="0" err="1" smtClean="0">
                <a:latin typeface="Consolas" panose="020B0609020204030204" pitchFamily="49" charset="0"/>
              </a:rPr>
              <a:t>all_reduce</a:t>
            </a:r>
            <a:r>
              <a:rPr lang="en-US" sz="2000" dirty="0" smtClean="0"/>
              <a:t> </a:t>
            </a:r>
            <a:r>
              <a:rPr lang="en-US" sz="2000" dirty="0"/>
              <a:t>returns, </a:t>
            </a:r>
            <a:r>
              <a:rPr lang="en-US" sz="2000" dirty="0" smtClean="0"/>
              <a:t>all localities have </a:t>
            </a:r>
            <a:r>
              <a:rPr lang="en-US" sz="2000" dirty="0"/>
              <a:t>the reduction result of the values supplied by all localities</a:t>
            </a:r>
          </a:p>
          <a:p>
            <a:endParaRPr lang="en-US" sz="2000" dirty="0" smtClean="0"/>
          </a:p>
          <a:p>
            <a:r>
              <a:rPr lang="en-US" sz="2000" dirty="0" smtClean="0"/>
              <a:t>Note </a:t>
            </a:r>
            <a:r>
              <a:rPr lang="en-US" sz="2000" dirty="0"/>
              <a:t>(true for all collective operations):</a:t>
            </a:r>
          </a:p>
          <a:p>
            <a:pPr lvl="1"/>
            <a:r>
              <a:rPr lang="en-US" sz="1800" dirty="0"/>
              <a:t>All localities connected to the given communicator must call the function</a:t>
            </a:r>
          </a:p>
          <a:p>
            <a:pPr lvl="1"/>
            <a:r>
              <a:rPr lang="en-US" sz="1800" dirty="0"/>
              <a:t>Otherwise none of the localities will finish the operation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Distributed </a:t>
            </a:r>
            <a:r>
              <a:rPr lang="en-US" dirty="0"/>
              <a:t>Laplace’s Equation </a:t>
            </a:r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hpx</a:t>
            </a:r>
            <a:r>
              <a:rPr lang="en-US" dirty="0" smtClean="0">
                <a:latin typeface="Consolas" panose="020B0609020204030204" pitchFamily="49" charset="0"/>
              </a:rPr>
              <a:t>::collectives::</a:t>
            </a:r>
            <a:r>
              <a:rPr lang="en-US" dirty="0" err="1" smtClean="0">
                <a:latin typeface="Consolas" panose="020B0609020204030204" pitchFamily="49" charset="0"/>
              </a:rPr>
              <a:t>all_reduce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srgbClr val="0000FF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&gt;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483D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all_reduce</a:t>
            </a:r>
            <a:r>
              <a:rPr lang="en-US" sz="1600" dirty="0">
                <a:solidFill>
                  <a:srgbClr val="FFD702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</a:t>
            </a:r>
            <a:r>
              <a:rPr lang="en-US" sz="1600" dirty="0" err="1">
                <a:solidFill>
                  <a:srgbClr val="00008B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launch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sync_policy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communicator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comm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smtClean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value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>
                <a:solidFill>
                  <a:srgbClr val="0064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&amp;&amp;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op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this_site_arg</a:t>
            </a:r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 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 =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generation_arg</a:t>
            </a:r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()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ascadia Mono" panose="020B06090200000200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/>
              <a:t>Here: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err="1">
                <a:latin typeface="Consolas" panose="020B0609020204030204" pitchFamily="49" charset="0"/>
              </a:rPr>
              <a:t>sync_policy</a:t>
            </a:r>
            <a:r>
              <a:rPr lang="en-US" dirty="0"/>
              <a:t>: special predefined type that instructs to execute the </a:t>
            </a:r>
            <a:r>
              <a:rPr lang="en-US" dirty="0" err="1" smtClean="0">
                <a:latin typeface="Consolas" panose="020B0609020204030204" pitchFamily="49" charset="0"/>
              </a:rPr>
              <a:t>all_reduce</a:t>
            </a:r>
            <a:r>
              <a:rPr lang="en-US" dirty="0" smtClean="0"/>
              <a:t> </a:t>
            </a:r>
            <a:r>
              <a:rPr lang="en-US" dirty="0"/>
              <a:t>operation synchronously (wait for operation to finish)</a:t>
            </a:r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>
                <a:latin typeface="Consolas" panose="020B0609020204030204" pitchFamily="49" charset="0"/>
              </a:rPr>
              <a:t>comm</a:t>
            </a:r>
            <a:r>
              <a:rPr lang="en-US" sz="1800" dirty="0"/>
              <a:t>: the </a:t>
            </a:r>
            <a:r>
              <a:rPr lang="en-US" sz="1800" dirty="0" smtClean="0"/>
              <a:t>communicator </a:t>
            </a:r>
            <a:r>
              <a:rPr lang="en-US" sz="1800" dirty="0"/>
              <a:t>instance used for this message</a:t>
            </a:r>
            <a:endParaRPr lang="en-US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value</a:t>
            </a:r>
            <a:r>
              <a:rPr lang="en-US" sz="1800" dirty="0" smtClean="0"/>
              <a:t>: local data value to use for reduction</a:t>
            </a:r>
            <a:endParaRPr lang="en-US" sz="18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err="1">
                <a:latin typeface="Consolas" panose="020B0609020204030204" pitchFamily="49" charset="0"/>
              </a:rPr>
              <a:t>t</a:t>
            </a:r>
            <a:r>
              <a:rPr lang="en-US" sz="1800" dirty="0" err="1" smtClean="0">
                <a:latin typeface="Consolas" panose="020B0609020204030204" pitchFamily="49" charset="0"/>
              </a:rPr>
              <a:t>his_site</a:t>
            </a:r>
            <a:r>
              <a:rPr lang="en-US" sz="1800" dirty="0" smtClean="0"/>
              <a:t>: the local ‘endpoint’ (defaults to this locality)</a:t>
            </a:r>
            <a:endParaRPr lang="en-US" sz="18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Consolas" panose="020B0609020204030204" pitchFamily="49" charset="0"/>
              </a:rPr>
              <a:t>generation</a:t>
            </a:r>
            <a:r>
              <a:rPr lang="en-US" sz="1800" dirty="0" smtClean="0"/>
              <a:t>: a sequence number of the operation (defaults to invocation counter)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dirty="0" smtClean="0"/>
              <a:t>Returns the reduced value from all participating localities</a:t>
            </a:r>
            <a:endParaRPr lang="en-US" sz="2000" dirty="0"/>
          </a:p>
          <a:p>
            <a:pPr lvl="1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dirty="0"/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ascadia Mono" panose="020B06090200000200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2" y="1828801"/>
            <a:ext cx="923928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jacobi_parallel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all_reduce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::sync,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get_world_communicator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local_norm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plus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{});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swap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update_ghosts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maintain as-if, exchange ghost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cells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Jacobi Solver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62C71-1D50-E083-8DA2-69525B71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F4DA9-8224-CE4D-A915-502F26B5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Ghost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8595360" cy="4841506"/>
          </a:xfrm>
        </p:spPr>
        <p:txBody>
          <a:bodyPr>
            <a:normAutofit fontScale="77500" lnSpcReduction="2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update_ghosts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(grid&amp;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send our ghost cells to partition above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channel_comm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row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)),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receive ghost cells from partition above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row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channel_comm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send our ghost cells to partition below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channel_comm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row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)),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receive ghost cells from partition below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row(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::launch::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channel_comm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tag_arg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463" y="681166"/>
            <a:ext cx="4369576" cy="10836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260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Ghost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that work?</a:t>
            </a:r>
          </a:p>
          <a:p>
            <a:r>
              <a:rPr lang="en-US" sz="2000" dirty="0"/>
              <a:t>System </a:t>
            </a:r>
            <a:r>
              <a:rPr lang="en-US" sz="2000" dirty="0" smtClean="0"/>
              <a:t>will </a:t>
            </a:r>
            <a:r>
              <a:rPr lang="en-US" sz="2000" dirty="0"/>
              <a:t>buffer the </a:t>
            </a:r>
            <a:r>
              <a:rPr lang="en-US" sz="2000" dirty="0" smtClean="0"/>
              <a:t>data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latin typeface="Consolas" panose="020B0609020204030204" pitchFamily="49" charset="0"/>
              </a:rPr>
              <a:t>set()</a:t>
            </a:r>
            <a:r>
              <a:rPr lang="en-US" sz="2000" dirty="0" smtClean="0"/>
              <a:t> API will return once the channel </a:t>
            </a:r>
            <a:br>
              <a:rPr lang="en-US" sz="2000" dirty="0" smtClean="0"/>
            </a:br>
            <a:r>
              <a:rPr lang="en-US" sz="2000" dirty="0" smtClean="0"/>
              <a:t>has ‘accepted the data</a:t>
            </a:r>
          </a:p>
          <a:p>
            <a:pPr lvl="1"/>
            <a:r>
              <a:rPr lang="en-US" sz="1800" dirty="0" smtClean="0"/>
              <a:t>The corresponding </a:t>
            </a:r>
            <a:r>
              <a:rPr lang="en-US" sz="1800" dirty="0" smtClean="0">
                <a:latin typeface="Consolas" panose="020B0609020204030204" pitchFamily="49" charset="0"/>
              </a:rPr>
              <a:t>get&lt;&gt;()</a:t>
            </a:r>
            <a:r>
              <a:rPr lang="en-US" sz="1800" dirty="0" smtClean="0"/>
              <a:t> does not need to have</a:t>
            </a:r>
            <a:br>
              <a:rPr lang="en-US" sz="1800" dirty="0" smtClean="0"/>
            </a:br>
            <a:r>
              <a:rPr lang="en-US" sz="1800" dirty="0" smtClean="0"/>
              <a:t>succeeded yet</a:t>
            </a:r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However, as we will see </a:t>
            </a:r>
            <a:r>
              <a:rPr lang="en-US" dirty="0" smtClean="0"/>
              <a:t>later, </a:t>
            </a:r>
            <a:r>
              <a:rPr lang="en-US" dirty="0" smtClean="0"/>
              <a:t>using </a:t>
            </a:r>
            <a:br>
              <a:rPr lang="en-US" dirty="0" smtClean="0"/>
            </a:br>
            <a:r>
              <a:rPr lang="en-US" dirty="0" smtClean="0"/>
              <a:t>asynchronous communication is </a:t>
            </a:r>
            <a:r>
              <a:rPr lang="en-US" dirty="0" smtClean="0"/>
              <a:t>beneficial</a:t>
            </a:r>
            <a:br>
              <a:rPr lang="en-US" dirty="0" smtClean="0"/>
            </a:br>
            <a:r>
              <a:rPr lang="en-US" dirty="0" smtClean="0"/>
              <a:t>(in many ways)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63" y="2370597"/>
            <a:ext cx="3426594" cy="3267746"/>
          </a:xfrm>
          <a:prstGeom prst="rect">
            <a:avLst/>
          </a:prstGeom>
          <a:noFill/>
          <a:ln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463" y="681166"/>
            <a:ext cx="4369576" cy="10836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689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Communication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4CF2E7-4E44-4941-8106-201A9F097937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67" y="758952"/>
            <a:ext cx="33242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1"/>
          <a:stretch/>
        </p:blipFill>
        <p:spPr>
          <a:xfrm>
            <a:off x="6108192" y="5339387"/>
            <a:ext cx="4048125" cy="136082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Channels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1" y="1828800"/>
            <a:ext cx="9868583" cy="4351337"/>
          </a:xfrm>
        </p:spPr>
        <p:txBody>
          <a:bodyPr>
            <a:noAutofit/>
          </a:bodyPr>
          <a:lstStyle/>
          <a:p>
            <a:r>
              <a:rPr lang="en-US" sz="2400" dirty="0" smtClean="0"/>
              <a:t>High level abstraction of communication operations</a:t>
            </a:r>
          </a:p>
          <a:p>
            <a:pPr lvl="1"/>
            <a:r>
              <a:rPr lang="en-US" sz="2000" dirty="0" smtClean="0"/>
              <a:t>Perfect for asynchronous boundary exchange</a:t>
            </a:r>
          </a:p>
          <a:p>
            <a:r>
              <a:rPr lang="en-US" sz="2400" dirty="0" smtClean="0"/>
              <a:t>Modelled after Go-channels</a:t>
            </a:r>
          </a:p>
          <a:p>
            <a:r>
              <a:rPr lang="en-US" sz="2400" dirty="0" smtClean="0"/>
              <a:t>Create on one thread, refer to it from another thread</a:t>
            </a:r>
          </a:p>
          <a:p>
            <a:pPr lvl="1"/>
            <a:r>
              <a:rPr lang="en-US" sz="2200" dirty="0" smtClean="0"/>
              <a:t>Also: create on one locality (node), refer to it from another locality</a:t>
            </a:r>
          </a:p>
          <a:p>
            <a:pPr lvl="1"/>
            <a:r>
              <a:rPr lang="en-US" sz="2000" dirty="0" smtClean="0"/>
              <a:t>Conceptually similar to bidirectional P2P communications</a:t>
            </a:r>
          </a:p>
          <a:p>
            <a:r>
              <a:rPr lang="en-US" sz="2400" dirty="0" smtClean="0"/>
              <a:t>Asynchronous in nature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c</a:t>
            </a:r>
            <a:r>
              <a:rPr lang="en-US" sz="2000" dirty="0" smtClean="0">
                <a:latin typeface="Consolas" panose="020B0609020204030204" pitchFamily="49" charset="0"/>
              </a:rPr>
              <a:t>hannel::get()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Consolas" panose="020B0609020204030204" pitchFamily="49" charset="0"/>
              </a:rPr>
              <a:t>channel::set()</a:t>
            </a:r>
            <a:r>
              <a:rPr lang="en-US" sz="2000" dirty="0" smtClean="0"/>
              <a:t> return futures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Jacobi (Take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893807" cy="4351338"/>
          </a:xfrm>
        </p:spPr>
        <p:txBody>
          <a:bodyPr>
            <a:no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jacobi_step_parallel_async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get_world_channel_communicator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get_info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exchange ghost cells with partition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above and below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ghost_updates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ghost_update_above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ghost_updates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ghost_update_below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comm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ghost_updates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x0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 // local stencil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application (without ghost cells)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wait_all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ghost_updates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wait for boundary exchange to be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finished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rnorm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jacobi_step_ghosts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apply stencil to ghost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cells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Jacobi (Take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692639" cy="4351338"/>
          </a:xfrm>
        </p:spPr>
        <p:txBody>
          <a:bodyPr>
            <a:normAutofit fontScale="85000" lnSpcReduction="20000"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// exchange ghost cells with partition above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ghost_update_above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channel_communicator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&gt;&gt;&amp;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ghost_updates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::collectives;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get_info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receive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our ghost cells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from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partition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above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recv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ghost_updates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emplace_back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recv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then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([&amp;](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&gt;&amp;&amp;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row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}));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send our ghost cells to partition above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ghost_updates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emplace_back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comm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that_site_arg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locality_id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ghost_cells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row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tag_arg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Jacobi (Take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556924" cy="4351338"/>
          </a:xfrm>
        </p:spPr>
        <p:txBody>
          <a:bodyPr>
            <a:normAutofit fontScale="92500" lnSpcReduction="10000"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jacobi_step_ghosts_row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(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// apply stencil to ghost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cells (first and last rows)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jacobi_step_ghosts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jacobi_step_ghosts_row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+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jacobi_step_ghosts_row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24350" y="2000250"/>
            <a:ext cx="3657600" cy="3610201"/>
            <a:chOff x="742950" y="273340"/>
            <a:chExt cx="2800350" cy="2807934"/>
          </a:xfrm>
        </p:grpSpPr>
        <p:grpSp>
          <p:nvGrpSpPr>
            <p:cNvPr id="1902" name="Group 1901"/>
            <p:cNvGrpSpPr/>
            <p:nvPr/>
          </p:nvGrpSpPr>
          <p:grpSpPr>
            <a:xfrm>
              <a:off x="2628899" y="273340"/>
              <a:ext cx="914400" cy="914400"/>
              <a:chOff x="1828800" y="1600200"/>
              <a:chExt cx="914400" cy="914400"/>
            </a:xfrm>
            <a:solidFill>
              <a:schemeClr val="accent2"/>
            </a:solidFill>
          </p:grpSpPr>
          <p:sp>
            <p:nvSpPr>
              <p:cNvPr id="1903" name="TextBox 1902"/>
              <p:cNvSpPr txBox="1"/>
              <p:nvPr/>
            </p:nvSpPr>
            <p:spPr>
              <a:xfrm>
                <a:off x="18288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4" name="TextBox 1903"/>
              <p:cNvSpPr txBox="1"/>
              <p:nvPr/>
            </p:nvSpPr>
            <p:spPr>
              <a:xfrm>
                <a:off x="19431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5" name="TextBox 1904"/>
              <p:cNvSpPr txBox="1"/>
              <p:nvPr/>
            </p:nvSpPr>
            <p:spPr>
              <a:xfrm>
                <a:off x="20574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6" name="TextBox 1905"/>
              <p:cNvSpPr txBox="1"/>
              <p:nvPr/>
            </p:nvSpPr>
            <p:spPr>
              <a:xfrm>
                <a:off x="21717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7" name="TextBox 1906"/>
              <p:cNvSpPr txBox="1"/>
              <p:nvPr/>
            </p:nvSpPr>
            <p:spPr>
              <a:xfrm>
                <a:off x="22860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8" name="TextBox 1907"/>
              <p:cNvSpPr txBox="1"/>
              <p:nvPr/>
            </p:nvSpPr>
            <p:spPr>
              <a:xfrm>
                <a:off x="24003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9" name="TextBox 1908"/>
              <p:cNvSpPr txBox="1"/>
              <p:nvPr/>
            </p:nvSpPr>
            <p:spPr>
              <a:xfrm>
                <a:off x="25146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0" name="TextBox 1909"/>
              <p:cNvSpPr txBox="1"/>
              <p:nvPr/>
            </p:nvSpPr>
            <p:spPr>
              <a:xfrm>
                <a:off x="26289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1" name="TextBox 1910"/>
              <p:cNvSpPr txBox="1"/>
              <p:nvPr/>
            </p:nvSpPr>
            <p:spPr>
              <a:xfrm>
                <a:off x="18288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2" name="TextBox 1911"/>
              <p:cNvSpPr txBox="1"/>
              <p:nvPr/>
            </p:nvSpPr>
            <p:spPr>
              <a:xfrm>
                <a:off x="19431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3" name="TextBox 1912"/>
              <p:cNvSpPr txBox="1"/>
              <p:nvPr/>
            </p:nvSpPr>
            <p:spPr>
              <a:xfrm>
                <a:off x="20574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4" name="TextBox 1913"/>
              <p:cNvSpPr txBox="1"/>
              <p:nvPr/>
            </p:nvSpPr>
            <p:spPr>
              <a:xfrm>
                <a:off x="21717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5" name="TextBox 1914"/>
              <p:cNvSpPr txBox="1"/>
              <p:nvPr/>
            </p:nvSpPr>
            <p:spPr>
              <a:xfrm>
                <a:off x="22860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6" name="TextBox 1915"/>
              <p:cNvSpPr txBox="1"/>
              <p:nvPr/>
            </p:nvSpPr>
            <p:spPr>
              <a:xfrm>
                <a:off x="24003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7" name="TextBox 1916"/>
              <p:cNvSpPr txBox="1"/>
              <p:nvPr/>
            </p:nvSpPr>
            <p:spPr>
              <a:xfrm>
                <a:off x="25146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8" name="TextBox 1917"/>
              <p:cNvSpPr txBox="1"/>
              <p:nvPr/>
            </p:nvSpPr>
            <p:spPr>
              <a:xfrm>
                <a:off x="26289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9" name="TextBox 1918"/>
              <p:cNvSpPr txBox="1"/>
              <p:nvPr/>
            </p:nvSpPr>
            <p:spPr>
              <a:xfrm>
                <a:off x="18288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0" name="TextBox 1919"/>
              <p:cNvSpPr txBox="1"/>
              <p:nvPr/>
            </p:nvSpPr>
            <p:spPr>
              <a:xfrm>
                <a:off x="19431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1" name="TextBox 1920"/>
              <p:cNvSpPr txBox="1"/>
              <p:nvPr/>
            </p:nvSpPr>
            <p:spPr>
              <a:xfrm>
                <a:off x="20574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2" name="TextBox 1921"/>
              <p:cNvSpPr txBox="1"/>
              <p:nvPr/>
            </p:nvSpPr>
            <p:spPr>
              <a:xfrm>
                <a:off x="21717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3" name="TextBox 1922"/>
              <p:cNvSpPr txBox="1"/>
              <p:nvPr/>
            </p:nvSpPr>
            <p:spPr>
              <a:xfrm>
                <a:off x="22860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4" name="TextBox 1923"/>
              <p:cNvSpPr txBox="1"/>
              <p:nvPr/>
            </p:nvSpPr>
            <p:spPr>
              <a:xfrm>
                <a:off x="24003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5" name="TextBox 1924"/>
              <p:cNvSpPr txBox="1"/>
              <p:nvPr/>
            </p:nvSpPr>
            <p:spPr>
              <a:xfrm>
                <a:off x="25146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6" name="TextBox 1925"/>
              <p:cNvSpPr txBox="1"/>
              <p:nvPr/>
            </p:nvSpPr>
            <p:spPr>
              <a:xfrm>
                <a:off x="26289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7" name="TextBox 1926"/>
              <p:cNvSpPr txBox="1"/>
              <p:nvPr/>
            </p:nvSpPr>
            <p:spPr>
              <a:xfrm>
                <a:off x="18288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8" name="TextBox 1927"/>
              <p:cNvSpPr txBox="1"/>
              <p:nvPr/>
            </p:nvSpPr>
            <p:spPr>
              <a:xfrm>
                <a:off x="19431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9" name="TextBox 1928"/>
              <p:cNvSpPr txBox="1"/>
              <p:nvPr/>
            </p:nvSpPr>
            <p:spPr>
              <a:xfrm>
                <a:off x="20574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0" name="TextBox 1929"/>
              <p:cNvSpPr txBox="1"/>
              <p:nvPr/>
            </p:nvSpPr>
            <p:spPr>
              <a:xfrm>
                <a:off x="21717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1" name="TextBox 1930"/>
              <p:cNvSpPr txBox="1"/>
              <p:nvPr/>
            </p:nvSpPr>
            <p:spPr>
              <a:xfrm>
                <a:off x="22860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2" name="TextBox 1931"/>
              <p:cNvSpPr txBox="1"/>
              <p:nvPr/>
            </p:nvSpPr>
            <p:spPr>
              <a:xfrm>
                <a:off x="24003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3" name="TextBox 1932"/>
              <p:cNvSpPr txBox="1"/>
              <p:nvPr/>
            </p:nvSpPr>
            <p:spPr>
              <a:xfrm>
                <a:off x="25146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4" name="TextBox 1933"/>
              <p:cNvSpPr txBox="1"/>
              <p:nvPr/>
            </p:nvSpPr>
            <p:spPr>
              <a:xfrm>
                <a:off x="26289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5" name="TextBox 1934"/>
              <p:cNvSpPr txBox="1"/>
              <p:nvPr/>
            </p:nvSpPr>
            <p:spPr>
              <a:xfrm>
                <a:off x="18288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6" name="TextBox 1935"/>
              <p:cNvSpPr txBox="1"/>
              <p:nvPr/>
            </p:nvSpPr>
            <p:spPr>
              <a:xfrm>
                <a:off x="19431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7" name="TextBox 1936"/>
              <p:cNvSpPr txBox="1"/>
              <p:nvPr/>
            </p:nvSpPr>
            <p:spPr>
              <a:xfrm>
                <a:off x="20574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8" name="TextBox 1937"/>
              <p:cNvSpPr txBox="1"/>
              <p:nvPr/>
            </p:nvSpPr>
            <p:spPr>
              <a:xfrm>
                <a:off x="21717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9" name="TextBox 1938"/>
              <p:cNvSpPr txBox="1"/>
              <p:nvPr/>
            </p:nvSpPr>
            <p:spPr>
              <a:xfrm>
                <a:off x="22860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0" name="TextBox 1939"/>
              <p:cNvSpPr txBox="1"/>
              <p:nvPr/>
            </p:nvSpPr>
            <p:spPr>
              <a:xfrm>
                <a:off x="24003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1" name="TextBox 1940"/>
              <p:cNvSpPr txBox="1"/>
              <p:nvPr/>
            </p:nvSpPr>
            <p:spPr>
              <a:xfrm>
                <a:off x="25146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2" name="TextBox 1941"/>
              <p:cNvSpPr txBox="1"/>
              <p:nvPr/>
            </p:nvSpPr>
            <p:spPr>
              <a:xfrm>
                <a:off x="26289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3" name="TextBox 1942"/>
              <p:cNvSpPr txBox="1"/>
              <p:nvPr/>
            </p:nvSpPr>
            <p:spPr>
              <a:xfrm>
                <a:off x="18288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4" name="TextBox 1943"/>
              <p:cNvSpPr txBox="1"/>
              <p:nvPr/>
            </p:nvSpPr>
            <p:spPr>
              <a:xfrm>
                <a:off x="19431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5" name="TextBox 1944"/>
              <p:cNvSpPr txBox="1"/>
              <p:nvPr/>
            </p:nvSpPr>
            <p:spPr>
              <a:xfrm>
                <a:off x="20574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6" name="TextBox 1945"/>
              <p:cNvSpPr txBox="1"/>
              <p:nvPr/>
            </p:nvSpPr>
            <p:spPr>
              <a:xfrm>
                <a:off x="21717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7" name="TextBox 1946"/>
              <p:cNvSpPr txBox="1"/>
              <p:nvPr/>
            </p:nvSpPr>
            <p:spPr>
              <a:xfrm>
                <a:off x="22860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8" name="TextBox 1947"/>
              <p:cNvSpPr txBox="1"/>
              <p:nvPr/>
            </p:nvSpPr>
            <p:spPr>
              <a:xfrm>
                <a:off x="24003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9" name="TextBox 1948"/>
              <p:cNvSpPr txBox="1"/>
              <p:nvPr/>
            </p:nvSpPr>
            <p:spPr>
              <a:xfrm>
                <a:off x="25146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0" name="TextBox 1949"/>
              <p:cNvSpPr txBox="1"/>
              <p:nvPr/>
            </p:nvSpPr>
            <p:spPr>
              <a:xfrm>
                <a:off x="26289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1" name="TextBox 1950"/>
              <p:cNvSpPr txBox="1"/>
              <p:nvPr/>
            </p:nvSpPr>
            <p:spPr>
              <a:xfrm>
                <a:off x="18288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2" name="TextBox 1951"/>
              <p:cNvSpPr txBox="1"/>
              <p:nvPr/>
            </p:nvSpPr>
            <p:spPr>
              <a:xfrm>
                <a:off x="19431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3" name="TextBox 1952"/>
              <p:cNvSpPr txBox="1"/>
              <p:nvPr/>
            </p:nvSpPr>
            <p:spPr>
              <a:xfrm>
                <a:off x="20574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4" name="TextBox 1953"/>
              <p:cNvSpPr txBox="1"/>
              <p:nvPr/>
            </p:nvSpPr>
            <p:spPr>
              <a:xfrm>
                <a:off x="21717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5" name="TextBox 1954"/>
              <p:cNvSpPr txBox="1"/>
              <p:nvPr/>
            </p:nvSpPr>
            <p:spPr>
              <a:xfrm>
                <a:off x="22860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6" name="TextBox 1955"/>
              <p:cNvSpPr txBox="1"/>
              <p:nvPr/>
            </p:nvSpPr>
            <p:spPr>
              <a:xfrm>
                <a:off x="24003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7" name="TextBox 1956"/>
              <p:cNvSpPr txBox="1"/>
              <p:nvPr/>
            </p:nvSpPr>
            <p:spPr>
              <a:xfrm>
                <a:off x="25146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8" name="TextBox 1957"/>
              <p:cNvSpPr txBox="1"/>
              <p:nvPr/>
            </p:nvSpPr>
            <p:spPr>
              <a:xfrm>
                <a:off x="26289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9" name="TextBox 1958"/>
              <p:cNvSpPr txBox="1"/>
              <p:nvPr/>
            </p:nvSpPr>
            <p:spPr>
              <a:xfrm>
                <a:off x="18288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0" name="TextBox 1959"/>
              <p:cNvSpPr txBox="1"/>
              <p:nvPr/>
            </p:nvSpPr>
            <p:spPr>
              <a:xfrm>
                <a:off x="19431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1" name="TextBox 1960"/>
              <p:cNvSpPr txBox="1"/>
              <p:nvPr/>
            </p:nvSpPr>
            <p:spPr>
              <a:xfrm>
                <a:off x="20574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2" name="TextBox 1961"/>
              <p:cNvSpPr txBox="1"/>
              <p:nvPr/>
            </p:nvSpPr>
            <p:spPr>
              <a:xfrm>
                <a:off x="21717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3" name="TextBox 1962"/>
              <p:cNvSpPr txBox="1"/>
              <p:nvPr/>
            </p:nvSpPr>
            <p:spPr>
              <a:xfrm>
                <a:off x="22860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4" name="TextBox 1963"/>
              <p:cNvSpPr txBox="1"/>
              <p:nvPr/>
            </p:nvSpPr>
            <p:spPr>
              <a:xfrm>
                <a:off x="24003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5" name="TextBox 1964"/>
              <p:cNvSpPr txBox="1"/>
              <p:nvPr/>
            </p:nvSpPr>
            <p:spPr>
              <a:xfrm>
                <a:off x="25146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6" name="TextBox 1965"/>
              <p:cNvSpPr txBox="1"/>
              <p:nvPr/>
            </p:nvSpPr>
            <p:spPr>
              <a:xfrm>
                <a:off x="26289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6" name="Group 375"/>
            <p:cNvGrpSpPr/>
            <p:nvPr/>
          </p:nvGrpSpPr>
          <p:grpSpPr>
            <a:xfrm>
              <a:off x="1828800" y="276225"/>
              <a:ext cx="114300" cy="914400"/>
              <a:chOff x="2857500" y="1600200"/>
              <a:chExt cx="114300" cy="914400"/>
            </a:xfrm>
            <a:solidFill>
              <a:schemeClr val="accent2"/>
            </a:solidFill>
          </p:grpSpPr>
          <p:sp>
            <p:nvSpPr>
              <p:cNvPr id="377" name="TextBox 376"/>
              <p:cNvSpPr txBox="1"/>
              <p:nvPr/>
            </p:nvSpPr>
            <p:spPr>
              <a:xfrm>
                <a:off x="28575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>
                <a:off x="28575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28575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28575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28575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28575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28575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28575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7" name="Group 386"/>
            <p:cNvGrpSpPr/>
            <p:nvPr/>
          </p:nvGrpSpPr>
          <p:grpSpPr>
            <a:xfrm>
              <a:off x="742950" y="276225"/>
              <a:ext cx="914400" cy="914400"/>
              <a:chOff x="1828800" y="1600200"/>
              <a:chExt cx="914400" cy="914400"/>
            </a:xfrm>
            <a:solidFill>
              <a:schemeClr val="accent2"/>
            </a:solidFill>
          </p:grpSpPr>
          <p:sp>
            <p:nvSpPr>
              <p:cNvPr id="388" name="TextBox 387"/>
              <p:cNvSpPr txBox="1"/>
              <p:nvPr/>
            </p:nvSpPr>
            <p:spPr>
              <a:xfrm>
                <a:off x="18288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TextBox 388"/>
              <p:cNvSpPr txBox="1"/>
              <p:nvPr/>
            </p:nvSpPr>
            <p:spPr>
              <a:xfrm>
                <a:off x="19431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20574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TextBox 390"/>
              <p:cNvSpPr txBox="1"/>
              <p:nvPr/>
            </p:nvSpPr>
            <p:spPr>
              <a:xfrm>
                <a:off x="21717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22860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3" name="TextBox 392"/>
              <p:cNvSpPr txBox="1"/>
              <p:nvPr/>
            </p:nvSpPr>
            <p:spPr>
              <a:xfrm>
                <a:off x="24003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25146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26289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18288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19431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20574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9" name="TextBox 398"/>
              <p:cNvSpPr txBox="1"/>
              <p:nvPr/>
            </p:nvSpPr>
            <p:spPr>
              <a:xfrm>
                <a:off x="21717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22860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1" name="TextBox 400"/>
              <p:cNvSpPr txBox="1"/>
              <p:nvPr/>
            </p:nvSpPr>
            <p:spPr>
              <a:xfrm>
                <a:off x="24003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2" name="TextBox 401"/>
              <p:cNvSpPr txBox="1"/>
              <p:nvPr/>
            </p:nvSpPr>
            <p:spPr>
              <a:xfrm>
                <a:off x="25146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3" name="TextBox 402"/>
              <p:cNvSpPr txBox="1"/>
              <p:nvPr/>
            </p:nvSpPr>
            <p:spPr>
              <a:xfrm>
                <a:off x="26289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TextBox 403"/>
              <p:cNvSpPr txBox="1"/>
              <p:nvPr/>
            </p:nvSpPr>
            <p:spPr>
              <a:xfrm>
                <a:off x="18288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19431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20574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TextBox 406"/>
              <p:cNvSpPr txBox="1"/>
              <p:nvPr/>
            </p:nvSpPr>
            <p:spPr>
              <a:xfrm>
                <a:off x="21717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8" name="TextBox 407"/>
              <p:cNvSpPr txBox="1"/>
              <p:nvPr/>
            </p:nvSpPr>
            <p:spPr>
              <a:xfrm>
                <a:off x="22860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9" name="TextBox 408"/>
              <p:cNvSpPr txBox="1"/>
              <p:nvPr/>
            </p:nvSpPr>
            <p:spPr>
              <a:xfrm>
                <a:off x="24003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>
                <a:off x="25146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26289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18288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431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20574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21717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22860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24003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>
                <a:off x="25146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26289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>
                <a:off x="18288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19431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20574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21717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22860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5" name="TextBox 424"/>
              <p:cNvSpPr txBox="1"/>
              <p:nvPr/>
            </p:nvSpPr>
            <p:spPr>
              <a:xfrm>
                <a:off x="24003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25146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26289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TextBox 427"/>
              <p:cNvSpPr txBox="1"/>
              <p:nvPr/>
            </p:nvSpPr>
            <p:spPr>
              <a:xfrm>
                <a:off x="18288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19431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TextBox 429"/>
              <p:cNvSpPr txBox="1"/>
              <p:nvPr/>
            </p:nvSpPr>
            <p:spPr>
              <a:xfrm>
                <a:off x="20574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21717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22860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24003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25146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26289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6" name="TextBox 435"/>
              <p:cNvSpPr txBox="1"/>
              <p:nvPr/>
            </p:nvSpPr>
            <p:spPr>
              <a:xfrm>
                <a:off x="18288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19431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20574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21717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0" name="TextBox 439"/>
              <p:cNvSpPr txBox="1"/>
              <p:nvPr/>
            </p:nvSpPr>
            <p:spPr>
              <a:xfrm>
                <a:off x="22860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24003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xtBox 441"/>
              <p:cNvSpPr txBox="1"/>
              <p:nvPr/>
            </p:nvSpPr>
            <p:spPr>
              <a:xfrm>
                <a:off x="25146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>
                <a:off x="26289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18288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19431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6" name="TextBox 445"/>
              <p:cNvSpPr txBox="1"/>
              <p:nvPr/>
            </p:nvSpPr>
            <p:spPr>
              <a:xfrm>
                <a:off x="20574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>
                <a:off x="21717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8" name="TextBox 447"/>
              <p:cNvSpPr txBox="1"/>
              <p:nvPr/>
            </p:nvSpPr>
            <p:spPr>
              <a:xfrm>
                <a:off x="22860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24003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0" name="TextBox 449"/>
              <p:cNvSpPr txBox="1"/>
              <p:nvPr/>
            </p:nvSpPr>
            <p:spPr>
              <a:xfrm>
                <a:off x="25146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26289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4" name="Group 1123"/>
            <p:cNvGrpSpPr/>
            <p:nvPr/>
          </p:nvGrpSpPr>
          <p:grpSpPr>
            <a:xfrm>
              <a:off x="2628900" y="2162175"/>
              <a:ext cx="914400" cy="914400"/>
              <a:chOff x="1828800" y="1600200"/>
              <a:chExt cx="914400" cy="914400"/>
            </a:xfrm>
            <a:solidFill>
              <a:schemeClr val="accent2"/>
            </a:solidFill>
          </p:grpSpPr>
          <p:sp>
            <p:nvSpPr>
              <p:cNvPr id="1125" name="TextBox 1124"/>
              <p:cNvSpPr txBox="1"/>
              <p:nvPr/>
            </p:nvSpPr>
            <p:spPr>
              <a:xfrm>
                <a:off x="18288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6" name="TextBox 1125"/>
              <p:cNvSpPr txBox="1"/>
              <p:nvPr/>
            </p:nvSpPr>
            <p:spPr>
              <a:xfrm>
                <a:off x="19431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7" name="TextBox 1126"/>
              <p:cNvSpPr txBox="1"/>
              <p:nvPr/>
            </p:nvSpPr>
            <p:spPr>
              <a:xfrm>
                <a:off x="20574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8" name="TextBox 1127"/>
              <p:cNvSpPr txBox="1"/>
              <p:nvPr/>
            </p:nvSpPr>
            <p:spPr>
              <a:xfrm>
                <a:off x="21717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TextBox 1128"/>
              <p:cNvSpPr txBox="1"/>
              <p:nvPr/>
            </p:nvSpPr>
            <p:spPr>
              <a:xfrm>
                <a:off x="22860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0" name="TextBox 1129"/>
              <p:cNvSpPr txBox="1"/>
              <p:nvPr/>
            </p:nvSpPr>
            <p:spPr>
              <a:xfrm>
                <a:off x="24003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1" name="TextBox 1130"/>
              <p:cNvSpPr txBox="1"/>
              <p:nvPr/>
            </p:nvSpPr>
            <p:spPr>
              <a:xfrm>
                <a:off x="25146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2" name="TextBox 1131"/>
              <p:cNvSpPr txBox="1"/>
              <p:nvPr/>
            </p:nvSpPr>
            <p:spPr>
              <a:xfrm>
                <a:off x="26289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3" name="TextBox 1132"/>
              <p:cNvSpPr txBox="1"/>
              <p:nvPr/>
            </p:nvSpPr>
            <p:spPr>
              <a:xfrm>
                <a:off x="18288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4" name="TextBox 1133"/>
              <p:cNvSpPr txBox="1"/>
              <p:nvPr/>
            </p:nvSpPr>
            <p:spPr>
              <a:xfrm>
                <a:off x="19431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5" name="TextBox 1134"/>
              <p:cNvSpPr txBox="1"/>
              <p:nvPr/>
            </p:nvSpPr>
            <p:spPr>
              <a:xfrm>
                <a:off x="20574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6" name="TextBox 1135"/>
              <p:cNvSpPr txBox="1"/>
              <p:nvPr/>
            </p:nvSpPr>
            <p:spPr>
              <a:xfrm>
                <a:off x="21717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TextBox 1136"/>
              <p:cNvSpPr txBox="1"/>
              <p:nvPr/>
            </p:nvSpPr>
            <p:spPr>
              <a:xfrm>
                <a:off x="22860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TextBox 1137"/>
              <p:cNvSpPr txBox="1"/>
              <p:nvPr/>
            </p:nvSpPr>
            <p:spPr>
              <a:xfrm>
                <a:off x="24003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9" name="TextBox 1138"/>
              <p:cNvSpPr txBox="1"/>
              <p:nvPr/>
            </p:nvSpPr>
            <p:spPr>
              <a:xfrm>
                <a:off x="25146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0" name="TextBox 1139"/>
              <p:cNvSpPr txBox="1"/>
              <p:nvPr/>
            </p:nvSpPr>
            <p:spPr>
              <a:xfrm>
                <a:off x="26289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1" name="TextBox 1140"/>
              <p:cNvSpPr txBox="1"/>
              <p:nvPr/>
            </p:nvSpPr>
            <p:spPr>
              <a:xfrm>
                <a:off x="18288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2" name="TextBox 1141"/>
              <p:cNvSpPr txBox="1"/>
              <p:nvPr/>
            </p:nvSpPr>
            <p:spPr>
              <a:xfrm>
                <a:off x="19431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3" name="TextBox 1142"/>
              <p:cNvSpPr txBox="1"/>
              <p:nvPr/>
            </p:nvSpPr>
            <p:spPr>
              <a:xfrm>
                <a:off x="20574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4" name="TextBox 1143"/>
              <p:cNvSpPr txBox="1"/>
              <p:nvPr/>
            </p:nvSpPr>
            <p:spPr>
              <a:xfrm>
                <a:off x="21717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5" name="TextBox 1144"/>
              <p:cNvSpPr txBox="1"/>
              <p:nvPr/>
            </p:nvSpPr>
            <p:spPr>
              <a:xfrm>
                <a:off x="22860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6" name="TextBox 1145"/>
              <p:cNvSpPr txBox="1"/>
              <p:nvPr/>
            </p:nvSpPr>
            <p:spPr>
              <a:xfrm>
                <a:off x="24003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7" name="TextBox 1146"/>
              <p:cNvSpPr txBox="1"/>
              <p:nvPr/>
            </p:nvSpPr>
            <p:spPr>
              <a:xfrm>
                <a:off x="25146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8" name="TextBox 1147"/>
              <p:cNvSpPr txBox="1"/>
              <p:nvPr/>
            </p:nvSpPr>
            <p:spPr>
              <a:xfrm>
                <a:off x="26289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9" name="TextBox 1148"/>
              <p:cNvSpPr txBox="1"/>
              <p:nvPr/>
            </p:nvSpPr>
            <p:spPr>
              <a:xfrm>
                <a:off x="18288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0" name="TextBox 1149"/>
              <p:cNvSpPr txBox="1"/>
              <p:nvPr/>
            </p:nvSpPr>
            <p:spPr>
              <a:xfrm>
                <a:off x="19431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1" name="TextBox 1150"/>
              <p:cNvSpPr txBox="1"/>
              <p:nvPr/>
            </p:nvSpPr>
            <p:spPr>
              <a:xfrm>
                <a:off x="20574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2" name="TextBox 1151"/>
              <p:cNvSpPr txBox="1"/>
              <p:nvPr/>
            </p:nvSpPr>
            <p:spPr>
              <a:xfrm>
                <a:off x="21717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3" name="TextBox 1152"/>
              <p:cNvSpPr txBox="1"/>
              <p:nvPr/>
            </p:nvSpPr>
            <p:spPr>
              <a:xfrm>
                <a:off x="22860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4" name="TextBox 1153"/>
              <p:cNvSpPr txBox="1"/>
              <p:nvPr/>
            </p:nvSpPr>
            <p:spPr>
              <a:xfrm>
                <a:off x="24003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5" name="TextBox 1154"/>
              <p:cNvSpPr txBox="1"/>
              <p:nvPr/>
            </p:nvSpPr>
            <p:spPr>
              <a:xfrm>
                <a:off x="25146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6" name="TextBox 1155"/>
              <p:cNvSpPr txBox="1"/>
              <p:nvPr/>
            </p:nvSpPr>
            <p:spPr>
              <a:xfrm>
                <a:off x="26289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7" name="TextBox 1156"/>
              <p:cNvSpPr txBox="1"/>
              <p:nvPr/>
            </p:nvSpPr>
            <p:spPr>
              <a:xfrm>
                <a:off x="18288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8" name="TextBox 1157"/>
              <p:cNvSpPr txBox="1"/>
              <p:nvPr/>
            </p:nvSpPr>
            <p:spPr>
              <a:xfrm>
                <a:off x="19431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9" name="TextBox 1158"/>
              <p:cNvSpPr txBox="1"/>
              <p:nvPr/>
            </p:nvSpPr>
            <p:spPr>
              <a:xfrm>
                <a:off x="20574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0" name="TextBox 1159"/>
              <p:cNvSpPr txBox="1"/>
              <p:nvPr/>
            </p:nvSpPr>
            <p:spPr>
              <a:xfrm>
                <a:off x="21717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1" name="TextBox 1160"/>
              <p:cNvSpPr txBox="1"/>
              <p:nvPr/>
            </p:nvSpPr>
            <p:spPr>
              <a:xfrm>
                <a:off x="22860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2" name="TextBox 1161"/>
              <p:cNvSpPr txBox="1"/>
              <p:nvPr/>
            </p:nvSpPr>
            <p:spPr>
              <a:xfrm>
                <a:off x="24003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3" name="TextBox 1162"/>
              <p:cNvSpPr txBox="1"/>
              <p:nvPr/>
            </p:nvSpPr>
            <p:spPr>
              <a:xfrm>
                <a:off x="25146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4" name="TextBox 1163"/>
              <p:cNvSpPr txBox="1"/>
              <p:nvPr/>
            </p:nvSpPr>
            <p:spPr>
              <a:xfrm>
                <a:off x="26289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5" name="TextBox 1164"/>
              <p:cNvSpPr txBox="1"/>
              <p:nvPr/>
            </p:nvSpPr>
            <p:spPr>
              <a:xfrm>
                <a:off x="18288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6" name="TextBox 1165"/>
              <p:cNvSpPr txBox="1"/>
              <p:nvPr/>
            </p:nvSpPr>
            <p:spPr>
              <a:xfrm>
                <a:off x="19431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7" name="TextBox 1166"/>
              <p:cNvSpPr txBox="1"/>
              <p:nvPr/>
            </p:nvSpPr>
            <p:spPr>
              <a:xfrm>
                <a:off x="20574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8" name="TextBox 1167"/>
              <p:cNvSpPr txBox="1"/>
              <p:nvPr/>
            </p:nvSpPr>
            <p:spPr>
              <a:xfrm>
                <a:off x="21717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9" name="TextBox 1168"/>
              <p:cNvSpPr txBox="1"/>
              <p:nvPr/>
            </p:nvSpPr>
            <p:spPr>
              <a:xfrm>
                <a:off x="22860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0" name="TextBox 1169"/>
              <p:cNvSpPr txBox="1"/>
              <p:nvPr/>
            </p:nvSpPr>
            <p:spPr>
              <a:xfrm>
                <a:off x="24003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1" name="TextBox 1170"/>
              <p:cNvSpPr txBox="1"/>
              <p:nvPr/>
            </p:nvSpPr>
            <p:spPr>
              <a:xfrm>
                <a:off x="25146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2" name="TextBox 1171"/>
              <p:cNvSpPr txBox="1"/>
              <p:nvPr/>
            </p:nvSpPr>
            <p:spPr>
              <a:xfrm>
                <a:off x="2628900" y="21717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3" name="TextBox 1172"/>
              <p:cNvSpPr txBox="1"/>
              <p:nvPr/>
            </p:nvSpPr>
            <p:spPr>
              <a:xfrm>
                <a:off x="18288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4" name="TextBox 1173"/>
              <p:cNvSpPr txBox="1"/>
              <p:nvPr/>
            </p:nvSpPr>
            <p:spPr>
              <a:xfrm>
                <a:off x="19431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5" name="TextBox 1174"/>
              <p:cNvSpPr txBox="1"/>
              <p:nvPr/>
            </p:nvSpPr>
            <p:spPr>
              <a:xfrm>
                <a:off x="20574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6" name="TextBox 1175"/>
              <p:cNvSpPr txBox="1"/>
              <p:nvPr/>
            </p:nvSpPr>
            <p:spPr>
              <a:xfrm>
                <a:off x="21717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7" name="TextBox 1176"/>
              <p:cNvSpPr txBox="1"/>
              <p:nvPr/>
            </p:nvSpPr>
            <p:spPr>
              <a:xfrm>
                <a:off x="22860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8" name="TextBox 1177"/>
              <p:cNvSpPr txBox="1"/>
              <p:nvPr/>
            </p:nvSpPr>
            <p:spPr>
              <a:xfrm>
                <a:off x="24003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9" name="TextBox 1178"/>
              <p:cNvSpPr txBox="1"/>
              <p:nvPr/>
            </p:nvSpPr>
            <p:spPr>
              <a:xfrm>
                <a:off x="25146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0" name="TextBox 1179"/>
              <p:cNvSpPr txBox="1"/>
              <p:nvPr/>
            </p:nvSpPr>
            <p:spPr>
              <a:xfrm>
                <a:off x="26289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1" name="TextBox 1180"/>
              <p:cNvSpPr txBox="1"/>
              <p:nvPr/>
            </p:nvSpPr>
            <p:spPr>
              <a:xfrm>
                <a:off x="18288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2" name="TextBox 1181"/>
              <p:cNvSpPr txBox="1"/>
              <p:nvPr/>
            </p:nvSpPr>
            <p:spPr>
              <a:xfrm>
                <a:off x="19431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3" name="TextBox 1182"/>
              <p:cNvSpPr txBox="1"/>
              <p:nvPr/>
            </p:nvSpPr>
            <p:spPr>
              <a:xfrm>
                <a:off x="20574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4" name="TextBox 1183"/>
              <p:cNvSpPr txBox="1"/>
              <p:nvPr/>
            </p:nvSpPr>
            <p:spPr>
              <a:xfrm>
                <a:off x="21717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5" name="TextBox 1184"/>
              <p:cNvSpPr txBox="1"/>
              <p:nvPr/>
            </p:nvSpPr>
            <p:spPr>
              <a:xfrm>
                <a:off x="22860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6" name="TextBox 1185"/>
              <p:cNvSpPr txBox="1"/>
              <p:nvPr/>
            </p:nvSpPr>
            <p:spPr>
              <a:xfrm>
                <a:off x="24003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7" name="TextBox 1186"/>
              <p:cNvSpPr txBox="1"/>
              <p:nvPr/>
            </p:nvSpPr>
            <p:spPr>
              <a:xfrm>
                <a:off x="25146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8" name="TextBox 1187"/>
              <p:cNvSpPr txBox="1"/>
              <p:nvPr/>
            </p:nvSpPr>
            <p:spPr>
              <a:xfrm>
                <a:off x="26289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8" name="Group 1197"/>
            <p:cNvGrpSpPr/>
            <p:nvPr/>
          </p:nvGrpSpPr>
          <p:grpSpPr>
            <a:xfrm>
              <a:off x="742950" y="2162175"/>
              <a:ext cx="914400" cy="914400"/>
              <a:chOff x="1828800" y="1600200"/>
              <a:chExt cx="914400" cy="91440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199" name="TextBox 1198"/>
              <p:cNvSpPr txBox="1"/>
              <p:nvPr/>
            </p:nvSpPr>
            <p:spPr>
              <a:xfrm>
                <a:off x="18288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0" name="TextBox 1199"/>
              <p:cNvSpPr txBox="1"/>
              <p:nvPr/>
            </p:nvSpPr>
            <p:spPr>
              <a:xfrm>
                <a:off x="19431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1" name="TextBox 1200"/>
              <p:cNvSpPr txBox="1"/>
              <p:nvPr/>
            </p:nvSpPr>
            <p:spPr>
              <a:xfrm>
                <a:off x="20574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2" name="TextBox 1201"/>
              <p:cNvSpPr txBox="1"/>
              <p:nvPr/>
            </p:nvSpPr>
            <p:spPr>
              <a:xfrm>
                <a:off x="21717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3" name="TextBox 1202"/>
              <p:cNvSpPr txBox="1"/>
              <p:nvPr/>
            </p:nvSpPr>
            <p:spPr>
              <a:xfrm>
                <a:off x="22860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4" name="TextBox 1203"/>
              <p:cNvSpPr txBox="1"/>
              <p:nvPr/>
            </p:nvSpPr>
            <p:spPr>
              <a:xfrm>
                <a:off x="24003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5" name="TextBox 1204"/>
              <p:cNvSpPr txBox="1"/>
              <p:nvPr/>
            </p:nvSpPr>
            <p:spPr>
              <a:xfrm>
                <a:off x="25146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6" name="TextBox 1205"/>
              <p:cNvSpPr txBox="1"/>
              <p:nvPr/>
            </p:nvSpPr>
            <p:spPr>
              <a:xfrm>
                <a:off x="26289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7" name="TextBox 1206"/>
              <p:cNvSpPr txBox="1"/>
              <p:nvPr/>
            </p:nvSpPr>
            <p:spPr>
              <a:xfrm>
                <a:off x="18288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8" name="TextBox 1207"/>
              <p:cNvSpPr txBox="1"/>
              <p:nvPr/>
            </p:nvSpPr>
            <p:spPr>
              <a:xfrm>
                <a:off x="19431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9" name="TextBox 1208"/>
              <p:cNvSpPr txBox="1"/>
              <p:nvPr/>
            </p:nvSpPr>
            <p:spPr>
              <a:xfrm>
                <a:off x="20574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0" name="TextBox 1209"/>
              <p:cNvSpPr txBox="1"/>
              <p:nvPr/>
            </p:nvSpPr>
            <p:spPr>
              <a:xfrm>
                <a:off x="21717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1" name="TextBox 1210"/>
              <p:cNvSpPr txBox="1"/>
              <p:nvPr/>
            </p:nvSpPr>
            <p:spPr>
              <a:xfrm>
                <a:off x="22860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2" name="TextBox 1211"/>
              <p:cNvSpPr txBox="1"/>
              <p:nvPr/>
            </p:nvSpPr>
            <p:spPr>
              <a:xfrm>
                <a:off x="24003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3" name="TextBox 1212"/>
              <p:cNvSpPr txBox="1"/>
              <p:nvPr/>
            </p:nvSpPr>
            <p:spPr>
              <a:xfrm>
                <a:off x="25146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4" name="TextBox 1213"/>
              <p:cNvSpPr txBox="1"/>
              <p:nvPr/>
            </p:nvSpPr>
            <p:spPr>
              <a:xfrm>
                <a:off x="26289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5" name="TextBox 1214"/>
              <p:cNvSpPr txBox="1"/>
              <p:nvPr/>
            </p:nvSpPr>
            <p:spPr>
              <a:xfrm>
                <a:off x="18288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6" name="TextBox 1215"/>
              <p:cNvSpPr txBox="1"/>
              <p:nvPr/>
            </p:nvSpPr>
            <p:spPr>
              <a:xfrm>
                <a:off x="19431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7" name="TextBox 1216"/>
              <p:cNvSpPr txBox="1"/>
              <p:nvPr/>
            </p:nvSpPr>
            <p:spPr>
              <a:xfrm>
                <a:off x="20574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8" name="TextBox 1217"/>
              <p:cNvSpPr txBox="1"/>
              <p:nvPr/>
            </p:nvSpPr>
            <p:spPr>
              <a:xfrm>
                <a:off x="21717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9" name="TextBox 1218"/>
              <p:cNvSpPr txBox="1"/>
              <p:nvPr/>
            </p:nvSpPr>
            <p:spPr>
              <a:xfrm>
                <a:off x="22860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0" name="TextBox 1219"/>
              <p:cNvSpPr txBox="1"/>
              <p:nvPr/>
            </p:nvSpPr>
            <p:spPr>
              <a:xfrm>
                <a:off x="24003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1" name="TextBox 1220"/>
              <p:cNvSpPr txBox="1"/>
              <p:nvPr/>
            </p:nvSpPr>
            <p:spPr>
              <a:xfrm>
                <a:off x="25146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TextBox 1221"/>
              <p:cNvSpPr txBox="1"/>
              <p:nvPr/>
            </p:nvSpPr>
            <p:spPr>
              <a:xfrm>
                <a:off x="26289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3" name="TextBox 1222"/>
              <p:cNvSpPr txBox="1"/>
              <p:nvPr/>
            </p:nvSpPr>
            <p:spPr>
              <a:xfrm>
                <a:off x="18288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4" name="TextBox 1223"/>
              <p:cNvSpPr txBox="1"/>
              <p:nvPr/>
            </p:nvSpPr>
            <p:spPr>
              <a:xfrm>
                <a:off x="19431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5" name="TextBox 1224"/>
              <p:cNvSpPr txBox="1"/>
              <p:nvPr/>
            </p:nvSpPr>
            <p:spPr>
              <a:xfrm>
                <a:off x="20574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6" name="TextBox 1225"/>
              <p:cNvSpPr txBox="1"/>
              <p:nvPr/>
            </p:nvSpPr>
            <p:spPr>
              <a:xfrm>
                <a:off x="21717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TextBox 1226"/>
              <p:cNvSpPr txBox="1"/>
              <p:nvPr/>
            </p:nvSpPr>
            <p:spPr>
              <a:xfrm>
                <a:off x="22860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8" name="TextBox 1227"/>
              <p:cNvSpPr txBox="1"/>
              <p:nvPr/>
            </p:nvSpPr>
            <p:spPr>
              <a:xfrm>
                <a:off x="24003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9" name="TextBox 1228"/>
              <p:cNvSpPr txBox="1"/>
              <p:nvPr/>
            </p:nvSpPr>
            <p:spPr>
              <a:xfrm>
                <a:off x="25146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0" name="TextBox 1229"/>
              <p:cNvSpPr txBox="1"/>
              <p:nvPr/>
            </p:nvSpPr>
            <p:spPr>
              <a:xfrm>
                <a:off x="26289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1" name="TextBox 1230"/>
              <p:cNvSpPr txBox="1"/>
              <p:nvPr/>
            </p:nvSpPr>
            <p:spPr>
              <a:xfrm>
                <a:off x="1828800" y="20574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2" name="TextBox 1231"/>
              <p:cNvSpPr txBox="1"/>
              <p:nvPr/>
            </p:nvSpPr>
            <p:spPr>
              <a:xfrm>
                <a:off x="1943100" y="20574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3" name="TextBox 1232"/>
              <p:cNvSpPr txBox="1"/>
              <p:nvPr/>
            </p:nvSpPr>
            <p:spPr>
              <a:xfrm>
                <a:off x="2057400" y="2057400"/>
                <a:ext cx="114300" cy="1143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4" name="TextBox 1233"/>
              <p:cNvSpPr txBox="1"/>
              <p:nvPr/>
            </p:nvSpPr>
            <p:spPr>
              <a:xfrm>
                <a:off x="21717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5" name="TextBox 1234"/>
              <p:cNvSpPr txBox="1"/>
              <p:nvPr/>
            </p:nvSpPr>
            <p:spPr>
              <a:xfrm>
                <a:off x="22860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6" name="TextBox 1235"/>
              <p:cNvSpPr txBox="1"/>
              <p:nvPr/>
            </p:nvSpPr>
            <p:spPr>
              <a:xfrm>
                <a:off x="24003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7" name="TextBox 1236"/>
              <p:cNvSpPr txBox="1"/>
              <p:nvPr/>
            </p:nvSpPr>
            <p:spPr>
              <a:xfrm>
                <a:off x="25146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8" name="TextBox 1237"/>
              <p:cNvSpPr txBox="1"/>
              <p:nvPr/>
            </p:nvSpPr>
            <p:spPr>
              <a:xfrm>
                <a:off x="26289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9" name="TextBox 1238"/>
              <p:cNvSpPr txBox="1"/>
              <p:nvPr/>
            </p:nvSpPr>
            <p:spPr>
              <a:xfrm>
                <a:off x="18288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0" name="TextBox 1239"/>
              <p:cNvSpPr txBox="1"/>
              <p:nvPr/>
            </p:nvSpPr>
            <p:spPr>
              <a:xfrm>
                <a:off x="19431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TextBox 1240"/>
              <p:cNvSpPr txBox="1"/>
              <p:nvPr/>
            </p:nvSpPr>
            <p:spPr>
              <a:xfrm>
                <a:off x="20574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TextBox 1241"/>
              <p:cNvSpPr txBox="1"/>
              <p:nvPr/>
            </p:nvSpPr>
            <p:spPr>
              <a:xfrm>
                <a:off x="21717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3" name="TextBox 1242"/>
              <p:cNvSpPr txBox="1"/>
              <p:nvPr/>
            </p:nvSpPr>
            <p:spPr>
              <a:xfrm>
                <a:off x="22860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4" name="TextBox 1243"/>
              <p:cNvSpPr txBox="1"/>
              <p:nvPr/>
            </p:nvSpPr>
            <p:spPr>
              <a:xfrm>
                <a:off x="24003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5" name="TextBox 1244"/>
              <p:cNvSpPr txBox="1"/>
              <p:nvPr/>
            </p:nvSpPr>
            <p:spPr>
              <a:xfrm>
                <a:off x="25146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6" name="TextBox 1245"/>
              <p:cNvSpPr txBox="1"/>
              <p:nvPr/>
            </p:nvSpPr>
            <p:spPr>
              <a:xfrm>
                <a:off x="26289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7" name="TextBox 1246"/>
              <p:cNvSpPr txBox="1"/>
              <p:nvPr/>
            </p:nvSpPr>
            <p:spPr>
              <a:xfrm>
                <a:off x="18288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8" name="TextBox 1247"/>
              <p:cNvSpPr txBox="1"/>
              <p:nvPr/>
            </p:nvSpPr>
            <p:spPr>
              <a:xfrm>
                <a:off x="19431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9" name="TextBox 1248"/>
              <p:cNvSpPr txBox="1"/>
              <p:nvPr/>
            </p:nvSpPr>
            <p:spPr>
              <a:xfrm>
                <a:off x="20574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0" name="TextBox 1249"/>
              <p:cNvSpPr txBox="1"/>
              <p:nvPr/>
            </p:nvSpPr>
            <p:spPr>
              <a:xfrm>
                <a:off x="21717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1" name="TextBox 1250"/>
              <p:cNvSpPr txBox="1"/>
              <p:nvPr/>
            </p:nvSpPr>
            <p:spPr>
              <a:xfrm>
                <a:off x="22860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2" name="TextBox 1251"/>
              <p:cNvSpPr txBox="1"/>
              <p:nvPr/>
            </p:nvSpPr>
            <p:spPr>
              <a:xfrm>
                <a:off x="24003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3" name="TextBox 1252"/>
              <p:cNvSpPr txBox="1"/>
              <p:nvPr/>
            </p:nvSpPr>
            <p:spPr>
              <a:xfrm>
                <a:off x="25146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4" name="TextBox 1253"/>
              <p:cNvSpPr txBox="1"/>
              <p:nvPr/>
            </p:nvSpPr>
            <p:spPr>
              <a:xfrm>
                <a:off x="2628900" y="22860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5" name="TextBox 1254"/>
              <p:cNvSpPr txBox="1"/>
              <p:nvPr/>
            </p:nvSpPr>
            <p:spPr>
              <a:xfrm>
                <a:off x="18288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6" name="TextBox 1255"/>
              <p:cNvSpPr txBox="1"/>
              <p:nvPr/>
            </p:nvSpPr>
            <p:spPr>
              <a:xfrm>
                <a:off x="19431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7" name="TextBox 1256"/>
              <p:cNvSpPr txBox="1"/>
              <p:nvPr/>
            </p:nvSpPr>
            <p:spPr>
              <a:xfrm>
                <a:off x="20574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8" name="TextBox 1257"/>
              <p:cNvSpPr txBox="1"/>
              <p:nvPr/>
            </p:nvSpPr>
            <p:spPr>
              <a:xfrm>
                <a:off x="21717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9" name="TextBox 1258"/>
              <p:cNvSpPr txBox="1"/>
              <p:nvPr/>
            </p:nvSpPr>
            <p:spPr>
              <a:xfrm>
                <a:off x="22860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0" name="TextBox 1259"/>
              <p:cNvSpPr txBox="1"/>
              <p:nvPr/>
            </p:nvSpPr>
            <p:spPr>
              <a:xfrm>
                <a:off x="24003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1" name="TextBox 1260"/>
              <p:cNvSpPr txBox="1"/>
              <p:nvPr/>
            </p:nvSpPr>
            <p:spPr>
              <a:xfrm>
                <a:off x="25146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2" name="TextBox 1261"/>
              <p:cNvSpPr txBox="1"/>
              <p:nvPr/>
            </p:nvSpPr>
            <p:spPr>
              <a:xfrm>
                <a:off x="2628900" y="24003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2" name="Group 1271"/>
            <p:cNvGrpSpPr/>
            <p:nvPr/>
          </p:nvGrpSpPr>
          <p:grpSpPr>
            <a:xfrm>
              <a:off x="2628900" y="1876425"/>
              <a:ext cx="914400" cy="114300"/>
              <a:chOff x="1828800" y="2628900"/>
              <a:chExt cx="914400" cy="114300"/>
            </a:xfrm>
            <a:solidFill>
              <a:schemeClr val="accent2"/>
            </a:solidFill>
          </p:grpSpPr>
          <p:sp>
            <p:nvSpPr>
              <p:cNvPr id="1273" name="TextBox 1272"/>
              <p:cNvSpPr txBox="1"/>
              <p:nvPr/>
            </p:nvSpPr>
            <p:spPr>
              <a:xfrm>
                <a:off x="18288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TextBox 1273"/>
              <p:cNvSpPr txBox="1"/>
              <p:nvPr/>
            </p:nvSpPr>
            <p:spPr>
              <a:xfrm>
                <a:off x="19431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5" name="TextBox 1274"/>
              <p:cNvSpPr txBox="1"/>
              <p:nvPr/>
            </p:nvSpPr>
            <p:spPr>
              <a:xfrm>
                <a:off x="20574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6" name="TextBox 1275"/>
              <p:cNvSpPr txBox="1"/>
              <p:nvPr/>
            </p:nvSpPr>
            <p:spPr>
              <a:xfrm>
                <a:off x="21717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7" name="TextBox 1276"/>
              <p:cNvSpPr txBox="1"/>
              <p:nvPr/>
            </p:nvSpPr>
            <p:spPr>
              <a:xfrm>
                <a:off x="22860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8" name="TextBox 1277"/>
              <p:cNvSpPr txBox="1"/>
              <p:nvPr/>
            </p:nvSpPr>
            <p:spPr>
              <a:xfrm>
                <a:off x="24003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9" name="TextBox 1278"/>
              <p:cNvSpPr txBox="1"/>
              <p:nvPr/>
            </p:nvSpPr>
            <p:spPr>
              <a:xfrm>
                <a:off x="25146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TextBox 1279"/>
              <p:cNvSpPr txBox="1"/>
              <p:nvPr/>
            </p:nvSpPr>
            <p:spPr>
              <a:xfrm>
                <a:off x="26289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4" name="TextBox 1293"/>
            <p:cNvSpPr txBox="1"/>
            <p:nvPr/>
          </p:nvSpPr>
          <p:spPr>
            <a:xfrm>
              <a:off x="1085850" y="2505075"/>
              <a:ext cx="228600" cy="228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97" name="TextBox 1296"/>
            <p:cNvSpPr txBox="1"/>
            <p:nvPr/>
          </p:nvSpPr>
          <p:spPr>
            <a:xfrm>
              <a:off x="2971800" y="2505075"/>
              <a:ext cx="228600" cy="228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298" name="TextBox 1297"/>
            <p:cNvSpPr txBox="1"/>
            <p:nvPr/>
          </p:nvSpPr>
          <p:spPr>
            <a:xfrm>
              <a:off x="2971799" y="619919"/>
              <a:ext cx="228600" cy="228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99" name="TextBox 1298"/>
            <p:cNvSpPr txBox="1"/>
            <p:nvPr/>
          </p:nvSpPr>
          <p:spPr>
            <a:xfrm>
              <a:off x="1085849" y="619125"/>
              <a:ext cx="228600" cy="228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02" name="Group 1301"/>
            <p:cNvGrpSpPr/>
            <p:nvPr/>
          </p:nvGrpSpPr>
          <p:grpSpPr>
            <a:xfrm>
              <a:off x="742950" y="1879096"/>
              <a:ext cx="914400" cy="114300"/>
              <a:chOff x="1828800" y="2628900"/>
              <a:chExt cx="914400" cy="114300"/>
            </a:xfrm>
            <a:solidFill>
              <a:schemeClr val="accent2"/>
            </a:solidFill>
          </p:grpSpPr>
          <p:sp>
            <p:nvSpPr>
              <p:cNvPr id="1303" name="TextBox 1302"/>
              <p:cNvSpPr txBox="1"/>
              <p:nvPr/>
            </p:nvSpPr>
            <p:spPr>
              <a:xfrm>
                <a:off x="18288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4" name="TextBox 1303"/>
              <p:cNvSpPr txBox="1"/>
              <p:nvPr/>
            </p:nvSpPr>
            <p:spPr>
              <a:xfrm>
                <a:off x="19431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5" name="TextBox 1304"/>
              <p:cNvSpPr txBox="1"/>
              <p:nvPr/>
            </p:nvSpPr>
            <p:spPr>
              <a:xfrm>
                <a:off x="20574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6" name="TextBox 1305"/>
              <p:cNvSpPr txBox="1"/>
              <p:nvPr/>
            </p:nvSpPr>
            <p:spPr>
              <a:xfrm>
                <a:off x="21717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TextBox 1306"/>
              <p:cNvSpPr txBox="1"/>
              <p:nvPr/>
            </p:nvSpPr>
            <p:spPr>
              <a:xfrm>
                <a:off x="22860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8" name="TextBox 1307"/>
              <p:cNvSpPr txBox="1"/>
              <p:nvPr/>
            </p:nvSpPr>
            <p:spPr>
              <a:xfrm>
                <a:off x="24003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9" name="TextBox 1308"/>
              <p:cNvSpPr txBox="1"/>
              <p:nvPr/>
            </p:nvSpPr>
            <p:spPr>
              <a:xfrm>
                <a:off x="25146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0" name="TextBox 1309"/>
              <p:cNvSpPr txBox="1"/>
              <p:nvPr/>
            </p:nvSpPr>
            <p:spPr>
              <a:xfrm>
                <a:off x="26289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13" name="Right Arrow 1312"/>
            <p:cNvSpPr/>
            <p:nvPr/>
          </p:nvSpPr>
          <p:spPr>
            <a:xfrm rot="5400000">
              <a:off x="3143250" y="1593056"/>
              <a:ext cx="171450" cy="171450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26" name="Left Arrow 1325"/>
            <p:cNvSpPr/>
            <p:nvPr/>
          </p:nvSpPr>
          <p:spPr>
            <a:xfrm rot="5400000">
              <a:off x="2857500" y="1590675"/>
              <a:ext cx="171450" cy="171450"/>
            </a:xfrm>
            <a:prstGeom prst="lef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27" name="Right Arrow 1326"/>
            <p:cNvSpPr/>
            <p:nvPr/>
          </p:nvSpPr>
          <p:spPr>
            <a:xfrm rot="5400000">
              <a:off x="1257300" y="1593056"/>
              <a:ext cx="171450" cy="171450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30" name="Group 1329"/>
            <p:cNvGrpSpPr/>
            <p:nvPr/>
          </p:nvGrpSpPr>
          <p:grpSpPr>
            <a:xfrm>
              <a:off x="1828800" y="2162175"/>
              <a:ext cx="114300" cy="914400"/>
              <a:chOff x="2857500" y="1600200"/>
              <a:chExt cx="114300" cy="914400"/>
            </a:xfrm>
            <a:solidFill>
              <a:schemeClr val="accent2"/>
            </a:solidFill>
          </p:grpSpPr>
          <p:sp>
            <p:nvSpPr>
              <p:cNvPr id="1331" name="TextBox 1330"/>
              <p:cNvSpPr txBox="1"/>
              <p:nvPr/>
            </p:nvSpPr>
            <p:spPr>
              <a:xfrm>
                <a:off x="28575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2" name="TextBox 1331"/>
              <p:cNvSpPr txBox="1"/>
              <p:nvPr/>
            </p:nvSpPr>
            <p:spPr>
              <a:xfrm>
                <a:off x="28575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3" name="TextBox 1332"/>
              <p:cNvSpPr txBox="1"/>
              <p:nvPr/>
            </p:nvSpPr>
            <p:spPr>
              <a:xfrm>
                <a:off x="28575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4" name="TextBox 1333"/>
              <p:cNvSpPr txBox="1"/>
              <p:nvPr/>
            </p:nvSpPr>
            <p:spPr>
              <a:xfrm>
                <a:off x="28575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5" name="TextBox 1334"/>
              <p:cNvSpPr txBox="1"/>
              <p:nvPr/>
            </p:nvSpPr>
            <p:spPr>
              <a:xfrm>
                <a:off x="28575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6" name="TextBox 1335"/>
              <p:cNvSpPr txBox="1"/>
              <p:nvPr/>
            </p:nvSpPr>
            <p:spPr>
              <a:xfrm>
                <a:off x="28575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" name="TextBox 1336"/>
              <p:cNvSpPr txBox="1"/>
              <p:nvPr/>
            </p:nvSpPr>
            <p:spPr>
              <a:xfrm>
                <a:off x="28575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8" name="TextBox 1337"/>
              <p:cNvSpPr txBox="1"/>
              <p:nvPr/>
            </p:nvSpPr>
            <p:spPr>
              <a:xfrm>
                <a:off x="28575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9" name="Left Arrow 1338"/>
            <p:cNvSpPr/>
            <p:nvPr/>
          </p:nvSpPr>
          <p:spPr>
            <a:xfrm>
              <a:off x="2057400" y="2676525"/>
              <a:ext cx="171450" cy="171450"/>
            </a:xfrm>
            <a:prstGeom prst="lef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0" name="Right Arrow 1339"/>
            <p:cNvSpPr/>
            <p:nvPr/>
          </p:nvSpPr>
          <p:spPr>
            <a:xfrm>
              <a:off x="2057399" y="504825"/>
              <a:ext cx="171450" cy="171450"/>
            </a:xfrm>
            <a:prstGeom prst="righ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2" name="Left Arrow 1341"/>
            <p:cNvSpPr/>
            <p:nvPr/>
          </p:nvSpPr>
          <p:spPr>
            <a:xfrm>
              <a:off x="2057400" y="790575"/>
              <a:ext cx="171450" cy="171450"/>
            </a:xfrm>
            <a:prstGeom prst="leftArrow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967" name="Group 1966"/>
            <p:cNvGrpSpPr/>
            <p:nvPr/>
          </p:nvGrpSpPr>
          <p:grpSpPr>
            <a:xfrm>
              <a:off x="2343148" y="273340"/>
              <a:ext cx="114300" cy="914400"/>
              <a:chOff x="2857500" y="1600200"/>
              <a:chExt cx="114300" cy="914400"/>
            </a:xfrm>
            <a:solidFill>
              <a:schemeClr val="accent2"/>
            </a:solidFill>
          </p:grpSpPr>
          <p:sp>
            <p:nvSpPr>
              <p:cNvPr id="1968" name="TextBox 1967"/>
              <p:cNvSpPr txBox="1"/>
              <p:nvPr/>
            </p:nvSpPr>
            <p:spPr>
              <a:xfrm>
                <a:off x="2857500" y="16002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9" name="TextBox 1968"/>
              <p:cNvSpPr txBox="1"/>
              <p:nvPr/>
            </p:nvSpPr>
            <p:spPr>
              <a:xfrm>
                <a:off x="2857500" y="17145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0" name="TextBox 1969"/>
              <p:cNvSpPr txBox="1"/>
              <p:nvPr/>
            </p:nvSpPr>
            <p:spPr>
              <a:xfrm>
                <a:off x="2857500" y="18288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1" name="TextBox 1970"/>
              <p:cNvSpPr txBox="1"/>
              <p:nvPr/>
            </p:nvSpPr>
            <p:spPr>
              <a:xfrm>
                <a:off x="2857500" y="19431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2" name="TextBox 1971"/>
              <p:cNvSpPr txBox="1"/>
              <p:nvPr/>
            </p:nvSpPr>
            <p:spPr>
              <a:xfrm>
                <a:off x="2857500" y="20574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3" name="TextBox 1972"/>
              <p:cNvSpPr txBox="1"/>
              <p:nvPr/>
            </p:nvSpPr>
            <p:spPr>
              <a:xfrm>
                <a:off x="2857500" y="2171700"/>
                <a:ext cx="114300" cy="114300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4" name="TextBox 1973"/>
              <p:cNvSpPr txBox="1"/>
              <p:nvPr/>
            </p:nvSpPr>
            <p:spPr>
              <a:xfrm>
                <a:off x="2857500" y="22860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5" name="TextBox 1974"/>
              <p:cNvSpPr txBox="1"/>
              <p:nvPr/>
            </p:nvSpPr>
            <p:spPr>
              <a:xfrm>
                <a:off x="2857500" y="24003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85" name="Group 1984"/>
            <p:cNvGrpSpPr/>
            <p:nvPr/>
          </p:nvGrpSpPr>
          <p:grpSpPr>
            <a:xfrm>
              <a:off x="2628899" y="1355951"/>
              <a:ext cx="914400" cy="114300"/>
              <a:chOff x="1828800" y="2628900"/>
              <a:chExt cx="914400" cy="114300"/>
            </a:xfrm>
            <a:solidFill>
              <a:schemeClr val="accent2"/>
            </a:solidFill>
          </p:grpSpPr>
          <p:sp>
            <p:nvSpPr>
              <p:cNvPr id="1986" name="TextBox 1985"/>
              <p:cNvSpPr txBox="1"/>
              <p:nvPr/>
            </p:nvSpPr>
            <p:spPr>
              <a:xfrm>
                <a:off x="18288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7" name="TextBox 1986"/>
              <p:cNvSpPr txBox="1"/>
              <p:nvPr/>
            </p:nvSpPr>
            <p:spPr>
              <a:xfrm>
                <a:off x="19431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8" name="TextBox 1987"/>
              <p:cNvSpPr txBox="1"/>
              <p:nvPr/>
            </p:nvSpPr>
            <p:spPr>
              <a:xfrm>
                <a:off x="20574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9" name="TextBox 1988"/>
              <p:cNvSpPr txBox="1"/>
              <p:nvPr/>
            </p:nvSpPr>
            <p:spPr>
              <a:xfrm>
                <a:off x="21717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0" name="TextBox 1989"/>
              <p:cNvSpPr txBox="1"/>
              <p:nvPr/>
            </p:nvSpPr>
            <p:spPr>
              <a:xfrm>
                <a:off x="22860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1" name="TextBox 1990"/>
              <p:cNvSpPr txBox="1"/>
              <p:nvPr/>
            </p:nvSpPr>
            <p:spPr>
              <a:xfrm>
                <a:off x="24003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2" name="TextBox 1991"/>
              <p:cNvSpPr txBox="1"/>
              <p:nvPr/>
            </p:nvSpPr>
            <p:spPr>
              <a:xfrm>
                <a:off x="25146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3" name="TextBox 1992"/>
              <p:cNvSpPr txBox="1"/>
              <p:nvPr/>
            </p:nvSpPr>
            <p:spPr>
              <a:xfrm>
                <a:off x="2628900" y="2628900"/>
                <a:ext cx="114300" cy="114300"/>
              </a:xfrm>
              <a:prstGeom prst="rect">
                <a:avLst/>
              </a:prstGeom>
              <a:grpFill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94" name="Group 1993"/>
            <p:cNvGrpSpPr/>
            <p:nvPr/>
          </p:nvGrpSpPr>
          <p:grpSpPr>
            <a:xfrm>
              <a:off x="742950" y="1359126"/>
              <a:ext cx="914400" cy="114300"/>
              <a:chOff x="1828800" y="2628900"/>
              <a:chExt cx="914400" cy="114300"/>
            </a:xfrm>
            <a:solidFill>
              <a:schemeClr val="accent2"/>
            </a:solidFill>
          </p:grpSpPr>
          <p:sp>
            <p:nvSpPr>
              <p:cNvPr id="1995" name="TextBox 1994"/>
              <p:cNvSpPr txBox="1"/>
              <p:nvPr/>
            </p:nvSpPr>
            <p:spPr>
              <a:xfrm>
                <a:off x="18288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1996" name="TextBox 1995"/>
              <p:cNvSpPr txBox="1"/>
              <p:nvPr/>
            </p:nvSpPr>
            <p:spPr>
              <a:xfrm>
                <a:off x="19431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1997" name="TextBox 1996"/>
              <p:cNvSpPr txBox="1"/>
              <p:nvPr/>
            </p:nvSpPr>
            <p:spPr>
              <a:xfrm>
                <a:off x="20574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1998" name="TextBox 1997"/>
              <p:cNvSpPr txBox="1"/>
              <p:nvPr/>
            </p:nvSpPr>
            <p:spPr>
              <a:xfrm>
                <a:off x="21717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1999" name="TextBox 1998"/>
              <p:cNvSpPr txBox="1"/>
              <p:nvPr/>
            </p:nvSpPr>
            <p:spPr>
              <a:xfrm>
                <a:off x="22860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000" name="TextBox 1999"/>
              <p:cNvSpPr txBox="1"/>
              <p:nvPr/>
            </p:nvSpPr>
            <p:spPr>
              <a:xfrm>
                <a:off x="24003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001" name="TextBox 2000"/>
              <p:cNvSpPr txBox="1"/>
              <p:nvPr/>
            </p:nvSpPr>
            <p:spPr>
              <a:xfrm>
                <a:off x="25146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002" name="TextBox 2001"/>
              <p:cNvSpPr txBox="1"/>
              <p:nvPr/>
            </p:nvSpPr>
            <p:spPr>
              <a:xfrm>
                <a:off x="2628900" y="26289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>
                <a:defPPr>
                  <a:defRPr lang="en-US"/>
                </a:defPPr>
                <a:lvl1pPr algn="ctr">
                  <a:defRPr sz="1200">
                    <a:solidFill>
                      <a:schemeClr val="tx1"/>
                    </a:solidFill>
                  </a:defRPr>
                </a:lvl1pPr>
              </a:lstStyle>
              <a:p>
                <a:endParaRPr lang="en-US" dirty="0"/>
              </a:p>
            </p:txBody>
          </p:sp>
        </p:grpSp>
        <p:grpSp>
          <p:nvGrpSpPr>
            <p:cNvPr id="2003" name="Group 2002"/>
            <p:cNvGrpSpPr/>
            <p:nvPr/>
          </p:nvGrpSpPr>
          <p:grpSpPr>
            <a:xfrm>
              <a:off x="2343148" y="2166874"/>
              <a:ext cx="114300" cy="914400"/>
              <a:chOff x="2857500" y="1600200"/>
              <a:chExt cx="114300" cy="914400"/>
            </a:xfrm>
            <a:solidFill>
              <a:schemeClr val="accent2"/>
            </a:solidFill>
          </p:grpSpPr>
          <p:sp>
            <p:nvSpPr>
              <p:cNvPr id="2004" name="TextBox 2003"/>
              <p:cNvSpPr txBox="1"/>
              <p:nvPr/>
            </p:nvSpPr>
            <p:spPr>
              <a:xfrm>
                <a:off x="2857500" y="16002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5" name="TextBox 2004"/>
              <p:cNvSpPr txBox="1"/>
              <p:nvPr/>
            </p:nvSpPr>
            <p:spPr>
              <a:xfrm>
                <a:off x="2857500" y="17145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6" name="TextBox 2005"/>
              <p:cNvSpPr txBox="1"/>
              <p:nvPr/>
            </p:nvSpPr>
            <p:spPr>
              <a:xfrm>
                <a:off x="2857500" y="18288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7" name="TextBox 2006"/>
              <p:cNvSpPr txBox="1"/>
              <p:nvPr/>
            </p:nvSpPr>
            <p:spPr>
              <a:xfrm>
                <a:off x="2857500" y="19431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8" name="TextBox 2007"/>
              <p:cNvSpPr txBox="1"/>
              <p:nvPr/>
            </p:nvSpPr>
            <p:spPr>
              <a:xfrm>
                <a:off x="2857500" y="20574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9" name="TextBox 2008"/>
              <p:cNvSpPr txBox="1"/>
              <p:nvPr/>
            </p:nvSpPr>
            <p:spPr>
              <a:xfrm>
                <a:off x="2857500" y="21717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0" name="TextBox 2009"/>
              <p:cNvSpPr txBox="1"/>
              <p:nvPr/>
            </p:nvSpPr>
            <p:spPr>
              <a:xfrm>
                <a:off x="2857500" y="22860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1" name="TextBox 2010"/>
              <p:cNvSpPr txBox="1"/>
              <p:nvPr/>
            </p:nvSpPr>
            <p:spPr>
              <a:xfrm>
                <a:off x="2857500" y="2400300"/>
                <a:ext cx="114300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prstDash val="sysDot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 anchorCtr="1">
                <a:noAutofit/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Futurized</a:t>
            </a:r>
            <a:r>
              <a:rPr lang="en-US" dirty="0"/>
              <a:t> 2D </a:t>
            </a:r>
            <a:r>
              <a:rPr lang="en-US" dirty="0" smtClean="0"/>
              <a:t>Jacobi: </a:t>
            </a:r>
            <a:r>
              <a:rPr lang="en-US" dirty="0" err="1" smtClean="0"/>
              <a:t>Timestep</a:t>
            </a:r>
            <a:r>
              <a:rPr lang="en-US" dirty="0" smtClean="0"/>
              <a:t> i</a:t>
            </a:r>
            <a:endParaRPr lang="en-US" dirty="0"/>
          </a:p>
        </p:txBody>
      </p:sp>
      <p:grpSp>
        <p:nvGrpSpPr>
          <p:cNvPr id="347" name="Group 346"/>
          <p:cNvGrpSpPr/>
          <p:nvPr/>
        </p:nvGrpSpPr>
        <p:grpSpPr>
          <a:xfrm>
            <a:off x="5966535" y="2000252"/>
            <a:ext cx="4987104" cy="1988087"/>
            <a:chOff x="4720119" y="1580668"/>
            <a:chExt cx="4987104" cy="1988087"/>
          </a:xfrm>
        </p:grpSpPr>
        <p:sp>
          <p:nvSpPr>
            <p:cNvPr id="348" name="Oval 347"/>
            <p:cNvSpPr/>
            <p:nvPr/>
          </p:nvSpPr>
          <p:spPr>
            <a:xfrm>
              <a:off x="5541213" y="3218560"/>
              <a:ext cx="1189612" cy="350195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 rot="5400000">
              <a:off x="4314498" y="1986289"/>
              <a:ext cx="1175658" cy="364415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Straight Connector 349"/>
            <p:cNvCxnSpPr>
              <a:stCxn id="349" idx="0"/>
              <a:endCxn id="352" idx="1"/>
            </p:cNvCxnSpPr>
            <p:nvPr/>
          </p:nvCxnSpPr>
          <p:spPr>
            <a:xfrm>
              <a:off x="5084535" y="2168497"/>
              <a:ext cx="3424924" cy="10758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stCxn id="348" idx="6"/>
              <a:endCxn id="352" idx="1"/>
            </p:cNvCxnSpPr>
            <p:nvPr/>
          </p:nvCxnSpPr>
          <p:spPr>
            <a:xfrm flipV="1">
              <a:off x="6730825" y="3244334"/>
              <a:ext cx="1778634" cy="1493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TextBox 351"/>
            <p:cNvSpPr txBox="1"/>
            <p:nvPr/>
          </p:nvSpPr>
          <p:spPr>
            <a:xfrm>
              <a:off x="8509459" y="305966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Channels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04437" y="2147207"/>
            <a:ext cx="1630458" cy="369332"/>
            <a:chOff x="2004437" y="2147207"/>
            <a:chExt cx="1630458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263366" y="2147207"/>
              <a:ext cx="137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Timestep</a:t>
              </a:r>
              <a:r>
                <a:rPr lang="en-US" dirty="0" smtClean="0"/>
                <a:t>: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2004437" y="2261135"/>
              <a:ext cx="149290" cy="146957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39</a:t>
            </a:fld>
            <a:endParaRPr lang="en-US"/>
          </a:p>
        </p:txBody>
      </p:sp>
      <p:grpSp>
        <p:nvGrpSpPr>
          <p:cNvPr id="358" name="Group 357"/>
          <p:cNvGrpSpPr/>
          <p:nvPr/>
        </p:nvGrpSpPr>
        <p:grpSpPr>
          <a:xfrm>
            <a:off x="1876301" y="2959181"/>
            <a:ext cx="2671984" cy="2045378"/>
            <a:chOff x="4628120" y="1375529"/>
            <a:chExt cx="2671984" cy="2045378"/>
          </a:xfrm>
        </p:grpSpPr>
        <p:cxnSp>
          <p:nvCxnSpPr>
            <p:cNvPr id="361" name="Straight Connector 360"/>
            <p:cNvCxnSpPr>
              <a:stCxn id="437" idx="1"/>
              <a:endCxn id="363" idx="3"/>
            </p:cNvCxnSpPr>
            <p:nvPr/>
          </p:nvCxnSpPr>
          <p:spPr>
            <a:xfrm flipH="1">
              <a:off x="6012871" y="1375529"/>
              <a:ext cx="1212588" cy="18607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1224" idx="0"/>
              <a:endCxn id="363" idx="3"/>
            </p:cNvCxnSpPr>
            <p:nvPr/>
          </p:nvCxnSpPr>
          <p:spPr>
            <a:xfrm flipH="1" flipV="1">
              <a:off x="6012871" y="3236241"/>
              <a:ext cx="1287233" cy="497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TextBox 362"/>
            <p:cNvSpPr txBox="1"/>
            <p:nvPr/>
          </p:nvSpPr>
          <p:spPr>
            <a:xfrm>
              <a:off x="4628120" y="3051575"/>
              <a:ext cx="138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artitions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8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Laplace’s Equation on a Regular Grid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CD1A7E-7C28-00A3-E09C-56A7C46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B074F-702B-E140-A03C-3260FCF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331" y="4674905"/>
            <a:ext cx="5190386" cy="292174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821909" y="3633468"/>
            <a:ext cx="350875" cy="861238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97731" y="3715549"/>
            <a:ext cx="216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Discretization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48" y="5327477"/>
            <a:ext cx="6986864" cy="408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029" y="1816043"/>
            <a:ext cx="4197393" cy="1677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25" y="1928219"/>
            <a:ext cx="1079500" cy="11176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0800000">
            <a:off x="9230960" y="3633468"/>
            <a:ext cx="350875" cy="861238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616431" y="4861834"/>
            <a:ext cx="887971" cy="585426"/>
            <a:chOff x="993992" y="4624528"/>
            <a:chExt cx="887971" cy="585426"/>
          </a:xfrm>
        </p:grpSpPr>
        <p:sp>
          <p:nvSpPr>
            <p:cNvPr id="16" name="Line Callout 1 15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-173677"/>
                <a:gd name="adj2" fmla="val 48941"/>
                <a:gd name="adj3" fmla="val -1307"/>
                <a:gd name="adj4" fmla="val 1718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81465" y="2053657"/>
            <a:ext cx="4773168" cy="2587752"/>
          </a:xfrm>
        </p:spPr>
      </p:pic>
      <p:sp>
        <p:nvSpPr>
          <p:cNvPr id="21" name="TextBox 20"/>
          <p:cNvSpPr txBox="1"/>
          <p:nvPr/>
        </p:nvSpPr>
        <p:spPr>
          <a:xfrm>
            <a:off x="1088478" y="5609141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values </a:t>
            </a:r>
            <a:r>
              <a:rPr lang="en-US" dirty="0"/>
              <a:t>of </a:t>
            </a:r>
            <a:r>
              <a:rPr lang="en-US" dirty="0" smtClean="0"/>
              <a:t>each</a:t>
            </a:r>
            <a:br>
              <a:rPr lang="en-US" dirty="0" smtClean="0"/>
            </a:br>
            <a:r>
              <a:rPr lang="en-US" dirty="0" smtClean="0"/>
              <a:t>point </a:t>
            </a:r>
            <a:r>
              <a:rPr lang="en-US" dirty="0"/>
              <a:t>on the </a:t>
            </a:r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1815" y="5886140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average of its </a:t>
            </a:r>
            <a:r>
              <a:rPr lang="en-US" dirty="0" smtClean="0"/>
              <a:t>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787631" y="2000250"/>
            <a:ext cx="1194318" cy="1172806"/>
            <a:chOff x="5486400" y="1600200"/>
            <a:chExt cx="914400" cy="914400"/>
          </a:xfrm>
        </p:grpSpPr>
        <p:sp>
          <p:nvSpPr>
            <p:cNvPr id="283" name="TextBox 282"/>
            <p:cNvSpPr txBox="1"/>
            <p:nvPr/>
          </p:nvSpPr>
          <p:spPr>
            <a:xfrm>
              <a:off x="5486400" y="1600200"/>
              <a:ext cx="9144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5486400" y="1714500"/>
              <a:ext cx="914400" cy="690562"/>
              <a:chOff x="5486400" y="1714500"/>
              <a:chExt cx="914400" cy="690562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>
                <a:off x="5486400" y="17145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5486400" y="18288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5486400" y="19431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5486400" y="20574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5486400" y="21764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5486400" y="2286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5486400" y="24050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/>
            <p:cNvGrpSpPr/>
            <p:nvPr/>
          </p:nvGrpSpPr>
          <p:grpSpPr>
            <a:xfrm>
              <a:off x="5600700" y="1600200"/>
              <a:ext cx="685800" cy="914400"/>
              <a:chOff x="5600700" y="1600200"/>
              <a:chExt cx="685800" cy="914400"/>
            </a:xfrm>
          </p:grpSpPr>
          <p:cxnSp>
            <p:nvCxnSpPr>
              <p:cNvPr id="286" name="Straight Connector 285"/>
              <p:cNvCxnSpPr/>
              <p:nvPr/>
            </p:nvCxnSpPr>
            <p:spPr>
              <a:xfrm>
                <a:off x="56007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57150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58293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59436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60579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61722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62865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8" name="Title 3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Futurized</a:t>
            </a:r>
            <a:r>
              <a:rPr lang="en-US" dirty="0" smtClean="0"/>
              <a:t> 2D </a:t>
            </a:r>
            <a:r>
              <a:rPr lang="en-US" dirty="0"/>
              <a:t>Jacobi : </a:t>
            </a:r>
            <a:r>
              <a:rPr lang="en-US" dirty="0" err="1" smtClean="0"/>
              <a:t>Timestep</a:t>
            </a:r>
            <a:r>
              <a:rPr lang="en-US" dirty="0" smtClean="0"/>
              <a:t> i+1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42603" y="2000250"/>
            <a:ext cx="149290" cy="1172806"/>
            <a:chOff x="2857500" y="1600200"/>
            <a:chExt cx="114300" cy="914400"/>
          </a:xfrm>
          <a:solidFill>
            <a:schemeClr val="accent2"/>
          </a:solidFill>
        </p:grpSpPr>
        <p:sp>
          <p:nvSpPr>
            <p:cNvPr id="380" name="TextBox 379"/>
            <p:cNvSpPr txBox="1"/>
            <p:nvPr/>
          </p:nvSpPr>
          <p:spPr>
            <a:xfrm>
              <a:off x="28575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8575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28575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28575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8575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28575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28575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8575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6712986" y="2073550"/>
            <a:ext cx="1194318" cy="1172806"/>
            <a:chOff x="5188986" y="2073550"/>
            <a:chExt cx="1194318" cy="1172806"/>
          </a:xfrm>
        </p:grpSpPr>
        <p:sp>
          <p:nvSpPr>
            <p:cNvPr id="391" name="TextBox 390"/>
            <p:cNvSpPr txBox="1"/>
            <p:nvPr/>
          </p:nvSpPr>
          <p:spPr>
            <a:xfrm>
              <a:off x="5188986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5338276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5487566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5636855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5786145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5935435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6084725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6234014" y="2073550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5188986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5338276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5487566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5636855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5786145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5935435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6084725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6234014" y="2220151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5188986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5338276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5487566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5636855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5786145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5935435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6084725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6234014" y="23667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5188986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5338276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5487566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5636855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5786145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5935435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6084725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6234014" y="2513352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5188986" y="2659953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5338276" y="2659953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5487566" y="2659953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5636855" y="2659953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5786145" y="2659953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5935435" y="2659953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6084725" y="2659953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6234014" y="2659953"/>
              <a:ext cx="149290" cy="146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5188986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5338276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5487566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5636855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5786145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5935435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6084725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6234014" y="2806554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5188986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5338276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5487566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5636855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5786145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5935435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6084725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6234014" y="29531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5188986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5338276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9" name="TextBox 448"/>
            <p:cNvSpPr txBox="1"/>
            <p:nvPr/>
          </p:nvSpPr>
          <p:spPr>
            <a:xfrm>
              <a:off x="5487566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5636855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5786145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5935435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6084725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4" name="TextBox 453"/>
            <p:cNvSpPr txBox="1"/>
            <p:nvPr/>
          </p:nvSpPr>
          <p:spPr>
            <a:xfrm>
              <a:off x="6234014" y="3099755"/>
              <a:ext cx="149290" cy="14660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24350" y="3392958"/>
            <a:ext cx="1194318" cy="146601"/>
            <a:chOff x="1828800" y="2628900"/>
            <a:chExt cx="914400" cy="1143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72" name="TextBox 371"/>
            <p:cNvSpPr txBox="1"/>
            <p:nvPr/>
          </p:nvSpPr>
          <p:spPr>
            <a:xfrm>
              <a:off x="18288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19431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20574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1717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76" name="TextBox 375"/>
            <p:cNvSpPr txBox="1"/>
            <p:nvPr/>
          </p:nvSpPr>
          <p:spPr>
            <a:xfrm>
              <a:off x="22860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24003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25146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26289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24350" y="2000250"/>
            <a:ext cx="1194318" cy="1172806"/>
            <a:chOff x="1828800" y="1600200"/>
            <a:chExt cx="914400" cy="914400"/>
          </a:xfrm>
          <a:solidFill>
            <a:schemeClr val="accent2"/>
          </a:solidFill>
        </p:grpSpPr>
        <p:sp>
          <p:nvSpPr>
            <p:cNvPr id="308" name="TextBox 307"/>
            <p:cNvSpPr txBox="1"/>
            <p:nvPr/>
          </p:nvSpPr>
          <p:spPr>
            <a:xfrm>
              <a:off x="18288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9431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0574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21717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22860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4003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5146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26289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18288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19431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20574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1717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22860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24003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25146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26289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8288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19431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20574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21717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2860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24003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25146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6289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8288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9431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0574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21717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22860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4003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25146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6289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18288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9431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20574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21717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22860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24003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5146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26289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18288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9431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20574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21717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22860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24003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5146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6289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18288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19431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20574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21717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2860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4003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25146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6289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8288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9431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0574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21717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22860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4003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25146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26289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14407" y="2000250"/>
            <a:ext cx="149290" cy="1172806"/>
            <a:chOff x="5486400" y="2571750"/>
            <a:chExt cx="114300" cy="914400"/>
          </a:xfrm>
        </p:grpSpPr>
        <p:sp>
          <p:nvSpPr>
            <p:cNvPr id="274" name="TextBox 273"/>
            <p:cNvSpPr txBox="1"/>
            <p:nvPr/>
          </p:nvSpPr>
          <p:spPr>
            <a:xfrm>
              <a:off x="5486400" y="2571750"/>
              <a:ext cx="1143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5486400" y="2686050"/>
              <a:ext cx="114300" cy="690562"/>
              <a:chOff x="5486400" y="1714500"/>
              <a:chExt cx="914400" cy="690562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>
                <a:off x="5486400" y="17145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5486400" y="18288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5486400" y="19431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5486400" y="20574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5486400" y="21764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5486400" y="2286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5486400" y="24050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787631" y="3392958"/>
            <a:ext cx="1194318" cy="146601"/>
            <a:chOff x="7315200" y="2400300"/>
            <a:chExt cx="914400" cy="114300"/>
          </a:xfrm>
        </p:grpSpPr>
        <p:sp>
          <p:nvSpPr>
            <p:cNvPr id="265" name="TextBox 264"/>
            <p:cNvSpPr txBox="1"/>
            <p:nvPr/>
          </p:nvSpPr>
          <p:spPr>
            <a:xfrm>
              <a:off x="7315200" y="2400300"/>
              <a:ext cx="914400" cy="114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7429500" y="2400300"/>
              <a:ext cx="685800" cy="114300"/>
              <a:chOff x="5600700" y="1600200"/>
              <a:chExt cx="685800" cy="914400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56007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57150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58293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59436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0579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1722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2865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6787631" y="4419162"/>
            <a:ext cx="1194318" cy="1172806"/>
            <a:chOff x="1828800" y="1600200"/>
            <a:chExt cx="914400" cy="914400"/>
          </a:xfrm>
          <a:solidFill>
            <a:schemeClr val="accent2"/>
          </a:solidFill>
        </p:grpSpPr>
        <p:sp>
          <p:nvSpPr>
            <p:cNvPr id="137" name="TextBox 136"/>
            <p:cNvSpPr txBox="1"/>
            <p:nvPr/>
          </p:nvSpPr>
          <p:spPr>
            <a:xfrm>
              <a:off x="18288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9431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574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717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2860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4003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5146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6289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8288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431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574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717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2860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003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5146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289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8288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9431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0574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1717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2860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4003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5146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6289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8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9431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574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1717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2860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4003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5146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6289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8288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9431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574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717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2860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4003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5146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6289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288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9431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0574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1717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2860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4003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5146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6289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8288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9431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0574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1717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2860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4003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5146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6289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8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9431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0574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717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2860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4003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5146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6289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14407" y="4419162"/>
            <a:ext cx="149290" cy="1172806"/>
            <a:chOff x="2857500" y="1600200"/>
            <a:chExt cx="114300" cy="914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2857500" y="16002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857500" y="17145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857500" y="18288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857500" y="19431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857500" y="20574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57500" y="21717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857500" y="22860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57500" y="24003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350" y="4419162"/>
            <a:ext cx="1194318" cy="1172806"/>
            <a:chOff x="1828800" y="1600200"/>
            <a:chExt cx="914400" cy="914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5" name="TextBox 64"/>
            <p:cNvSpPr txBox="1"/>
            <p:nvPr/>
          </p:nvSpPr>
          <p:spPr>
            <a:xfrm>
              <a:off x="18288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431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574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717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860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003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146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289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288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431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574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717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860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003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146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289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288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431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574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717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860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003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146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6289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88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1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574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717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860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003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5146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6289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28800" y="20574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43100" y="20574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57400" y="2057400"/>
              <a:ext cx="114300" cy="114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717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60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003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5146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289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288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431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0574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717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860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4003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146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6289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288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431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0574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717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860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4003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146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6289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288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9431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574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1717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860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003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146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6289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7631" y="4052661"/>
            <a:ext cx="1194318" cy="146601"/>
            <a:chOff x="1828800" y="2628900"/>
            <a:chExt cx="914400" cy="114300"/>
          </a:xfrm>
          <a:solidFill>
            <a:schemeClr val="accent2"/>
          </a:solidFill>
        </p:grpSpPr>
        <p:sp>
          <p:nvSpPr>
            <p:cNvPr id="57" name="TextBox 56"/>
            <p:cNvSpPr txBox="1"/>
            <p:nvPr/>
          </p:nvSpPr>
          <p:spPr>
            <a:xfrm>
              <a:off x="18288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431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574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717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860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003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146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289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72219" y="4858965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5500" y="4858965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0854" y="2513354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2218" y="2440053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24350" y="4056087"/>
            <a:ext cx="1194318" cy="146601"/>
            <a:chOff x="1828800" y="2628900"/>
            <a:chExt cx="914400" cy="114300"/>
          </a:xfrm>
          <a:solidFill>
            <a:schemeClr val="accent2"/>
          </a:solidFill>
        </p:grpSpPr>
        <p:sp>
          <p:nvSpPr>
            <p:cNvPr id="41" name="TextBox 40"/>
            <p:cNvSpPr txBox="1"/>
            <p:nvPr/>
          </p:nvSpPr>
          <p:spPr>
            <a:xfrm>
              <a:off x="18288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431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574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717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860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003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46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289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 rot="5400000">
            <a:off x="7461453" y="3687197"/>
            <a:ext cx="219901" cy="223935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 rot="5400000">
            <a:off x="7088228" y="3684143"/>
            <a:ext cx="219901" cy="22393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4998172" y="3687197"/>
            <a:ext cx="219901" cy="223935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42603" y="4419162"/>
            <a:ext cx="149290" cy="1172806"/>
            <a:chOff x="2857500" y="1600200"/>
            <a:chExt cx="114300" cy="914400"/>
          </a:xfrm>
          <a:solidFill>
            <a:schemeClr val="accent2"/>
          </a:solidFill>
        </p:grpSpPr>
        <p:sp>
          <p:nvSpPr>
            <p:cNvPr id="33" name="TextBox 32"/>
            <p:cNvSpPr txBox="1"/>
            <p:nvPr/>
          </p:nvSpPr>
          <p:spPr>
            <a:xfrm>
              <a:off x="28575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575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575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75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575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575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575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75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Left Arrow 28"/>
          <p:cNvSpPr/>
          <p:nvPr/>
        </p:nvSpPr>
        <p:spPr>
          <a:xfrm>
            <a:off x="6041183" y="5078866"/>
            <a:ext cx="223935" cy="219901"/>
          </a:xfrm>
          <a:prstGeom prst="lef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041182" y="2293452"/>
            <a:ext cx="223935" cy="21990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041183" y="2659954"/>
            <a:ext cx="223935" cy="219901"/>
          </a:xfrm>
          <a:prstGeom prst="lef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9" name="Group 388"/>
          <p:cNvGrpSpPr/>
          <p:nvPr/>
        </p:nvGrpSpPr>
        <p:grpSpPr>
          <a:xfrm>
            <a:off x="2004437" y="2147207"/>
            <a:ext cx="1630458" cy="369332"/>
            <a:chOff x="2004437" y="2147207"/>
            <a:chExt cx="1630458" cy="369332"/>
          </a:xfrm>
        </p:grpSpPr>
        <p:sp>
          <p:nvSpPr>
            <p:cNvPr id="455" name="TextBox 454"/>
            <p:cNvSpPr txBox="1"/>
            <p:nvPr/>
          </p:nvSpPr>
          <p:spPr>
            <a:xfrm>
              <a:off x="2263366" y="2147207"/>
              <a:ext cx="137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Timestep</a:t>
              </a:r>
              <a:r>
                <a:rPr lang="en-US" dirty="0" smtClean="0"/>
                <a:t>: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2004437" y="2261135"/>
              <a:ext cx="149290" cy="146957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1999624" y="2574544"/>
            <a:ext cx="1898160" cy="369332"/>
            <a:chOff x="2004437" y="2147207"/>
            <a:chExt cx="1898160" cy="369332"/>
          </a:xfrm>
        </p:grpSpPr>
        <p:sp>
          <p:nvSpPr>
            <p:cNvPr id="458" name="TextBox 457"/>
            <p:cNvSpPr txBox="1"/>
            <p:nvPr/>
          </p:nvSpPr>
          <p:spPr>
            <a:xfrm>
              <a:off x="2263366" y="2147207"/>
              <a:ext cx="1639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Timestep</a:t>
              </a:r>
              <a:r>
                <a:rPr lang="en-US" dirty="0" smtClean="0"/>
                <a:t>: i+1</a:t>
              </a:r>
              <a:endParaRPr lang="en-US" dirty="0"/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2004437" y="2261135"/>
              <a:ext cx="149290" cy="14695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3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Futurized</a:t>
            </a:r>
            <a:r>
              <a:rPr lang="en-US" dirty="0"/>
              <a:t> 2D </a:t>
            </a:r>
            <a:r>
              <a:rPr lang="en-US" dirty="0"/>
              <a:t>Jacobi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42603" y="2000250"/>
            <a:ext cx="149290" cy="1172806"/>
            <a:chOff x="2857500" y="1600200"/>
            <a:chExt cx="114300" cy="914400"/>
          </a:xfrm>
          <a:solidFill>
            <a:schemeClr val="accent2"/>
          </a:solidFill>
        </p:grpSpPr>
        <p:sp>
          <p:nvSpPr>
            <p:cNvPr id="380" name="TextBox 379"/>
            <p:cNvSpPr txBox="1"/>
            <p:nvPr/>
          </p:nvSpPr>
          <p:spPr>
            <a:xfrm>
              <a:off x="28575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8575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28575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28575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8575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28575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28575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8575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24350" y="2000250"/>
            <a:ext cx="1194318" cy="1172806"/>
            <a:chOff x="1828800" y="1600200"/>
            <a:chExt cx="914400" cy="914400"/>
          </a:xfrm>
          <a:solidFill>
            <a:schemeClr val="accent2"/>
          </a:solidFill>
        </p:grpSpPr>
        <p:sp>
          <p:nvSpPr>
            <p:cNvPr id="308" name="TextBox 307"/>
            <p:cNvSpPr txBox="1"/>
            <p:nvPr/>
          </p:nvSpPr>
          <p:spPr>
            <a:xfrm>
              <a:off x="18288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19431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0574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21717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22860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4003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25146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26289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18288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19431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20574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1717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22860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24003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25146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26289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8288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19431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20574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21717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2860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24003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25146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6289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8288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9431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0574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21717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22860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4003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25146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6289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18288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9431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20574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21717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22860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24003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25146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26289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18288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9431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20574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21717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22860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24003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5146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6289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18288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19431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20574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21717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2860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4003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25146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6289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8288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9431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0574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21717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22860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4003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25146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26289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7958" y="2073550"/>
            <a:ext cx="149290" cy="1172806"/>
            <a:chOff x="2857500" y="1600200"/>
            <a:chExt cx="114300" cy="914400"/>
          </a:xfrm>
          <a:solidFill>
            <a:schemeClr val="accent1"/>
          </a:solidFill>
        </p:grpSpPr>
        <p:sp>
          <p:nvSpPr>
            <p:cNvPr id="300" name="TextBox 299"/>
            <p:cNvSpPr txBox="1"/>
            <p:nvPr/>
          </p:nvSpPr>
          <p:spPr>
            <a:xfrm>
              <a:off x="28575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8575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28575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28575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28575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28575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28575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8575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87631" y="2000250"/>
            <a:ext cx="1194318" cy="1172806"/>
            <a:chOff x="5486400" y="1600200"/>
            <a:chExt cx="914400" cy="914400"/>
          </a:xfrm>
        </p:grpSpPr>
        <p:sp>
          <p:nvSpPr>
            <p:cNvPr id="283" name="TextBox 282"/>
            <p:cNvSpPr txBox="1"/>
            <p:nvPr/>
          </p:nvSpPr>
          <p:spPr>
            <a:xfrm>
              <a:off x="5486400" y="1600200"/>
              <a:ext cx="9144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5486400" y="1714500"/>
              <a:ext cx="914400" cy="690562"/>
              <a:chOff x="5486400" y="1714500"/>
              <a:chExt cx="914400" cy="690562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>
                <a:off x="5486400" y="17145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5486400" y="18288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5486400" y="19431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5486400" y="20574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5486400" y="21764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5486400" y="2286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5486400" y="24050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/>
            <p:cNvGrpSpPr/>
            <p:nvPr/>
          </p:nvGrpSpPr>
          <p:grpSpPr>
            <a:xfrm>
              <a:off x="5600700" y="1600200"/>
              <a:ext cx="685800" cy="914400"/>
              <a:chOff x="5600700" y="1600200"/>
              <a:chExt cx="685800" cy="914400"/>
            </a:xfrm>
          </p:grpSpPr>
          <p:cxnSp>
            <p:nvCxnSpPr>
              <p:cNvPr id="286" name="Straight Connector 285"/>
              <p:cNvCxnSpPr/>
              <p:nvPr/>
            </p:nvCxnSpPr>
            <p:spPr>
              <a:xfrm>
                <a:off x="56007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57150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58293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59436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60579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61722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62865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6414407" y="2000250"/>
            <a:ext cx="149290" cy="1172806"/>
            <a:chOff x="5486400" y="2571750"/>
            <a:chExt cx="114300" cy="914400"/>
          </a:xfrm>
        </p:grpSpPr>
        <p:sp>
          <p:nvSpPr>
            <p:cNvPr id="274" name="TextBox 273"/>
            <p:cNvSpPr txBox="1"/>
            <p:nvPr/>
          </p:nvSpPr>
          <p:spPr>
            <a:xfrm>
              <a:off x="5486400" y="2571750"/>
              <a:ext cx="1143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5486400" y="2686050"/>
              <a:ext cx="114300" cy="690562"/>
              <a:chOff x="5486400" y="1714500"/>
              <a:chExt cx="914400" cy="690562"/>
            </a:xfrm>
          </p:grpSpPr>
          <p:cxnSp>
            <p:nvCxnSpPr>
              <p:cNvPr id="276" name="Straight Connector 275"/>
              <p:cNvCxnSpPr/>
              <p:nvPr/>
            </p:nvCxnSpPr>
            <p:spPr>
              <a:xfrm>
                <a:off x="5486400" y="17145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5486400" y="18288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5486400" y="19431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5486400" y="20574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5486400" y="21764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5486400" y="2286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5486400" y="2405062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787631" y="3392958"/>
            <a:ext cx="1194318" cy="146601"/>
            <a:chOff x="7315200" y="2400300"/>
            <a:chExt cx="914400" cy="114300"/>
          </a:xfrm>
        </p:grpSpPr>
        <p:sp>
          <p:nvSpPr>
            <p:cNvPr id="265" name="TextBox 264"/>
            <p:cNvSpPr txBox="1"/>
            <p:nvPr/>
          </p:nvSpPr>
          <p:spPr>
            <a:xfrm>
              <a:off x="7315200" y="2400300"/>
              <a:ext cx="914400" cy="114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7429500" y="2400300"/>
              <a:ext cx="685800" cy="114300"/>
              <a:chOff x="5600700" y="1600200"/>
              <a:chExt cx="685800" cy="914400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56007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57150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58293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59436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0579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1722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286500" y="160020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6712986" y="2073550"/>
            <a:ext cx="1194318" cy="1172806"/>
            <a:chOff x="1828800" y="1600200"/>
            <a:chExt cx="914400" cy="914400"/>
          </a:xfrm>
          <a:solidFill>
            <a:schemeClr val="accent1"/>
          </a:solidFill>
        </p:grpSpPr>
        <p:sp>
          <p:nvSpPr>
            <p:cNvPr id="201" name="TextBox 200"/>
            <p:cNvSpPr txBox="1"/>
            <p:nvPr/>
          </p:nvSpPr>
          <p:spPr>
            <a:xfrm>
              <a:off x="18288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9431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0574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1717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2860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4003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5146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6289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8288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431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0574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1717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2860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4003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5146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6289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18288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9431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0574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717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2860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4003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5146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6289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8288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9431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20574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1717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2860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4003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25146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6289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8288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9431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0574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1717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22860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24003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25146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6289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8288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9431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574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21717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22860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4003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25146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26289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18288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19431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20574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1717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22860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24003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5146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6289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8288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9431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20574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21717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22860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4003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25146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26289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7631" y="4419162"/>
            <a:ext cx="1194318" cy="1172806"/>
            <a:chOff x="1828800" y="1600200"/>
            <a:chExt cx="914400" cy="914400"/>
          </a:xfrm>
          <a:solidFill>
            <a:schemeClr val="accent2"/>
          </a:solidFill>
        </p:grpSpPr>
        <p:sp>
          <p:nvSpPr>
            <p:cNvPr id="137" name="TextBox 136"/>
            <p:cNvSpPr txBox="1"/>
            <p:nvPr/>
          </p:nvSpPr>
          <p:spPr>
            <a:xfrm>
              <a:off x="18288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9431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574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717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2860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4003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5146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6289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8288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431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574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717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2860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003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5146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6289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8288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9431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0574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1717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2860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4003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5146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6289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8288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9431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574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1717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2860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4003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5146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6289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8288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9431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0574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717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2860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4003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5146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6289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288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9431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0574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1717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2860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4003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5146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628900" y="21717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8288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9431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0574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1717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2860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4003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25146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6289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288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9431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0574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717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2860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4003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5146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6289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350" y="4419162"/>
            <a:ext cx="1194318" cy="1172806"/>
            <a:chOff x="1828800" y="1600200"/>
            <a:chExt cx="914400" cy="914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5" name="TextBox 64"/>
            <p:cNvSpPr txBox="1"/>
            <p:nvPr/>
          </p:nvSpPr>
          <p:spPr>
            <a:xfrm>
              <a:off x="18288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431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574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717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860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003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146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289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288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431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574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717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860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003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146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289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288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431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574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717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860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003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146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6289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88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1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574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717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860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003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5146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6289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28800" y="20574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43100" y="20574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057400" y="2057400"/>
              <a:ext cx="114300" cy="114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717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60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003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5146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289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288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431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0574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717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860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4003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146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6289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288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431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0574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717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860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4003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5146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628900" y="22860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288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9431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574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1717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2860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003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146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628900" y="24003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7631" y="4052661"/>
            <a:ext cx="1194318" cy="146601"/>
            <a:chOff x="1828800" y="2628900"/>
            <a:chExt cx="914400" cy="114300"/>
          </a:xfrm>
          <a:solidFill>
            <a:schemeClr val="accent2"/>
          </a:solidFill>
        </p:grpSpPr>
        <p:sp>
          <p:nvSpPr>
            <p:cNvPr id="57" name="TextBox 56"/>
            <p:cNvSpPr txBox="1"/>
            <p:nvPr/>
          </p:nvSpPr>
          <p:spPr>
            <a:xfrm>
              <a:off x="18288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431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574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717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860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003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146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289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12986" y="4125962"/>
            <a:ext cx="1194318" cy="146601"/>
            <a:chOff x="1828800" y="2628900"/>
            <a:chExt cx="914400" cy="114300"/>
          </a:xfrm>
          <a:solidFill>
            <a:schemeClr val="accent1"/>
          </a:solidFill>
        </p:grpSpPr>
        <p:sp>
          <p:nvSpPr>
            <p:cNvPr id="49" name="TextBox 48"/>
            <p:cNvSpPr txBox="1"/>
            <p:nvPr/>
          </p:nvSpPr>
          <p:spPr>
            <a:xfrm>
              <a:off x="18288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431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574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7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860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003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146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289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72219" y="4858965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5500" y="4858965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0854" y="2513354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2218" y="2440053"/>
            <a:ext cx="298580" cy="2932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24350" y="4056087"/>
            <a:ext cx="1194318" cy="146601"/>
            <a:chOff x="1828800" y="2628900"/>
            <a:chExt cx="914400" cy="114300"/>
          </a:xfrm>
          <a:solidFill>
            <a:schemeClr val="accent2"/>
          </a:solidFill>
        </p:grpSpPr>
        <p:sp>
          <p:nvSpPr>
            <p:cNvPr id="41" name="TextBox 40"/>
            <p:cNvSpPr txBox="1"/>
            <p:nvPr/>
          </p:nvSpPr>
          <p:spPr>
            <a:xfrm>
              <a:off x="18288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431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574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717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860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003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46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28900" y="26289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 rot="5400000">
            <a:off x="7461453" y="3687197"/>
            <a:ext cx="219901" cy="223935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7405472" y="3710531"/>
            <a:ext cx="219901" cy="223935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 rot="5400000">
            <a:off x="7088228" y="3684143"/>
            <a:ext cx="219901" cy="22393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4998172" y="3687197"/>
            <a:ext cx="219901" cy="223935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42603" y="4419162"/>
            <a:ext cx="149290" cy="1172806"/>
            <a:chOff x="2857500" y="1600200"/>
            <a:chExt cx="114300" cy="914400"/>
          </a:xfrm>
          <a:solidFill>
            <a:schemeClr val="accent2"/>
          </a:solidFill>
        </p:grpSpPr>
        <p:sp>
          <p:nvSpPr>
            <p:cNvPr id="33" name="TextBox 32"/>
            <p:cNvSpPr txBox="1"/>
            <p:nvPr/>
          </p:nvSpPr>
          <p:spPr>
            <a:xfrm>
              <a:off x="2857500" y="16002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57500" y="17145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57500" y="18288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7500" y="19431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57500" y="20574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57500" y="2171700"/>
              <a:ext cx="114300" cy="114300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57500" y="22860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7500" y="2400300"/>
              <a:ext cx="114300" cy="114300"/>
            </a:xfrm>
            <a:prstGeom prst="rect">
              <a:avLst/>
            </a:prstGeom>
            <a:grpFill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Left Arrow 28"/>
          <p:cNvSpPr/>
          <p:nvPr/>
        </p:nvSpPr>
        <p:spPr>
          <a:xfrm>
            <a:off x="6041183" y="5078866"/>
            <a:ext cx="223935" cy="219901"/>
          </a:xfrm>
          <a:prstGeom prst="lef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041182" y="2293452"/>
            <a:ext cx="223935" cy="21990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041183" y="2659954"/>
            <a:ext cx="223935" cy="219901"/>
          </a:xfrm>
          <a:prstGeom prst="lef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6003861" y="2721038"/>
            <a:ext cx="223935" cy="219901"/>
          </a:xfrm>
          <a:prstGeom prst="lef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9" name="Group 388"/>
          <p:cNvGrpSpPr/>
          <p:nvPr/>
        </p:nvGrpSpPr>
        <p:grpSpPr>
          <a:xfrm>
            <a:off x="4324350" y="3392958"/>
            <a:ext cx="1194318" cy="146601"/>
            <a:chOff x="1828800" y="2628900"/>
            <a:chExt cx="914400" cy="1143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0" name="TextBox 389"/>
            <p:cNvSpPr txBox="1"/>
            <p:nvPr/>
          </p:nvSpPr>
          <p:spPr>
            <a:xfrm>
              <a:off x="18288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19431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20574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1717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22860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24003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25146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2628900" y="26289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</p:grpSp>
      <p:grpSp>
        <p:nvGrpSpPr>
          <p:cNvPr id="398" name="Group 397"/>
          <p:cNvGrpSpPr/>
          <p:nvPr/>
        </p:nvGrpSpPr>
        <p:grpSpPr>
          <a:xfrm>
            <a:off x="6414407" y="4419162"/>
            <a:ext cx="149290" cy="1172806"/>
            <a:chOff x="2857500" y="1600200"/>
            <a:chExt cx="114300" cy="914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99" name="TextBox 398"/>
            <p:cNvSpPr txBox="1"/>
            <p:nvPr/>
          </p:nvSpPr>
          <p:spPr>
            <a:xfrm>
              <a:off x="2857500" y="16002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2857500" y="17145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2857500" y="18288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857500" y="19431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2857500" y="20574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2857500" y="21717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2857500" y="22860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2857500" y="2400300"/>
              <a:ext cx="1143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prstDash val="sysDot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endParaRPr lang="en-US" dirty="0"/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2004437" y="2147207"/>
            <a:ext cx="1630458" cy="369332"/>
            <a:chOff x="2004437" y="2147207"/>
            <a:chExt cx="1630458" cy="369332"/>
          </a:xfrm>
        </p:grpSpPr>
        <p:sp>
          <p:nvSpPr>
            <p:cNvPr id="408" name="TextBox 407"/>
            <p:cNvSpPr txBox="1"/>
            <p:nvPr/>
          </p:nvSpPr>
          <p:spPr>
            <a:xfrm>
              <a:off x="2263366" y="2147207"/>
              <a:ext cx="1371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Timestep</a:t>
              </a:r>
              <a:r>
                <a:rPr lang="en-US" dirty="0" smtClean="0"/>
                <a:t>: </a:t>
              </a:r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2004437" y="2261135"/>
              <a:ext cx="149290" cy="146957"/>
            </a:xfrm>
            <a:prstGeom prst="rect">
              <a:avLst/>
            </a:prstGeom>
            <a:solidFill>
              <a:schemeClr val="accent2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1999624" y="2574544"/>
            <a:ext cx="1898160" cy="369332"/>
            <a:chOff x="2004437" y="2147207"/>
            <a:chExt cx="1898160" cy="369332"/>
          </a:xfrm>
        </p:grpSpPr>
        <p:sp>
          <p:nvSpPr>
            <p:cNvPr id="411" name="TextBox 410"/>
            <p:cNvSpPr txBox="1"/>
            <p:nvPr/>
          </p:nvSpPr>
          <p:spPr>
            <a:xfrm>
              <a:off x="2263366" y="2147207"/>
              <a:ext cx="1639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Timestep</a:t>
              </a:r>
              <a:r>
                <a:rPr lang="en-US" dirty="0" smtClean="0"/>
                <a:t>: i+1</a:t>
              </a:r>
              <a:endParaRPr lang="en-US" dirty="0"/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2004437" y="2261135"/>
              <a:ext cx="149290" cy="14695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 anchor="ctr" anchorCtr="1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Futurized</a:t>
            </a:r>
            <a:r>
              <a:rPr lang="en-US" dirty="0"/>
              <a:t> 2D </a:t>
            </a:r>
            <a:r>
              <a:rPr lang="en-US" dirty="0"/>
              <a:t>Jacobi : </a:t>
            </a:r>
            <a:r>
              <a:rPr lang="en-US" dirty="0" smtClean="0"/>
              <a:t>Main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2" indent="0"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execute this for each partition concurrently</a:t>
            </a:r>
          </a:p>
          <a:p>
            <a:pPr marL="548640" lvl="2" indent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hpx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>
                <a:solidFill>
                  <a:srgbClr val="880000"/>
                </a:solidFill>
                <a:latin typeface="Consolas" panose="020B0609020204030204" pitchFamily="49" charset="0"/>
              </a:rPr>
              <a:t>future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simulate(</a:t>
            </a:r>
            <a:r>
              <a:rPr lang="de-DE" sz="1800" dirty="0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de-DE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de-DE" sz="1800" dirty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de-DE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steps)</a:t>
            </a:r>
          </a:p>
          <a:p>
            <a:pPr marL="548640" lvl="2" indent="0">
              <a:buNone/>
            </a:pPr>
            <a:r>
              <a:rPr lang="de-DE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de-DE" sz="1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for</a:t>
            </a:r>
            <a:r>
              <a:rPr lang="de-DE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de-DE" sz="1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de-DE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800" dirty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de-DE" sz="18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de-DE" sz="1800" dirty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de-DE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de-DE" sz="1800" dirty="0">
                <a:solidFill>
                  <a:srgbClr val="000000"/>
                </a:solidFill>
                <a:latin typeface="Consolas" panose="020B0609020204030204" pitchFamily="49" charset="0"/>
              </a:rPr>
              <a:t>steps; ++</a:t>
            </a:r>
            <a:r>
              <a:rPr lang="de-DE" sz="1800" dirty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de-DE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640" lvl="2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r>
              <a:rPr lang="en-US" sz="1800" dirty="0" smtClean="0">
                <a:solidFill>
                  <a:srgbClr val="880000"/>
                </a:solidFill>
                <a:latin typeface="Consolas" panose="020B0609020204030204" pitchFamily="49" charset="0"/>
              </a:rPr>
              <a:t>        </a:t>
            </a:r>
            <a:r>
              <a:rPr lang="en-US" sz="1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co_await</a:t>
            </a:r>
            <a:r>
              <a:rPr lang="en-US" sz="1800" dirty="0" smtClean="0">
                <a:solidFill>
                  <a:srgbClr val="88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perform_one_time_step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640" lvl="2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548640" lvl="2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548640" lvl="2" indent="0">
              <a:buNone/>
            </a:pPr>
            <a:endParaRPr lang="en-US" sz="15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942497" cy="1397124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Timestep</a:t>
            </a:r>
            <a:r>
              <a:rPr lang="en-US" dirty="0" smtClean="0"/>
              <a:t>: Update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97172" cy="4351337"/>
          </a:xfrm>
        </p:spPr>
        <p:txBody>
          <a:bodyPr>
            <a:normAutofit/>
          </a:bodyPr>
          <a:lstStyle/>
          <a:p>
            <a:pPr marL="822960" lvl="3" indent="0"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future&lt;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80000"/>
                </a:solidFill>
                <a:latin typeface="Consolas" panose="020B0609020204030204" pitchFamily="49" charset="0"/>
              </a:rPr>
              <a:t>upper_boundary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same for other boundaries</a:t>
            </a:r>
          </a:p>
          <a:p>
            <a:pPr marL="274320" lvl="1" indent="0"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future&lt;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0080"/>
                </a:solidFill>
                <a:latin typeface="Consolas" panose="020B0609020204030204" pitchFamily="49" charset="0"/>
              </a:rPr>
              <a:t>perform_one_time_step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Update our boundaries from neighbors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when_all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upper_boundary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right_boundary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    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lower_boundary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left_boundary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320" lvl="1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Apply stencil to partition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80"/>
                </a:solidFill>
                <a:latin typeface="Consolas" panose="020B0609020204030204" pitchFamily="49" charset="0"/>
              </a:rPr>
              <a:t>for_loop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(par(task), min + 1, max - 1,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[&amp;](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80"/>
                </a:solidFill>
                <a:latin typeface="Consolas" panose="020B0609020204030204" pitchFamily="49" charset="0"/>
              </a:rPr>
              <a:t>idx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apply stencil to each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inner point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});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822960" lvl="3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Timestep</a:t>
            </a:r>
            <a:r>
              <a:rPr lang="en-US" dirty="0" smtClean="0"/>
              <a:t>: </a:t>
            </a:r>
            <a:r>
              <a:rPr lang="en-US" dirty="0" smtClean="0"/>
              <a:t>Ghost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758429" cy="4351337"/>
          </a:xfrm>
        </p:spPr>
        <p:txBody>
          <a:bodyPr>
            <a:normAutofit/>
          </a:bodyPr>
          <a:lstStyle/>
          <a:p>
            <a:pPr marL="822960" lvl="3" indent="0"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future&lt;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880000"/>
                </a:solidFill>
                <a:latin typeface="Consolas" panose="020B0609020204030204" pitchFamily="49" charset="0"/>
              </a:rPr>
              <a:t>upper_boundary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Update upper boundary from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upper neighbor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000080"/>
                </a:solidFill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channel_up_from.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8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process upper ghost-zone data using received data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80"/>
                </a:solidFill>
                <a:latin typeface="Consolas" panose="020B0609020204030204" pitchFamily="49" charset="0"/>
              </a:rPr>
              <a:t>for_loop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1, size(</a:t>
            </a:r>
            <a:r>
              <a:rPr lang="en-US" dirty="0">
                <a:solidFill>
                  <a:srgbClr val="000080"/>
                </a:solidFill>
                <a:latin typeface="Consolas" panose="020B060902020403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- 1,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[&amp;](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80"/>
                </a:solidFill>
                <a:latin typeface="Consolas" panose="020B0609020204030204" pitchFamily="49" charset="0"/>
              </a:rPr>
              <a:t>idx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apply stencil to each point in data */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});</a:t>
            </a:r>
          </a:p>
          <a:p>
            <a:pPr marL="274320" lvl="1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send new ghost zone data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back to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upper neighbor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co_await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channel_up_to.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80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 + 1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822960" lvl="3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smtClean="0"/>
              <a:t>Jacobi, Fully Parallelized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Partitions are distributed across machine</a:t>
            </a:r>
          </a:p>
          <a:p>
            <a:r>
              <a:rPr lang="en-US" sz="2000" dirty="0" smtClean="0"/>
              <a:t>More partitions per node (locality) than cores</a:t>
            </a:r>
          </a:p>
          <a:p>
            <a:pPr lvl="1"/>
            <a:r>
              <a:rPr lang="en-US" sz="1800" dirty="0" smtClean="0"/>
              <a:t>Oversubscription</a:t>
            </a:r>
          </a:p>
          <a:p>
            <a:r>
              <a:rPr lang="en-US" sz="2000" dirty="0" smtClean="0"/>
              <a:t>Code equivalent regardless whether neighboring partition is on the same node</a:t>
            </a:r>
          </a:p>
          <a:p>
            <a:r>
              <a:rPr lang="en-US" sz="2000" dirty="0" smtClean="0"/>
              <a:t>Overlap of communication and computation</a:t>
            </a:r>
          </a:p>
          <a:p>
            <a:pPr lvl="1"/>
            <a:r>
              <a:rPr lang="en-US" sz="1800" dirty="0" smtClean="0"/>
              <a:t>More parallelism (work) than compute resources (cores)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  <a:r>
              <a:rPr lang="en-US" dirty="0" smtClean="0"/>
              <a:t> is the most important principle in distributed parallelization (correctness first)</a:t>
            </a:r>
          </a:p>
          <a:p>
            <a:r>
              <a:rPr lang="en-US" dirty="0" smtClean="0"/>
              <a:t>SPMD has high degree of self-similarity </a:t>
            </a:r>
            <a:r>
              <a:rPr lang="mr-IN" dirty="0" smtClean="0"/>
              <a:t>–</a:t>
            </a:r>
            <a:r>
              <a:rPr lang="en-US" dirty="0" smtClean="0"/>
              <a:t> solving global problem is same as solving local problem </a:t>
            </a:r>
            <a:r>
              <a:rPr lang="mr-IN" dirty="0" smtClean="0"/>
              <a:t>–</a:t>
            </a:r>
            <a:r>
              <a:rPr lang="en-US" dirty="0" smtClean="0"/>
              <a:t> communication enforces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as-if</a:t>
            </a:r>
          </a:p>
          <a:p>
            <a:r>
              <a:rPr lang="en-US" dirty="0" smtClean="0"/>
              <a:t>Ubiquitous compute / communicate </a:t>
            </a:r>
            <a:r>
              <a:rPr lang="en-US" dirty="0" smtClean="0"/>
              <a:t>cycle</a:t>
            </a:r>
          </a:p>
          <a:p>
            <a:r>
              <a:rPr lang="en-US" dirty="0" smtClean="0"/>
              <a:t>Adding asynchrony helps decoupling localities</a:t>
            </a:r>
          </a:p>
          <a:p>
            <a:r>
              <a:rPr lang="en-US" dirty="0" smtClean="0"/>
              <a:t>Adding local parallelism is orthogonal </a:t>
            </a:r>
            <a:r>
              <a:rPr lang="en-US" smtClean="0"/>
              <a:t>and straight-forward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A5D9D-95BE-3638-7167-2E72CD08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847DDE-7AE6-D84A-8ED9-960B82EC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Laplace’s Equation on a Regular Grid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DF091-B7CD-D456-0A37-9A2919AA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BD59D-29DA-9247-9B37-3B32596B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25" y="3013601"/>
            <a:ext cx="4586462" cy="268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0" y="3596438"/>
            <a:ext cx="5698569" cy="225069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873685" y="3487974"/>
            <a:ext cx="887971" cy="585426"/>
            <a:chOff x="993992" y="4624528"/>
            <a:chExt cx="887971" cy="585426"/>
          </a:xfrm>
        </p:grpSpPr>
        <p:sp>
          <p:nvSpPr>
            <p:cNvPr id="23" name="Line Callout 1 22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209047"/>
                <a:gd name="adj2" fmla="val -148075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033636" y="4809282"/>
            <a:ext cx="1011589" cy="595848"/>
            <a:chOff x="9281786" y="752566"/>
            <a:chExt cx="1011589" cy="595848"/>
          </a:xfrm>
        </p:grpSpPr>
        <p:sp>
          <p:nvSpPr>
            <p:cNvPr id="28" name="Line Callout 1 27"/>
            <p:cNvSpPr/>
            <p:nvPr/>
          </p:nvSpPr>
          <p:spPr>
            <a:xfrm>
              <a:off x="9281786" y="752566"/>
              <a:ext cx="1011589" cy="595848"/>
            </a:xfrm>
            <a:prstGeom prst="borderCallout1">
              <a:avLst>
                <a:gd name="adj1" fmla="val 5418"/>
                <a:gd name="adj2" fmla="val -96768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5780" y="928225"/>
              <a:ext cx="863600" cy="2794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972401" y="3449365"/>
            <a:ext cx="1042029" cy="585426"/>
            <a:chOff x="2844634" y="4779599"/>
            <a:chExt cx="1042029" cy="585426"/>
          </a:xfrm>
        </p:grpSpPr>
        <p:sp>
          <p:nvSpPr>
            <p:cNvPr id="32" name="Line Callout 1 31"/>
            <p:cNvSpPr/>
            <p:nvPr/>
          </p:nvSpPr>
          <p:spPr>
            <a:xfrm>
              <a:off x="2844634" y="4779599"/>
              <a:ext cx="1042029" cy="585426"/>
            </a:xfrm>
            <a:prstGeom prst="borderCallout1">
              <a:avLst>
                <a:gd name="adj1" fmla="val 140527"/>
                <a:gd name="adj2" fmla="val 142847"/>
                <a:gd name="adj3" fmla="val 100401"/>
                <a:gd name="adj4" fmla="val 9892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7745" y="4976923"/>
              <a:ext cx="863600" cy="2794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882555" y="4906896"/>
            <a:ext cx="1052784" cy="585426"/>
            <a:chOff x="2844635" y="5082708"/>
            <a:chExt cx="1052784" cy="585426"/>
          </a:xfrm>
        </p:grpSpPr>
        <p:sp>
          <p:nvSpPr>
            <p:cNvPr id="36" name="Line Callout 1 35"/>
            <p:cNvSpPr/>
            <p:nvPr/>
          </p:nvSpPr>
          <p:spPr>
            <a:xfrm>
              <a:off x="2844635" y="5082708"/>
              <a:ext cx="1052784" cy="585426"/>
            </a:xfrm>
            <a:prstGeom prst="borderCallout1">
              <a:avLst>
                <a:gd name="adj1" fmla="val -37461"/>
                <a:gd name="adj2" fmla="val 206879"/>
                <a:gd name="adj3" fmla="val 53180"/>
                <a:gd name="adj4" fmla="val 10162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7695" y="5235721"/>
              <a:ext cx="863600" cy="2794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506748" y="6146890"/>
            <a:ext cx="1178504" cy="585426"/>
            <a:chOff x="945256" y="5082708"/>
            <a:chExt cx="1178504" cy="585426"/>
          </a:xfrm>
        </p:grpSpPr>
        <p:sp>
          <p:nvSpPr>
            <p:cNvPr id="40" name="Line Callout 1 39"/>
            <p:cNvSpPr/>
            <p:nvPr/>
          </p:nvSpPr>
          <p:spPr>
            <a:xfrm>
              <a:off x="945256" y="5082708"/>
              <a:ext cx="1178504" cy="585426"/>
            </a:xfrm>
            <a:prstGeom prst="borderCallout1">
              <a:avLst>
                <a:gd name="adj1" fmla="val -159147"/>
                <a:gd name="adj2" fmla="val 83666"/>
                <a:gd name="adj3" fmla="val 4142"/>
                <a:gd name="adj4" fmla="val 6627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2708" y="5229591"/>
              <a:ext cx="863600" cy="279400"/>
            </a:xfrm>
            <a:prstGeom prst="rect">
              <a:avLst/>
            </a:prstGeom>
          </p:spPr>
        </p:pic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425" y="1928219"/>
            <a:ext cx="1079500" cy="11176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616431" y="4861834"/>
            <a:ext cx="887971" cy="585426"/>
            <a:chOff x="993992" y="4624528"/>
            <a:chExt cx="887971" cy="585426"/>
          </a:xfrm>
        </p:grpSpPr>
        <p:sp>
          <p:nvSpPr>
            <p:cNvPr id="46" name="Line Callout 1 45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-173677"/>
                <a:gd name="adj2" fmla="val 48941"/>
                <a:gd name="adj3" fmla="val -1307"/>
                <a:gd name="adj4" fmla="val 1718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pic>
        <p:nvPicPr>
          <p:cNvPr id="48" name="Content Placeholder 3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1281465" y="2053657"/>
            <a:ext cx="4773168" cy="2587752"/>
          </a:xfrm>
        </p:spPr>
      </p:pic>
      <p:sp>
        <p:nvSpPr>
          <p:cNvPr id="20" name="Down Arrow 19"/>
          <p:cNvSpPr/>
          <p:nvPr/>
        </p:nvSpPr>
        <p:spPr>
          <a:xfrm rot="17835452">
            <a:off x="3895161" y="3274669"/>
            <a:ext cx="525840" cy="1347272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Laplace’s Equation on a Regular Grid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DF091-B7CD-D456-0A37-9A2919AA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BD59D-29DA-9247-9B37-3B32596B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10" y="3596438"/>
            <a:ext cx="5698569" cy="225069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873685" y="3487974"/>
            <a:ext cx="887971" cy="585426"/>
            <a:chOff x="993992" y="4624528"/>
            <a:chExt cx="887971" cy="585426"/>
          </a:xfrm>
        </p:grpSpPr>
        <p:sp>
          <p:nvSpPr>
            <p:cNvPr id="23" name="Line Callout 1 22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205758"/>
                <a:gd name="adj2" fmla="val -144823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033636" y="4809282"/>
            <a:ext cx="1011589" cy="595848"/>
            <a:chOff x="9281786" y="752566"/>
            <a:chExt cx="1011589" cy="595848"/>
          </a:xfrm>
        </p:grpSpPr>
        <p:sp>
          <p:nvSpPr>
            <p:cNvPr id="28" name="Line Callout 1 27"/>
            <p:cNvSpPr/>
            <p:nvPr/>
          </p:nvSpPr>
          <p:spPr>
            <a:xfrm>
              <a:off x="9281786" y="752566"/>
              <a:ext cx="1011589" cy="595848"/>
            </a:xfrm>
            <a:prstGeom prst="borderCallout1">
              <a:avLst>
                <a:gd name="adj1" fmla="val 5418"/>
                <a:gd name="adj2" fmla="val -96768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5780" y="928225"/>
              <a:ext cx="863600" cy="2794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972401" y="3449365"/>
            <a:ext cx="1042029" cy="585426"/>
            <a:chOff x="2844634" y="4779599"/>
            <a:chExt cx="1042029" cy="585426"/>
          </a:xfrm>
        </p:grpSpPr>
        <p:sp>
          <p:nvSpPr>
            <p:cNvPr id="32" name="Line Callout 1 31"/>
            <p:cNvSpPr/>
            <p:nvPr/>
          </p:nvSpPr>
          <p:spPr>
            <a:xfrm>
              <a:off x="2844634" y="4779599"/>
              <a:ext cx="1042029" cy="585426"/>
            </a:xfrm>
            <a:prstGeom prst="borderCallout1">
              <a:avLst>
                <a:gd name="adj1" fmla="val 140527"/>
                <a:gd name="adj2" fmla="val 142847"/>
                <a:gd name="adj3" fmla="val 100401"/>
                <a:gd name="adj4" fmla="val 9892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745" y="4976923"/>
              <a:ext cx="863600" cy="2794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882555" y="4906896"/>
            <a:ext cx="1052784" cy="585426"/>
            <a:chOff x="2844635" y="5082708"/>
            <a:chExt cx="1052784" cy="585426"/>
          </a:xfrm>
        </p:grpSpPr>
        <p:sp>
          <p:nvSpPr>
            <p:cNvPr id="36" name="Line Callout 1 35"/>
            <p:cNvSpPr/>
            <p:nvPr/>
          </p:nvSpPr>
          <p:spPr>
            <a:xfrm>
              <a:off x="2844635" y="5082708"/>
              <a:ext cx="1052784" cy="585426"/>
            </a:xfrm>
            <a:prstGeom prst="borderCallout1">
              <a:avLst>
                <a:gd name="adj1" fmla="val -37461"/>
                <a:gd name="adj2" fmla="val 206879"/>
                <a:gd name="adj3" fmla="val 53180"/>
                <a:gd name="adj4" fmla="val 10162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7695" y="5235721"/>
              <a:ext cx="863600" cy="2794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506748" y="6146890"/>
            <a:ext cx="1178504" cy="585426"/>
            <a:chOff x="945256" y="5082708"/>
            <a:chExt cx="1178504" cy="585426"/>
          </a:xfrm>
        </p:grpSpPr>
        <p:sp>
          <p:nvSpPr>
            <p:cNvPr id="40" name="Line Callout 1 39"/>
            <p:cNvSpPr/>
            <p:nvPr/>
          </p:nvSpPr>
          <p:spPr>
            <a:xfrm>
              <a:off x="945256" y="5082708"/>
              <a:ext cx="1178504" cy="585426"/>
            </a:xfrm>
            <a:prstGeom prst="borderCallout1">
              <a:avLst>
                <a:gd name="adj1" fmla="val -159147"/>
                <a:gd name="adj2" fmla="val 83666"/>
                <a:gd name="adj3" fmla="val 4142"/>
                <a:gd name="adj4" fmla="val 6627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2708" y="5229591"/>
              <a:ext cx="863600" cy="279400"/>
            </a:xfrm>
            <a:prstGeom prst="rect">
              <a:avLst/>
            </a:prstGeom>
          </p:spPr>
        </p:pic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425" y="1928219"/>
            <a:ext cx="1079500" cy="11176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616431" y="4861834"/>
            <a:ext cx="887971" cy="585426"/>
            <a:chOff x="993992" y="4624528"/>
            <a:chExt cx="887971" cy="585426"/>
          </a:xfrm>
        </p:grpSpPr>
        <p:sp>
          <p:nvSpPr>
            <p:cNvPr id="46" name="Line Callout 1 45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-173677"/>
                <a:gd name="adj2" fmla="val 48941"/>
                <a:gd name="adj3" fmla="val -1307"/>
                <a:gd name="adj4" fmla="val 1718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pic>
        <p:nvPicPr>
          <p:cNvPr id="48" name="Content Placeholder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281465" y="2053657"/>
            <a:ext cx="4773168" cy="2587752"/>
          </a:xfrm>
        </p:spPr>
      </p:pic>
      <p:sp>
        <p:nvSpPr>
          <p:cNvPr id="20" name="Down Arrow 19"/>
          <p:cNvSpPr/>
          <p:nvPr/>
        </p:nvSpPr>
        <p:spPr>
          <a:xfrm rot="17835452">
            <a:off x="3895161" y="3274669"/>
            <a:ext cx="525840" cy="1347272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8024" y="2904166"/>
            <a:ext cx="4587263" cy="338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7630" y="2396471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k, k+1: Iteration </a:t>
            </a:r>
            <a:r>
              <a:rPr lang="en-US" dirty="0" err="1" smtClean="0"/>
              <a:t>timesteps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Laplace’s Equation on a Regular Grid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DF091-B7CD-D456-0A37-9A2919AA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BD59D-29DA-9247-9B37-3B32596B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10" y="3596438"/>
            <a:ext cx="5698569" cy="225069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873685" y="3487974"/>
            <a:ext cx="887971" cy="585426"/>
            <a:chOff x="993992" y="4624528"/>
            <a:chExt cx="887971" cy="585426"/>
          </a:xfrm>
        </p:grpSpPr>
        <p:sp>
          <p:nvSpPr>
            <p:cNvPr id="23" name="Line Callout 1 22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169587"/>
                <a:gd name="adj2" fmla="val -119892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8033636" y="4809282"/>
            <a:ext cx="1011589" cy="595848"/>
            <a:chOff x="9281786" y="752566"/>
            <a:chExt cx="1011589" cy="595848"/>
          </a:xfrm>
        </p:grpSpPr>
        <p:sp>
          <p:nvSpPr>
            <p:cNvPr id="28" name="Line Callout 1 27"/>
            <p:cNvSpPr/>
            <p:nvPr/>
          </p:nvSpPr>
          <p:spPr>
            <a:xfrm>
              <a:off x="9281786" y="752566"/>
              <a:ext cx="1011589" cy="595848"/>
            </a:xfrm>
            <a:prstGeom prst="borderCallout1">
              <a:avLst>
                <a:gd name="adj1" fmla="val 5418"/>
                <a:gd name="adj2" fmla="val -96768"/>
                <a:gd name="adj3" fmla="val 51363"/>
                <a:gd name="adj4" fmla="val -1035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5780" y="928225"/>
              <a:ext cx="863600" cy="2794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4972401" y="3449365"/>
            <a:ext cx="1042029" cy="585426"/>
            <a:chOff x="2844634" y="4779599"/>
            <a:chExt cx="1042029" cy="585426"/>
          </a:xfrm>
        </p:grpSpPr>
        <p:sp>
          <p:nvSpPr>
            <p:cNvPr id="32" name="Line Callout 1 31"/>
            <p:cNvSpPr/>
            <p:nvPr/>
          </p:nvSpPr>
          <p:spPr>
            <a:xfrm>
              <a:off x="2844634" y="4779599"/>
              <a:ext cx="1042029" cy="585426"/>
            </a:xfrm>
            <a:prstGeom prst="borderCallout1">
              <a:avLst>
                <a:gd name="adj1" fmla="val 140527"/>
                <a:gd name="adj2" fmla="val 142847"/>
                <a:gd name="adj3" fmla="val 100401"/>
                <a:gd name="adj4" fmla="val 9892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745" y="4976923"/>
              <a:ext cx="863600" cy="2794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882555" y="4906896"/>
            <a:ext cx="1052784" cy="585426"/>
            <a:chOff x="2844635" y="5082708"/>
            <a:chExt cx="1052784" cy="585426"/>
          </a:xfrm>
        </p:grpSpPr>
        <p:sp>
          <p:nvSpPr>
            <p:cNvPr id="36" name="Line Callout 1 35"/>
            <p:cNvSpPr/>
            <p:nvPr/>
          </p:nvSpPr>
          <p:spPr>
            <a:xfrm>
              <a:off x="2844635" y="5082708"/>
              <a:ext cx="1052784" cy="585426"/>
            </a:xfrm>
            <a:prstGeom prst="borderCallout1">
              <a:avLst>
                <a:gd name="adj1" fmla="val -37461"/>
                <a:gd name="adj2" fmla="val 206879"/>
                <a:gd name="adj3" fmla="val 53180"/>
                <a:gd name="adj4" fmla="val 10162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7695" y="5235721"/>
              <a:ext cx="863600" cy="2794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506748" y="6146890"/>
            <a:ext cx="1178504" cy="585426"/>
            <a:chOff x="945256" y="5082708"/>
            <a:chExt cx="1178504" cy="585426"/>
          </a:xfrm>
        </p:grpSpPr>
        <p:sp>
          <p:nvSpPr>
            <p:cNvPr id="40" name="Line Callout 1 39"/>
            <p:cNvSpPr/>
            <p:nvPr/>
          </p:nvSpPr>
          <p:spPr>
            <a:xfrm>
              <a:off x="945256" y="5082708"/>
              <a:ext cx="1178504" cy="585426"/>
            </a:xfrm>
            <a:prstGeom prst="borderCallout1">
              <a:avLst>
                <a:gd name="adj1" fmla="val -159147"/>
                <a:gd name="adj2" fmla="val 83666"/>
                <a:gd name="adj3" fmla="val 4142"/>
                <a:gd name="adj4" fmla="val 6627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2708" y="5229591"/>
              <a:ext cx="863600" cy="279400"/>
            </a:xfrm>
            <a:prstGeom prst="rect">
              <a:avLst/>
            </a:prstGeom>
          </p:spPr>
        </p:pic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425" y="1928219"/>
            <a:ext cx="1079500" cy="11176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616431" y="4861834"/>
            <a:ext cx="887971" cy="585426"/>
            <a:chOff x="993992" y="4624528"/>
            <a:chExt cx="887971" cy="585426"/>
          </a:xfrm>
        </p:grpSpPr>
        <p:sp>
          <p:nvSpPr>
            <p:cNvPr id="46" name="Line Callout 1 45"/>
            <p:cNvSpPr/>
            <p:nvPr/>
          </p:nvSpPr>
          <p:spPr>
            <a:xfrm>
              <a:off x="993992" y="4624528"/>
              <a:ext cx="887971" cy="585426"/>
            </a:xfrm>
            <a:prstGeom prst="borderCallout1">
              <a:avLst>
                <a:gd name="adj1" fmla="val -173677"/>
                <a:gd name="adj2" fmla="val 48941"/>
                <a:gd name="adj3" fmla="val -1307"/>
                <a:gd name="adj4" fmla="val 1718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7283" y="4805459"/>
              <a:ext cx="495300" cy="279400"/>
            </a:xfrm>
            <a:prstGeom prst="rect">
              <a:avLst/>
            </a:prstGeom>
          </p:spPr>
        </p:pic>
      </p:grpSp>
      <p:pic>
        <p:nvPicPr>
          <p:cNvPr id="48" name="Content Placeholder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281465" y="2053657"/>
            <a:ext cx="4773168" cy="2587752"/>
          </a:xfrm>
        </p:spPr>
      </p:pic>
      <p:sp>
        <p:nvSpPr>
          <p:cNvPr id="20" name="Down Arrow 19"/>
          <p:cNvSpPr/>
          <p:nvPr/>
        </p:nvSpPr>
        <p:spPr>
          <a:xfrm rot="17835452">
            <a:off x="3895161" y="3274669"/>
            <a:ext cx="525840" cy="1347272"/>
          </a:xfrm>
          <a:prstGeom prst="downArrow">
            <a:avLst/>
          </a:prstGeom>
          <a:solidFill>
            <a:srgbClr val="A87B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38482" y="1736134"/>
            <a:ext cx="5904202" cy="1657114"/>
            <a:chOff x="5589701" y="1585128"/>
            <a:chExt cx="5904202" cy="1657114"/>
          </a:xfrm>
        </p:grpSpPr>
        <p:sp>
          <p:nvSpPr>
            <p:cNvPr id="8" name="Rectangle 7"/>
            <p:cNvSpPr/>
            <p:nvPr/>
          </p:nvSpPr>
          <p:spPr>
            <a:xfrm>
              <a:off x="5589701" y="1585128"/>
              <a:ext cx="5904202" cy="16571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6656" y="1640545"/>
              <a:ext cx="575029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while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(!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converged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 err="1">
                  <a:solidFill>
                    <a:srgbClr val="2B91AF"/>
                  </a:solidFill>
                  <a:latin typeface="Consolas" panose="020B0609020204030204" pitchFamily="49" charset="0"/>
                </a:rPr>
                <a:t>size_t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 ++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  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 err="1">
                  <a:solidFill>
                    <a:srgbClr val="2B91AF"/>
                  </a:solidFill>
                  <a:latin typeface="Consolas" panose="020B0609020204030204" pitchFamily="49" charset="0"/>
                </a:rPr>
                <a:t>size_t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N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 ++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      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 smtClean="0">
                  <a:solidFill>
                    <a:srgbClr val="74531F"/>
                  </a:solidFill>
                  <a:latin typeface="Consolas" panose="020B0609020204030204" pitchFamily="49" charset="0"/>
                </a:rPr>
                <a:t>y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= 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>
                  <a:solidFill>
                    <a:srgbClr val="74531F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-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+ </a:t>
              </a:r>
              <a:r>
                <a:rPr lang="en-US" sz="1400" dirty="0">
                  <a:solidFill>
                    <a:srgbClr val="74531F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+ </a:t>
              </a:r>
              <a:endPara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                     </a:t>
              </a:r>
              <a:r>
                <a:rPr lang="en-US" sz="1400" dirty="0" smtClean="0">
                  <a:solidFill>
                    <a:srgbClr val="74531F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-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 + </a:t>
              </a:r>
              <a:r>
                <a:rPr lang="en-US" sz="1400" dirty="0">
                  <a:solidFill>
                    <a:srgbClr val="74531F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sz="1400" dirty="0">
                  <a:solidFill>
                    <a:srgbClr val="1F377F"/>
                  </a:solidFill>
                  <a:latin typeface="Consolas" panose="020B0609020204030204" pitchFamily="49" charset="0"/>
                </a:rPr>
                <a:t>j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)) 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/ </a:t>
              </a:r>
              <a:r>
                <a:rPr lang="en-US" sz="1400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   </a:t>
              </a:r>
              <a:r>
                <a:rPr lang="en-US" sz="1400" dirty="0">
                  <a:solidFill>
                    <a:srgbClr val="74531F"/>
                  </a:solidFill>
                  <a:latin typeface="Consolas" panose="020B0609020204030204" pitchFamily="49" charset="0"/>
                </a:rPr>
                <a:t>swap</a:t>
              </a:r>
              <a:r>
                <a:rPr lang="en-US" sz="14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sz="1400" dirty="0">
                  <a:solidFill>
                    <a:srgbClr val="74531F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sz="1400" dirty="0">
                  <a:solidFill>
                    <a:srgbClr val="74531F"/>
                  </a:solidFill>
                  <a:latin typeface="Consolas" panose="020B0609020204030204" pitchFamily="49" charset="0"/>
                </a:rPr>
                <a:t>y</a:t>
              </a:r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}</a:t>
              </a:r>
              <a:endParaRPr lang="en-US" sz="14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0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Sequential Jacobi Sweep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EE78-A3EA-1115-E6F9-66EE5F6E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EC0F9-CBF4-104B-88AA-FC716F49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3" y="1828801"/>
            <a:ext cx="9206102" cy="4351338"/>
          </a:xfrm>
        </p:spPr>
        <p:txBody>
          <a:bodyPr>
            <a:normAutofit fontScale="85000" lnSpcReduction="20000"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jacobi_step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A1BFF"/>
                </a:solidFill>
                <a:latin typeface="Consolas" panose="020B0609020204030204" pitchFamily="49" charset="0"/>
              </a:rPr>
              <a:t>assert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&amp;&amp;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Jacobi Solver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D33C-3417-AB00-EAA2-1E2AE4D6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Distributed Parallelism with HPX 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90076-BBC4-194C-A57A-9820C7F0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4/15/2025, Lecture 20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jacobi_step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rnorm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swap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Introduction</Template>
  <TotalTime>3072</TotalTime>
  <Words>4542</Words>
  <Application>Microsoft Office PowerPoint</Application>
  <PresentationFormat>Widescreen</PresentationFormat>
  <Paragraphs>565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Cambria Math</vt:lpstr>
      <vt:lpstr>Cascadia Mono</vt:lpstr>
      <vt:lpstr>Century Schoolbook</vt:lpstr>
      <vt:lpstr>Consolas</vt:lpstr>
      <vt:lpstr>Mangal</vt:lpstr>
      <vt:lpstr>Myriad Pro Cond</vt:lpstr>
      <vt:lpstr>Times New Roman</vt:lpstr>
      <vt:lpstr>Wingdings 2</vt:lpstr>
      <vt:lpstr>View</vt:lpstr>
      <vt:lpstr>Distributed Parallelism  with HPX (2)</vt:lpstr>
      <vt:lpstr>Overview</vt:lpstr>
      <vt:lpstr>A Distributed Laplace’s Equation Solver</vt:lpstr>
      <vt:lpstr>Laplace’s Equation on a Regular Grid</vt:lpstr>
      <vt:lpstr>Laplace’s Equation on a Regular Grid</vt:lpstr>
      <vt:lpstr>Laplace’s Equation on a Regular Grid</vt:lpstr>
      <vt:lpstr>Laplace’s Equation on a Regular Grid</vt:lpstr>
      <vt:lpstr>Main Sequential Jacobi Sweep</vt:lpstr>
      <vt:lpstr>Sequential Jacobi Solver </vt:lpstr>
      <vt:lpstr>PowerPoint Presentation</vt:lpstr>
      <vt:lpstr>Decomposition</vt:lpstr>
      <vt:lpstr>Decomposition</vt:lpstr>
      <vt:lpstr>Decomposition</vt:lpstr>
      <vt:lpstr>Decomposition (global indices)</vt:lpstr>
      <vt:lpstr>Decomposition (local indices)</vt:lpstr>
      <vt:lpstr>Decomposition</vt:lpstr>
      <vt:lpstr>Decomposition </vt:lpstr>
      <vt:lpstr>Decomposition </vt:lpstr>
      <vt:lpstr>Decomposition </vt:lpstr>
      <vt:lpstr>As-If</vt:lpstr>
      <vt:lpstr>As-If</vt:lpstr>
      <vt:lpstr>Compute / Communicate</vt:lpstr>
      <vt:lpstr>Compute / Communicate</vt:lpstr>
      <vt:lpstr>Compute / Communicate</vt:lpstr>
      <vt:lpstr>Compute / Communicate</vt:lpstr>
      <vt:lpstr>Parallel Jacobi Solver </vt:lpstr>
      <vt:lpstr>Main Parallel Jacobi Step</vt:lpstr>
      <vt:lpstr>hpx::collectives::all_reduce</vt:lpstr>
      <vt:lpstr>hpx::collectives::all_reduce</vt:lpstr>
      <vt:lpstr>hpx::collectives::all_reduce</vt:lpstr>
      <vt:lpstr>Parallel Jacobi Solver</vt:lpstr>
      <vt:lpstr>Updating Ghost Cells</vt:lpstr>
      <vt:lpstr>Updating Ghost Cells</vt:lpstr>
      <vt:lpstr>Asynchronous Communication</vt:lpstr>
      <vt:lpstr>Asynchronous Channels</vt:lpstr>
      <vt:lpstr>Asynchronous Jacobi (Take 1)</vt:lpstr>
      <vt:lpstr>Asynchronous Jacobi (Take 1)</vt:lpstr>
      <vt:lpstr>Asynchronous Jacobi (Take 1)</vt:lpstr>
      <vt:lpstr>Futurized 2D Jacobi: Timestep i</vt:lpstr>
      <vt:lpstr>Futurized 2D Jacobi : Timestep i+1</vt:lpstr>
      <vt:lpstr>Futurized 2D Jacobi</vt:lpstr>
      <vt:lpstr>Futurized 2D Jacobi : Main Loop</vt:lpstr>
      <vt:lpstr>One Timestep: Update Boundaries</vt:lpstr>
      <vt:lpstr>One Timestep: Ghost Cells</vt:lpstr>
      <vt:lpstr>2D Jacobi, Fully Parallelized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558</cp:revision>
  <dcterms:created xsi:type="dcterms:W3CDTF">2024-06-27T20:10:03Z</dcterms:created>
  <dcterms:modified xsi:type="dcterms:W3CDTF">2025-04-15T14:42:08Z</dcterms:modified>
</cp:coreProperties>
</file>