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53"/>
  </p:notesMasterIdLst>
  <p:handoutMasterIdLst>
    <p:handoutMasterId r:id="rId54"/>
  </p:handoutMasterIdLst>
  <p:sldIdLst>
    <p:sldId id="256" r:id="rId2"/>
    <p:sldId id="317" r:id="rId3"/>
    <p:sldId id="318" r:id="rId4"/>
    <p:sldId id="375" r:id="rId5"/>
    <p:sldId id="376" r:id="rId6"/>
    <p:sldId id="377" r:id="rId7"/>
    <p:sldId id="383" r:id="rId8"/>
    <p:sldId id="384" r:id="rId9"/>
    <p:sldId id="319" r:id="rId10"/>
    <p:sldId id="387" r:id="rId11"/>
    <p:sldId id="388" r:id="rId12"/>
    <p:sldId id="389" r:id="rId13"/>
    <p:sldId id="441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390" r:id="rId24"/>
    <p:sldId id="321" r:id="rId25"/>
    <p:sldId id="415" r:id="rId26"/>
    <p:sldId id="416" r:id="rId27"/>
    <p:sldId id="417" r:id="rId28"/>
    <p:sldId id="419" r:id="rId29"/>
    <p:sldId id="418" r:id="rId30"/>
    <p:sldId id="420" r:id="rId31"/>
    <p:sldId id="323" r:id="rId32"/>
    <p:sldId id="421" r:id="rId33"/>
    <p:sldId id="422" r:id="rId34"/>
    <p:sldId id="423" r:id="rId35"/>
    <p:sldId id="424" r:id="rId36"/>
    <p:sldId id="425" r:id="rId37"/>
    <p:sldId id="324" r:id="rId38"/>
    <p:sldId id="426" r:id="rId39"/>
    <p:sldId id="428" r:id="rId40"/>
    <p:sldId id="432" r:id="rId41"/>
    <p:sldId id="433" r:id="rId42"/>
    <p:sldId id="434" r:id="rId43"/>
    <p:sldId id="435" r:id="rId44"/>
    <p:sldId id="436" r:id="rId45"/>
    <p:sldId id="437" r:id="rId46"/>
    <p:sldId id="438" r:id="rId47"/>
    <p:sldId id="439" r:id="rId48"/>
    <p:sldId id="430" r:id="rId49"/>
    <p:sldId id="431" r:id="rId50"/>
    <p:sldId id="316" r:id="rId51"/>
    <p:sldId id="374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584" userDrawn="1">
          <p15:clr>
            <a:srgbClr val="A4A3A4"/>
          </p15:clr>
        </p15:guide>
        <p15:guide id="3" pos="5328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73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114" y="252"/>
      </p:cViewPr>
      <p:guideLst>
        <p:guide pos="1584"/>
        <p:guide pos="5328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C64BDFB-B9BD-4892-ACD9-C1EDDC6DA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89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EA311F5-81D1-4A14-8FD1-7C7E09D33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81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5B58CF8-7699-47D1-90E2-E595041BA604}" type="slidenum">
              <a:rPr lang="en-US" smtClean="0">
                <a:latin typeface="Times New Roman" charset="0"/>
              </a:rPr>
              <a:pPr/>
              <a:t>1</a:t>
            </a:fld>
            <a:endParaRPr lang="en-US" dirty="0" smtClean="0">
              <a:latin typeface="Times New Roman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54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4B002-1069-41D2-983F-42442602FB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21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58721-BE65-4739-8B71-BD211377DF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474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9E6965-4D71-4FDB-A572-ED1539AAE8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757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0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C63FC-4E59-4D97-A113-142C71B796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8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F4A78-CFA0-4D3C-ADB9-4C0A36DEDC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69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C5DD30-0B16-4AC0-AC11-6CA557F75B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2C3D4-BB28-4719-8C24-4AFD7B6EA4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362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56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FC81A-007E-49E1-8F80-46C53711C0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63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6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16073D-77C2-41CE-8663-6A6B05C8EA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2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AD9E07B-0BE4-45AE-9192-0C3B1CF97A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pandas.pydata.org/" TargetMode="External"/><Relationship Id="rId2" Type="http://schemas.openxmlformats.org/officeDocument/2006/relationships/hyperlink" Target="https://numpy.org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jpg"/><Relationship Id="rId9" Type="http://schemas.openxmlformats.org/officeDocument/2006/relationships/image" Target="../media/image10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Integrating C++ and </a:t>
            </a:r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Lecture </a:t>
            </a:r>
            <a:r>
              <a:rPr lang="en-US" smtClean="0"/>
              <a:t>21</a:t>
            </a:r>
            <a:endParaRPr lang="en-US" dirty="0"/>
          </a:p>
          <a:p>
            <a:r>
              <a:rPr lang="en-US" dirty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teaching.hkaiser.org/spring2025/csc4700/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write a Python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Let’s bind a C function that adds two integers:</a:t>
            </a:r>
          </a:p>
          <a:p>
            <a:pPr marL="461963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700" spc="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900" spc="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9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spc="0" dirty="0">
                <a:solidFill>
                  <a:srgbClr val="74531F"/>
                </a:solidFill>
                <a:latin typeface="Consolas" panose="020B0609020204030204" pitchFamily="49" charset="0"/>
              </a:rPr>
              <a:t>add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9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spc="0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9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spc="0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sz="19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9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9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900" spc="0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900" spc="0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900" spc="0" dirty="0">
                <a:solidFill>
                  <a:srgbClr val="74531F"/>
                </a:solidFill>
                <a:latin typeface="Consolas" panose="020B0609020204030204" pitchFamily="49" charset="0"/>
              </a:rPr>
              <a:t>PYBIND11_MODULE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9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myadd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900" spc="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9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9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900" spc="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900" spc="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900" spc="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900" spc="0" dirty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900" spc="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, &amp;</a:t>
            </a:r>
            <a:r>
              <a:rPr lang="en-US" sz="1900" spc="0" dirty="0">
                <a:solidFill>
                  <a:srgbClr val="74531F"/>
                </a:solidFill>
                <a:latin typeface="Consolas" panose="020B0609020204030204" pitchFamily="49" charset="0"/>
              </a:rPr>
              <a:t>add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900" spc="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900" spc="0" dirty="0">
                <a:solidFill>
                  <a:srgbClr val="A31515"/>
                </a:solidFill>
                <a:latin typeface="Consolas" panose="020B0609020204030204" pitchFamily="49" charset="0"/>
              </a:rPr>
              <a:t>Add two integers.</a:t>
            </a:r>
            <a:r>
              <a:rPr lang="en-US" sz="1900" spc="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9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9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/>
              <a:t>Or using a C++ Lambda:</a:t>
            </a: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800" spc="0" dirty="0" smtClean="0">
              <a:solidFill>
                <a:srgbClr val="74531F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PYBIND11_MODULE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myadd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800" spc="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spc="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spc="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800" spc="0" dirty="0">
                <a:solidFill>
                  <a:srgbClr val="A31515"/>
                </a:solidFill>
                <a:latin typeface="Consolas" panose="020B0609020204030204" pitchFamily="49" charset="0"/>
              </a:rPr>
              <a:t>add</a:t>
            </a:r>
            <a:r>
              <a:rPr lang="en-US" sz="1800" spc="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endParaRPr lang="en-US" sz="18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[](</a:t>
            </a: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8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800" spc="0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; }, </a:t>
            </a:r>
            <a:endParaRPr lang="en-US" sz="18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18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800" spc="0" dirty="0">
                <a:solidFill>
                  <a:srgbClr val="A31515"/>
                </a:solidFill>
                <a:latin typeface="Consolas" panose="020B0609020204030204" pitchFamily="49" charset="0"/>
              </a:rPr>
              <a:t>Add two integers.</a:t>
            </a:r>
            <a:r>
              <a:rPr lang="en-US" sz="1800" spc="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800" spc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18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4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Lets write a Python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787128" cy="4351337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from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myadd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import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add</a:t>
            </a:r>
          </a:p>
          <a:p>
            <a:pPr marL="0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spc="0" dirty="0">
                <a:solidFill>
                  <a:srgbClr val="74531F"/>
                </a:solidFill>
                <a:latin typeface="Consolas" panose="020B0609020204030204" pitchFamily="49" charset="0"/>
              </a:rPr>
              <a:t>help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(add)</a:t>
            </a:r>
          </a:p>
          <a:p>
            <a:pPr marL="0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add(arg0: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arg1: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600" spc="0" dirty="0">
                <a:solidFill>
                  <a:srgbClr val="CD3131"/>
                </a:solidFill>
                <a:latin typeface="Consolas" panose="020B0609020204030204" pitchFamily="49" charset="0"/>
              </a:rPr>
              <a:t>-&gt;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int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Add two integers.</a:t>
            </a:r>
          </a:p>
          <a:p>
            <a:pPr marL="0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add(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add(</a:t>
            </a:r>
            <a:r>
              <a:rPr lang="en-US" sz="1600" spc="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spc="0" dirty="0">
                <a:solidFill>
                  <a:srgbClr val="A31515"/>
                </a:solidFill>
                <a:latin typeface="Consolas" panose="020B0609020204030204" pitchFamily="49" charset="0"/>
              </a:rPr>
              <a:t>foo</a:t>
            </a:r>
            <a:r>
              <a:rPr lang="en-US" sz="1600" spc="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spc="0" dirty="0">
                <a:solidFill>
                  <a:srgbClr val="A31515"/>
                </a:solidFill>
                <a:latin typeface="Consolas" panose="020B0609020204030204" pitchFamily="49" charset="0"/>
              </a:rPr>
              <a:t>bar</a:t>
            </a:r>
            <a:r>
              <a:rPr lang="en-US" sz="1600" spc="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err="1">
                <a:solidFill>
                  <a:srgbClr val="1F377F"/>
                </a:solidFill>
                <a:latin typeface="Consolas" panose="020B0609020204030204" pitchFamily="49" charset="0"/>
              </a:rPr>
              <a:t>TypeError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 add(): incompatible function arguments. </a:t>
            </a:r>
            <a:endParaRPr lang="en-US" sz="16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The 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following argument types are supported:</a:t>
            </a:r>
          </a:p>
          <a:p>
            <a:pPr marL="0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. (arg0: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arg1: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int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600" spc="0" dirty="0">
                <a:solidFill>
                  <a:srgbClr val="CD3131"/>
                </a:solidFill>
                <a:latin typeface="Consolas" panose="020B0609020204030204" pitchFamily="49" charset="0"/>
              </a:rPr>
              <a:t>-&gt;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spc="0" dirty="0" err="1">
                <a:solidFill>
                  <a:srgbClr val="2B91AF"/>
                </a:solidFill>
                <a:latin typeface="Consolas" panose="020B0609020204030204" pitchFamily="49" charset="0"/>
              </a:rPr>
              <a:t>int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Invoked </a:t>
            </a:r>
            <a:r>
              <a:rPr lang="en-US" sz="1600" spc="0" dirty="0">
                <a:solidFill>
                  <a:srgbClr val="8F08C4"/>
                </a:solidFill>
                <a:latin typeface="Consolas" panose="020B0609020204030204" pitchFamily="49" charset="0"/>
              </a:rPr>
              <a:t>with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600" spc="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spc="0" dirty="0">
                <a:solidFill>
                  <a:srgbClr val="A31515"/>
                </a:solidFill>
                <a:latin typeface="Consolas" panose="020B0609020204030204" pitchFamily="49" charset="0"/>
              </a:rPr>
              <a:t>foo</a:t>
            </a:r>
            <a:r>
              <a:rPr lang="en-US" sz="1600" spc="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spc="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spc="0" dirty="0">
                <a:solidFill>
                  <a:srgbClr val="A31515"/>
                </a:solidFill>
                <a:latin typeface="Consolas" panose="020B0609020204030204" pitchFamily="49" charset="0"/>
              </a:rPr>
              <a:t>bar</a:t>
            </a:r>
            <a:r>
              <a:rPr lang="en-US" sz="1600" spc="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endParaRPr lang="en-US" sz="16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4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a Python Module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</a:t>
            </a:r>
            <a:r>
              <a:rPr lang="en-US" dirty="0" err="1" smtClean="0"/>
              <a:t>CMake</a:t>
            </a:r>
            <a:r>
              <a:rPr lang="en-US" dirty="0" smtClean="0"/>
              <a:t> project:</a:t>
            </a:r>
          </a:p>
          <a:p>
            <a:pPr marL="461963" indent="0"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indent="0"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pybind11_add_module(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myadd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myadd.cpp)</a:t>
            </a:r>
          </a:p>
          <a:p>
            <a:endParaRPr lang="en-US" dirty="0" smtClean="0"/>
          </a:p>
          <a:p>
            <a:r>
              <a:rPr lang="en-US" dirty="0" smtClean="0"/>
              <a:t>Need to install python-dev package (Python headers and libraries)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0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File: </a:t>
            </a:r>
            <a:r>
              <a:rPr lang="en-US" dirty="0" smtClean="0">
                <a:latin typeface="Consolas" panose="020B0609020204030204" pitchFamily="49" charset="0"/>
              </a:rPr>
              <a:t>response.py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63374" y="2305725"/>
            <a:ext cx="7393858" cy="440120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__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slots__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[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status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reason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text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]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__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init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__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status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reason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Ok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text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''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.status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status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.reason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reason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.text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text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__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eq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__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other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.status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other.status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\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.reason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other.reason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\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.text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other.text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__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repr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__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%d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: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%s</a:t>
            </a:r>
            <a:r>
              <a:rPr lang="en-US" sz="14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r>
              <a:rPr lang="en-US" sz="14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% 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.status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.reason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_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get_ok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.status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&gt;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4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200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and </a:t>
            </a:r>
            <a:r>
              <a:rPr lang="en-US" sz="14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self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.status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4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400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ok = 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property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fget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=_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get_ok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87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Equivalent C</a:t>
            </a:r>
            <a:r>
              <a:rPr lang="en-US" dirty="0" smtClean="0"/>
              <a:t>++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Let’s create Python bindings for a simple HTTP response class: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endParaRPr lang="en-US" sz="1700" spc="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Response 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spc="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status;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700" spc="0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reason;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700" spc="0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text;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spc="0" dirty="0">
                <a:solidFill>
                  <a:srgbClr val="74531F"/>
                </a:solidFill>
                <a:latin typeface="Consolas" panose="020B0609020204030204" pitchFamily="49" charset="0"/>
              </a:rPr>
              <a:t>R</a:t>
            </a:r>
            <a:r>
              <a:rPr lang="en-US" sz="17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esponse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spc="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status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700" spc="0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reason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700" spc="0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text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700" spc="0" dirty="0">
                <a:solidFill>
                  <a:srgbClr val="E21F1F"/>
                </a:solidFill>
                <a:latin typeface="Consolas" panose="020B0609020204030204" pitchFamily="49" charset="0"/>
              </a:rPr>
              <a:t>""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: status(</a:t>
            </a:r>
            <a:r>
              <a:rPr lang="en-US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status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reason(</a:t>
            </a:r>
            <a:r>
              <a:rPr lang="en-US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reason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text(</a:t>
            </a:r>
            <a:r>
              <a:rPr lang="en-US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text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{}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spc="0" dirty="0">
                <a:solidFill>
                  <a:srgbClr val="74531F"/>
                </a:solidFill>
                <a:latin typeface="Consolas" panose="020B0609020204030204" pitchFamily="49" charset="0"/>
              </a:rPr>
              <a:t>R</a:t>
            </a:r>
            <a:r>
              <a:rPr lang="en-US" sz="1700" spc="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esponse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: </a:t>
            </a:r>
            <a:r>
              <a:rPr lang="en-US" sz="1700" spc="0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spc="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700" spc="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700" spc="0" dirty="0">
                <a:solidFill>
                  <a:srgbClr val="A31515"/>
                </a:solidFill>
                <a:latin typeface="Consolas" panose="020B0609020204030204" pitchFamily="49" charset="0"/>
              </a:rPr>
              <a:t>OK</a:t>
            </a:r>
            <a:r>
              <a:rPr lang="en-US" sz="1700" spc="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{}</a:t>
            </a:r>
          </a:p>
          <a:p>
            <a:pPr marL="461963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>
                <a:solidFill>
                  <a:srgbClr val="74531F"/>
                </a:solidFill>
                <a:latin typeface="Consolas" panose="020B0609020204030204" pitchFamily="49" charset="0"/>
              </a:rPr>
              <a:t>ok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  <a:r>
              <a:rPr lang="en-US" sz="17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status 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&gt;= </a:t>
            </a:r>
            <a:r>
              <a:rPr lang="en-US" sz="17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200 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status 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400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}</a:t>
            </a: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en-US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endParaRPr lang="en-US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pt-BR" sz="1700" spc="0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operator==(</a:t>
            </a:r>
            <a:r>
              <a:rPr lang="pt-BR" sz="1700" spc="0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700" spc="0" dirty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pt-BR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sz="1700" spc="0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700" spc="0" dirty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pt-BR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pt-BR" sz="1700" spc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pt-BR" sz="1700" spc="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pt-BR" sz="1700" spc="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.status == </a:t>
            </a:r>
            <a:r>
              <a:rPr lang="pt-BR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.status &amp;&amp; </a:t>
            </a:r>
            <a:r>
              <a:rPr lang="pt-BR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.reason == </a:t>
            </a:r>
            <a:r>
              <a:rPr lang="pt-BR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.reason &amp;&amp;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pt-BR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.text == </a:t>
            </a:r>
            <a:r>
              <a:rPr lang="pt-BR" sz="1700" spc="0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.text;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r>
              <a:rPr lang="pt-BR" sz="1700" spc="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461963" lvl="0" indent="0">
              <a:lnSpc>
                <a:spcPct val="100000"/>
              </a:lnSpc>
              <a:spcBef>
                <a:spcPts val="200"/>
              </a:spcBef>
              <a:buClrTx/>
              <a:buSzTx/>
              <a:buNone/>
            </a:pPr>
            <a:endParaRPr lang="en-US" sz="1700" spc="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9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19400" y="4953000"/>
            <a:ext cx="1447800" cy="39822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Binding the </a:t>
            </a:r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2113546"/>
            <a:ext cx="6096000" cy="120032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62200" y="4419600"/>
            <a:ext cx="6096000" cy="120032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PYBIND11_MODULE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class_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167884" y="3511214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3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95600" y="5198534"/>
            <a:ext cx="762000" cy="838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1816775"/>
            <a:ext cx="6763352" cy="203132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status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reason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80648" y="4876800"/>
            <a:ext cx="6763352" cy="120032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::clas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s_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init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&lt;&gt;())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init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&gt;())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init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&gt;());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501560" y="4019550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0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95600" y="5441332"/>
            <a:ext cx="182880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 </a:t>
            </a:r>
            <a:r>
              <a:rPr lang="en-US" dirty="0" smtClean="0"/>
              <a:t>Attributes (Data Members)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87867" y="1905000"/>
            <a:ext cx="6096000" cy="203132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status;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reason;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text;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8992" y="4876800"/>
            <a:ext cx="6096000" cy="1477328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::clas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s_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def_readonly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status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&amp;Response::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status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def_readonly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reason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&amp;Response::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reason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def_readonly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text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&amp;Response::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193551" y="4063662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3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95600" y="5954858"/>
            <a:ext cx="2971800" cy="38810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2138413"/>
            <a:ext cx="6324600" cy="230832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ok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status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&amp;&amp;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status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400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62200" y="5419635"/>
            <a:ext cx="6324600" cy="92333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::clas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s_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def_property_readonly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ok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&amp;Response::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ok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282184" y="4590286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1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970597" y="5925152"/>
            <a:ext cx="2393081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133600" y="5105400"/>
            <a:ext cx="1905000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00200" y="2142066"/>
            <a:ext cx="8610600" cy="1477328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operator==(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pt-BR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.status ==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.status &amp;&amp;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.reason ==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.reason &amp;&amp;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r1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.text ==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r2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.text;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16242" y="4555714"/>
            <a:ext cx="8610600" cy="1754326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::clas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s_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__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eq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__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[](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{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self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is_operator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663184" y="3752797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1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and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and Python stand as </a:t>
            </a:r>
            <a:r>
              <a:rPr lang="en-US" dirty="0" smtClean="0"/>
              <a:t>giants</a:t>
            </a:r>
          </a:p>
          <a:p>
            <a:r>
              <a:rPr lang="en-US" dirty="0" smtClean="0"/>
              <a:t>Python</a:t>
            </a:r>
            <a:r>
              <a:rPr lang="en-US" dirty="0"/>
              <a:t>, known for its user-friendly syntax, vast libraries, and strong community </a:t>
            </a:r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It is </a:t>
            </a:r>
            <a:r>
              <a:rPr lang="en-US" dirty="0"/>
              <a:t>often the language of choice for scientists and researchers for data analysis, machine learning, visualization, and rapid </a:t>
            </a:r>
            <a:r>
              <a:rPr lang="en-US" dirty="0" smtClean="0"/>
              <a:t>prototyping</a:t>
            </a:r>
          </a:p>
          <a:p>
            <a:r>
              <a:rPr lang="en-US" dirty="0" smtClean="0"/>
              <a:t>C</a:t>
            </a:r>
            <a:r>
              <a:rPr lang="en-US" dirty="0"/>
              <a:t>++ </a:t>
            </a:r>
            <a:r>
              <a:rPr lang="en-US" dirty="0" smtClean="0"/>
              <a:t>is a preferred option for </a:t>
            </a:r>
            <a:r>
              <a:rPr lang="en-US" dirty="0"/>
              <a:t>performance-intensive </a:t>
            </a:r>
            <a:r>
              <a:rPr lang="en-US" dirty="0" smtClean="0"/>
              <a:t>computations</a:t>
            </a:r>
          </a:p>
          <a:p>
            <a:r>
              <a:rPr lang="en-US" dirty="0" smtClean="0"/>
              <a:t>Imagine </a:t>
            </a:r>
            <a:r>
              <a:rPr lang="en-US" dirty="0"/>
              <a:t>performing complex data analyses with Python’s ease and visualizing results with the raw power of C</a:t>
            </a:r>
            <a:r>
              <a:rPr lang="en-US" dirty="0" smtClean="0"/>
              <a:t>++</a:t>
            </a:r>
          </a:p>
          <a:p>
            <a:r>
              <a:rPr lang="en-US" dirty="0"/>
              <a:t>Integrating C++ and Python isn’t just a theoretical exercise; it’s a practical need in software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54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(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::self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Wrapping operators is a very common thing to do, . . . so there’s a shortcut: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also works with arithmetic operators, binary operators, etc.)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28800" y="2751771"/>
            <a:ext cx="6019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#include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pybind11/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operators.h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::clas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s_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self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self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5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09800" y="3149262"/>
            <a:ext cx="2209800" cy="35593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(Member Functions)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string representation via </a:t>
            </a:r>
            <a:r>
              <a:rPr lang="en-US" dirty="0" smtClean="0">
                <a:latin typeface="Consolas" panose="020B0609020204030204" pitchFamily="49" charset="0"/>
              </a:rPr>
              <a:t>__</a:t>
            </a:r>
            <a:r>
              <a:rPr lang="en-US" dirty="0" err="1" smtClean="0">
                <a:latin typeface="Consolas" panose="020B0609020204030204" pitchFamily="49" charset="0"/>
              </a:rPr>
              <a:t>repr</a:t>
            </a:r>
            <a:r>
              <a:rPr lang="en-US" dirty="0" smtClean="0">
                <a:latin typeface="Consolas" panose="020B0609020204030204" pitchFamily="49" charset="0"/>
              </a:rPr>
              <a:t>__()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6400" y="2590800"/>
            <a:ext cx="8077200" cy="203132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::clas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s_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Response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__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repr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__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[](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Response </a:t>
            </a:r>
            <a:r>
              <a:rPr lang="en-US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string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to_string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self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.status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+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self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.reason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r>
              <a:rPr lang="en-US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});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28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</a:t>
            </a:r>
            <a:r>
              <a:rPr lang="en-US" dirty="0" smtClean="0"/>
              <a:t>Binding Code for Response Type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10512" y="1841500"/>
            <a:ext cx="824788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PYBIND11_MODULE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class_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Response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init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&lt;&gt;())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init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&gt;())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init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&gt;())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def_readonly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status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&amp;Response::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status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def_readonly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reason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&amp;Response::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reason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def_readonly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text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&amp;Response::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text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def_property_readonly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ok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&amp;Response::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ok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__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repr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__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[](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Response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+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to_string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.status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+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: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.reason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   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})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self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42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Trying it out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1857413"/>
            <a:ext cx="6096000" cy="46474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from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response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Response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Response()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 OK&gt;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Response().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ok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r = Response(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404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Not Found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r.reason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 smtClean="0">
                <a:solidFill>
                  <a:srgbClr val="A31515"/>
                </a:solidFill>
                <a:latin typeface="Consolas" panose="020B0609020204030204" pitchFamily="49" charset="0"/>
              </a:rPr>
              <a:t>Not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Found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r.ok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False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Response(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OK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== Response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True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3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Binding 101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latin typeface="Consolas" panose="020B0609020204030204" pitchFamily="49" charset="0"/>
              </a:rPr>
              <a:t>PYBIND11_MODULE()</a:t>
            </a:r>
            <a:r>
              <a:rPr lang="en-US" dirty="0" smtClean="0"/>
              <a:t> </a:t>
            </a:r>
            <a:r>
              <a:rPr lang="en-US" dirty="0"/>
              <a:t>macro is the heart of pybind11's binding </a:t>
            </a:r>
            <a:r>
              <a:rPr lang="en-US" dirty="0" smtClean="0"/>
              <a:t>mechanism 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creates a function that Python calls upon importing the </a:t>
            </a:r>
            <a:r>
              <a:rPr lang="en-US" dirty="0" smtClean="0"/>
              <a:t>module</a:t>
            </a:r>
          </a:p>
          <a:p>
            <a:r>
              <a:rPr lang="en-US" dirty="0" smtClean="0"/>
              <a:t>The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::module_::</a:t>
            </a:r>
            <a:r>
              <a:rPr lang="en-US" dirty="0" err="1"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method produces </a:t>
            </a:r>
            <a:r>
              <a:rPr lang="en-US" dirty="0"/>
              <a:t>binding code </a:t>
            </a:r>
            <a:endParaRPr lang="en-US" dirty="0" smtClean="0"/>
          </a:p>
          <a:p>
            <a:pPr lvl="1"/>
            <a:r>
              <a:rPr lang="en-US" dirty="0"/>
              <a:t>E</a:t>
            </a:r>
            <a:r>
              <a:rPr lang="en-US" dirty="0" smtClean="0"/>
              <a:t>ffectively </a:t>
            </a:r>
            <a:r>
              <a:rPr lang="en-US" dirty="0"/>
              <a:t>allowing the C++ </a:t>
            </a:r>
            <a:r>
              <a:rPr lang="en-US" dirty="0" smtClean="0"/>
              <a:t>functions </a:t>
            </a:r>
            <a:r>
              <a:rPr lang="en-US" dirty="0"/>
              <a:t>to be accessible and usable within </a:t>
            </a:r>
            <a:r>
              <a:rPr lang="en-US" dirty="0" smtClean="0"/>
              <a:t>Python</a:t>
            </a:r>
          </a:p>
          <a:p>
            <a:r>
              <a:rPr lang="en-US" dirty="0" smtClean="0"/>
              <a:t>This type also exposes many other facilities, like </a:t>
            </a:r>
            <a:r>
              <a:rPr lang="en-US" dirty="0" err="1" smtClean="0">
                <a:latin typeface="Consolas" panose="020B0609020204030204" pitchFamily="49" charset="0"/>
              </a:rPr>
              <a:t>def_readonly</a:t>
            </a:r>
            <a:r>
              <a:rPr lang="en-US" dirty="0" smtClean="0"/>
              <a:t>, or </a:t>
            </a:r>
            <a:r>
              <a:rPr lang="en-US" dirty="0" err="1" smtClean="0">
                <a:latin typeface="Consolas" panose="020B0609020204030204" pitchFamily="49" charset="0"/>
              </a:rPr>
              <a:t>def_property_readonly</a:t>
            </a:r>
            <a:endParaRPr lang="en-US" dirty="0" smtClean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0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Docstrings</a:t>
            </a:r>
            <a:r>
              <a:rPr lang="en-US" dirty="0"/>
              <a:t> and </a:t>
            </a:r>
            <a:r>
              <a:rPr lang="en-US" dirty="0" smtClean="0"/>
              <a:t>Argument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Docstrings</a:t>
            </a:r>
            <a:r>
              <a:rPr lang="en-US" dirty="0"/>
              <a:t> can be set by passing string literals to </a:t>
            </a:r>
            <a:r>
              <a:rPr lang="en-US" dirty="0" err="1">
                <a:latin typeface="Consolas" panose="020B0609020204030204" pitchFamily="49" charset="0"/>
              </a:rPr>
              <a:t>def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endParaRPr lang="en-US" dirty="0"/>
          </a:p>
          <a:p>
            <a:r>
              <a:rPr lang="en-US" dirty="0" smtClean="0"/>
              <a:t>Arguments </a:t>
            </a:r>
            <a:r>
              <a:rPr lang="en-US" dirty="0"/>
              <a:t>can be named via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arg</a:t>
            </a:r>
            <a:r>
              <a:rPr lang="en-US" dirty="0">
                <a:latin typeface="Consolas" panose="020B0609020204030204" pitchFamily="49" charset="0"/>
              </a:rPr>
              <a:t>("...")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43200" y="2773740"/>
            <a:ext cx="6096000" cy="156966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m.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greet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[](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Hello,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},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Greet a person.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arg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name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43200" y="4876800"/>
            <a:ext cx="6096000" cy="181588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greet(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stranger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Hello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stranger.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greet</a:t>
            </a:r>
            <a:r>
              <a:rPr lang="en-US" sz="1600" dirty="0">
                <a:solidFill>
                  <a:srgbClr val="CD3131"/>
                </a:solidFill>
                <a:latin typeface="Consolas" panose="020B0609020204030204" pitchFamily="49" charset="0"/>
              </a:rPr>
              <a:t>?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greet(name: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600" dirty="0">
                <a:solidFill>
                  <a:srgbClr val="CD3131"/>
                </a:solidFill>
                <a:latin typeface="Consolas" panose="020B0609020204030204" pitchFamily="49" charset="0"/>
              </a:rPr>
              <a:t>-&gt;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None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Greet a person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7467600" y="4103122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7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 </a:t>
            </a:r>
            <a:r>
              <a:rPr lang="en-US" dirty="0" smtClean="0"/>
              <a:t>Arguments </a:t>
            </a:r>
            <a:r>
              <a:rPr lang="en-US" dirty="0"/>
              <a:t>with default </a:t>
            </a:r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Default argument values can be set by assigning to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arg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43200" y="2354620"/>
            <a:ext cx="6705600" cy="156966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m.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greet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[](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times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while(times--)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Hello,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name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},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Greet a person.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arg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name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arg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times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43200" y="4480579"/>
            <a:ext cx="6705600" cy="1631216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greet(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Jeeves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Hello, Jeeves.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greet(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Wooster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times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Hello, Wooster.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Hello, Wooster.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7772400" y="3726438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0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</a:t>
            </a:r>
            <a:r>
              <a:rPr lang="en-US" dirty="0" smtClean="0"/>
              <a:t>Objects </a:t>
            </a:r>
            <a:r>
              <a:rPr lang="en-US" dirty="0"/>
              <a:t>as </a:t>
            </a:r>
            <a:r>
              <a:rPr lang="en-US" dirty="0" smtClean="0"/>
              <a:t>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can take arbitrary Python objects as </a:t>
            </a:r>
            <a:r>
              <a:rPr lang="en-US" dirty="0" smtClean="0"/>
              <a:t>arguments (here </a:t>
            </a:r>
            <a:r>
              <a:rPr lang="en-US" dirty="0" err="1" smtClean="0">
                <a:latin typeface="Consolas" panose="020B0609020204030204" pitchFamily="49" charset="0"/>
              </a:rPr>
              <a:t>py</a:t>
            </a:r>
            <a:r>
              <a:rPr lang="en-US" dirty="0" smtClean="0">
                <a:latin typeface="Consolas" panose="020B0609020204030204" pitchFamily="49" charset="0"/>
              </a:rPr>
              <a:t>::list</a:t>
            </a:r>
            <a:r>
              <a:rPr lang="en-US" dirty="0" smtClean="0"/>
              <a:t>):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43200" y="2600742"/>
            <a:ext cx="6096000" cy="2123658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m.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count_strings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[](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item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isinstance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item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++</a:t>
            </a:r>
            <a:r>
              <a:rPr lang="en-US" sz="160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});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43200" y="5358825"/>
            <a:ext cx="6096000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count_strings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([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foo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bar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{},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baz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]) </a:t>
            </a:r>
          </a:p>
          <a:p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7467600" y="4444425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</a:t>
            </a:r>
            <a:r>
              <a:rPr lang="en-US" dirty="0" smtClean="0"/>
              <a:t>Objects </a:t>
            </a:r>
            <a:r>
              <a:rPr lang="en-US" dirty="0"/>
              <a:t>as </a:t>
            </a:r>
            <a:r>
              <a:rPr lang="en-US" dirty="0" smtClean="0"/>
              <a:t>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can take arbitrary Python objects as </a:t>
            </a:r>
            <a:r>
              <a:rPr lang="en-US" dirty="0" smtClean="0"/>
              <a:t>arguments (here </a:t>
            </a:r>
            <a:r>
              <a:rPr lang="en-US" dirty="0" err="1" smtClean="0">
                <a:latin typeface="Consolas" panose="020B0609020204030204" pitchFamily="49" charset="0"/>
              </a:rPr>
              <a:t>py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dict</a:t>
            </a:r>
            <a:r>
              <a:rPr lang="en-US" dirty="0" smtClean="0"/>
              <a:t>):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7315200" y="4774187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20226" y="2671285"/>
            <a:ext cx="6847573" cy="230832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print_dict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[](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dict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dict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item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dict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cout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key=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    &lt;&lt;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item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.first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    &lt;&lt;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, value=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    &lt;&lt;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string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item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.second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    &lt;&lt;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B776FB"/>
                </a:solidFill>
                <a:latin typeface="Consolas" panose="020B0609020204030204" pitchFamily="49" charset="0"/>
              </a:rPr>
              <a:t>\n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09800" y="5588913"/>
            <a:ext cx="6857999" cy="86177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print_dict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({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foo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123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bar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hello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})</a:t>
            </a:r>
          </a:p>
          <a:p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key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123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key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bar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=hello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03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args</a:t>
            </a:r>
            <a:r>
              <a:rPr lang="en-US" dirty="0"/>
              <a:t> and **</a:t>
            </a:r>
            <a:r>
              <a:rPr lang="en-US" dirty="0" err="1" smtClean="0"/>
              <a:t>kwargs</a:t>
            </a:r>
            <a:r>
              <a:rPr lang="en-US" dirty="0" smtClean="0"/>
              <a:t>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025128" cy="4351337"/>
          </a:xfrm>
        </p:spPr>
        <p:txBody>
          <a:bodyPr/>
          <a:lstStyle/>
          <a:p>
            <a:r>
              <a:rPr lang="en-US" dirty="0" err="1"/>
              <a:t>Variadic</a:t>
            </a:r>
            <a:r>
              <a:rPr lang="en-US" dirty="0"/>
              <a:t> positional and keyword arguments can be passed </a:t>
            </a:r>
            <a:r>
              <a:rPr lang="en-US" dirty="0" smtClean="0"/>
              <a:t>via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args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smtClean="0"/>
              <a:t>(subclass </a:t>
            </a:r>
            <a:r>
              <a:rPr lang="en-US" dirty="0"/>
              <a:t>of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::tuple</a:t>
            </a:r>
            <a:r>
              <a:rPr lang="en-US" dirty="0"/>
              <a:t>) and </a:t>
            </a:r>
            <a:endParaRPr lang="en-US" dirty="0" smtClean="0"/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kwargs</a:t>
            </a:r>
            <a:r>
              <a:rPr lang="en-US" dirty="0"/>
              <a:t> (subclass of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dict</a:t>
            </a:r>
            <a:r>
              <a:rPr lang="en-US" dirty="0"/>
              <a:t>):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62200" y="3028770"/>
            <a:ext cx="6858000" cy="1077218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m.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count_args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[](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kwargs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kw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args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,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kw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kwargs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78242" y="5066744"/>
            <a:ext cx="6874764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count_args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b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kwargs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5484876" y="4243466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4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and C++: How 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SWIG</a:t>
            </a:r>
            <a:r>
              <a:rPr lang="en-US" dirty="0" smtClean="0"/>
              <a:t> </a:t>
            </a:r>
            <a:r>
              <a:rPr lang="en-US" dirty="0"/>
              <a:t>(https://www.swig.org/): Great for multi-language projects, but can be less efficient and less </a:t>
            </a:r>
            <a:r>
              <a:rPr lang="en-US" dirty="0" smtClean="0"/>
              <a:t>“</a:t>
            </a:r>
            <a:r>
              <a:rPr lang="en-US" dirty="0" err="1" smtClean="0"/>
              <a:t>Pythonic</a:t>
            </a:r>
            <a:r>
              <a:rPr lang="en-US" dirty="0" smtClean="0"/>
              <a:t>”</a:t>
            </a:r>
            <a:endParaRPr lang="en-US" dirty="0"/>
          </a:p>
          <a:p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Cython</a:t>
            </a:r>
            <a:r>
              <a:rPr lang="en-US" dirty="0" smtClean="0"/>
              <a:t> </a:t>
            </a:r>
            <a:r>
              <a:rPr lang="en-US" dirty="0"/>
              <a:t>(https://cython.org/): Known for allowing C extensions in Python-like </a:t>
            </a:r>
            <a:r>
              <a:rPr lang="en-US" dirty="0" smtClean="0"/>
              <a:t>syntax</a:t>
            </a:r>
            <a:endParaRPr lang="en-US" dirty="0"/>
          </a:p>
          <a:p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ctypes</a:t>
            </a:r>
            <a:r>
              <a:rPr lang="en-US" dirty="0"/>
              <a:t> (https://docs.python.org/3/library/ctypes.html): A part of Python’s standard library, suitable for basic tasks involving C </a:t>
            </a:r>
            <a:r>
              <a:rPr lang="en-US" dirty="0" smtClean="0"/>
              <a:t>functions</a:t>
            </a:r>
          </a:p>
          <a:p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Boost.Python</a:t>
            </a:r>
            <a:r>
              <a:rPr lang="en-US" dirty="0" smtClean="0"/>
              <a:t> (https://www.boost.org/): A well-documented and widely used library that offers seamless interoperability between C++ and Python.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pybind11</a:t>
            </a:r>
            <a:r>
              <a:rPr lang="en-US" dirty="0" smtClean="0"/>
              <a:t> (https://pybind11.readthedocs.io/en/stable/): Stands out for its modern approach, being lightweight and easy to use</a:t>
            </a:r>
          </a:p>
          <a:p>
            <a:pPr lvl="1"/>
            <a:r>
              <a:rPr lang="en-US" dirty="0" smtClean="0"/>
              <a:t>Newer variation: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Nanobind</a:t>
            </a:r>
            <a:r>
              <a:rPr lang="en-US" dirty="0" smtClean="0"/>
              <a:t> (https://nanobind.readthedocs.io/)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6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Overloads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possible to bind multiple C++ overloads to a single Python name: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90800" y="2488913"/>
            <a:ext cx="6096000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m.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[](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m.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[](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float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});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90800" y="3424515"/>
            <a:ext cx="6096000" cy="289310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f(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42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f(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3.14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float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f(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cat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TypeError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 f(): incompatible function arguments.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The following argument types are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supported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(arg0: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600" dirty="0">
                <a:solidFill>
                  <a:srgbClr val="CD3131"/>
                </a:solidFill>
                <a:latin typeface="Consolas" panose="020B0609020204030204" pitchFamily="49" charset="0"/>
              </a:rPr>
              <a:t>-&gt;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str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(arg0: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float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600" dirty="0">
                <a:solidFill>
                  <a:srgbClr val="CD3131"/>
                </a:solidFill>
                <a:latin typeface="Consolas" panose="020B0609020204030204" pitchFamily="49" charset="0"/>
              </a:rPr>
              <a:t>-&gt;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str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7973568" y="2915025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7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PyBind11: Supported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ffers </a:t>
            </a:r>
            <a:r>
              <a:rPr lang="en-US" dirty="0"/>
              <a:t>comprehensive support for a wide range of data </a:t>
            </a:r>
            <a:r>
              <a:rPr lang="en-US" dirty="0" smtClean="0"/>
              <a:t>types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acilitating </a:t>
            </a:r>
            <a:r>
              <a:rPr lang="en-US" dirty="0"/>
              <a:t>seamless conversions between C++ and </a:t>
            </a:r>
            <a:r>
              <a:rPr lang="en-US" dirty="0" smtClean="0"/>
              <a:t>Python</a:t>
            </a:r>
          </a:p>
          <a:p>
            <a:r>
              <a:rPr lang="en-US" dirty="0" smtClean="0"/>
              <a:t>Supports all</a:t>
            </a:r>
            <a:r>
              <a:rPr lang="en-US" dirty="0"/>
              <a:t> standard Python data types such as integers, floating-point numbers, strings, lists, tuples, dictionaries, and </a:t>
            </a:r>
            <a:r>
              <a:rPr lang="en-US" dirty="0" smtClean="0"/>
              <a:t>sets</a:t>
            </a:r>
          </a:p>
          <a:p>
            <a:r>
              <a:rPr lang="en-US" dirty="0" smtClean="0"/>
              <a:t>Those are automatically converted </a:t>
            </a:r>
            <a:r>
              <a:rPr lang="en-US" dirty="0"/>
              <a:t>to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double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::string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::vector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::tuple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::map</a:t>
            </a:r>
            <a:r>
              <a:rPr lang="en-US" dirty="0"/>
              <a:t>, and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smtClean="0">
                <a:latin typeface="Consolas" panose="020B0609020204030204" pitchFamily="49" charset="0"/>
              </a:rPr>
              <a:t>set</a:t>
            </a:r>
          </a:p>
          <a:p>
            <a:r>
              <a:rPr lang="en-US" dirty="0" smtClean="0"/>
              <a:t>Fully compatible with Python’s </a:t>
            </a:r>
            <a:r>
              <a:rPr lang="en-US" dirty="0" err="1" smtClean="0"/>
              <a:t>NumPy</a:t>
            </a:r>
            <a:r>
              <a:rPr lang="en-US" dirty="0" smtClean="0"/>
              <a:t> library (</a:t>
            </a:r>
            <a:r>
              <a:rPr lang="en-US" u="sng" dirty="0">
                <a:hlinkClick r:id="rId2"/>
              </a:rPr>
              <a:t>https://numpy.org</a:t>
            </a:r>
            <a:r>
              <a:rPr lang="en-US" u="sng" dirty="0" smtClean="0">
                <a:hlinkClick r:id="rId2"/>
              </a:rPr>
              <a:t>/</a:t>
            </a:r>
            <a:r>
              <a:rPr lang="en-US" u="sng" dirty="0" smtClean="0"/>
              <a:t>)</a:t>
            </a:r>
          </a:p>
          <a:p>
            <a:pPr lvl="1"/>
            <a:r>
              <a:rPr lang="en-US" dirty="0" smtClean="0"/>
              <a:t>Are </a:t>
            </a:r>
            <a:r>
              <a:rPr lang="en-US" dirty="0"/>
              <a:t>efficiently converted to and </a:t>
            </a:r>
            <a:r>
              <a:rPr lang="en-US" dirty="0" smtClean="0"/>
              <a:t>from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smtClean="0">
                <a:latin typeface="Consolas" panose="020B0609020204030204" pitchFamily="49" charset="0"/>
              </a:rPr>
              <a:t>vector</a:t>
            </a:r>
            <a:r>
              <a:rPr lang="en-US" dirty="0" smtClean="0"/>
              <a:t> and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::array</a:t>
            </a:r>
          </a:p>
          <a:p>
            <a:pPr lvl="1"/>
            <a:r>
              <a:rPr lang="en-US" dirty="0" smtClean="0"/>
              <a:t>Interoperability extends to </a:t>
            </a:r>
            <a:r>
              <a:rPr lang="en-US" dirty="0" err="1" smtClean="0"/>
              <a:t>SciPy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u="sng" dirty="0"/>
              <a:t>https://scipy.org/</a:t>
            </a:r>
            <a:r>
              <a:rPr lang="en-US" dirty="0"/>
              <a:t>), </a:t>
            </a:r>
            <a:r>
              <a:rPr lang="en-US" dirty="0" err="1"/>
              <a:t>Matplotlib</a:t>
            </a:r>
            <a:r>
              <a:rPr lang="en-US" dirty="0"/>
              <a:t> (</a:t>
            </a:r>
            <a:r>
              <a:rPr lang="en-US" u="sng" dirty="0"/>
              <a:t>https://matplotlib.org/</a:t>
            </a:r>
            <a:r>
              <a:rPr lang="en-US" dirty="0"/>
              <a:t>), pandas (</a:t>
            </a:r>
            <a:r>
              <a:rPr lang="en-US" u="sng" dirty="0">
                <a:hlinkClick r:id="rId3"/>
              </a:rPr>
              <a:t>https://pandas.pydata.org</a:t>
            </a:r>
            <a:r>
              <a:rPr lang="en-US" u="sng" dirty="0" smtClean="0">
                <a:hlinkClick r:id="rId3"/>
              </a:rPr>
              <a:t>/</a:t>
            </a:r>
            <a:r>
              <a:rPr lang="en-US" dirty="0" smtClean="0"/>
              <a:t>), etc.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</a:t>
            </a:r>
            <a:r>
              <a:rPr lang="en-US" dirty="0"/>
              <a:t>ways to communicate objects between </a:t>
            </a:r>
            <a:r>
              <a:rPr lang="en-US" dirty="0" smtClean="0"/>
              <a:t>C++ </a:t>
            </a:r>
            <a:r>
              <a:rPr lang="en-US" dirty="0"/>
              <a:t>and Python:</a:t>
            </a:r>
          </a:p>
          <a:p>
            <a:r>
              <a:rPr lang="en-US" dirty="0">
                <a:solidFill>
                  <a:srgbClr val="00B050"/>
                </a:solidFill>
              </a:rPr>
              <a:t>native</a:t>
            </a:r>
            <a:r>
              <a:rPr lang="en-US" dirty="0"/>
              <a:t> in </a:t>
            </a:r>
            <a:r>
              <a:rPr lang="en-US" dirty="0" smtClean="0"/>
              <a:t>C++, </a:t>
            </a:r>
            <a:r>
              <a:rPr lang="en-US" dirty="0">
                <a:solidFill>
                  <a:srgbClr val="C00000"/>
                </a:solidFill>
              </a:rPr>
              <a:t>wrapper</a:t>
            </a:r>
            <a:r>
              <a:rPr lang="en-US" dirty="0"/>
              <a:t> in </a:t>
            </a:r>
            <a:r>
              <a:rPr lang="en-US" dirty="0" smtClean="0"/>
              <a:t>Python</a:t>
            </a:r>
          </a:p>
          <a:p>
            <a:pPr lvl="1"/>
            <a:r>
              <a:rPr lang="en-US" dirty="0" smtClean="0"/>
              <a:t>Use a native C++ type everywhere</a:t>
            </a:r>
          </a:p>
          <a:p>
            <a:pPr lvl="1"/>
            <a:r>
              <a:rPr lang="en-US" dirty="0" smtClean="0"/>
              <a:t>The type must be wrapped using pybind11-generated bindings so that Python can interact with it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wrapper</a:t>
            </a:r>
            <a:r>
              <a:rPr lang="de-DE" dirty="0" smtClean="0"/>
              <a:t> </a:t>
            </a:r>
            <a:r>
              <a:rPr lang="de-DE" dirty="0"/>
              <a:t>in </a:t>
            </a:r>
            <a:r>
              <a:rPr lang="de-DE" dirty="0" smtClean="0"/>
              <a:t>C++, </a:t>
            </a:r>
            <a:r>
              <a:rPr lang="de-DE" dirty="0">
                <a:solidFill>
                  <a:srgbClr val="00B050"/>
                </a:solidFill>
              </a:rPr>
              <a:t>native</a:t>
            </a:r>
            <a:r>
              <a:rPr lang="de-DE" dirty="0"/>
              <a:t> in </a:t>
            </a:r>
            <a:r>
              <a:rPr lang="de-DE" dirty="0" smtClean="0"/>
              <a:t>Python</a:t>
            </a:r>
          </a:p>
          <a:p>
            <a:pPr lvl="1"/>
            <a:r>
              <a:rPr lang="en-US" dirty="0"/>
              <a:t>Use a native Python type </a:t>
            </a:r>
            <a:r>
              <a:rPr lang="en-US" dirty="0" smtClean="0"/>
              <a:t>everywhere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will need to be wrapped so that C++ functions can interact with it</a:t>
            </a:r>
            <a:endParaRPr lang="de-DE" dirty="0"/>
          </a:p>
          <a:p>
            <a:r>
              <a:rPr lang="en-US" dirty="0">
                <a:solidFill>
                  <a:srgbClr val="00B050"/>
                </a:solidFill>
              </a:rPr>
              <a:t>native</a:t>
            </a:r>
            <a:r>
              <a:rPr lang="en-US" dirty="0"/>
              <a:t> in </a:t>
            </a:r>
            <a:r>
              <a:rPr lang="en-US" dirty="0" smtClean="0"/>
              <a:t>C++, </a:t>
            </a:r>
            <a:r>
              <a:rPr lang="en-US" dirty="0">
                <a:solidFill>
                  <a:srgbClr val="00B050"/>
                </a:solidFill>
              </a:rPr>
              <a:t>native</a:t>
            </a:r>
            <a:r>
              <a:rPr lang="en-US" dirty="0"/>
              <a:t> in Python </a:t>
            </a:r>
            <a:r>
              <a:rPr lang="en-US" dirty="0" smtClean="0"/>
              <a:t>(always requires a copy)</a:t>
            </a:r>
            <a:endParaRPr lang="en-US" dirty="0"/>
          </a:p>
          <a:p>
            <a:pPr lvl="1"/>
            <a:r>
              <a:rPr lang="en-US" dirty="0"/>
              <a:t>Use a native C++ type on the C++ side and a native Python type on the Python </a:t>
            </a:r>
            <a:r>
              <a:rPr lang="en-US" dirty="0" smtClean="0"/>
              <a:t>side</a:t>
            </a:r>
          </a:p>
          <a:p>
            <a:pPr lvl="1"/>
            <a:r>
              <a:rPr lang="en-US" dirty="0" smtClean="0"/>
              <a:t>PyBind11 </a:t>
            </a:r>
            <a:r>
              <a:rPr lang="en-US" dirty="0"/>
              <a:t>refers to this as a 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type conversion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8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native</a:t>
            </a:r>
            <a:r>
              <a:rPr lang="en-US" dirty="0"/>
              <a:t> in C ++, </a:t>
            </a:r>
            <a:r>
              <a:rPr lang="en-US" dirty="0">
                <a:solidFill>
                  <a:srgbClr val="C00000"/>
                </a:solidFill>
              </a:rPr>
              <a:t>wrapper</a:t>
            </a:r>
            <a:r>
              <a:rPr lang="en-US" dirty="0"/>
              <a:t> in Python</a:t>
            </a:r>
          </a:p>
          <a:p>
            <a:r>
              <a:rPr lang="en-US" dirty="0"/>
              <a:t>Exposing a custom C++ type using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::class</a:t>
            </a:r>
            <a:r>
              <a:rPr lang="en-US" dirty="0" smtClean="0">
                <a:latin typeface="Consolas" panose="020B0609020204030204" pitchFamily="49" charset="0"/>
              </a:rPr>
              <a:t>_</a:t>
            </a:r>
            <a:r>
              <a:rPr lang="en-US" dirty="0" smtClean="0"/>
              <a:t> (as described)</a:t>
            </a:r>
          </a:p>
          <a:p>
            <a:r>
              <a:rPr lang="en-US" dirty="0" smtClean="0"/>
              <a:t>The </a:t>
            </a:r>
            <a:r>
              <a:rPr lang="en-US" dirty="0"/>
              <a:t>underlying data structure is always the original C++ class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::class_</a:t>
            </a:r>
            <a:r>
              <a:rPr lang="en-US" dirty="0"/>
              <a:t> wrapper provides a Python </a:t>
            </a:r>
            <a:r>
              <a:rPr lang="en-US" dirty="0" smtClean="0"/>
              <a:t>interface</a:t>
            </a:r>
          </a:p>
          <a:p>
            <a:r>
              <a:rPr lang="en-US" dirty="0" smtClean="0"/>
              <a:t>When </a:t>
            </a:r>
            <a:r>
              <a:rPr lang="en-US" dirty="0"/>
              <a:t>an object like this is sent from C++ to Python, pybind11 will just add the </a:t>
            </a:r>
            <a:r>
              <a:rPr lang="en-US" dirty="0" smtClean="0"/>
              <a:t>wrapper </a:t>
            </a:r>
            <a:r>
              <a:rPr lang="en-US" dirty="0"/>
              <a:t>layer over the native C++ </a:t>
            </a:r>
            <a:r>
              <a:rPr lang="en-US" dirty="0" smtClean="0"/>
              <a:t>object</a:t>
            </a:r>
          </a:p>
          <a:p>
            <a:r>
              <a:rPr lang="en-US" dirty="0" smtClean="0"/>
              <a:t>Getting </a:t>
            </a:r>
            <a:r>
              <a:rPr lang="en-US" dirty="0"/>
              <a:t>it back from Python is just a matter of peeling off the wrapper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rgbClr val="C00000"/>
                </a:solidFill>
              </a:rPr>
              <a:t>wrapper</a:t>
            </a:r>
            <a:r>
              <a:rPr lang="de-DE" dirty="0"/>
              <a:t> in C ++, </a:t>
            </a:r>
            <a:r>
              <a:rPr lang="de-DE" dirty="0">
                <a:solidFill>
                  <a:srgbClr val="00B050"/>
                </a:solidFill>
              </a:rPr>
              <a:t>native</a:t>
            </a:r>
            <a:r>
              <a:rPr lang="de-DE" dirty="0"/>
              <a:t> in </a:t>
            </a:r>
            <a:r>
              <a:rPr lang="de-DE" dirty="0" smtClean="0"/>
              <a:t>Python</a:t>
            </a:r>
          </a:p>
          <a:p>
            <a:r>
              <a:rPr lang="en-US" dirty="0" smtClean="0"/>
              <a:t>Type is </a:t>
            </a:r>
            <a:r>
              <a:rPr lang="en-US" dirty="0"/>
              <a:t>native to Python, like a </a:t>
            </a:r>
            <a:r>
              <a:rPr lang="en-US" dirty="0" smtClean="0"/>
              <a:t>Python tuple </a:t>
            </a:r>
            <a:r>
              <a:rPr lang="en-US" dirty="0"/>
              <a:t>or a </a:t>
            </a:r>
            <a:r>
              <a:rPr lang="en-US" dirty="0" smtClean="0"/>
              <a:t>Python list</a:t>
            </a:r>
          </a:p>
          <a:p>
            <a:r>
              <a:rPr lang="en-US" dirty="0" smtClean="0"/>
              <a:t>Interface is </a:t>
            </a:r>
            <a:r>
              <a:rPr lang="en-US" dirty="0"/>
              <a:t>based </a:t>
            </a:r>
            <a:r>
              <a:rPr lang="en-US" dirty="0" smtClean="0"/>
              <a:t>on </a:t>
            </a:r>
            <a:r>
              <a:rPr lang="en-US" dirty="0" err="1" smtClean="0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::object</a:t>
            </a:r>
            <a:r>
              <a:rPr lang="en-US" dirty="0"/>
              <a:t> family of wrappers </a:t>
            </a:r>
            <a:endParaRPr lang="en-US" dirty="0" smtClean="0"/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str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>
                <a:latin typeface="Consolas" panose="020B0609020204030204" pitchFamily="49" charset="0"/>
              </a:rPr>
              <a:t>bytes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>
                <a:latin typeface="Consolas" panose="020B0609020204030204" pitchFamily="49" charset="0"/>
              </a:rPr>
              <a:t>tuple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>
                <a:latin typeface="Consolas" panose="020B0609020204030204" pitchFamily="49" charset="0"/>
              </a:rPr>
              <a:t>list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dict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>
                <a:latin typeface="Consolas" panose="020B0609020204030204" pitchFamily="49" charset="0"/>
              </a:rPr>
              <a:t>slice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>
                <a:latin typeface="Consolas" panose="020B0609020204030204" pitchFamily="49" charset="0"/>
              </a:rPr>
              <a:t>none</a:t>
            </a:r>
            <a:r>
              <a:rPr lang="en-US" dirty="0" smtClean="0"/>
              <a:t>, etc.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Casting back and forth: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81200" y="3810000"/>
            <a:ext cx="6858000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dict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d(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spam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)=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none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eggs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)=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42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tuple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tup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make_tuple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42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none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spam</a:t>
            </a:r>
            <a:r>
              <a:rPr lang="en-US" sz="1600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15612" y="4991329"/>
            <a:ext cx="6823587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MyClass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cls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...;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object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obj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cast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cls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18071" y="5732840"/>
            <a:ext cx="6823587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object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obj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...;</a:t>
            </a:r>
          </a:p>
          <a:p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MyClass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cls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obj.cast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MyClass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*&gt;();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03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native</a:t>
            </a:r>
            <a:r>
              <a:rPr lang="en-US" dirty="0"/>
              <a:t> in C ++, </a:t>
            </a:r>
            <a:r>
              <a:rPr lang="en-US" dirty="0">
                <a:solidFill>
                  <a:srgbClr val="00B050"/>
                </a:solidFill>
              </a:rPr>
              <a:t>native</a:t>
            </a:r>
            <a:r>
              <a:rPr lang="en-US" dirty="0"/>
              <a:t> in </a:t>
            </a:r>
            <a:r>
              <a:rPr lang="en-US" dirty="0" smtClean="0"/>
              <a:t>Python</a:t>
            </a:r>
          </a:p>
          <a:p>
            <a:pPr lvl="1"/>
            <a:r>
              <a:rPr lang="en-US" dirty="0" smtClean="0"/>
              <a:t>Native </a:t>
            </a:r>
            <a:r>
              <a:rPr lang="en-US" dirty="0"/>
              <a:t>types on both sides </a:t>
            </a:r>
            <a:r>
              <a:rPr lang="en-US" dirty="0" smtClean="0"/>
              <a:t>with automatic conversion between them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Construct </a:t>
            </a:r>
            <a:r>
              <a:rPr lang="en-US" dirty="0"/>
              <a:t>a new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::vector&lt;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&gt;</a:t>
            </a:r>
            <a:r>
              <a:rPr lang="en-US" dirty="0"/>
              <a:t> and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copy</a:t>
            </a:r>
            <a:r>
              <a:rPr lang="en-US" dirty="0"/>
              <a:t> each element from the Python </a:t>
            </a:r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Same applies to return values, just conversion in opposite direction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90800" y="2743200"/>
            <a:ext cx="6096000" cy="1354217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print_vector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[](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v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item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v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cout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item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B776FB"/>
                </a:solidFill>
                <a:latin typeface="Consolas" panose="020B0609020204030204" pitchFamily="49" charset="0"/>
              </a:rPr>
              <a:t>\n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95716" y="4419600"/>
            <a:ext cx="6096000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print_vector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([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])</a:t>
            </a:r>
          </a:p>
          <a:p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7772400" y="3886199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1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native</a:t>
            </a:r>
            <a:r>
              <a:rPr lang="en-US" dirty="0"/>
              <a:t> in C ++, </a:t>
            </a:r>
            <a:r>
              <a:rPr lang="en-US" dirty="0">
                <a:solidFill>
                  <a:srgbClr val="00B050"/>
                </a:solidFill>
              </a:rPr>
              <a:t>native</a:t>
            </a:r>
            <a:r>
              <a:rPr lang="en-US" dirty="0"/>
              <a:t> in Python</a:t>
            </a:r>
          </a:p>
          <a:p>
            <a:r>
              <a:rPr lang="en-US" dirty="0" smtClean="0"/>
              <a:t>Supported:</a:t>
            </a:r>
          </a:p>
          <a:p>
            <a:pPr lvl="1"/>
            <a:r>
              <a:rPr lang="en-US" dirty="0" smtClean="0"/>
              <a:t>All built-in types (integrals, floating point types, etc.)</a:t>
            </a:r>
          </a:p>
          <a:p>
            <a:pPr lvl="1"/>
            <a:r>
              <a:rPr lang="en-US" dirty="0" smtClean="0"/>
              <a:t>All STL container types:</a:t>
            </a:r>
          </a:p>
          <a:p>
            <a:pPr lvl="2"/>
            <a:r>
              <a:rPr lang="en-US" dirty="0" smtClean="0"/>
              <a:t>Strings</a:t>
            </a:r>
            <a:r>
              <a:rPr lang="en-US" dirty="0"/>
              <a:t>: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::string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const</a:t>
            </a:r>
            <a:r>
              <a:rPr lang="en-US" dirty="0">
                <a:latin typeface="Consolas" panose="020B0609020204030204" pitchFamily="49" charset="0"/>
              </a:rPr>
              <a:t> char *</a:t>
            </a:r>
          </a:p>
          <a:p>
            <a:pPr lvl="2"/>
            <a:r>
              <a:rPr lang="en-US" dirty="0"/>
              <a:t>Tuples: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::pair&lt;F, S&gt;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::tuple&lt;...&gt;</a:t>
            </a:r>
          </a:p>
          <a:p>
            <a:pPr lvl="2"/>
            <a:r>
              <a:rPr lang="en-US" dirty="0"/>
              <a:t>Sequences: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::vector&lt;T&gt;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::list&lt;T&gt;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::array&lt;T, n&gt;</a:t>
            </a:r>
          </a:p>
          <a:p>
            <a:pPr lvl="2"/>
            <a:r>
              <a:rPr lang="en-US" dirty="0"/>
              <a:t>Maps: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::map&lt;K, V&gt;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unordered_map</a:t>
            </a:r>
            <a:r>
              <a:rPr lang="en-US" dirty="0">
                <a:latin typeface="Consolas" panose="020B0609020204030204" pitchFamily="49" charset="0"/>
              </a:rPr>
              <a:t>&lt;K, V&gt;</a:t>
            </a:r>
          </a:p>
          <a:p>
            <a:pPr lvl="2"/>
            <a:r>
              <a:rPr lang="en-US" dirty="0"/>
              <a:t>Sets: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::set&lt;T&gt;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unordered_set</a:t>
            </a:r>
            <a:r>
              <a:rPr lang="en-US" dirty="0">
                <a:latin typeface="Consolas" panose="020B0609020204030204" pitchFamily="49" charset="0"/>
              </a:rPr>
              <a:t>&lt;T&gt;</a:t>
            </a:r>
          </a:p>
          <a:p>
            <a:pPr lvl="2"/>
            <a:r>
              <a:rPr lang="en-US" dirty="0"/>
              <a:t>Polymorphic functions: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::function&lt;...&gt;</a:t>
            </a:r>
          </a:p>
          <a:p>
            <a:pPr lvl="2"/>
            <a:r>
              <a:rPr lang="en-US" dirty="0"/>
              <a:t>Date/time: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chrono</a:t>
            </a:r>
            <a:r>
              <a:rPr lang="en-US" dirty="0">
                <a:latin typeface="Consolas" panose="020B0609020204030204" pitchFamily="49" charset="0"/>
              </a:rPr>
              <a:t>::duration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chrono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time_point</a:t>
            </a:r>
            <a:endParaRPr lang="en-US" dirty="0">
              <a:latin typeface="Consolas" panose="020B0609020204030204" pitchFamily="49" charset="0"/>
            </a:endParaRPr>
          </a:p>
          <a:p>
            <a:pPr lvl="2"/>
            <a:r>
              <a:rPr lang="en-US" dirty="0"/>
              <a:t>Optional: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::optional&lt;T&gt;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::variant&lt;T&gt;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/>
              <a:t>Always involves creating a copy of the data!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9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PyBind11: More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PyBind11 </a:t>
            </a:r>
            <a:r>
              <a:rPr lang="en-US" dirty="0"/>
              <a:t>documentation: </a:t>
            </a:r>
            <a:r>
              <a:rPr lang="en-US" u="sng" dirty="0"/>
              <a:t>https://pybind11.readthedocs.io/en/stable/</a:t>
            </a:r>
            <a:endParaRPr lang="en-US" dirty="0"/>
          </a:p>
          <a:p>
            <a:r>
              <a:rPr lang="en-US" dirty="0"/>
              <a:t>Example </a:t>
            </a:r>
            <a:r>
              <a:rPr lang="en-US" dirty="0" smtClean="0"/>
              <a:t>PyBind11 </a:t>
            </a:r>
            <a:r>
              <a:rPr lang="en-US" dirty="0"/>
              <a:t>module built with a </a:t>
            </a:r>
            <a:r>
              <a:rPr lang="en-US" dirty="0" err="1"/>
              <a:t>CMake</a:t>
            </a:r>
            <a:r>
              <a:rPr lang="en-US" dirty="0"/>
              <a:t>-based build system: </a:t>
            </a:r>
            <a:r>
              <a:rPr lang="en-US" u="sng" dirty="0"/>
              <a:t>https://github.com/pybind/cmake_example</a:t>
            </a:r>
            <a:endParaRPr lang="en-US" dirty="0"/>
          </a:p>
          <a:p>
            <a:r>
              <a:rPr lang="en-US" dirty="0"/>
              <a:t>Example PyBind11 module built with a Python-based build system: </a:t>
            </a:r>
            <a:r>
              <a:rPr lang="en-US" u="sng" dirty="0"/>
              <a:t>https://github.com/pybind/python_example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2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Python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Objects with / without </a:t>
            </a:r>
            <a:r>
              <a:rPr lang="en-US" dirty="0" smtClean="0"/>
              <a:t>reference counting </a:t>
            </a:r>
            <a:r>
              <a:rPr lang="en-US" dirty="0"/>
              <a:t>(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smtClean="0">
                <a:latin typeface="Consolas" panose="020B0609020204030204" pitchFamily="49" charset="0"/>
              </a:rPr>
              <a:t>object</a:t>
            </a:r>
            <a:r>
              <a:rPr lang="en-US" dirty="0" smtClean="0"/>
              <a:t>/</a:t>
            </a:r>
            <a:r>
              <a:rPr lang="en-US" dirty="0" err="1" smtClean="0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::handle</a:t>
            </a:r>
            <a:r>
              <a:rPr lang="en-US" dirty="0"/>
              <a:t>)</a:t>
            </a:r>
          </a:p>
          <a:p>
            <a:r>
              <a:rPr lang="en-US" dirty="0" smtClean="0"/>
              <a:t>Calling </a:t>
            </a:r>
            <a:r>
              <a:rPr lang="en-US" dirty="0"/>
              <a:t>Python functions via 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*</a:t>
            </a:r>
            <a:r>
              <a:rPr lang="en-US" dirty="0" err="1">
                <a:latin typeface="Consolas" panose="020B0609020204030204" pitchFamily="49" charset="0"/>
              </a:rPr>
              <a:t>args</a:t>
            </a:r>
            <a:r>
              <a:rPr lang="en-US" dirty="0"/>
              <a:t> and </a:t>
            </a:r>
            <a:r>
              <a:rPr lang="en-US" dirty="0">
                <a:latin typeface="Consolas" panose="020B0609020204030204" pitchFamily="49" charset="0"/>
              </a:rPr>
              <a:t>**</a:t>
            </a:r>
            <a:r>
              <a:rPr lang="en-US" dirty="0" err="1">
                <a:latin typeface="Consolas" panose="020B0609020204030204" pitchFamily="49" charset="0"/>
              </a:rPr>
              <a:t>kwargs</a:t>
            </a:r>
            <a:r>
              <a:rPr lang="en-US" dirty="0"/>
              <a:t> unpacking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Import </a:t>
            </a:r>
            <a:r>
              <a:rPr lang="en-US" dirty="0" smtClean="0"/>
              <a:t>modules: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::module::import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Python print</a:t>
            </a:r>
            <a:r>
              <a:rPr lang="en-US" dirty="0"/>
              <a:t>() </a:t>
            </a:r>
            <a:r>
              <a:rPr lang="en-US" dirty="0" smtClean="0"/>
              <a:t>function: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::print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endParaRPr lang="en-US" dirty="0"/>
          </a:p>
          <a:p>
            <a:r>
              <a:rPr lang="en-US" dirty="0" smtClean="0"/>
              <a:t>Python </a:t>
            </a:r>
            <a:r>
              <a:rPr lang="en-US" dirty="0" err="1" smtClean="0"/>
              <a:t>str.format</a:t>
            </a:r>
            <a:r>
              <a:rPr lang="en-US" dirty="0"/>
              <a:t>() </a:t>
            </a:r>
            <a:r>
              <a:rPr lang="en-US" dirty="0" smtClean="0"/>
              <a:t>method: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str</a:t>
            </a:r>
            <a:r>
              <a:rPr lang="en-US" dirty="0">
                <a:latin typeface="Consolas" panose="020B0609020204030204" pitchFamily="49" charset="0"/>
              </a:rPr>
              <a:t>::format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52600" y="2819400"/>
            <a:ext cx="7543800" cy="1323439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ship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make_tuple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USS Enterprise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1701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bridge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dict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Jim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Spock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others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dict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Scotty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function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engage = ...;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engage(*ship, **bridge,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McCoy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**others);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2600" y="4648200"/>
            <a:ext cx="7543800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object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scipy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::module_::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scipy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scipy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attr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__version__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70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Python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Python </a:t>
            </a:r>
            <a:r>
              <a:rPr lang="en-US" dirty="0" smtClean="0"/>
              <a:t>code: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eval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eval_file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52600" y="2438399"/>
            <a:ext cx="8458200" cy="230832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scoped_interpreter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guard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exec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R"(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kwargs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 = {name: "World", number: 42}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        message = "Hello, {name}! The answer is {number}".format(**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kwargs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)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        print(message)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)"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9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Modules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Python </a:t>
            </a:r>
            <a:r>
              <a:rPr lang="en-US" dirty="0"/>
              <a:t>extension module: </a:t>
            </a:r>
            <a:endParaRPr lang="en-US" dirty="0" smtClean="0"/>
          </a:p>
          <a:p>
            <a:pPr lvl="1"/>
            <a:r>
              <a:rPr lang="en-US" dirty="0" smtClean="0"/>
              <a:t>Python </a:t>
            </a:r>
            <a:r>
              <a:rPr lang="en-US" dirty="0"/>
              <a:t>module not written in Python. Most often written in C or </a:t>
            </a:r>
            <a:r>
              <a:rPr lang="en-US" dirty="0" smtClean="0"/>
              <a:t>C++.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bother?</a:t>
            </a:r>
          </a:p>
          <a:p>
            <a:pPr lvl="1"/>
            <a:r>
              <a:rPr lang="en-US" dirty="0"/>
              <a:t>Interfacing with existing libraries</a:t>
            </a:r>
          </a:p>
          <a:p>
            <a:pPr lvl="1"/>
            <a:r>
              <a:rPr lang="en-US" dirty="0"/>
              <a:t>Writing performance-critical code</a:t>
            </a:r>
          </a:p>
          <a:p>
            <a:pPr lvl="1"/>
            <a:r>
              <a:rPr lang="en-US" dirty="0"/>
              <a:t>Mirroring library API in Python to aid </a:t>
            </a:r>
            <a:r>
              <a:rPr lang="en-US" dirty="0" smtClean="0"/>
              <a:t>prototyping</a:t>
            </a:r>
          </a:p>
          <a:p>
            <a:pPr lvl="1"/>
            <a:r>
              <a:rPr lang="en-US" dirty="0" smtClean="0"/>
              <a:t>Running </a:t>
            </a:r>
            <a:r>
              <a:rPr lang="en-US" dirty="0"/>
              <a:t>tests for non-Python libraries in Python</a:t>
            </a:r>
          </a:p>
          <a:p>
            <a:endParaRPr lang="en-US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1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0917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and </a:t>
            </a:r>
            <a:r>
              <a:rPr lang="en-US" dirty="0" smtClean="0"/>
              <a:t>Callbacks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conversions for </a:t>
            </a:r>
            <a:r>
              <a:rPr lang="en-US" dirty="0" err="1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::function&lt;...&gt;</a:t>
            </a:r>
            <a:r>
              <a:rPr lang="en-US" dirty="0"/>
              <a:t> can be enabled by including an optional </a:t>
            </a:r>
            <a:r>
              <a:rPr lang="en-US" dirty="0">
                <a:latin typeface="Consolas" panose="020B0609020204030204" pitchFamily="49" charset="0"/>
              </a:rPr>
              <a:t>pybind11/</a:t>
            </a:r>
            <a:r>
              <a:rPr lang="en-US" dirty="0" err="1">
                <a:latin typeface="Consolas" panose="020B0609020204030204" pitchFamily="49" charset="0"/>
              </a:rPr>
              <a:t>functional.h</a:t>
            </a:r>
            <a:r>
              <a:rPr lang="en-US" dirty="0"/>
              <a:t> header. </a:t>
            </a:r>
            <a:endParaRPr lang="en-US" dirty="0" smtClean="0"/>
          </a:p>
          <a:p>
            <a:r>
              <a:rPr lang="en-US" dirty="0" smtClean="0"/>
              <a:t>Python </a:t>
            </a:r>
            <a:r>
              <a:rPr lang="en-US" dirty="0"/>
              <a:t>to C ++ callback: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14600" y="3040817"/>
            <a:ext cx="5943600" cy="156966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m.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for_even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[](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)&gt;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++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%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                </a:t>
            </a:r>
            <a:r>
              <a:rPr lang="en-US" sz="160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smtClean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call Python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function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});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4600" y="4953000"/>
            <a:ext cx="5943600" cy="156966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callback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...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print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received: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x)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for_even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callback) 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received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received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6858000" y="4438839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7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 </a:t>
            </a:r>
            <a:r>
              <a:rPr lang="en-US" dirty="0" smtClean="0"/>
              <a:t>Order Functions</a:t>
            </a:r>
            <a:r>
              <a:rPr lang="en-US" dirty="0"/>
              <a:t>...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14600" y="1828800"/>
            <a:ext cx="5943600" cy="3108543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int_fn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)&gt;;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int_fn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int_fn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[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// f(f(..(x))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++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m.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29348" y="5074821"/>
            <a:ext cx="5928852" cy="156966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...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x *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g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(f,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g(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#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10 * 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2^8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2560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7239000" y="4731921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7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... and </a:t>
            </a:r>
            <a:r>
              <a:rPr lang="en-US" dirty="0" smtClean="0"/>
              <a:t>even higher Order ...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33600" y="2090052"/>
            <a:ext cx="7391400" cy="4278094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using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int_fn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)&gt;;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int_fn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int_fn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[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//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f(f(..(x))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 ++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};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// decorator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function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int_fn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int_fn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)&gt; 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[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](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int_fn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overload_cast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int_fn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m.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overload_cast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sz="1600" dirty="0" err="1">
                <a:solidFill>
                  <a:srgbClr val="1F377F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16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Python Decorators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36723" y="2133600"/>
            <a:ext cx="5921477" cy="1354217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x *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(f,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 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10 * 2^8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2560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4600" y="4229099"/>
            <a:ext cx="5943600" cy="1569660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4531F"/>
                </a:solidFill>
                <a:latin typeface="Consolas" panose="020B0609020204030204" pitchFamily="49" charset="0"/>
              </a:rPr>
              <a:t>apply_n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8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x *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g(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              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# 10 * 2^8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2560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8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NumPy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71600" y="1784117"/>
            <a:ext cx="6508845" cy="489364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rolling_stats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200" dirty="0" err="1">
                <a:solidFill>
                  <a:srgbClr val="2B91AF"/>
                </a:solidFill>
                <a:latin typeface="Consolas" panose="020B0609020204030204" pitchFamily="49" charset="0"/>
              </a:rPr>
              <a:t>array_t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&lt;double&gt; </a:t>
            </a:r>
            <a:r>
              <a:rPr lang="en-US" sz="1200" dirty="0" err="1">
                <a:solidFill>
                  <a:srgbClr val="808080"/>
                </a:solidFill>
                <a:latin typeface="Consolas" panose="020B0609020204030204" pitchFamily="49" charset="0"/>
              </a:rPr>
              <a:t>arr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size_t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808080"/>
                </a:solidFill>
                <a:latin typeface="Consolas" panose="020B0609020204030204" pitchFamily="49" charset="0"/>
              </a:rPr>
              <a:t>window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py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200" dirty="0" err="1">
                <a:solidFill>
                  <a:srgbClr val="2B91AF"/>
                </a:solidFill>
                <a:latin typeface="Consolas" panose="020B0609020204030204" pitchFamily="49" charset="0"/>
              </a:rPr>
              <a:t>array_t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2B91AF"/>
                </a:solidFill>
                <a:latin typeface="Consolas" panose="020B0609020204030204" pitchFamily="49" charset="0"/>
              </a:rPr>
              <a:t>Stats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sz="1200" dirty="0">
                <a:solidFill>
                  <a:srgbClr val="74531F"/>
                </a:solidFill>
                <a:latin typeface="Consolas" panose="020B0609020204030204" pitchFamily="49" charset="0"/>
              </a:rPr>
              <a:t>stats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 err="1">
                <a:solidFill>
                  <a:srgbClr val="1F377F"/>
                </a:solidFill>
                <a:latin typeface="Consolas" panose="020B0609020204030204" pitchFamily="49" charset="0"/>
              </a:rPr>
              <a:t>arr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rgbClr val="1F377F"/>
                </a:solidFill>
                <a:latin typeface="Consolas" panose="020B0609020204030204" pitchFamily="49" charset="0"/>
              </a:rPr>
              <a:t>arr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.unchecked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&gt;();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 err="1">
                <a:solidFill>
                  <a:srgbClr val="1F377F"/>
                </a:solidFill>
                <a:latin typeface="Consolas" panose="020B0609020204030204" pitchFamily="49" charset="0"/>
              </a:rPr>
              <a:t>stats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.mutable_unchecked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2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&gt;();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sum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1F377F"/>
                </a:solidFill>
                <a:latin typeface="Consolas" panose="020B0609020204030204" pitchFamily="49" charset="0"/>
              </a:rPr>
              <a:t>sqr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size_t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200" dirty="0" err="1">
                <a:solidFill>
                  <a:srgbClr val="1F377F"/>
                </a:solidFill>
                <a:latin typeface="Consolas" panose="020B0609020204030204" pitchFamily="49" charset="0"/>
              </a:rPr>
              <a:t>arr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(); ++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200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window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>
                <a:solidFill>
                  <a:srgbClr val="74531F"/>
                </a:solidFill>
                <a:latin typeface="Consolas" panose="020B0609020204030204" pitchFamily="49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window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sum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-=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sz="1200" dirty="0" err="1">
                <a:solidFill>
                  <a:srgbClr val="1F377F"/>
                </a:solidFill>
                <a:latin typeface="Consolas" panose="020B0609020204030204" pitchFamily="49" charset="0"/>
              </a:rPr>
              <a:t>sqr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-=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>
                <a:solidFill>
                  <a:srgbClr val="74531F"/>
                </a:solidFill>
                <a:latin typeface="Consolas" panose="020B0609020204030204" pitchFamily="49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sum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+=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200" dirty="0" err="1">
                <a:solidFill>
                  <a:srgbClr val="1F377F"/>
                </a:solidFill>
                <a:latin typeface="Consolas" panose="020B0609020204030204" pitchFamily="49" charset="0"/>
              </a:rPr>
              <a:t>sqr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+=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window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?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window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: (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sz="12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mean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sum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200" dirty="0">
                <a:solidFill>
                  <a:srgbClr val="74531F"/>
                </a:solidFill>
                <a:latin typeface="Consolas" panose="020B0609020204030204" pitchFamily="49" charset="0"/>
              </a:rPr>
              <a:t>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 = {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mean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200" dirty="0" err="1">
                <a:solidFill>
                  <a:srgbClr val="74531F"/>
                </a:solidFill>
                <a:latin typeface="Consolas" panose="020B0609020204030204" pitchFamily="49" charset="0"/>
              </a:rPr>
              <a:t>sqrt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((</a:t>
            </a:r>
            <a:r>
              <a:rPr lang="en-US" sz="1200" dirty="0" err="1">
                <a:solidFill>
                  <a:srgbClr val="1F377F"/>
                </a:solidFill>
                <a:latin typeface="Consolas" panose="020B0609020204030204" pitchFamily="49" charset="0"/>
              </a:rPr>
              <a:t>sqr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sum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mean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 / (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2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))};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stats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200" dirty="0">
                <a:solidFill>
                  <a:srgbClr val="74531F"/>
                </a:solidFill>
                <a:latin typeface="Consolas" panose="020B0609020204030204" pitchFamily="49" charset="0"/>
              </a:rPr>
              <a:t>PYBIND11_MODULE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example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74531F"/>
                </a:solidFill>
                <a:latin typeface="Consolas" panose="020B0609020204030204" pitchFamily="49" charset="0"/>
              </a:rPr>
              <a:t>PYBIND11_NUMPY_DTYPE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Stats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mean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1F377F"/>
                </a:solidFill>
                <a:latin typeface="Consolas" panose="020B0609020204030204" pitchFamily="49" charset="0"/>
              </a:rPr>
              <a:t>std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1F377F"/>
                </a:solidFill>
                <a:latin typeface="Consolas" panose="020B0609020204030204" pitchFamily="49" charset="0"/>
              </a:rPr>
              <a:t>m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200" dirty="0">
                <a:solidFill>
                  <a:srgbClr val="74531F"/>
                </a:solidFill>
                <a:latin typeface="Consolas" panose="020B0609020204030204" pitchFamily="49" charset="0"/>
              </a:rPr>
              <a:t>def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2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 err="1">
                <a:solidFill>
                  <a:srgbClr val="A31515"/>
                </a:solidFill>
                <a:latin typeface="Consolas" panose="020B0609020204030204" pitchFamily="49" charset="0"/>
              </a:rPr>
              <a:t>rolling_stats</a:t>
            </a:r>
            <a:r>
              <a:rPr lang="en-US" sz="1200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rgbClr val="1F377F"/>
                </a:solidFill>
                <a:latin typeface="Consolas" panose="020B0609020204030204" pitchFamily="49" charset="0"/>
              </a:rPr>
              <a:t>rolling_stats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29600" y="1784117"/>
            <a:ext cx="2583481" cy="1015663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>
                <a:solidFill>
                  <a:srgbClr val="2B91AF"/>
                </a:solidFill>
                <a:latin typeface="Consolas" panose="020B0609020204030204" pitchFamily="49" charset="0"/>
              </a:rPr>
              <a:t>Stats</a:t>
            </a:r>
            <a:endParaRPr lang="en-US" sz="1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mean;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2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12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52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r>
              <a:rPr lang="en-US" dirty="0"/>
              <a:t>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100" y="3276600"/>
            <a:ext cx="2971800" cy="219533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992789" y="2191573"/>
            <a:ext cx="7010400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pandas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pd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pd.DataFrame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rolling_stats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([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4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window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84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NumPy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Correctness check: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2428566"/>
            <a:ext cx="7214616" cy="2339102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numpy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np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np.random.random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1000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stats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rolling_stats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(a,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window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rolling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pd.Series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(a).rolling(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window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min_periods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assert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np.allclose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(stats[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mean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rolling.mean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</a:p>
          <a:p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assert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np.allclose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(stats[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 err="1">
                <a:solidFill>
                  <a:srgbClr val="A31515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],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rolling.std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equal_nan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3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NumPy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check: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11552" y="2314956"/>
            <a:ext cx="6784848" cy="830997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a 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np.random.random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25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rolling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pd.Series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(a).rolling(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window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min_periods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2310" y="3810000"/>
            <a:ext cx="6794090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%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timeit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rolling.mean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1.1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 ±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24.9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per loop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9516" y="4594204"/>
            <a:ext cx="6776884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%timeit rolling.std()</a:t>
            </a:r>
          </a:p>
          <a:p>
            <a:r>
              <a:rPr lang="nl-NL" sz="1600" dirty="0">
                <a:solidFill>
                  <a:srgbClr val="098658"/>
                </a:solidFill>
                <a:latin typeface="Consolas" panose="020B0609020204030204" pitchFamily="49" charset="0"/>
              </a:rPr>
              <a:t>1.18</a:t>
            </a:r>
            <a:r>
              <a:rPr lang="nl-NL" sz="1600" dirty="0">
                <a:solidFill>
                  <a:srgbClr val="000000"/>
                </a:solidFill>
                <a:latin typeface="Consolas" panose="020B0609020204030204" pitchFamily="49" charset="0"/>
              </a:rPr>
              <a:t> s ± </a:t>
            </a:r>
            <a:r>
              <a:rPr lang="nl-NL" sz="1600" dirty="0">
                <a:solidFill>
                  <a:srgbClr val="098658"/>
                </a:solidFill>
                <a:latin typeface="Consolas" panose="020B0609020204030204" pitchFamily="49" charset="0"/>
              </a:rPr>
              <a:t>16.3</a:t>
            </a:r>
            <a:r>
              <a:rPr lang="nl-NL" sz="1600" dirty="0">
                <a:solidFill>
                  <a:srgbClr val="000000"/>
                </a:solidFill>
                <a:latin typeface="Consolas" panose="020B0609020204030204" pitchFamily="49" charset="0"/>
              </a:rPr>
              <a:t> ms per loop</a:t>
            </a:r>
            <a:endParaRPr lang="nl-NL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02310" y="5427514"/>
            <a:ext cx="6794090" cy="584775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&gt;&gt;&gt; %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timeit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rolling_stats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(a,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window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1000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264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±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4.36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per loop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41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</a:t>
            </a:r>
            <a:r>
              <a:rPr lang="en-US" dirty="0" smtClean="0"/>
              <a:t>Protocol </a:t>
            </a:r>
            <a:r>
              <a:rPr lang="en-US" dirty="0"/>
              <a:t>and </a:t>
            </a:r>
            <a:r>
              <a:rPr lang="en-US" dirty="0" err="1"/>
              <a:t>NumPy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Buffer protocol for a type: </a:t>
            </a:r>
            <a:r>
              <a:rPr lang="en-US" dirty="0">
                <a:latin typeface="Consolas" panose="020B0609020204030204" pitchFamily="49" charset="0"/>
              </a:rPr>
              <a:t>.</a:t>
            </a:r>
            <a:r>
              <a:rPr lang="en-US" dirty="0" err="1">
                <a:latin typeface="Consolas" panose="020B0609020204030204" pitchFamily="49" charset="0"/>
              </a:rPr>
              <a:t>def_buffer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endParaRPr lang="en-US" dirty="0"/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::buffer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memoryview</a:t>
            </a:r>
            <a:endParaRPr lang="en-US" dirty="0"/>
          </a:p>
          <a:p>
            <a:r>
              <a:rPr lang="en-US" dirty="0" err="1"/>
              <a:t>NumPy</a:t>
            </a:r>
            <a:r>
              <a:rPr lang="en-US" dirty="0"/>
              <a:t>: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::array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array_t</a:t>
            </a:r>
            <a:r>
              <a:rPr lang="en-US" dirty="0">
                <a:latin typeface="Consolas" panose="020B0609020204030204" pitchFamily="49" charset="0"/>
              </a:rPr>
              <a:t>&lt;T</a:t>
            </a:r>
            <a:r>
              <a:rPr lang="en-US" dirty="0" smtClean="0">
                <a:latin typeface="Consolas" panose="020B0609020204030204" pitchFamily="49" charset="0"/>
              </a:rPr>
              <a:t>&gt;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/>
              <a:t>Checked (default) or unchecked element </a:t>
            </a:r>
            <a:r>
              <a:rPr lang="en-US" dirty="0" smtClean="0"/>
              <a:t>access</a:t>
            </a:r>
            <a:endParaRPr lang="en-US" dirty="0"/>
          </a:p>
          <a:p>
            <a:pPr lvl="1"/>
            <a:r>
              <a:rPr lang="en-US" dirty="0"/>
              <a:t>Fast access to array properties via </a:t>
            </a:r>
            <a:r>
              <a:rPr lang="en-US" dirty="0" err="1"/>
              <a:t>NumPy</a:t>
            </a:r>
            <a:r>
              <a:rPr lang="en-US" dirty="0"/>
              <a:t> C </a:t>
            </a:r>
            <a:r>
              <a:rPr lang="en-US" dirty="0" smtClean="0"/>
              <a:t>API</a:t>
            </a:r>
            <a:endParaRPr lang="en-US" dirty="0"/>
          </a:p>
          <a:p>
            <a:pPr lvl="1"/>
            <a:r>
              <a:rPr lang="en-US" dirty="0"/>
              <a:t>Support for registering structured </a:t>
            </a:r>
            <a:r>
              <a:rPr lang="en-US" dirty="0" err="1"/>
              <a:t>NumPy</a:t>
            </a:r>
            <a:r>
              <a:rPr lang="en-US" dirty="0"/>
              <a:t> </a:t>
            </a:r>
            <a:r>
              <a:rPr lang="en-US" dirty="0" err="1" smtClean="0"/>
              <a:t>dtypes</a:t>
            </a:r>
            <a:endParaRPr lang="en-US" dirty="0"/>
          </a:p>
          <a:p>
            <a:pPr lvl="1"/>
            <a:r>
              <a:rPr lang="en-US" dirty="0"/>
              <a:t>Automatic function vectorization (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vectorize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Also: Eigen </a:t>
            </a:r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Eigen is a very fast C++ Linear </a:t>
            </a:r>
            <a:r>
              <a:rPr lang="en-US" dirty="0"/>
              <a:t>Algebra Library (https://eigen.tuxfamily.org/)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6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... and a few other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Return value policies (</a:t>
            </a:r>
            <a:r>
              <a:rPr lang="en-US" dirty="0">
                <a:latin typeface="Consolas" panose="020B0609020204030204" pitchFamily="49" charset="0"/>
              </a:rPr>
              <a:t>copy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move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reference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reference_internal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automatic</a:t>
            </a:r>
            <a:r>
              <a:rPr lang="en-US" dirty="0"/>
              <a:t>, </a:t>
            </a:r>
            <a:r>
              <a:rPr lang="en-US" dirty="0" err="1">
                <a:latin typeface="Consolas" panose="020B0609020204030204" pitchFamily="49" charset="0"/>
              </a:rPr>
              <a:t>automatic_reference</a:t>
            </a:r>
            <a:r>
              <a:rPr lang="en-US" dirty="0"/>
              <a:t>).</a:t>
            </a:r>
          </a:p>
          <a:p>
            <a:r>
              <a:rPr lang="en-US" dirty="0"/>
              <a:t>Call policies: </a:t>
            </a:r>
            <a:r>
              <a:rPr lang="en-US" dirty="0" err="1">
                <a:latin typeface="Consolas" panose="020B0609020204030204" pitchFamily="49" charset="0"/>
              </a:rPr>
              <a:t>py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>
                <a:latin typeface="Consolas" panose="020B0609020204030204" pitchFamily="49" charset="0"/>
              </a:rPr>
              <a:t>keep_alive</a:t>
            </a:r>
            <a:r>
              <a:rPr lang="en-US" dirty="0">
                <a:latin typeface="Consolas" panose="020B0609020204030204" pitchFamily="49" charset="0"/>
              </a:rPr>
              <a:t>&lt;Nurse, Patient</a:t>
            </a:r>
            <a:r>
              <a:rPr lang="en-US" dirty="0" smtClean="0"/>
              <a:t>&gt;</a:t>
            </a:r>
            <a:endParaRPr lang="en-US" dirty="0"/>
          </a:p>
          <a:p>
            <a:r>
              <a:rPr lang="en-US" dirty="0"/>
              <a:t>Automatic translation of built-in </a:t>
            </a:r>
            <a:r>
              <a:rPr lang="en-US" dirty="0" smtClean="0"/>
              <a:t>exceptions</a:t>
            </a:r>
            <a:endParaRPr lang="en-US" dirty="0"/>
          </a:p>
          <a:p>
            <a:r>
              <a:rPr lang="en-US" dirty="0"/>
              <a:t>Custom exception </a:t>
            </a:r>
            <a:r>
              <a:rPr lang="en-US" dirty="0" smtClean="0"/>
              <a:t>translators</a:t>
            </a:r>
            <a:endParaRPr lang="en-US" dirty="0"/>
          </a:p>
          <a:p>
            <a:r>
              <a:rPr lang="en-US" dirty="0"/>
              <a:t>Smart pointers and custom holder </a:t>
            </a:r>
            <a:r>
              <a:rPr lang="en-US" dirty="0" smtClean="0"/>
              <a:t>types</a:t>
            </a:r>
            <a:endParaRPr lang="en-US" dirty="0"/>
          </a:p>
          <a:p>
            <a:r>
              <a:rPr lang="en-US" dirty="0"/>
              <a:t>pybind11 runtime: capsule, registered types map, registered </a:t>
            </a:r>
            <a:r>
              <a:rPr lang="en-US" dirty="0" smtClean="0"/>
              <a:t>instances map, GIL management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6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Python C API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possible to write </a:t>
            </a:r>
            <a:r>
              <a:rPr lang="en-US" dirty="0" smtClean="0"/>
              <a:t>Python </a:t>
            </a:r>
            <a:r>
              <a:rPr lang="en-US" dirty="0"/>
              <a:t>extension modules in pure C, but...</a:t>
            </a:r>
          </a:p>
          <a:p>
            <a:pPr lvl="1"/>
            <a:r>
              <a:rPr lang="en-US" dirty="0"/>
              <a:t>Manual </a:t>
            </a:r>
            <a:r>
              <a:rPr lang="en-US" dirty="0" smtClean="0"/>
              <a:t>reference counting</a:t>
            </a:r>
            <a:endParaRPr lang="en-US" dirty="0"/>
          </a:p>
          <a:p>
            <a:pPr lvl="1"/>
            <a:r>
              <a:rPr lang="en-US" dirty="0"/>
              <a:t>Manual exception handling</a:t>
            </a:r>
          </a:p>
          <a:p>
            <a:pPr lvl="1"/>
            <a:r>
              <a:rPr lang="en-US" dirty="0" smtClean="0"/>
              <a:t>A lot of boilerplate </a:t>
            </a:r>
            <a:r>
              <a:rPr lang="en-US" dirty="0"/>
              <a:t>to define functions and modules</a:t>
            </a:r>
          </a:p>
          <a:p>
            <a:pPr lvl="1"/>
            <a:r>
              <a:rPr lang="en-US" dirty="0"/>
              <a:t>High entry barrier, prone to programmer errors</a:t>
            </a:r>
          </a:p>
          <a:p>
            <a:pPr lvl="1"/>
            <a:r>
              <a:rPr lang="en-US" dirty="0"/>
              <a:t>Differences in the API between Python versions</a:t>
            </a:r>
          </a:p>
          <a:p>
            <a:endParaRPr lang="en-US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2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2091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NumPy example:  rolling stats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object 3"/>
          <p:cNvGrpSpPr/>
          <p:nvPr/>
        </p:nvGrpSpPr>
        <p:grpSpPr>
          <a:xfrm>
            <a:off x="2241577" y="1258139"/>
            <a:ext cx="7704867" cy="1235698"/>
            <a:chOff x="359994" y="634894"/>
            <a:chExt cx="3888104" cy="623570"/>
          </a:xfrm>
        </p:grpSpPr>
        <p:sp>
          <p:nvSpPr>
            <p:cNvPr id="4" name="object 4"/>
            <p:cNvSpPr/>
            <p:nvPr/>
          </p:nvSpPr>
          <p:spPr>
            <a:xfrm>
              <a:off x="359994" y="634894"/>
              <a:ext cx="3888104" cy="623570"/>
            </a:xfrm>
            <a:custGeom>
              <a:avLst/>
              <a:gdLst/>
              <a:ahLst/>
              <a:cxnLst/>
              <a:rect l="l" t="t" r="r" b="b"/>
              <a:pathLst>
                <a:path w="3888104" h="623569">
                  <a:moveTo>
                    <a:pt x="3841251" y="0"/>
                  </a:moveTo>
                  <a:lnTo>
                    <a:pt x="46800" y="0"/>
                  </a:lnTo>
                  <a:lnTo>
                    <a:pt x="28583" y="3677"/>
                  </a:lnTo>
                  <a:lnTo>
                    <a:pt x="13707" y="13707"/>
                  </a:lnTo>
                  <a:lnTo>
                    <a:pt x="3677" y="28583"/>
                  </a:lnTo>
                  <a:lnTo>
                    <a:pt x="0" y="46800"/>
                  </a:lnTo>
                  <a:lnTo>
                    <a:pt x="0" y="576303"/>
                  </a:lnTo>
                  <a:lnTo>
                    <a:pt x="3677" y="594520"/>
                  </a:lnTo>
                  <a:lnTo>
                    <a:pt x="13707" y="609396"/>
                  </a:lnTo>
                  <a:lnTo>
                    <a:pt x="28583" y="619426"/>
                  </a:lnTo>
                  <a:lnTo>
                    <a:pt x="46800" y="623104"/>
                  </a:lnTo>
                  <a:lnTo>
                    <a:pt x="3841251" y="623104"/>
                  </a:lnTo>
                  <a:lnTo>
                    <a:pt x="3859467" y="619426"/>
                  </a:lnTo>
                  <a:lnTo>
                    <a:pt x="3874343" y="609396"/>
                  </a:lnTo>
                  <a:lnTo>
                    <a:pt x="3884373" y="594520"/>
                  </a:lnTo>
                  <a:lnTo>
                    <a:pt x="3888051" y="576303"/>
                  </a:lnTo>
                  <a:lnTo>
                    <a:pt x="3888051" y="46800"/>
                  </a:lnTo>
                  <a:lnTo>
                    <a:pt x="3884373" y="28583"/>
                  </a:lnTo>
                  <a:lnTo>
                    <a:pt x="3874343" y="13707"/>
                  </a:lnTo>
                  <a:lnTo>
                    <a:pt x="3859467" y="3677"/>
                  </a:lnTo>
                  <a:lnTo>
                    <a:pt x="3841251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 sz="3567"/>
            </a:p>
          </p:txBody>
        </p:sp>
        <p:sp>
          <p:nvSpPr>
            <p:cNvPr id="5" name="object 5"/>
            <p:cNvSpPr/>
            <p:nvPr/>
          </p:nvSpPr>
          <p:spPr>
            <a:xfrm>
              <a:off x="370794" y="645694"/>
              <a:ext cx="3866515" cy="601980"/>
            </a:xfrm>
            <a:custGeom>
              <a:avLst/>
              <a:gdLst/>
              <a:ahLst/>
              <a:cxnLst/>
              <a:rect l="l" t="t" r="r" b="b"/>
              <a:pathLst>
                <a:path w="3866515" h="601980">
                  <a:moveTo>
                    <a:pt x="3830451" y="0"/>
                  </a:moveTo>
                  <a:lnTo>
                    <a:pt x="36000" y="0"/>
                  </a:lnTo>
                  <a:lnTo>
                    <a:pt x="21987" y="2829"/>
                  </a:lnTo>
                  <a:lnTo>
                    <a:pt x="10544" y="10544"/>
                  </a:lnTo>
                  <a:lnTo>
                    <a:pt x="2829" y="21987"/>
                  </a:lnTo>
                  <a:lnTo>
                    <a:pt x="0" y="36000"/>
                  </a:lnTo>
                  <a:lnTo>
                    <a:pt x="0" y="565503"/>
                  </a:lnTo>
                  <a:lnTo>
                    <a:pt x="2829" y="579516"/>
                  </a:lnTo>
                  <a:lnTo>
                    <a:pt x="10544" y="590960"/>
                  </a:lnTo>
                  <a:lnTo>
                    <a:pt x="21987" y="598675"/>
                  </a:lnTo>
                  <a:lnTo>
                    <a:pt x="36000" y="601504"/>
                  </a:lnTo>
                  <a:lnTo>
                    <a:pt x="3830451" y="601504"/>
                  </a:lnTo>
                  <a:lnTo>
                    <a:pt x="3844464" y="598675"/>
                  </a:lnTo>
                  <a:lnTo>
                    <a:pt x="3855907" y="590960"/>
                  </a:lnTo>
                  <a:lnTo>
                    <a:pt x="3863622" y="579516"/>
                  </a:lnTo>
                  <a:lnTo>
                    <a:pt x="3866451" y="565503"/>
                  </a:lnTo>
                  <a:lnTo>
                    <a:pt x="3866451" y="36000"/>
                  </a:lnTo>
                  <a:lnTo>
                    <a:pt x="3863622" y="21987"/>
                  </a:lnTo>
                  <a:lnTo>
                    <a:pt x="3855907" y="10544"/>
                  </a:lnTo>
                  <a:lnTo>
                    <a:pt x="3844464" y="2829"/>
                  </a:lnTo>
                  <a:lnTo>
                    <a:pt x="3830451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 sz="3567"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2241577" y="3213550"/>
            <a:ext cx="7704867" cy="950053"/>
            <a:chOff x="359994" y="1621652"/>
            <a:chExt cx="3888104" cy="479425"/>
          </a:xfrm>
        </p:grpSpPr>
        <p:sp>
          <p:nvSpPr>
            <p:cNvPr id="7" name="object 7"/>
            <p:cNvSpPr/>
            <p:nvPr/>
          </p:nvSpPr>
          <p:spPr>
            <a:xfrm>
              <a:off x="359994" y="1621652"/>
              <a:ext cx="3888104" cy="479425"/>
            </a:xfrm>
            <a:custGeom>
              <a:avLst/>
              <a:gdLst/>
              <a:ahLst/>
              <a:cxnLst/>
              <a:rect l="l" t="t" r="r" b="b"/>
              <a:pathLst>
                <a:path w="3888104" h="479425">
                  <a:moveTo>
                    <a:pt x="3841251" y="0"/>
                  </a:moveTo>
                  <a:lnTo>
                    <a:pt x="46800" y="0"/>
                  </a:lnTo>
                  <a:lnTo>
                    <a:pt x="28583" y="3677"/>
                  </a:lnTo>
                  <a:lnTo>
                    <a:pt x="13707" y="13707"/>
                  </a:lnTo>
                  <a:lnTo>
                    <a:pt x="3677" y="28583"/>
                  </a:lnTo>
                  <a:lnTo>
                    <a:pt x="0" y="46800"/>
                  </a:lnTo>
                  <a:lnTo>
                    <a:pt x="0" y="432063"/>
                  </a:lnTo>
                  <a:lnTo>
                    <a:pt x="3677" y="450280"/>
                  </a:lnTo>
                  <a:lnTo>
                    <a:pt x="13707" y="465156"/>
                  </a:lnTo>
                  <a:lnTo>
                    <a:pt x="28583" y="475185"/>
                  </a:lnTo>
                  <a:lnTo>
                    <a:pt x="46800" y="478863"/>
                  </a:lnTo>
                  <a:lnTo>
                    <a:pt x="3841251" y="478863"/>
                  </a:lnTo>
                  <a:lnTo>
                    <a:pt x="3859467" y="475185"/>
                  </a:lnTo>
                  <a:lnTo>
                    <a:pt x="3874343" y="465156"/>
                  </a:lnTo>
                  <a:lnTo>
                    <a:pt x="3884373" y="450280"/>
                  </a:lnTo>
                  <a:lnTo>
                    <a:pt x="3888051" y="432063"/>
                  </a:lnTo>
                  <a:lnTo>
                    <a:pt x="3888051" y="46800"/>
                  </a:lnTo>
                  <a:lnTo>
                    <a:pt x="3884373" y="28583"/>
                  </a:lnTo>
                  <a:lnTo>
                    <a:pt x="3874343" y="13707"/>
                  </a:lnTo>
                  <a:lnTo>
                    <a:pt x="3859467" y="3677"/>
                  </a:lnTo>
                  <a:lnTo>
                    <a:pt x="3841251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 sz="3567"/>
            </a:p>
          </p:txBody>
        </p:sp>
        <p:sp>
          <p:nvSpPr>
            <p:cNvPr id="8" name="object 8"/>
            <p:cNvSpPr/>
            <p:nvPr/>
          </p:nvSpPr>
          <p:spPr>
            <a:xfrm>
              <a:off x="370794" y="1632453"/>
              <a:ext cx="3866515" cy="457834"/>
            </a:xfrm>
            <a:custGeom>
              <a:avLst/>
              <a:gdLst/>
              <a:ahLst/>
              <a:cxnLst/>
              <a:rect l="l" t="t" r="r" b="b"/>
              <a:pathLst>
                <a:path w="3866515" h="457835">
                  <a:moveTo>
                    <a:pt x="3830451" y="0"/>
                  </a:moveTo>
                  <a:lnTo>
                    <a:pt x="36000" y="0"/>
                  </a:lnTo>
                  <a:lnTo>
                    <a:pt x="21987" y="2829"/>
                  </a:lnTo>
                  <a:lnTo>
                    <a:pt x="10544" y="10544"/>
                  </a:lnTo>
                  <a:lnTo>
                    <a:pt x="2829" y="21987"/>
                  </a:lnTo>
                  <a:lnTo>
                    <a:pt x="0" y="36000"/>
                  </a:lnTo>
                  <a:lnTo>
                    <a:pt x="0" y="421263"/>
                  </a:lnTo>
                  <a:lnTo>
                    <a:pt x="2829" y="435276"/>
                  </a:lnTo>
                  <a:lnTo>
                    <a:pt x="10544" y="446719"/>
                  </a:lnTo>
                  <a:lnTo>
                    <a:pt x="21987" y="454434"/>
                  </a:lnTo>
                  <a:lnTo>
                    <a:pt x="36000" y="457263"/>
                  </a:lnTo>
                  <a:lnTo>
                    <a:pt x="3830451" y="457263"/>
                  </a:lnTo>
                  <a:lnTo>
                    <a:pt x="3844464" y="454434"/>
                  </a:lnTo>
                  <a:lnTo>
                    <a:pt x="3855907" y="446719"/>
                  </a:lnTo>
                  <a:lnTo>
                    <a:pt x="3863622" y="435276"/>
                  </a:lnTo>
                  <a:lnTo>
                    <a:pt x="3866451" y="421263"/>
                  </a:lnTo>
                  <a:lnTo>
                    <a:pt x="3866451" y="36000"/>
                  </a:lnTo>
                  <a:lnTo>
                    <a:pt x="3863622" y="21987"/>
                  </a:lnTo>
                  <a:lnTo>
                    <a:pt x="3855907" y="10544"/>
                  </a:lnTo>
                  <a:lnTo>
                    <a:pt x="3844464" y="2829"/>
                  </a:lnTo>
                  <a:lnTo>
                    <a:pt x="3830451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 sz="3567"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2241577" y="4312895"/>
            <a:ext cx="7704867" cy="950053"/>
            <a:chOff x="359994" y="2176414"/>
            <a:chExt cx="3888104" cy="479425"/>
          </a:xfrm>
        </p:grpSpPr>
        <p:sp>
          <p:nvSpPr>
            <p:cNvPr id="10" name="object 10"/>
            <p:cNvSpPr/>
            <p:nvPr/>
          </p:nvSpPr>
          <p:spPr>
            <a:xfrm>
              <a:off x="359994" y="2176414"/>
              <a:ext cx="3888104" cy="479425"/>
            </a:xfrm>
            <a:custGeom>
              <a:avLst/>
              <a:gdLst/>
              <a:ahLst/>
              <a:cxnLst/>
              <a:rect l="l" t="t" r="r" b="b"/>
              <a:pathLst>
                <a:path w="3888104" h="479425">
                  <a:moveTo>
                    <a:pt x="3841251" y="0"/>
                  </a:moveTo>
                  <a:lnTo>
                    <a:pt x="46800" y="0"/>
                  </a:lnTo>
                  <a:lnTo>
                    <a:pt x="28583" y="3677"/>
                  </a:lnTo>
                  <a:lnTo>
                    <a:pt x="13707" y="13707"/>
                  </a:lnTo>
                  <a:lnTo>
                    <a:pt x="3677" y="28583"/>
                  </a:lnTo>
                  <a:lnTo>
                    <a:pt x="0" y="46800"/>
                  </a:lnTo>
                  <a:lnTo>
                    <a:pt x="0" y="432063"/>
                  </a:lnTo>
                  <a:lnTo>
                    <a:pt x="3677" y="450280"/>
                  </a:lnTo>
                  <a:lnTo>
                    <a:pt x="13707" y="465156"/>
                  </a:lnTo>
                  <a:lnTo>
                    <a:pt x="28583" y="475185"/>
                  </a:lnTo>
                  <a:lnTo>
                    <a:pt x="46800" y="478863"/>
                  </a:lnTo>
                  <a:lnTo>
                    <a:pt x="3841251" y="478863"/>
                  </a:lnTo>
                  <a:lnTo>
                    <a:pt x="3859467" y="475185"/>
                  </a:lnTo>
                  <a:lnTo>
                    <a:pt x="3874343" y="465156"/>
                  </a:lnTo>
                  <a:lnTo>
                    <a:pt x="3884373" y="450280"/>
                  </a:lnTo>
                  <a:lnTo>
                    <a:pt x="3888051" y="432063"/>
                  </a:lnTo>
                  <a:lnTo>
                    <a:pt x="3888051" y="46800"/>
                  </a:lnTo>
                  <a:lnTo>
                    <a:pt x="3884373" y="28583"/>
                  </a:lnTo>
                  <a:lnTo>
                    <a:pt x="3874343" y="13707"/>
                  </a:lnTo>
                  <a:lnTo>
                    <a:pt x="3859467" y="3677"/>
                  </a:lnTo>
                  <a:lnTo>
                    <a:pt x="3841251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 sz="3567"/>
            </a:p>
          </p:txBody>
        </p:sp>
        <p:sp>
          <p:nvSpPr>
            <p:cNvPr id="11" name="object 11"/>
            <p:cNvSpPr/>
            <p:nvPr/>
          </p:nvSpPr>
          <p:spPr>
            <a:xfrm>
              <a:off x="370794" y="2187214"/>
              <a:ext cx="3866515" cy="457834"/>
            </a:xfrm>
            <a:custGeom>
              <a:avLst/>
              <a:gdLst/>
              <a:ahLst/>
              <a:cxnLst/>
              <a:rect l="l" t="t" r="r" b="b"/>
              <a:pathLst>
                <a:path w="3866515" h="457835">
                  <a:moveTo>
                    <a:pt x="3830451" y="0"/>
                  </a:moveTo>
                  <a:lnTo>
                    <a:pt x="36000" y="0"/>
                  </a:lnTo>
                  <a:lnTo>
                    <a:pt x="21987" y="2829"/>
                  </a:lnTo>
                  <a:lnTo>
                    <a:pt x="10544" y="10544"/>
                  </a:lnTo>
                  <a:lnTo>
                    <a:pt x="2829" y="21987"/>
                  </a:lnTo>
                  <a:lnTo>
                    <a:pt x="0" y="36000"/>
                  </a:lnTo>
                  <a:lnTo>
                    <a:pt x="0" y="421263"/>
                  </a:lnTo>
                  <a:lnTo>
                    <a:pt x="2829" y="435276"/>
                  </a:lnTo>
                  <a:lnTo>
                    <a:pt x="10544" y="446719"/>
                  </a:lnTo>
                  <a:lnTo>
                    <a:pt x="21987" y="454434"/>
                  </a:lnTo>
                  <a:lnTo>
                    <a:pt x="36000" y="457263"/>
                  </a:lnTo>
                  <a:lnTo>
                    <a:pt x="3830451" y="457263"/>
                  </a:lnTo>
                  <a:lnTo>
                    <a:pt x="3844464" y="454434"/>
                  </a:lnTo>
                  <a:lnTo>
                    <a:pt x="3855907" y="446719"/>
                  </a:lnTo>
                  <a:lnTo>
                    <a:pt x="3863622" y="435276"/>
                  </a:lnTo>
                  <a:lnTo>
                    <a:pt x="3866451" y="421263"/>
                  </a:lnTo>
                  <a:lnTo>
                    <a:pt x="3866451" y="36000"/>
                  </a:lnTo>
                  <a:lnTo>
                    <a:pt x="3863622" y="21987"/>
                  </a:lnTo>
                  <a:lnTo>
                    <a:pt x="3855907" y="10544"/>
                  </a:lnTo>
                  <a:lnTo>
                    <a:pt x="3844464" y="2829"/>
                  </a:lnTo>
                  <a:lnTo>
                    <a:pt x="3830451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 sz="3567"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2241577" y="5412212"/>
            <a:ext cx="7704867" cy="950053"/>
            <a:chOff x="359994" y="2731162"/>
            <a:chExt cx="3888104" cy="479425"/>
          </a:xfrm>
        </p:grpSpPr>
        <p:sp>
          <p:nvSpPr>
            <p:cNvPr id="13" name="object 13"/>
            <p:cNvSpPr/>
            <p:nvPr/>
          </p:nvSpPr>
          <p:spPr>
            <a:xfrm>
              <a:off x="359994" y="2731162"/>
              <a:ext cx="3888104" cy="479425"/>
            </a:xfrm>
            <a:custGeom>
              <a:avLst/>
              <a:gdLst/>
              <a:ahLst/>
              <a:cxnLst/>
              <a:rect l="l" t="t" r="r" b="b"/>
              <a:pathLst>
                <a:path w="3888104" h="479425">
                  <a:moveTo>
                    <a:pt x="3841251" y="0"/>
                  </a:moveTo>
                  <a:lnTo>
                    <a:pt x="46800" y="0"/>
                  </a:lnTo>
                  <a:lnTo>
                    <a:pt x="28583" y="3677"/>
                  </a:lnTo>
                  <a:lnTo>
                    <a:pt x="13707" y="13707"/>
                  </a:lnTo>
                  <a:lnTo>
                    <a:pt x="3677" y="28583"/>
                  </a:lnTo>
                  <a:lnTo>
                    <a:pt x="0" y="46800"/>
                  </a:lnTo>
                  <a:lnTo>
                    <a:pt x="0" y="432063"/>
                  </a:lnTo>
                  <a:lnTo>
                    <a:pt x="3677" y="450280"/>
                  </a:lnTo>
                  <a:lnTo>
                    <a:pt x="13707" y="465156"/>
                  </a:lnTo>
                  <a:lnTo>
                    <a:pt x="28583" y="475185"/>
                  </a:lnTo>
                  <a:lnTo>
                    <a:pt x="46800" y="478863"/>
                  </a:lnTo>
                  <a:lnTo>
                    <a:pt x="3841251" y="478863"/>
                  </a:lnTo>
                  <a:lnTo>
                    <a:pt x="3859467" y="475185"/>
                  </a:lnTo>
                  <a:lnTo>
                    <a:pt x="3874343" y="465156"/>
                  </a:lnTo>
                  <a:lnTo>
                    <a:pt x="3884373" y="450280"/>
                  </a:lnTo>
                  <a:lnTo>
                    <a:pt x="3888051" y="432063"/>
                  </a:lnTo>
                  <a:lnTo>
                    <a:pt x="3888051" y="46800"/>
                  </a:lnTo>
                  <a:lnTo>
                    <a:pt x="3884373" y="28583"/>
                  </a:lnTo>
                  <a:lnTo>
                    <a:pt x="3874343" y="13707"/>
                  </a:lnTo>
                  <a:lnTo>
                    <a:pt x="3859467" y="3677"/>
                  </a:lnTo>
                  <a:lnTo>
                    <a:pt x="3841251" y="0"/>
                  </a:lnTo>
                  <a:close/>
                </a:path>
              </a:pathLst>
            </a:custGeom>
            <a:solidFill>
              <a:srgbClr val="D6D6D6"/>
            </a:solidFill>
          </p:spPr>
          <p:txBody>
            <a:bodyPr wrap="square" lIns="0" tIns="0" rIns="0" bIns="0" rtlCol="0"/>
            <a:lstStyle/>
            <a:p>
              <a:endParaRPr sz="3567"/>
            </a:p>
          </p:txBody>
        </p:sp>
        <p:sp>
          <p:nvSpPr>
            <p:cNvPr id="14" name="object 14"/>
            <p:cNvSpPr/>
            <p:nvPr/>
          </p:nvSpPr>
          <p:spPr>
            <a:xfrm>
              <a:off x="370794" y="2741963"/>
              <a:ext cx="3866515" cy="457834"/>
            </a:xfrm>
            <a:custGeom>
              <a:avLst/>
              <a:gdLst/>
              <a:ahLst/>
              <a:cxnLst/>
              <a:rect l="l" t="t" r="r" b="b"/>
              <a:pathLst>
                <a:path w="3866515" h="457835">
                  <a:moveTo>
                    <a:pt x="3830451" y="0"/>
                  </a:moveTo>
                  <a:lnTo>
                    <a:pt x="36000" y="0"/>
                  </a:lnTo>
                  <a:lnTo>
                    <a:pt x="21987" y="2829"/>
                  </a:lnTo>
                  <a:lnTo>
                    <a:pt x="10544" y="10544"/>
                  </a:lnTo>
                  <a:lnTo>
                    <a:pt x="2829" y="21987"/>
                  </a:lnTo>
                  <a:lnTo>
                    <a:pt x="0" y="36000"/>
                  </a:lnTo>
                  <a:lnTo>
                    <a:pt x="0" y="421263"/>
                  </a:lnTo>
                  <a:lnTo>
                    <a:pt x="2829" y="435276"/>
                  </a:lnTo>
                  <a:lnTo>
                    <a:pt x="10544" y="446719"/>
                  </a:lnTo>
                  <a:lnTo>
                    <a:pt x="21987" y="454434"/>
                  </a:lnTo>
                  <a:lnTo>
                    <a:pt x="36000" y="457263"/>
                  </a:lnTo>
                  <a:lnTo>
                    <a:pt x="3830451" y="457263"/>
                  </a:lnTo>
                  <a:lnTo>
                    <a:pt x="3844464" y="454434"/>
                  </a:lnTo>
                  <a:lnTo>
                    <a:pt x="3855907" y="446719"/>
                  </a:lnTo>
                  <a:lnTo>
                    <a:pt x="3863622" y="435276"/>
                  </a:lnTo>
                  <a:lnTo>
                    <a:pt x="3866451" y="421263"/>
                  </a:lnTo>
                  <a:lnTo>
                    <a:pt x="3866451" y="36000"/>
                  </a:lnTo>
                  <a:lnTo>
                    <a:pt x="3863622" y="21987"/>
                  </a:lnTo>
                  <a:lnTo>
                    <a:pt x="3855907" y="10544"/>
                  </a:lnTo>
                  <a:lnTo>
                    <a:pt x="3844464" y="2829"/>
                  </a:lnTo>
                  <a:lnTo>
                    <a:pt x="3830451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 sz="3567"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090576" y="831855"/>
            <a:ext cx="7735069" cy="5416965"/>
          </a:xfrm>
          <a:prstGeom prst="rect">
            <a:avLst/>
          </a:prstGeom>
        </p:spPr>
        <p:txBody>
          <a:bodyPr vert="horz" wrap="square" lIns="0" tIns="23909" rIns="0" bIns="0" rtlCol="0">
            <a:spAutoFit/>
          </a:bodyPr>
          <a:lstStyle/>
          <a:p>
            <a:pPr marR="5374539" algn="ctr">
              <a:spcBef>
                <a:spcPts val="188"/>
              </a:spcBef>
            </a:pPr>
            <a:r>
              <a:rPr sz="1982" spc="-20" dirty="0">
                <a:solidFill>
                  <a:srgbClr val="22373A"/>
                </a:solidFill>
                <a:latin typeface="Calibri"/>
                <a:cs typeface="Calibri"/>
              </a:rPr>
              <a:t>Performance</a:t>
            </a:r>
            <a:r>
              <a:rPr sz="1982" spc="139" dirty="0">
                <a:solidFill>
                  <a:srgbClr val="22373A"/>
                </a:solidFill>
                <a:latin typeface="Calibri"/>
                <a:cs typeface="Calibri"/>
              </a:rPr>
              <a:t> </a:t>
            </a:r>
            <a:r>
              <a:rPr sz="1982" spc="-20" dirty="0">
                <a:solidFill>
                  <a:srgbClr val="22373A"/>
                </a:solidFill>
                <a:latin typeface="Calibri"/>
                <a:cs typeface="Calibri"/>
              </a:rPr>
              <a:t>check:</a:t>
            </a:r>
            <a:endParaRPr sz="1982" dirty="0">
              <a:latin typeface="Calibri"/>
              <a:cs typeface="Calibri"/>
            </a:endParaRPr>
          </a:p>
          <a:p>
            <a:pPr marL="528519" marR="2601070">
              <a:lnSpc>
                <a:spcPct val="118300"/>
              </a:lnSpc>
              <a:spcBef>
                <a:spcPts val="1883"/>
              </a:spcBef>
            </a:pPr>
            <a:r>
              <a:rPr sz="1585" dirty="0">
                <a:latin typeface="Courier New"/>
                <a:cs typeface="Courier New"/>
              </a:rPr>
              <a:t>a</a:t>
            </a:r>
            <a:r>
              <a:rPr sz="1585" spc="30" dirty="0">
                <a:latin typeface="Courier New"/>
                <a:cs typeface="Courier New"/>
              </a:rPr>
              <a:t> </a:t>
            </a:r>
            <a:r>
              <a:rPr sz="1585" b="1" dirty="0">
                <a:latin typeface="Courier New"/>
                <a:cs typeface="Courier New"/>
              </a:rPr>
              <a:t>=</a:t>
            </a:r>
            <a:r>
              <a:rPr sz="1585" b="1" spc="30" dirty="0"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np</a:t>
            </a:r>
            <a:r>
              <a:rPr sz="1585" b="1" dirty="0">
                <a:latin typeface="Courier New"/>
                <a:cs typeface="Courier New"/>
              </a:rPr>
              <a:t>.</a:t>
            </a:r>
            <a:r>
              <a:rPr sz="1585" dirty="0">
                <a:latin typeface="Courier New"/>
                <a:cs typeface="Courier New"/>
              </a:rPr>
              <a:t>random</a:t>
            </a:r>
            <a:r>
              <a:rPr sz="1585" b="1" dirty="0">
                <a:latin typeface="Courier New"/>
                <a:cs typeface="Courier New"/>
              </a:rPr>
              <a:t>.</a:t>
            </a:r>
            <a:r>
              <a:rPr sz="1585" dirty="0">
                <a:latin typeface="Courier New"/>
                <a:cs typeface="Courier New"/>
              </a:rPr>
              <a:t>random(</a:t>
            </a:r>
            <a:r>
              <a:rPr sz="1585" dirty="0">
                <a:solidFill>
                  <a:srgbClr val="009999"/>
                </a:solidFill>
                <a:latin typeface="Courier New"/>
                <a:cs typeface="Courier New"/>
              </a:rPr>
              <a:t>25</a:t>
            </a:r>
            <a:r>
              <a:rPr sz="1585" spc="30" dirty="0">
                <a:solidFill>
                  <a:srgbClr val="009999"/>
                </a:solidFill>
                <a:latin typeface="Courier New"/>
                <a:cs typeface="Courier New"/>
              </a:rPr>
              <a:t> </a:t>
            </a:r>
            <a:r>
              <a:rPr sz="2378" b="1" baseline="-10416" dirty="0">
                <a:latin typeface="Courier New"/>
                <a:cs typeface="Courier New"/>
              </a:rPr>
              <a:t>*</a:t>
            </a:r>
            <a:r>
              <a:rPr sz="2378" b="1" spc="59" baseline="-10416" dirty="0">
                <a:latin typeface="Courier New"/>
                <a:cs typeface="Courier New"/>
              </a:rPr>
              <a:t> </a:t>
            </a:r>
            <a:r>
              <a:rPr sz="1585" dirty="0">
                <a:solidFill>
                  <a:srgbClr val="009999"/>
                </a:solidFill>
                <a:latin typeface="Courier New"/>
                <a:cs typeface="Courier New"/>
              </a:rPr>
              <a:t>1000</a:t>
            </a:r>
            <a:r>
              <a:rPr sz="1585" spc="30" dirty="0">
                <a:solidFill>
                  <a:srgbClr val="009999"/>
                </a:solidFill>
                <a:latin typeface="Courier New"/>
                <a:cs typeface="Courier New"/>
              </a:rPr>
              <a:t> </a:t>
            </a:r>
            <a:r>
              <a:rPr sz="2378" b="1" baseline="-10416" dirty="0">
                <a:latin typeface="Courier New"/>
                <a:cs typeface="Courier New"/>
              </a:rPr>
              <a:t>*</a:t>
            </a:r>
            <a:r>
              <a:rPr sz="2378" b="1" spc="44" baseline="-10416" dirty="0">
                <a:latin typeface="Courier New"/>
                <a:cs typeface="Courier New"/>
              </a:rPr>
              <a:t> </a:t>
            </a:r>
            <a:r>
              <a:rPr sz="1585" spc="-20" dirty="0">
                <a:solidFill>
                  <a:srgbClr val="009999"/>
                </a:solidFill>
                <a:latin typeface="Courier New"/>
                <a:cs typeface="Courier New"/>
              </a:rPr>
              <a:t>1000</a:t>
            </a:r>
            <a:r>
              <a:rPr sz="1585" spc="-20" dirty="0">
                <a:latin typeface="Courier New"/>
                <a:cs typeface="Courier New"/>
              </a:rPr>
              <a:t>) </a:t>
            </a:r>
            <a:r>
              <a:rPr sz="1585" dirty="0">
                <a:latin typeface="Courier New"/>
                <a:cs typeface="Courier New"/>
              </a:rPr>
              <a:t>stats</a:t>
            </a:r>
            <a:r>
              <a:rPr sz="1585" spc="50" dirty="0">
                <a:latin typeface="Courier New"/>
                <a:cs typeface="Courier New"/>
              </a:rPr>
              <a:t> </a:t>
            </a:r>
            <a:r>
              <a:rPr sz="1585" b="1" dirty="0">
                <a:latin typeface="Courier New"/>
                <a:cs typeface="Courier New"/>
              </a:rPr>
              <a:t>=</a:t>
            </a:r>
            <a:r>
              <a:rPr sz="1585" b="1" spc="59" dirty="0"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rolling</a:t>
            </a:r>
            <a:r>
              <a:rPr sz="2378" baseline="13888" dirty="0">
                <a:latin typeface="Courier New"/>
                <a:cs typeface="Courier New"/>
              </a:rPr>
              <a:t>_</a:t>
            </a:r>
            <a:r>
              <a:rPr sz="1585" dirty="0">
                <a:latin typeface="Courier New"/>
                <a:cs typeface="Courier New"/>
              </a:rPr>
              <a:t>stats(a,</a:t>
            </a:r>
            <a:r>
              <a:rPr sz="1585" spc="59" dirty="0">
                <a:latin typeface="Courier New"/>
                <a:cs typeface="Courier New"/>
              </a:rPr>
              <a:t> </a:t>
            </a:r>
            <a:r>
              <a:rPr sz="1585" spc="-20" dirty="0">
                <a:latin typeface="Courier New"/>
                <a:cs typeface="Courier New"/>
              </a:rPr>
              <a:t>window</a:t>
            </a:r>
            <a:r>
              <a:rPr sz="1585" b="1" spc="-20" dirty="0">
                <a:latin typeface="Courier New"/>
                <a:cs typeface="Courier New"/>
              </a:rPr>
              <a:t>=</a:t>
            </a:r>
            <a:r>
              <a:rPr sz="1585" spc="-20" dirty="0">
                <a:solidFill>
                  <a:srgbClr val="009999"/>
                </a:solidFill>
                <a:latin typeface="Courier New"/>
                <a:cs typeface="Courier New"/>
              </a:rPr>
              <a:t>1000</a:t>
            </a:r>
            <a:r>
              <a:rPr sz="1585" spc="-20" dirty="0">
                <a:latin typeface="Courier New"/>
                <a:cs typeface="Courier New"/>
              </a:rPr>
              <a:t>)</a:t>
            </a:r>
            <a:endParaRPr sz="1585" dirty="0">
              <a:latin typeface="Courier New"/>
              <a:cs typeface="Courier New"/>
            </a:endParaRPr>
          </a:p>
          <a:p>
            <a:pPr marL="528519">
              <a:spcBef>
                <a:spcPts val="357"/>
              </a:spcBef>
            </a:pPr>
            <a:r>
              <a:rPr sz="1585" dirty="0">
                <a:latin typeface="Courier New"/>
                <a:cs typeface="Courier New"/>
              </a:rPr>
              <a:t>rolling</a:t>
            </a:r>
            <a:r>
              <a:rPr sz="1585" spc="109" dirty="0">
                <a:latin typeface="Courier New"/>
                <a:cs typeface="Courier New"/>
              </a:rPr>
              <a:t> </a:t>
            </a:r>
            <a:r>
              <a:rPr sz="1585" b="1" dirty="0">
                <a:latin typeface="Courier New"/>
                <a:cs typeface="Courier New"/>
              </a:rPr>
              <a:t>=</a:t>
            </a:r>
            <a:r>
              <a:rPr sz="1585" b="1" spc="119" dirty="0"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pd</a:t>
            </a:r>
            <a:r>
              <a:rPr sz="1585" b="1" dirty="0">
                <a:latin typeface="Courier New"/>
                <a:cs typeface="Courier New"/>
              </a:rPr>
              <a:t>.</a:t>
            </a:r>
            <a:r>
              <a:rPr sz="1585" dirty="0">
                <a:latin typeface="Courier New"/>
                <a:cs typeface="Courier New"/>
              </a:rPr>
              <a:t>Series(a)</a:t>
            </a:r>
            <a:r>
              <a:rPr sz="1585" b="1" dirty="0">
                <a:latin typeface="Courier New"/>
                <a:cs typeface="Courier New"/>
              </a:rPr>
              <a:t>.</a:t>
            </a:r>
            <a:r>
              <a:rPr sz="1585" dirty="0">
                <a:latin typeface="Courier New"/>
                <a:cs typeface="Courier New"/>
              </a:rPr>
              <a:t>rolling(window</a:t>
            </a:r>
            <a:r>
              <a:rPr sz="1585" b="1" dirty="0">
                <a:latin typeface="Courier New"/>
                <a:cs typeface="Courier New"/>
              </a:rPr>
              <a:t>=</a:t>
            </a:r>
            <a:r>
              <a:rPr sz="1585" dirty="0">
                <a:solidFill>
                  <a:srgbClr val="009999"/>
                </a:solidFill>
                <a:latin typeface="Courier New"/>
                <a:cs typeface="Courier New"/>
              </a:rPr>
              <a:t>1000</a:t>
            </a:r>
            <a:r>
              <a:rPr sz="1585" dirty="0">
                <a:latin typeface="Courier New"/>
                <a:cs typeface="Courier New"/>
              </a:rPr>
              <a:t>,</a:t>
            </a:r>
            <a:r>
              <a:rPr sz="1585" spc="119" dirty="0">
                <a:latin typeface="Courier New"/>
                <a:cs typeface="Courier New"/>
              </a:rPr>
              <a:t> </a:t>
            </a:r>
            <a:r>
              <a:rPr sz="1585" spc="-20" dirty="0">
                <a:latin typeface="Courier New"/>
                <a:cs typeface="Courier New"/>
              </a:rPr>
              <a:t>min</a:t>
            </a:r>
            <a:r>
              <a:rPr sz="2378" spc="-30" baseline="13888" dirty="0">
                <a:latin typeface="Courier New"/>
                <a:cs typeface="Courier New"/>
              </a:rPr>
              <a:t>_</a:t>
            </a:r>
            <a:r>
              <a:rPr sz="1585" spc="-20" dirty="0">
                <a:latin typeface="Courier New"/>
                <a:cs typeface="Courier New"/>
              </a:rPr>
              <a:t>periods</a:t>
            </a:r>
            <a:r>
              <a:rPr sz="1585" b="1" spc="-20" dirty="0">
                <a:latin typeface="Courier New"/>
                <a:cs typeface="Courier New"/>
              </a:rPr>
              <a:t>=</a:t>
            </a:r>
            <a:r>
              <a:rPr sz="1585" spc="-20" dirty="0">
                <a:solidFill>
                  <a:srgbClr val="009999"/>
                </a:solidFill>
                <a:latin typeface="Courier New"/>
                <a:cs typeface="Courier New"/>
              </a:rPr>
              <a:t>0</a:t>
            </a:r>
            <a:r>
              <a:rPr sz="1585" spc="-20" dirty="0">
                <a:latin typeface="Courier New"/>
                <a:cs typeface="Courier New"/>
              </a:rPr>
              <a:t>)</a:t>
            </a:r>
            <a:endParaRPr sz="1585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585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585" dirty="0">
              <a:latin typeface="Courier New"/>
              <a:cs typeface="Courier New"/>
            </a:endParaRPr>
          </a:p>
          <a:p>
            <a:pPr marR="5276385" algn="ctr">
              <a:spcBef>
                <a:spcPts val="10"/>
              </a:spcBef>
            </a:pPr>
            <a:r>
              <a:rPr sz="1982" i="1" spc="-99" dirty="0">
                <a:solidFill>
                  <a:srgbClr val="22373A"/>
                </a:solidFill>
                <a:latin typeface="Arial"/>
                <a:cs typeface="Arial"/>
              </a:rPr>
              <a:t>↓</a:t>
            </a:r>
            <a:endParaRPr sz="1982" dirty="0">
              <a:latin typeface="Arial"/>
              <a:cs typeface="Arial"/>
            </a:endParaRPr>
          </a:p>
          <a:p>
            <a:pPr>
              <a:spcBef>
                <a:spcPts val="733"/>
              </a:spcBef>
            </a:pPr>
            <a:endParaRPr sz="1982" dirty="0">
              <a:latin typeface="Arial"/>
              <a:cs typeface="Arial"/>
            </a:endParaRPr>
          </a:p>
          <a:p>
            <a:pPr marL="528519"/>
            <a:r>
              <a:rPr sz="1585" b="1" dirty="0">
                <a:latin typeface="Courier New"/>
                <a:cs typeface="Courier New"/>
              </a:rPr>
              <a:t>&gt;&gt;&gt;</a:t>
            </a:r>
            <a:r>
              <a:rPr sz="1585" b="1" spc="30" dirty="0">
                <a:latin typeface="Courier New"/>
                <a:cs typeface="Courier New"/>
              </a:rPr>
              <a:t> </a:t>
            </a:r>
            <a:r>
              <a:rPr sz="1585" b="1" dirty="0">
                <a:latin typeface="Courier New"/>
                <a:cs typeface="Courier New"/>
              </a:rPr>
              <a:t>%</a:t>
            </a:r>
            <a:r>
              <a:rPr sz="1585" dirty="0">
                <a:latin typeface="Courier New"/>
                <a:cs typeface="Courier New"/>
              </a:rPr>
              <a:t>timeit</a:t>
            </a:r>
            <a:r>
              <a:rPr sz="1585" spc="40" dirty="0">
                <a:latin typeface="Courier New"/>
                <a:cs typeface="Courier New"/>
              </a:rPr>
              <a:t> </a:t>
            </a:r>
            <a:r>
              <a:rPr sz="1585" spc="-20" dirty="0">
                <a:latin typeface="Courier New"/>
                <a:cs typeface="Courier New"/>
              </a:rPr>
              <a:t>rolling</a:t>
            </a:r>
            <a:r>
              <a:rPr sz="1585" b="1" spc="-20" dirty="0">
                <a:latin typeface="Courier New"/>
                <a:cs typeface="Courier New"/>
              </a:rPr>
              <a:t>.</a:t>
            </a:r>
            <a:r>
              <a:rPr sz="1585" spc="-20" dirty="0">
                <a:latin typeface="Courier New"/>
                <a:cs typeface="Courier New"/>
              </a:rPr>
              <a:t>mean()</a:t>
            </a:r>
            <a:endParaRPr sz="1585" dirty="0">
              <a:latin typeface="Courier New"/>
              <a:cs typeface="Courier New"/>
            </a:endParaRPr>
          </a:p>
          <a:p>
            <a:pPr marL="528519">
              <a:spcBef>
                <a:spcPts val="347"/>
              </a:spcBef>
            </a:pPr>
            <a:r>
              <a:rPr sz="1585" dirty="0">
                <a:solidFill>
                  <a:srgbClr val="009999"/>
                </a:solidFill>
                <a:latin typeface="Courier New"/>
                <a:cs typeface="Courier New"/>
              </a:rPr>
              <a:t>1.1</a:t>
            </a:r>
            <a:r>
              <a:rPr sz="1585" spc="10" dirty="0">
                <a:solidFill>
                  <a:srgbClr val="009999"/>
                </a:solidFill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s</a:t>
            </a:r>
            <a:r>
              <a:rPr sz="1585" spc="10" dirty="0">
                <a:latin typeface="Courier New"/>
                <a:cs typeface="Courier New"/>
              </a:rPr>
              <a:t> </a:t>
            </a:r>
            <a:r>
              <a:rPr sz="1585" i="1" dirty="0">
                <a:latin typeface="Verdana"/>
                <a:cs typeface="Verdana"/>
              </a:rPr>
              <a:t>±</a:t>
            </a:r>
            <a:r>
              <a:rPr sz="1585" i="1" spc="416" dirty="0">
                <a:latin typeface="Verdana"/>
                <a:cs typeface="Verdana"/>
              </a:rPr>
              <a:t> </a:t>
            </a:r>
            <a:r>
              <a:rPr sz="1585" dirty="0">
                <a:solidFill>
                  <a:srgbClr val="009999"/>
                </a:solidFill>
                <a:latin typeface="Courier New"/>
                <a:cs typeface="Courier New"/>
              </a:rPr>
              <a:t>24.9</a:t>
            </a:r>
            <a:r>
              <a:rPr sz="1585" spc="20" dirty="0">
                <a:solidFill>
                  <a:srgbClr val="009999"/>
                </a:solidFill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ms</a:t>
            </a:r>
            <a:r>
              <a:rPr sz="1585" spc="10" dirty="0"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per</a:t>
            </a:r>
            <a:r>
              <a:rPr sz="1585" spc="10" dirty="0">
                <a:latin typeface="Courier New"/>
                <a:cs typeface="Courier New"/>
              </a:rPr>
              <a:t> </a:t>
            </a:r>
            <a:r>
              <a:rPr sz="1585" spc="-40" dirty="0">
                <a:latin typeface="Courier New"/>
                <a:cs typeface="Courier New"/>
              </a:rPr>
              <a:t>loop</a:t>
            </a:r>
            <a:endParaRPr sz="1585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585" dirty="0">
              <a:latin typeface="Courier New"/>
              <a:cs typeface="Courier New"/>
            </a:endParaRPr>
          </a:p>
          <a:p>
            <a:pPr>
              <a:spcBef>
                <a:spcPts val="910"/>
              </a:spcBef>
            </a:pPr>
            <a:endParaRPr sz="1585" dirty="0">
              <a:latin typeface="Courier New"/>
              <a:cs typeface="Courier New"/>
            </a:endParaRPr>
          </a:p>
          <a:p>
            <a:pPr marL="528519"/>
            <a:r>
              <a:rPr sz="1585" b="1" dirty="0">
                <a:latin typeface="Courier New"/>
                <a:cs typeface="Courier New"/>
              </a:rPr>
              <a:t>&gt;&gt;&gt;</a:t>
            </a:r>
            <a:r>
              <a:rPr sz="1585" b="1" spc="30" dirty="0">
                <a:latin typeface="Courier New"/>
                <a:cs typeface="Courier New"/>
              </a:rPr>
              <a:t> </a:t>
            </a:r>
            <a:r>
              <a:rPr sz="1585" b="1" dirty="0">
                <a:latin typeface="Courier New"/>
                <a:cs typeface="Courier New"/>
              </a:rPr>
              <a:t>%</a:t>
            </a:r>
            <a:r>
              <a:rPr sz="1585" dirty="0">
                <a:latin typeface="Courier New"/>
                <a:cs typeface="Courier New"/>
              </a:rPr>
              <a:t>timeit</a:t>
            </a:r>
            <a:r>
              <a:rPr sz="1585" spc="40" dirty="0">
                <a:latin typeface="Courier New"/>
                <a:cs typeface="Courier New"/>
              </a:rPr>
              <a:t> </a:t>
            </a:r>
            <a:r>
              <a:rPr sz="1585" spc="-20" dirty="0">
                <a:latin typeface="Courier New"/>
                <a:cs typeface="Courier New"/>
              </a:rPr>
              <a:t>rolling</a:t>
            </a:r>
            <a:r>
              <a:rPr sz="1585" b="1" spc="-20" dirty="0">
                <a:latin typeface="Courier New"/>
                <a:cs typeface="Courier New"/>
              </a:rPr>
              <a:t>.</a:t>
            </a:r>
            <a:r>
              <a:rPr sz="1585" spc="-20" dirty="0">
                <a:latin typeface="Courier New"/>
                <a:cs typeface="Courier New"/>
              </a:rPr>
              <a:t>std()</a:t>
            </a:r>
            <a:endParaRPr sz="1585" dirty="0">
              <a:latin typeface="Courier New"/>
              <a:cs typeface="Courier New"/>
            </a:endParaRPr>
          </a:p>
          <a:p>
            <a:pPr marL="528519">
              <a:spcBef>
                <a:spcPts val="347"/>
              </a:spcBef>
            </a:pPr>
            <a:r>
              <a:rPr sz="1585" dirty="0">
                <a:solidFill>
                  <a:srgbClr val="009999"/>
                </a:solidFill>
                <a:latin typeface="Courier New"/>
                <a:cs typeface="Courier New"/>
              </a:rPr>
              <a:t>1.18</a:t>
            </a:r>
            <a:r>
              <a:rPr sz="1585" spc="10" dirty="0">
                <a:solidFill>
                  <a:srgbClr val="009999"/>
                </a:solidFill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s</a:t>
            </a:r>
            <a:r>
              <a:rPr sz="1585" spc="10" dirty="0">
                <a:latin typeface="Courier New"/>
                <a:cs typeface="Courier New"/>
              </a:rPr>
              <a:t> </a:t>
            </a:r>
            <a:r>
              <a:rPr sz="1585" i="1" dirty="0">
                <a:latin typeface="Verdana"/>
                <a:cs typeface="Verdana"/>
              </a:rPr>
              <a:t>±</a:t>
            </a:r>
            <a:r>
              <a:rPr sz="1585" i="1" spc="426" dirty="0">
                <a:latin typeface="Verdana"/>
                <a:cs typeface="Verdana"/>
              </a:rPr>
              <a:t> </a:t>
            </a:r>
            <a:r>
              <a:rPr sz="1585" dirty="0">
                <a:solidFill>
                  <a:srgbClr val="009999"/>
                </a:solidFill>
                <a:latin typeface="Courier New"/>
                <a:cs typeface="Courier New"/>
              </a:rPr>
              <a:t>16.3</a:t>
            </a:r>
            <a:r>
              <a:rPr sz="1585" spc="10" dirty="0">
                <a:solidFill>
                  <a:srgbClr val="009999"/>
                </a:solidFill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ms</a:t>
            </a:r>
            <a:r>
              <a:rPr sz="1585" spc="20" dirty="0"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per</a:t>
            </a:r>
            <a:r>
              <a:rPr sz="1585" spc="10" dirty="0">
                <a:latin typeface="Courier New"/>
                <a:cs typeface="Courier New"/>
              </a:rPr>
              <a:t> </a:t>
            </a:r>
            <a:r>
              <a:rPr sz="1585" spc="-40" dirty="0">
                <a:latin typeface="Courier New"/>
                <a:cs typeface="Courier New"/>
              </a:rPr>
              <a:t>loop</a:t>
            </a:r>
            <a:endParaRPr sz="1585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585" dirty="0">
              <a:latin typeface="Courier New"/>
              <a:cs typeface="Courier New"/>
            </a:endParaRPr>
          </a:p>
          <a:p>
            <a:pPr>
              <a:spcBef>
                <a:spcPts val="910"/>
              </a:spcBef>
            </a:pPr>
            <a:endParaRPr sz="1585" dirty="0">
              <a:latin typeface="Courier New"/>
              <a:cs typeface="Courier New"/>
            </a:endParaRPr>
          </a:p>
          <a:p>
            <a:pPr marL="528519"/>
            <a:r>
              <a:rPr sz="1585" b="1" dirty="0">
                <a:latin typeface="Courier New"/>
                <a:cs typeface="Courier New"/>
              </a:rPr>
              <a:t>&gt;&gt;&gt;</a:t>
            </a:r>
            <a:r>
              <a:rPr sz="1585" b="1" spc="69" dirty="0">
                <a:latin typeface="Courier New"/>
                <a:cs typeface="Courier New"/>
              </a:rPr>
              <a:t> </a:t>
            </a:r>
            <a:r>
              <a:rPr sz="1585" b="1" dirty="0">
                <a:latin typeface="Courier New"/>
                <a:cs typeface="Courier New"/>
              </a:rPr>
              <a:t>%</a:t>
            </a:r>
            <a:r>
              <a:rPr sz="1585" dirty="0">
                <a:latin typeface="Courier New"/>
                <a:cs typeface="Courier New"/>
              </a:rPr>
              <a:t>timeit</a:t>
            </a:r>
            <a:r>
              <a:rPr sz="1585" spc="69" dirty="0"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rolling</a:t>
            </a:r>
            <a:r>
              <a:rPr sz="2378" baseline="13888" dirty="0">
                <a:latin typeface="Courier New"/>
                <a:cs typeface="Courier New"/>
              </a:rPr>
              <a:t>_</a:t>
            </a:r>
            <a:r>
              <a:rPr sz="1585" dirty="0">
                <a:latin typeface="Courier New"/>
                <a:cs typeface="Courier New"/>
              </a:rPr>
              <a:t>stats(a,</a:t>
            </a:r>
            <a:r>
              <a:rPr sz="1585" spc="69" dirty="0">
                <a:latin typeface="Courier New"/>
                <a:cs typeface="Courier New"/>
              </a:rPr>
              <a:t> </a:t>
            </a:r>
            <a:r>
              <a:rPr sz="1585" spc="-20" dirty="0">
                <a:solidFill>
                  <a:srgbClr val="009999"/>
                </a:solidFill>
                <a:latin typeface="Courier New"/>
                <a:cs typeface="Courier New"/>
              </a:rPr>
              <a:t>1000</a:t>
            </a:r>
            <a:r>
              <a:rPr sz="1585" spc="-20" dirty="0">
                <a:latin typeface="Courier New"/>
                <a:cs typeface="Courier New"/>
              </a:rPr>
              <a:t>)</a:t>
            </a:r>
            <a:endParaRPr sz="1585" dirty="0">
              <a:latin typeface="Courier New"/>
              <a:cs typeface="Courier New"/>
            </a:endParaRPr>
          </a:p>
          <a:p>
            <a:pPr marL="528519">
              <a:spcBef>
                <a:spcPts val="347"/>
              </a:spcBef>
            </a:pPr>
            <a:r>
              <a:rPr sz="1585" dirty="0">
                <a:solidFill>
                  <a:srgbClr val="009999"/>
                </a:solidFill>
                <a:latin typeface="Courier New"/>
                <a:cs typeface="Courier New"/>
              </a:rPr>
              <a:t>264</a:t>
            </a:r>
            <a:r>
              <a:rPr sz="1585" spc="10" dirty="0">
                <a:solidFill>
                  <a:srgbClr val="009999"/>
                </a:solidFill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ms</a:t>
            </a:r>
            <a:r>
              <a:rPr sz="1585" spc="10" dirty="0">
                <a:latin typeface="Courier New"/>
                <a:cs typeface="Courier New"/>
              </a:rPr>
              <a:t> </a:t>
            </a:r>
            <a:r>
              <a:rPr sz="1585" i="1" dirty="0">
                <a:latin typeface="Verdana"/>
                <a:cs typeface="Verdana"/>
              </a:rPr>
              <a:t>±</a:t>
            </a:r>
            <a:r>
              <a:rPr sz="1585" i="1" spc="426" dirty="0">
                <a:latin typeface="Verdana"/>
                <a:cs typeface="Verdana"/>
              </a:rPr>
              <a:t> </a:t>
            </a:r>
            <a:r>
              <a:rPr sz="1585" dirty="0">
                <a:solidFill>
                  <a:srgbClr val="009999"/>
                </a:solidFill>
                <a:latin typeface="Courier New"/>
                <a:cs typeface="Courier New"/>
              </a:rPr>
              <a:t>4.36</a:t>
            </a:r>
            <a:r>
              <a:rPr sz="1585" spc="10" dirty="0">
                <a:solidFill>
                  <a:srgbClr val="009999"/>
                </a:solidFill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ms</a:t>
            </a:r>
            <a:r>
              <a:rPr sz="1585" spc="20" dirty="0">
                <a:latin typeface="Courier New"/>
                <a:cs typeface="Courier New"/>
              </a:rPr>
              <a:t> </a:t>
            </a:r>
            <a:r>
              <a:rPr sz="1585" dirty="0">
                <a:latin typeface="Courier New"/>
                <a:cs typeface="Courier New"/>
              </a:rPr>
              <a:t>per</a:t>
            </a:r>
            <a:r>
              <a:rPr sz="1585" spc="10" dirty="0">
                <a:latin typeface="Courier New"/>
                <a:cs typeface="Courier New"/>
              </a:rPr>
              <a:t> </a:t>
            </a:r>
            <a:r>
              <a:rPr sz="1585" spc="-40" dirty="0">
                <a:latin typeface="Courier New"/>
                <a:cs typeface="Courier New"/>
              </a:rPr>
              <a:t>loop</a:t>
            </a:r>
            <a:endParaRPr sz="1585" dirty="0">
              <a:latin typeface="Courier New"/>
              <a:cs typeface="Courier New"/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7344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Cython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Cython</a:t>
            </a:r>
            <a:r>
              <a:rPr lang="en-US" dirty="0"/>
              <a:t>: "let’s write C extensions as if it was Python". Why not?</a:t>
            </a:r>
          </a:p>
          <a:p>
            <a:pPr lvl="1"/>
            <a:r>
              <a:rPr lang="en-US" dirty="0"/>
              <a:t>It’s neither C nor Python</a:t>
            </a:r>
          </a:p>
          <a:p>
            <a:r>
              <a:rPr lang="en-US" dirty="0"/>
              <a:t>A 2-line </a:t>
            </a:r>
            <a:r>
              <a:rPr lang="en-US" dirty="0" err="1"/>
              <a:t>Cython</a:t>
            </a:r>
            <a:r>
              <a:rPr lang="en-US" dirty="0"/>
              <a:t> module can be </a:t>
            </a:r>
            <a:r>
              <a:rPr lang="en-US" dirty="0" err="1"/>
              <a:t>transpiled</a:t>
            </a:r>
            <a:r>
              <a:rPr lang="en-US" dirty="0"/>
              <a:t> into 2K lines of C</a:t>
            </a:r>
          </a:p>
          <a:p>
            <a:pPr lvl="1"/>
            <a:r>
              <a:rPr lang="en-US" dirty="0"/>
              <a:t>Two build steps (.</a:t>
            </a:r>
            <a:r>
              <a:rPr lang="en-US" dirty="0" err="1"/>
              <a:t>pyx</a:t>
            </a:r>
            <a:r>
              <a:rPr lang="en-US" dirty="0"/>
              <a:t> → .c, .c → .so); poor IDE support</a:t>
            </a:r>
          </a:p>
          <a:p>
            <a:pPr lvl="1"/>
            <a:r>
              <a:rPr lang="en-US" dirty="0"/>
              <a:t>Limited C ++ support </a:t>
            </a:r>
            <a:r>
              <a:rPr lang="en-US" dirty="0" smtClean="0"/>
              <a:t>(not supported: scoped </a:t>
            </a:r>
            <a:r>
              <a:rPr lang="en-US" dirty="0" err="1"/>
              <a:t>enums</a:t>
            </a:r>
            <a:r>
              <a:rPr lang="en-US" dirty="0"/>
              <a:t>, non-type template parameters, </a:t>
            </a:r>
            <a:r>
              <a:rPr lang="en-US" dirty="0" err="1" smtClean="0"/>
              <a:t>templated</a:t>
            </a:r>
            <a:r>
              <a:rPr lang="en-US" dirty="0" smtClean="0"/>
              <a:t> </a:t>
            </a:r>
            <a:r>
              <a:rPr lang="en-US" dirty="0"/>
              <a:t>overloads, </a:t>
            </a:r>
            <a:r>
              <a:rPr lang="en-US" dirty="0" err="1"/>
              <a:t>variadic</a:t>
            </a:r>
            <a:r>
              <a:rPr lang="en-US" dirty="0"/>
              <a:t> templates, universal references, </a:t>
            </a:r>
            <a:r>
              <a:rPr lang="en-US" dirty="0" smtClean="0"/>
              <a:t>etc.)</a:t>
            </a:r>
            <a:endParaRPr lang="en-US" dirty="0"/>
          </a:p>
          <a:p>
            <a:pPr lvl="1"/>
            <a:r>
              <a:rPr lang="en-US" dirty="0"/>
              <a:t>Limited support for generic </a:t>
            </a:r>
            <a:r>
              <a:rPr lang="en-US" dirty="0" smtClean="0"/>
              <a:t>code</a:t>
            </a:r>
            <a:endParaRPr lang="en-US" dirty="0"/>
          </a:p>
          <a:p>
            <a:pPr lvl="1"/>
            <a:r>
              <a:rPr lang="en-US" dirty="0"/>
              <a:t>Have to create stubs for anything outside standard library</a:t>
            </a:r>
          </a:p>
          <a:p>
            <a:pPr lvl="1"/>
            <a:r>
              <a:rPr lang="en-US" dirty="0"/>
              <a:t>Great for wrapping a few functions, not so great for large codebases</a:t>
            </a:r>
          </a:p>
          <a:p>
            <a:pPr lvl="1"/>
            <a:r>
              <a:rPr lang="en-US" dirty="0"/>
              <a:t>Debugging compiled </a:t>
            </a:r>
            <a:r>
              <a:rPr lang="en-US" dirty="0" err="1"/>
              <a:t>Cython</a:t>
            </a:r>
            <a:r>
              <a:rPr lang="en-US" dirty="0"/>
              <a:t> extensions is pain</a:t>
            </a:r>
          </a:p>
          <a:p>
            <a:endParaRPr lang="en-US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3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807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Cython</a:t>
            </a:r>
            <a:endParaRPr lang="en-US" dirty="0"/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7821" y="1828800"/>
            <a:ext cx="7703209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PyBind11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Pybind11 </a:t>
            </a:r>
            <a:r>
              <a:rPr lang="en-US" dirty="0"/>
              <a:t>is a lightweight header-only library that allows interacting with Python interpreter and writing Python extension modules in modern </a:t>
            </a:r>
            <a:r>
              <a:rPr lang="en-US" dirty="0" smtClean="0"/>
              <a:t>C++ - 8K lines of code</a:t>
            </a:r>
            <a:endParaRPr lang="en-US" dirty="0"/>
          </a:p>
          <a:p>
            <a:pPr lvl="1"/>
            <a:r>
              <a:rPr lang="en-US" dirty="0" err="1" smtClean="0"/>
              <a:t>CPython</a:t>
            </a:r>
            <a:r>
              <a:rPr lang="en-US" dirty="0" smtClean="0"/>
              <a:t> </a:t>
            </a:r>
            <a:r>
              <a:rPr lang="en-US" dirty="0"/>
              <a:t>2.7, </a:t>
            </a:r>
            <a:r>
              <a:rPr lang="en-US" dirty="0" err="1"/>
              <a:t>CPython</a:t>
            </a:r>
            <a:r>
              <a:rPr lang="en-US" dirty="0"/>
              <a:t> 3.x, </a:t>
            </a:r>
            <a:r>
              <a:rPr lang="en-US" dirty="0" err="1"/>
              <a:t>PyPy</a:t>
            </a:r>
            <a:endParaRPr lang="en-US" dirty="0"/>
          </a:p>
          <a:p>
            <a:pPr lvl="1"/>
            <a:r>
              <a:rPr lang="en-US" dirty="0" smtClean="0"/>
              <a:t>Support </a:t>
            </a:r>
            <a:r>
              <a:rPr lang="en-US" dirty="0"/>
              <a:t>for </a:t>
            </a:r>
            <a:r>
              <a:rPr lang="en-US" dirty="0" err="1"/>
              <a:t>NumPy</a:t>
            </a:r>
            <a:r>
              <a:rPr lang="en-US" dirty="0"/>
              <a:t> without having to include </a:t>
            </a:r>
            <a:r>
              <a:rPr lang="en-US" dirty="0" err="1"/>
              <a:t>NumPy</a:t>
            </a:r>
            <a:r>
              <a:rPr lang="en-US" dirty="0"/>
              <a:t> headers</a:t>
            </a:r>
          </a:p>
          <a:p>
            <a:r>
              <a:rPr lang="en-US" dirty="0"/>
              <a:t>Support for embedding Python interpreter</a:t>
            </a:r>
          </a:p>
          <a:p>
            <a:r>
              <a:rPr lang="en-US" dirty="0"/>
              <a:t>STL data types, overloaded functions, enumerations, callbacks, iterators </a:t>
            </a:r>
            <a:r>
              <a:rPr lang="en-US" dirty="0" smtClean="0"/>
              <a:t>and </a:t>
            </a:r>
            <a:r>
              <a:rPr lang="en-US" dirty="0"/>
              <a:t>ranges, single and multiple inheritance, smart pointers, custom </a:t>
            </a:r>
            <a:r>
              <a:rPr lang="en-US" dirty="0" smtClean="0"/>
              <a:t>operators</a:t>
            </a:r>
            <a:r>
              <a:rPr lang="en-US" dirty="0"/>
              <a:t>, automatic </a:t>
            </a:r>
            <a:r>
              <a:rPr lang="en-US" dirty="0" smtClean="0"/>
              <a:t>reference counting</a:t>
            </a:r>
            <a:r>
              <a:rPr lang="en-US" dirty="0"/>
              <a:t>, capturing lambdas, function </a:t>
            </a:r>
            <a:r>
              <a:rPr lang="en-US" dirty="0" smtClean="0"/>
              <a:t>vectorization</a:t>
            </a:r>
            <a:r>
              <a:rPr lang="en-US" dirty="0"/>
              <a:t>, arbitrary exception types, virtual class wrapping, </a:t>
            </a:r>
            <a:r>
              <a:rPr lang="en-US" dirty="0" err="1"/>
              <a:t>etc</a:t>
            </a:r>
            <a:r>
              <a:rPr lang="en-US" dirty="0"/>
              <a:t> . . .</a:t>
            </a:r>
          </a:p>
          <a:p>
            <a:r>
              <a:rPr lang="en-US" dirty="0"/>
              <a:t>Link: http://github.com/pybind/pybind11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4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PyBind11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PyBind11 is a modern </a:t>
            </a:r>
            <a:r>
              <a:rPr lang="en-US" dirty="0"/>
              <a:t>tool that </a:t>
            </a:r>
            <a:r>
              <a:rPr lang="en-US" dirty="0" smtClean="0"/>
              <a:t>is designed </a:t>
            </a:r>
            <a:r>
              <a:rPr lang="en-US" dirty="0"/>
              <a:t>for simplicity, yet it doesn’t compromise on </a:t>
            </a:r>
            <a:r>
              <a:rPr lang="en-US" dirty="0" smtClean="0"/>
              <a:t>power</a:t>
            </a:r>
          </a:p>
          <a:p>
            <a:r>
              <a:rPr lang="en-US" dirty="0" smtClean="0"/>
              <a:t>It helps creating </a:t>
            </a:r>
            <a:r>
              <a:rPr lang="en-US" dirty="0"/>
              <a:t>Python bindings of existing C++ </a:t>
            </a:r>
            <a:r>
              <a:rPr lang="en-US" dirty="0" smtClean="0"/>
              <a:t>code</a:t>
            </a:r>
          </a:p>
          <a:p>
            <a:r>
              <a:rPr lang="en-US" dirty="0"/>
              <a:t>Boilerplate (will be omitted in most further examples</a:t>
            </a:r>
            <a:r>
              <a:rPr lang="en-US" dirty="0" smtClean="0"/>
              <a:t>):</a:t>
            </a:r>
          </a:p>
          <a:p>
            <a:pPr marL="274320" lvl="1" indent="0">
              <a:buNone/>
            </a:pPr>
            <a:endParaRPr lang="en-US" dirty="0" smtClean="0">
              <a:solidFill>
                <a:srgbClr val="643820"/>
              </a:solidFill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rgbClr val="643820"/>
                </a:solidFill>
                <a:latin typeface="Consolas" panose="020B0609020204030204" pitchFamily="49" charset="0"/>
              </a:rPr>
              <a:t>#</a:t>
            </a:r>
            <a:r>
              <a:rPr lang="en-US" dirty="0">
                <a:solidFill>
                  <a:srgbClr val="AA0D91"/>
                </a:solidFill>
                <a:latin typeface="Consolas" panose="020B0609020204030204" pitchFamily="49" charset="0"/>
              </a:rPr>
              <a:t>include</a:t>
            </a:r>
            <a:r>
              <a:rPr lang="en-US" dirty="0">
                <a:solidFill>
                  <a:srgbClr val="64382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C41A16"/>
                </a:solidFill>
                <a:latin typeface="Consolas" panose="020B0609020204030204" pitchFamily="49" charset="0"/>
              </a:rPr>
              <a:t>&lt;pybind11/pybind11.h&gt;</a:t>
            </a:r>
            <a:r>
              <a:rPr lang="en-US" dirty="0">
                <a:latin typeface="Consolas" panose="020B0609020204030204" pitchFamily="49" charset="0"/>
              </a:rPr>
              <a:t/>
            </a:r>
            <a:br>
              <a:rPr lang="en-US" dirty="0">
                <a:latin typeface="Consolas" panose="020B0609020204030204" pitchFamily="49" charset="0"/>
              </a:rPr>
            </a:br>
            <a:r>
              <a:rPr lang="en-US" dirty="0">
                <a:solidFill>
                  <a:srgbClr val="AA0D91"/>
                </a:solidFill>
                <a:latin typeface="Consolas" panose="020B0609020204030204" pitchFamily="49" charset="0"/>
              </a:rPr>
              <a:t>namespace</a:t>
            </a:r>
            <a:r>
              <a:rPr lang="en-US" dirty="0">
                <a:solidFill>
                  <a:srgbClr val="242424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42424"/>
                </a:solidFill>
                <a:latin typeface="Consolas" panose="020B0609020204030204" pitchFamily="49" charset="0"/>
              </a:rPr>
              <a:t>py</a:t>
            </a:r>
            <a:r>
              <a:rPr lang="en-US" dirty="0">
                <a:solidFill>
                  <a:srgbClr val="242424"/>
                </a:solidFill>
                <a:latin typeface="Consolas" panose="020B0609020204030204" pitchFamily="49" charset="0"/>
              </a:rPr>
              <a:t> = pybind11</a:t>
            </a:r>
            <a:r>
              <a:rPr lang="en-US" dirty="0" smtClean="0">
                <a:solidFill>
                  <a:srgbClr val="242424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en-US" sz="1600" dirty="0" smtClean="0">
              <a:solidFill>
                <a:srgbClr val="007400"/>
              </a:solidFill>
              <a:latin typeface="Consolas" panose="020B0609020204030204" pitchFamily="49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en-US" sz="1600" dirty="0" smtClean="0">
                <a:solidFill>
                  <a:srgbClr val="007400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>
                <a:solidFill>
                  <a:srgbClr val="007400"/>
                </a:solidFill>
                <a:latin typeface="Consolas" panose="020B0609020204030204" pitchFamily="49" charset="0"/>
              </a:rPr>
              <a:t>Syntax: PYBIND11_MODULE(&lt;module name&gt;, &lt;module object&gt;)</a:t>
            </a:r>
            <a:r>
              <a:rPr lang="en-US" sz="1600" dirty="0">
                <a:latin typeface="Consolas" panose="020B0609020204030204" pitchFamily="49" charset="0"/>
              </a:rPr>
              <a:t/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5C2699"/>
                </a:solidFill>
                <a:latin typeface="Consolas" panose="020B0609020204030204" pitchFamily="49" charset="0"/>
              </a:rPr>
              <a:t>PYBIND11_MODULE</a:t>
            </a:r>
            <a:r>
              <a:rPr lang="en-US" sz="1600" dirty="0">
                <a:solidFill>
                  <a:srgbClr val="242424"/>
                </a:solidFill>
                <a:latin typeface="Consolas" panose="020B0609020204030204" pitchFamily="49" charset="0"/>
              </a:rPr>
              <a:t>(example, m) {</a:t>
            </a:r>
            <a:r>
              <a:rPr lang="en-US" sz="1600" dirty="0">
                <a:latin typeface="Consolas" panose="020B0609020204030204" pitchFamily="49" charset="0"/>
              </a:rPr>
              <a:t/>
            </a:r>
            <a:br>
              <a:rPr lang="en-US" sz="1600" dirty="0">
                <a:latin typeface="Consolas" panose="020B0609020204030204" pitchFamily="49" charset="0"/>
              </a:rPr>
            </a:br>
            <a:r>
              <a:rPr lang="en-US" sz="1600" dirty="0" smtClean="0"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7400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 smtClean="0">
                <a:solidFill>
                  <a:srgbClr val="007400"/>
                </a:solidFill>
                <a:latin typeface="Consolas" panose="020B0609020204030204" pitchFamily="49" charset="0"/>
              </a:rPr>
              <a:t>…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en-US" sz="1600" dirty="0" smtClean="0">
                <a:solidFill>
                  <a:srgbClr val="242424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4/17/2025, Lecture 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CSC4700, Spring 2025, Integrating C++ and Python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43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7365</TotalTime>
  <Words>5722</Words>
  <Application>Microsoft Office PowerPoint</Application>
  <PresentationFormat>Widescreen</PresentationFormat>
  <Paragraphs>723</Paragraphs>
  <Slides>51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Arial</vt:lpstr>
      <vt:lpstr>Calibri</vt:lpstr>
      <vt:lpstr>Century Schoolbook</vt:lpstr>
      <vt:lpstr>Consolas</vt:lpstr>
      <vt:lpstr>Courier New</vt:lpstr>
      <vt:lpstr>Times New Roman</vt:lpstr>
      <vt:lpstr>Verdana</vt:lpstr>
      <vt:lpstr>Wingdings 2</vt:lpstr>
      <vt:lpstr>View</vt:lpstr>
      <vt:lpstr>Integrating C++ and Python</vt:lpstr>
      <vt:lpstr>Python and C++</vt:lpstr>
      <vt:lpstr>Python and C++: How to?</vt:lpstr>
      <vt:lpstr>Extension Modules</vt:lpstr>
      <vt:lpstr>Python C API</vt:lpstr>
      <vt:lpstr>Cython</vt:lpstr>
      <vt:lpstr>Cython</vt:lpstr>
      <vt:lpstr>PyBind11</vt:lpstr>
      <vt:lpstr>PyBind11</vt:lpstr>
      <vt:lpstr>Lets write a Python Module</vt:lpstr>
      <vt:lpstr>Lets write a Python Module</vt:lpstr>
      <vt:lpstr>Compiling a Python Module</vt:lpstr>
      <vt:lpstr>Python Code</vt:lpstr>
      <vt:lpstr>Equivalent C++ Type</vt:lpstr>
      <vt:lpstr>Binding the Type</vt:lpstr>
      <vt:lpstr>Constructors</vt:lpstr>
      <vt:lpstr>Instance Attributes (Data Members)</vt:lpstr>
      <vt:lpstr>Properties</vt:lpstr>
      <vt:lpstr>Operators</vt:lpstr>
      <vt:lpstr>Operators (py::self)</vt:lpstr>
      <vt:lpstr>Methods (Member Functions)</vt:lpstr>
      <vt:lpstr>Full Binding Code for Response Type</vt:lpstr>
      <vt:lpstr>Trying it out</vt:lpstr>
      <vt:lpstr>Binding 101</vt:lpstr>
      <vt:lpstr>Docstrings and Argument Names</vt:lpstr>
      <vt:lpstr>Keyword Arguments with default Values</vt:lpstr>
      <vt:lpstr>Python Objects as Arguments</vt:lpstr>
      <vt:lpstr>Python Objects as Arguments</vt:lpstr>
      <vt:lpstr>*args and **kwargs Arguments</vt:lpstr>
      <vt:lpstr>Function Overloads</vt:lpstr>
      <vt:lpstr>PyBind11: Supported Data Types</vt:lpstr>
      <vt:lpstr>Type Conversions</vt:lpstr>
      <vt:lpstr>Type Conversions</vt:lpstr>
      <vt:lpstr>Type Conversions</vt:lpstr>
      <vt:lpstr>Type Conversions</vt:lpstr>
      <vt:lpstr>Type Conversions</vt:lpstr>
      <vt:lpstr>PyBind11: More References</vt:lpstr>
      <vt:lpstr>More Python Interface</vt:lpstr>
      <vt:lpstr>More Python Interface</vt:lpstr>
      <vt:lpstr>Functions and Callbacks</vt:lpstr>
      <vt:lpstr>Higher Order Functions...</vt:lpstr>
      <vt:lpstr>... and even higher Order ...</vt:lpstr>
      <vt:lpstr>… Python Decorators</vt:lpstr>
      <vt:lpstr>NumPy Example</vt:lpstr>
      <vt:lpstr>NumPy Example</vt:lpstr>
      <vt:lpstr>NumPy Example</vt:lpstr>
      <vt:lpstr>NumPy Example</vt:lpstr>
      <vt:lpstr>Buffer Protocol and NumPy</vt:lpstr>
      <vt:lpstr>... and a few other things</vt:lpstr>
      <vt:lpstr>PowerPoint Presentation</vt:lpstr>
      <vt:lpstr>NumPy example:  rolling stats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Ronnie Ward</dc:creator>
  <cp:lastModifiedBy>Hartmut Kaiser</cp:lastModifiedBy>
  <cp:revision>423</cp:revision>
  <dcterms:created xsi:type="dcterms:W3CDTF">1601-01-01T00:00:00Z</dcterms:created>
  <dcterms:modified xsi:type="dcterms:W3CDTF">2025-04-17T16:52:08Z</dcterms:modified>
</cp:coreProperties>
</file>