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media/image25.jpg" ContentType="image/jpeg"/>
  <Override PartName="/ppt/media/image26.jpg" ContentType="image/jpeg"/>
  <Override PartName="/ppt/media/image27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57"/>
  </p:notesMasterIdLst>
  <p:sldIdLst>
    <p:sldId id="256" r:id="rId2"/>
    <p:sldId id="295" r:id="rId3"/>
    <p:sldId id="338" r:id="rId4"/>
    <p:sldId id="343" r:id="rId5"/>
    <p:sldId id="308" r:id="rId6"/>
    <p:sldId id="309" r:id="rId7"/>
    <p:sldId id="310" r:id="rId8"/>
    <p:sldId id="340" r:id="rId9"/>
    <p:sldId id="341" r:id="rId10"/>
    <p:sldId id="314" r:id="rId11"/>
    <p:sldId id="334" r:id="rId12"/>
    <p:sldId id="336" r:id="rId13"/>
    <p:sldId id="335" r:id="rId14"/>
    <p:sldId id="337" r:id="rId15"/>
    <p:sldId id="315" r:id="rId16"/>
    <p:sldId id="351" r:id="rId17"/>
    <p:sldId id="352" r:id="rId18"/>
    <p:sldId id="339" r:id="rId19"/>
    <p:sldId id="313" r:id="rId20"/>
    <p:sldId id="285" r:id="rId21"/>
    <p:sldId id="296" r:id="rId22"/>
    <p:sldId id="294" r:id="rId23"/>
    <p:sldId id="298" r:id="rId24"/>
    <p:sldId id="297" r:id="rId25"/>
    <p:sldId id="299" r:id="rId26"/>
    <p:sldId id="301" r:id="rId27"/>
    <p:sldId id="300" r:id="rId28"/>
    <p:sldId id="302" r:id="rId29"/>
    <p:sldId id="303" r:id="rId30"/>
    <p:sldId id="286" r:id="rId31"/>
    <p:sldId id="287" r:id="rId32"/>
    <p:sldId id="288" r:id="rId33"/>
    <p:sldId id="291" r:id="rId34"/>
    <p:sldId id="293" r:id="rId35"/>
    <p:sldId id="292" r:id="rId36"/>
    <p:sldId id="355" r:id="rId37"/>
    <p:sldId id="358" r:id="rId38"/>
    <p:sldId id="353" r:id="rId39"/>
    <p:sldId id="354" r:id="rId40"/>
    <p:sldId id="363" r:id="rId41"/>
    <p:sldId id="306" r:id="rId42"/>
    <p:sldId id="357" r:id="rId43"/>
    <p:sldId id="362" r:id="rId44"/>
    <p:sldId id="344" r:id="rId45"/>
    <p:sldId id="345" r:id="rId46"/>
    <p:sldId id="350" r:id="rId47"/>
    <p:sldId id="347" r:id="rId48"/>
    <p:sldId id="348" r:id="rId49"/>
    <p:sldId id="346" r:id="rId50"/>
    <p:sldId id="359" r:id="rId51"/>
    <p:sldId id="349" r:id="rId52"/>
    <p:sldId id="360" r:id="rId53"/>
    <p:sldId id="342" r:id="rId54"/>
    <p:sldId id="361" r:id="rId55"/>
    <p:sldId id="28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912" userDrawn="1">
          <p15:clr>
            <a:srgbClr val="A4A3A4"/>
          </p15:clr>
        </p15:guide>
        <p15:guide id="3" pos="3408" userDrawn="1">
          <p15:clr>
            <a:srgbClr val="A4A3A4"/>
          </p15:clr>
        </p15:guide>
        <p15:guide id="4" pos="3552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80" autoAdjust="0"/>
    <p:restoredTop sz="94660"/>
  </p:normalViewPr>
  <p:slideViewPr>
    <p:cSldViewPr showGuides="1">
      <p:cViewPr varScale="1">
        <p:scale>
          <a:sx n="82" d="100"/>
          <a:sy n="82" d="100"/>
        </p:scale>
        <p:origin x="126" y="534"/>
      </p:cViewPr>
      <p:guideLst>
        <p:guide orient="horz" pos="1152"/>
        <p:guide pos="912"/>
        <p:guide pos="3408"/>
        <p:guide pos="3552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VS\hkaiserteaching\spring2025\csc4700\lectures\monte_carlo\code\p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VS\hkaiserteaching\spring2025\csc4700\lectures\monte_carlo\code\p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VS\hkaiserteaching\spring2025\csc4700\lectures\monte_carlo\code\p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VS\hkaiserteaching\spring2025\csc4700\lectures\build\lecture3\Release\for_loop_p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VS\hkaiserteaching\spring2025\csc4700\lectures\build\lecture3\Release\for_loop_p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VS\hkaiserteaching\spring2025\csc4700\lectures\build\lecture3\Release\for_loop_p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VS\hkaiserteaching\spring2025\csc4700\lectures\build\lecture3\Release\for_loop_p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VS\hkaiserteaching\spring2025\csc4700\lectures\build\lecture3\Release\for_loop_p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Computing Error for Average Line Length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'line-length'!$C$1</c:f>
              <c:strCache>
                <c:ptCount val="1"/>
                <c:pt idx="0">
                  <c:v> error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'line-length'!$A$3:$A$30</c:f>
              <c:numCache>
                <c:formatCode>General</c:formatCode>
                <c:ptCount val="28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1024</c:v>
                </c:pt>
                <c:pt idx="9">
                  <c:v>2048</c:v>
                </c:pt>
                <c:pt idx="10">
                  <c:v>4096</c:v>
                </c:pt>
                <c:pt idx="11">
                  <c:v>8192</c:v>
                </c:pt>
                <c:pt idx="12">
                  <c:v>16384</c:v>
                </c:pt>
                <c:pt idx="13">
                  <c:v>32768</c:v>
                </c:pt>
                <c:pt idx="14">
                  <c:v>65536</c:v>
                </c:pt>
                <c:pt idx="15">
                  <c:v>131072</c:v>
                </c:pt>
                <c:pt idx="16">
                  <c:v>262144</c:v>
                </c:pt>
                <c:pt idx="17">
                  <c:v>524288</c:v>
                </c:pt>
                <c:pt idx="18">
                  <c:v>1048576</c:v>
                </c:pt>
                <c:pt idx="19">
                  <c:v>2097152</c:v>
                </c:pt>
                <c:pt idx="20">
                  <c:v>4194304</c:v>
                </c:pt>
                <c:pt idx="21">
                  <c:v>8388608</c:v>
                </c:pt>
                <c:pt idx="22">
                  <c:v>16777216</c:v>
                </c:pt>
                <c:pt idx="23">
                  <c:v>33554432</c:v>
                </c:pt>
                <c:pt idx="24">
                  <c:v>67108864</c:v>
                </c:pt>
                <c:pt idx="25">
                  <c:v>134217728</c:v>
                </c:pt>
                <c:pt idx="26">
                  <c:v>268435456</c:v>
                </c:pt>
                <c:pt idx="27">
                  <c:v>536870912</c:v>
                </c:pt>
              </c:numCache>
            </c:numRef>
          </c:xVal>
          <c:yVal>
            <c:numRef>
              <c:f>'line-length'!$C$3:$C$30</c:f>
              <c:numCache>
                <c:formatCode>0.00E+00</c:formatCode>
                <c:ptCount val="28"/>
                <c:pt idx="0">
                  <c:v>0.35138450457974002</c:v>
                </c:pt>
                <c:pt idx="1">
                  <c:v>7.8125176684185796E-2</c:v>
                </c:pt>
                <c:pt idx="2">
                  <c:v>0.118859862715662</c:v>
                </c:pt>
                <c:pt idx="3">
                  <c:v>0.13154562102693201</c:v>
                </c:pt>
                <c:pt idx="4">
                  <c:v>0.12647630573198401</c:v>
                </c:pt>
                <c:pt idx="5">
                  <c:v>1.2899645077325699E-2</c:v>
                </c:pt>
                <c:pt idx="6">
                  <c:v>2.1726882859691699E-2</c:v>
                </c:pt>
                <c:pt idx="7">
                  <c:v>1.8451571836201299E-2</c:v>
                </c:pt>
                <c:pt idx="8">
                  <c:v>1.60687528883077E-2</c:v>
                </c:pt>
                <c:pt idx="9">
                  <c:v>1.07436552150371E-2</c:v>
                </c:pt>
                <c:pt idx="10">
                  <c:v>1.99280883120419E-4</c:v>
                </c:pt>
                <c:pt idx="11">
                  <c:v>2.4800398640902901E-3</c:v>
                </c:pt>
                <c:pt idx="12">
                  <c:v>8.4825455626660895E-4</c:v>
                </c:pt>
                <c:pt idx="13">
                  <c:v>1.0479309490970599E-3</c:v>
                </c:pt>
                <c:pt idx="14">
                  <c:v>2.7005887669679599E-3</c:v>
                </c:pt>
                <c:pt idx="15">
                  <c:v>6.1970329667152495E-5</c:v>
                </c:pt>
                <c:pt idx="16">
                  <c:v>8.2903226350146501E-5</c:v>
                </c:pt>
                <c:pt idx="17">
                  <c:v>7.67410090018132E-4</c:v>
                </c:pt>
                <c:pt idx="18">
                  <c:v>5.5509930727009501E-5</c:v>
                </c:pt>
                <c:pt idx="19">
                  <c:v>2.2700733989509999E-5</c:v>
                </c:pt>
                <c:pt idx="20">
                  <c:v>1.72499904016788E-4</c:v>
                </c:pt>
                <c:pt idx="21">
                  <c:v>8.5021457652235198E-5</c:v>
                </c:pt>
                <c:pt idx="22">
                  <c:v>1.64559063297646E-5</c:v>
                </c:pt>
                <c:pt idx="23">
                  <c:v>1.50606301146228E-5</c:v>
                </c:pt>
                <c:pt idx="24">
                  <c:v>6.03902013716894E-5</c:v>
                </c:pt>
                <c:pt idx="25">
                  <c:v>9.00288893327492E-6</c:v>
                </c:pt>
                <c:pt idx="26">
                  <c:v>4.2979956206002599E-5</c:v>
                </c:pt>
                <c:pt idx="27">
                  <c:v>2.5537487142589301E-5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95-41BA-B824-4D7D66A86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7231935"/>
        <c:axId val="1417232767"/>
      </c:scatterChart>
      <c:valAx>
        <c:axId val="1417231935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random attemts</a:t>
                </a:r>
              </a:p>
            </c:rich>
          </c:tx>
          <c:layout>
            <c:manualLayout>
              <c:xMode val="edge"/>
              <c:yMode val="edge"/>
              <c:x val="0.38166552999772674"/>
              <c:y val="0.922296612529047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232767"/>
        <c:crosses val="autoZero"/>
        <c:crossBetween val="midCat"/>
        <c:majorUnit val="100"/>
      </c:valAx>
      <c:valAx>
        <c:axId val="1417232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error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2319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75000"/>
          <a:lumOff val="2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Rolling Dice Error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'rolling dice'!$C$1</c:f>
              <c:strCache>
                <c:ptCount val="1"/>
                <c:pt idx="0">
                  <c:v>error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'rolling dice'!$A$3:$A$30</c:f>
              <c:numCache>
                <c:formatCode>General</c:formatCode>
                <c:ptCount val="28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1024</c:v>
                </c:pt>
                <c:pt idx="9">
                  <c:v>2048</c:v>
                </c:pt>
                <c:pt idx="10">
                  <c:v>4096</c:v>
                </c:pt>
                <c:pt idx="11">
                  <c:v>8192</c:v>
                </c:pt>
                <c:pt idx="12">
                  <c:v>16384</c:v>
                </c:pt>
                <c:pt idx="13">
                  <c:v>32768</c:v>
                </c:pt>
                <c:pt idx="14">
                  <c:v>65536</c:v>
                </c:pt>
                <c:pt idx="15">
                  <c:v>131072</c:v>
                </c:pt>
                <c:pt idx="16">
                  <c:v>262144</c:v>
                </c:pt>
                <c:pt idx="17">
                  <c:v>524288</c:v>
                </c:pt>
                <c:pt idx="18">
                  <c:v>1048576</c:v>
                </c:pt>
                <c:pt idx="19">
                  <c:v>2097152</c:v>
                </c:pt>
                <c:pt idx="20">
                  <c:v>4194304</c:v>
                </c:pt>
                <c:pt idx="21">
                  <c:v>8388608</c:v>
                </c:pt>
                <c:pt idx="22">
                  <c:v>16777216</c:v>
                </c:pt>
                <c:pt idx="23">
                  <c:v>33554432</c:v>
                </c:pt>
                <c:pt idx="24">
                  <c:v>67108864</c:v>
                </c:pt>
                <c:pt idx="25">
                  <c:v>134217728</c:v>
                </c:pt>
                <c:pt idx="26">
                  <c:v>268435456</c:v>
                </c:pt>
                <c:pt idx="27">
                  <c:v>536870912</c:v>
                </c:pt>
              </c:numCache>
            </c:numRef>
          </c:xVal>
          <c:yVal>
            <c:numRef>
              <c:f>'rolling dice'!$C$3:$C$30</c:f>
              <c:numCache>
                <c:formatCode>0.00E+00</c:formatCode>
                <c:ptCount val="28"/>
                <c:pt idx="0">
                  <c:v>0.52623948737475901</c:v>
                </c:pt>
                <c:pt idx="1">
                  <c:v>0.23688025631262</c:v>
                </c:pt>
                <c:pt idx="2">
                  <c:v>0.109693632364723</c:v>
                </c:pt>
                <c:pt idx="3">
                  <c:v>1.74929915831732E-2</c:v>
                </c:pt>
                <c:pt idx="4">
                  <c:v>7.78969763777492E-2</c:v>
                </c:pt>
                <c:pt idx="5">
                  <c:v>3.0201992397288002E-2</c:v>
                </c:pt>
                <c:pt idx="6">
                  <c:v>0.112882959544095</c:v>
                </c:pt>
                <c:pt idx="7">
                  <c:v>3.81511563940315E-2</c:v>
                </c:pt>
                <c:pt idx="8">
                  <c:v>6.3985939383448001E-2</c:v>
                </c:pt>
                <c:pt idx="9">
                  <c:v>5.22705840689262E-2</c:v>
                </c:pt>
                <c:pt idx="10">
                  <c:v>2.1756005650747999E-2</c:v>
                </c:pt>
                <c:pt idx="11">
                  <c:v>2.6283297835838701E-3</c:v>
                </c:pt>
                <c:pt idx="12">
                  <c:v>1.48004871535974E-2</c:v>
                </c:pt>
                <c:pt idx="13">
                  <c:v>4.3892915572912696E-3</c:v>
                </c:pt>
                <c:pt idx="14">
                  <c:v>3.9324895017996096E-3</c:v>
                </c:pt>
                <c:pt idx="15">
                  <c:v>1.99833207389576E-3</c:v>
                </c:pt>
                <c:pt idx="16">
                  <c:v>1.4083550585124499E-3</c:v>
                </c:pt>
                <c:pt idx="17">
                  <c:v>1.80934853196625E-3</c:v>
                </c:pt>
                <c:pt idx="18">
                  <c:v>2.1990387539082799E-4</c:v>
                </c:pt>
                <c:pt idx="19">
                  <c:v>9.4727831008514202E-5</c:v>
                </c:pt>
                <c:pt idx="20">
                  <c:v>7.2643019451926096E-4</c:v>
                </c:pt>
                <c:pt idx="21">
                  <c:v>1.33548637525899E-4</c:v>
                </c:pt>
                <c:pt idx="22">
                  <c:v>4.1398179121961002E-4</c:v>
                </c:pt>
                <c:pt idx="23">
                  <c:v>2.6836107474231499E-4</c:v>
                </c:pt>
                <c:pt idx="24">
                  <c:v>2.9781092982227402E-5</c:v>
                </c:pt>
                <c:pt idx="25">
                  <c:v>1.43008675323312E-5</c:v>
                </c:pt>
                <c:pt idx="26">
                  <c:v>1.13377820619629E-5</c:v>
                </c:pt>
                <c:pt idx="27">
                  <c:v>3.9577627301931597E-6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C7-4F1D-BDC6-DD7145D77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9385359"/>
        <c:axId val="689382447"/>
      </c:scatterChart>
      <c:valAx>
        <c:axId val="689385359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Number of Attempts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382447"/>
        <c:crosses val="autoZero"/>
        <c:crossBetween val="midCat"/>
        <c:majorUnit val="100"/>
      </c:valAx>
      <c:valAx>
        <c:axId val="68938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Relative Error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3853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2">
          <a:lumMod val="2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Computing 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Error</a:t>
            </a: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pi!$C$1</c:f>
              <c:strCache>
                <c:ptCount val="1"/>
                <c:pt idx="0">
                  <c:v>error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pi!$A$2:$A$30</c:f>
              <c:numCache>
                <c:formatCode>0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pi!$C$2:$C$30</c:f>
              <c:numCache>
                <c:formatCode>0.00E+00</c:formatCode>
                <c:ptCount val="29"/>
                <c:pt idx="0">
                  <c:v>0.36338022763241801</c:v>
                </c:pt>
                <c:pt idx="1">
                  <c:v>0.27323954473516199</c:v>
                </c:pt>
                <c:pt idx="2">
                  <c:v>0.114084601643267</c:v>
                </c:pt>
                <c:pt idx="3">
                  <c:v>0.114084601643267</c:v>
                </c:pt>
                <c:pt idx="4">
                  <c:v>3.4507130097319698E-2</c:v>
                </c:pt>
                <c:pt idx="5">
                  <c:v>5.2816056756541099E-3</c:v>
                </c:pt>
                <c:pt idx="6">
                  <c:v>5.4401497983806599E-2</c:v>
                </c:pt>
                <c:pt idx="7">
                  <c:v>3.08013704032383E-4</c:v>
                </c:pt>
                <c:pt idx="8">
                  <c:v>3.9480722068941397E-2</c:v>
                </c:pt>
                <c:pt idx="9">
                  <c:v>3.0776936118603399E-2</c:v>
                </c:pt>
                <c:pt idx="10">
                  <c:v>9.0174712427583594E-3</c:v>
                </c:pt>
                <c:pt idx="11">
                  <c:v>1.0571718733890101E-2</c:v>
                </c:pt>
                <c:pt idx="12">
                  <c:v>3.88845452202345E-3</c:v>
                </c:pt>
                <c:pt idx="13">
                  <c:v>7.5352645377951997E-3</c:v>
                </c:pt>
                <c:pt idx="14">
                  <c:v>6.2586819459994301E-3</c:v>
                </c:pt>
                <c:pt idx="15">
                  <c:v>2.1342545061122302E-3</c:v>
                </c:pt>
                <c:pt idx="16">
                  <c:v>2.6306346264746201E-5</c:v>
                </c:pt>
                <c:pt idx="17">
                  <c:v>1.9699302751576401E-3</c:v>
                </c:pt>
                <c:pt idx="18">
                  <c:v>3.9382617868181501E-4</c:v>
                </c:pt>
                <c:pt idx="19">
                  <c:v>9.0664183928861096E-4</c:v>
                </c:pt>
                <c:pt idx="20">
                  <c:v>6.03055101332541E-5</c:v>
                </c:pt>
                <c:pt idx="21">
                  <c:v>1.84136832238425E-5</c:v>
                </c:pt>
                <c:pt idx="22">
                  <c:v>1.2398059031992701E-5</c:v>
                </c:pt>
                <c:pt idx="23">
                  <c:v>9.6277839761987893E-5</c:v>
                </c:pt>
                <c:pt idx="24">
                  <c:v>1.28913504720491E-5</c:v>
                </c:pt>
                <c:pt idx="25">
                  <c:v>7.7286119319813597E-5</c:v>
                </c:pt>
                <c:pt idx="26">
                  <c:v>3.5981184416231099E-5</c:v>
                </c:pt>
                <c:pt idx="27">
                  <c:v>9.1312664143183095E-6</c:v>
                </c:pt>
                <c:pt idx="28">
                  <c:v>1.53424696907986E-5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06-4D50-ADEE-82D70C7DE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474304"/>
        <c:axId val="1023465568"/>
      </c:scatterChart>
      <c:valAx>
        <c:axId val="102347430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random </a:t>
                </a:r>
                <a:r>
                  <a:rPr lang="en-US" dirty="0" smtClean="0"/>
                  <a:t>attempts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65568"/>
        <c:crosses val="autoZero"/>
        <c:crossBetween val="midCat"/>
      </c:valAx>
      <c:valAx>
        <c:axId val="102346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error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474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75000"/>
          <a:lumOff val="2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Calculating 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-- Monte Carlo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/>
              <a:t>Elapsed Time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for_loop_pi_seq!$A$1</c:f>
              <c:strCache>
                <c:ptCount val="1"/>
                <c:pt idx="0">
                  <c:v>Sequential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for_loop_pi_seq!$A$3:$A$31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for_loop_pi_seq!$D$3:$D$31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6</c:v>
                </c:pt>
                <c:pt idx="17">
                  <c:v>10</c:v>
                </c:pt>
                <c:pt idx="18">
                  <c:v>20</c:v>
                </c:pt>
                <c:pt idx="19">
                  <c:v>38</c:v>
                </c:pt>
                <c:pt idx="20">
                  <c:v>82</c:v>
                </c:pt>
                <c:pt idx="21">
                  <c:v>137</c:v>
                </c:pt>
                <c:pt idx="22">
                  <c:v>268</c:v>
                </c:pt>
                <c:pt idx="23">
                  <c:v>506</c:v>
                </c:pt>
                <c:pt idx="24">
                  <c:v>959</c:v>
                </c:pt>
                <c:pt idx="25">
                  <c:v>2040</c:v>
                </c:pt>
                <c:pt idx="26">
                  <c:v>4135</c:v>
                </c:pt>
                <c:pt idx="27">
                  <c:v>8169</c:v>
                </c:pt>
                <c:pt idx="28">
                  <c:v>16252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E1-4E34-B856-A17C6BF68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8151376"/>
        <c:axId val="85815054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for_loop_pi_seq!$A$33</c15:sqref>
                        </c15:formulaRef>
                      </c:ext>
                    </c:extLst>
                    <c:strCache>
                      <c:ptCount val="1"/>
                      <c:pt idx="0">
                        <c:v>Parallel (no protection)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for_loop_pi_seq!$A$35:$A$63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16</c:v>
                      </c:pt>
                      <c:pt idx="4">
                        <c:v>32</c:v>
                      </c:pt>
                      <c:pt idx="5">
                        <c:v>64</c:v>
                      </c:pt>
                      <c:pt idx="6">
                        <c:v>128</c:v>
                      </c:pt>
                      <c:pt idx="7">
                        <c:v>256</c:v>
                      </c:pt>
                      <c:pt idx="8">
                        <c:v>512</c:v>
                      </c:pt>
                      <c:pt idx="9">
                        <c:v>1024</c:v>
                      </c:pt>
                      <c:pt idx="10">
                        <c:v>2048</c:v>
                      </c:pt>
                      <c:pt idx="11">
                        <c:v>4096</c:v>
                      </c:pt>
                      <c:pt idx="12">
                        <c:v>8192</c:v>
                      </c:pt>
                      <c:pt idx="13">
                        <c:v>16384</c:v>
                      </c:pt>
                      <c:pt idx="14">
                        <c:v>32768</c:v>
                      </c:pt>
                      <c:pt idx="15">
                        <c:v>65536</c:v>
                      </c:pt>
                      <c:pt idx="16">
                        <c:v>131072</c:v>
                      </c:pt>
                      <c:pt idx="17">
                        <c:v>262144</c:v>
                      </c:pt>
                      <c:pt idx="18">
                        <c:v>524288</c:v>
                      </c:pt>
                      <c:pt idx="19">
                        <c:v>1048576</c:v>
                      </c:pt>
                      <c:pt idx="20">
                        <c:v>2097152</c:v>
                      </c:pt>
                      <c:pt idx="21">
                        <c:v>4194304</c:v>
                      </c:pt>
                      <c:pt idx="22">
                        <c:v>8388608</c:v>
                      </c:pt>
                      <c:pt idx="23">
                        <c:v>16777216</c:v>
                      </c:pt>
                      <c:pt idx="24">
                        <c:v>33554432</c:v>
                      </c:pt>
                      <c:pt idx="25">
                        <c:v>67108864</c:v>
                      </c:pt>
                      <c:pt idx="26">
                        <c:v>134217728</c:v>
                      </c:pt>
                      <c:pt idx="27">
                        <c:v>268435456</c:v>
                      </c:pt>
                      <c:pt idx="28">
                        <c:v>536870912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for_loop_pi_seq!$D$35:$D$63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1</c:v>
                      </c:pt>
                      <c:pt idx="16">
                        <c:v>3</c:v>
                      </c:pt>
                      <c:pt idx="17">
                        <c:v>6</c:v>
                      </c:pt>
                      <c:pt idx="18">
                        <c:v>18</c:v>
                      </c:pt>
                      <c:pt idx="19">
                        <c:v>32</c:v>
                      </c:pt>
                      <c:pt idx="20">
                        <c:v>53</c:v>
                      </c:pt>
                      <c:pt idx="21">
                        <c:v>104</c:v>
                      </c:pt>
                      <c:pt idx="22">
                        <c:v>193</c:v>
                      </c:pt>
                      <c:pt idx="23">
                        <c:v>391</c:v>
                      </c:pt>
                      <c:pt idx="24">
                        <c:v>781</c:v>
                      </c:pt>
                      <c:pt idx="25">
                        <c:v>1556</c:v>
                      </c:pt>
                      <c:pt idx="26">
                        <c:v>3114</c:v>
                      </c:pt>
                      <c:pt idx="27">
                        <c:v>7176</c:v>
                      </c:pt>
                      <c:pt idx="28">
                        <c:v>14448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DFE1-4E34-B856-A17C6BF68CDB}"/>
                  </c:ext>
                </c:extLst>
              </c15:ser>
            </c15:filteredScatterSeries>
            <c15:filteredScatte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for_loop_pi_seq!$F$33</c15:sqref>
                        </c15:formulaRef>
                      </c:ext>
                    </c:extLst>
                    <c:strCache>
                      <c:ptCount val="1"/>
                      <c:pt idx="0">
                        <c:v>Parallel (mutex)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for_loop_pi_seq!$F$35:$F$63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16</c:v>
                      </c:pt>
                      <c:pt idx="4">
                        <c:v>32</c:v>
                      </c:pt>
                      <c:pt idx="5">
                        <c:v>64</c:v>
                      </c:pt>
                      <c:pt idx="6">
                        <c:v>128</c:v>
                      </c:pt>
                      <c:pt idx="7">
                        <c:v>256</c:v>
                      </c:pt>
                      <c:pt idx="8">
                        <c:v>512</c:v>
                      </c:pt>
                      <c:pt idx="9">
                        <c:v>1024</c:v>
                      </c:pt>
                      <c:pt idx="10">
                        <c:v>2048</c:v>
                      </c:pt>
                      <c:pt idx="11">
                        <c:v>4096</c:v>
                      </c:pt>
                      <c:pt idx="12">
                        <c:v>8192</c:v>
                      </c:pt>
                      <c:pt idx="13">
                        <c:v>16384</c:v>
                      </c:pt>
                      <c:pt idx="14">
                        <c:v>32768</c:v>
                      </c:pt>
                      <c:pt idx="15">
                        <c:v>65536</c:v>
                      </c:pt>
                      <c:pt idx="16">
                        <c:v>131072</c:v>
                      </c:pt>
                      <c:pt idx="17">
                        <c:v>262144</c:v>
                      </c:pt>
                      <c:pt idx="18">
                        <c:v>524288</c:v>
                      </c:pt>
                      <c:pt idx="19">
                        <c:v>1048576</c:v>
                      </c:pt>
                      <c:pt idx="20">
                        <c:v>2097152</c:v>
                      </c:pt>
                      <c:pt idx="21">
                        <c:v>4194304</c:v>
                      </c:pt>
                      <c:pt idx="22">
                        <c:v>8388608</c:v>
                      </c:pt>
                      <c:pt idx="23">
                        <c:v>16777216</c:v>
                      </c:pt>
                      <c:pt idx="24">
                        <c:v>33554432</c:v>
                      </c:pt>
                      <c:pt idx="25">
                        <c:v>67108864</c:v>
                      </c:pt>
                      <c:pt idx="26">
                        <c:v>134217728</c:v>
                      </c:pt>
                      <c:pt idx="27">
                        <c:v>268435456</c:v>
                      </c:pt>
                      <c:pt idx="28">
                        <c:v>536870912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for_loop_pi_seq!$I$35:$I$63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1</c:v>
                      </c:pt>
                      <c:pt idx="12">
                        <c:v>2</c:v>
                      </c:pt>
                      <c:pt idx="13">
                        <c:v>4</c:v>
                      </c:pt>
                      <c:pt idx="14">
                        <c:v>9</c:v>
                      </c:pt>
                      <c:pt idx="15">
                        <c:v>19</c:v>
                      </c:pt>
                      <c:pt idx="16">
                        <c:v>42</c:v>
                      </c:pt>
                      <c:pt idx="17">
                        <c:v>94</c:v>
                      </c:pt>
                      <c:pt idx="18">
                        <c:v>159</c:v>
                      </c:pt>
                      <c:pt idx="19">
                        <c:v>293</c:v>
                      </c:pt>
                      <c:pt idx="20">
                        <c:v>594</c:v>
                      </c:pt>
                      <c:pt idx="21">
                        <c:v>1233</c:v>
                      </c:pt>
                      <c:pt idx="22">
                        <c:v>3068</c:v>
                      </c:pt>
                      <c:pt idx="23">
                        <c:v>5742</c:v>
                      </c:pt>
                      <c:pt idx="24">
                        <c:v>11356</c:v>
                      </c:pt>
                      <c:pt idx="25">
                        <c:v>22906</c:v>
                      </c:pt>
                      <c:pt idx="26">
                        <c:v>45310</c:v>
                      </c:pt>
                      <c:pt idx="27">
                        <c:v>90517</c:v>
                      </c:pt>
                      <c:pt idx="28">
                        <c:v>182228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FE1-4E34-B856-A17C6BF68CDB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for_loop_pi_seq!$K$33</c15:sqref>
                        </c15:formulaRef>
                      </c:ext>
                    </c:extLst>
                    <c:strCache>
                      <c:ptCount val="1"/>
                      <c:pt idx="0">
                        <c:v>Parallel (atomic)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for_loop_pi_seq!$K$35:$K$63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16</c:v>
                      </c:pt>
                      <c:pt idx="4">
                        <c:v>32</c:v>
                      </c:pt>
                      <c:pt idx="5">
                        <c:v>64</c:v>
                      </c:pt>
                      <c:pt idx="6">
                        <c:v>128</c:v>
                      </c:pt>
                      <c:pt idx="7">
                        <c:v>256</c:v>
                      </c:pt>
                      <c:pt idx="8">
                        <c:v>512</c:v>
                      </c:pt>
                      <c:pt idx="9">
                        <c:v>1024</c:v>
                      </c:pt>
                      <c:pt idx="10">
                        <c:v>2048</c:v>
                      </c:pt>
                      <c:pt idx="11">
                        <c:v>4096</c:v>
                      </c:pt>
                      <c:pt idx="12">
                        <c:v>8192</c:v>
                      </c:pt>
                      <c:pt idx="13">
                        <c:v>16384</c:v>
                      </c:pt>
                      <c:pt idx="14">
                        <c:v>32768</c:v>
                      </c:pt>
                      <c:pt idx="15">
                        <c:v>65536</c:v>
                      </c:pt>
                      <c:pt idx="16">
                        <c:v>131072</c:v>
                      </c:pt>
                      <c:pt idx="17">
                        <c:v>262144</c:v>
                      </c:pt>
                      <c:pt idx="18">
                        <c:v>524288</c:v>
                      </c:pt>
                      <c:pt idx="19">
                        <c:v>1048576</c:v>
                      </c:pt>
                      <c:pt idx="20">
                        <c:v>2097152</c:v>
                      </c:pt>
                      <c:pt idx="21">
                        <c:v>4194304</c:v>
                      </c:pt>
                      <c:pt idx="22">
                        <c:v>8388608</c:v>
                      </c:pt>
                      <c:pt idx="23">
                        <c:v>16777216</c:v>
                      </c:pt>
                      <c:pt idx="24">
                        <c:v>33554432</c:v>
                      </c:pt>
                      <c:pt idx="25">
                        <c:v>67108864</c:v>
                      </c:pt>
                      <c:pt idx="26">
                        <c:v>134217728</c:v>
                      </c:pt>
                      <c:pt idx="27">
                        <c:v>268435456</c:v>
                      </c:pt>
                      <c:pt idx="28">
                        <c:v>536870912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for_loop_pi_seq!$N$35:$N$63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1</c:v>
                      </c:pt>
                      <c:pt idx="16">
                        <c:v>3</c:v>
                      </c:pt>
                      <c:pt idx="17">
                        <c:v>7</c:v>
                      </c:pt>
                      <c:pt idx="18">
                        <c:v>13</c:v>
                      </c:pt>
                      <c:pt idx="19">
                        <c:v>30</c:v>
                      </c:pt>
                      <c:pt idx="20">
                        <c:v>57</c:v>
                      </c:pt>
                      <c:pt idx="21">
                        <c:v>108</c:v>
                      </c:pt>
                      <c:pt idx="22">
                        <c:v>209</c:v>
                      </c:pt>
                      <c:pt idx="23">
                        <c:v>414</c:v>
                      </c:pt>
                      <c:pt idx="24">
                        <c:v>835</c:v>
                      </c:pt>
                      <c:pt idx="25">
                        <c:v>1650</c:v>
                      </c:pt>
                      <c:pt idx="26">
                        <c:v>3278</c:v>
                      </c:pt>
                      <c:pt idx="27">
                        <c:v>7120</c:v>
                      </c:pt>
                      <c:pt idx="28">
                        <c:v>15258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FE1-4E34-B856-A17C6BF68CDB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for_loop_pi_seq!$P$33</c15:sqref>
                        </c15:formulaRef>
                      </c:ext>
                    </c:extLst>
                    <c:strCache>
                      <c:ptCount val="1"/>
                      <c:pt idx="0">
                        <c:v>Parallel (reduction)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for_loop_pi_seq!$P$35:$P$63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16</c:v>
                      </c:pt>
                      <c:pt idx="4">
                        <c:v>32</c:v>
                      </c:pt>
                      <c:pt idx="5">
                        <c:v>64</c:v>
                      </c:pt>
                      <c:pt idx="6">
                        <c:v>128</c:v>
                      </c:pt>
                      <c:pt idx="7">
                        <c:v>256</c:v>
                      </c:pt>
                      <c:pt idx="8">
                        <c:v>512</c:v>
                      </c:pt>
                      <c:pt idx="9">
                        <c:v>1024</c:v>
                      </c:pt>
                      <c:pt idx="10">
                        <c:v>2048</c:v>
                      </c:pt>
                      <c:pt idx="11">
                        <c:v>4096</c:v>
                      </c:pt>
                      <c:pt idx="12">
                        <c:v>8192</c:v>
                      </c:pt>
                      <c:pt idx="13">
                        <c:v>16384</c:v>
                      </c:pt>
                      <c:pt idx="14">
                        <c:v>32768</c:v>
                      </c:pt>
                      <c:pt idx="15">
                        <c:v>65536</c:v>
                      </c:pt>
                      <c:pt idx="16">
                        <c:v>131072</c:v>
                      </c:pt>
                      <c:pt idx="17">
                        <c:v>262144</c:v>
                      </c:pt>
                      <c:pt idx="18">
                        <c:v>524288</c:v>
                      </c:pt>
                      <c:pt idx="19">
                        <c:v>1048576</c:v>
                      </c:pt>
                      <c:pt idx="20">
                        <c:v>2097152</c:v>
                      </c:pt>
                      <c:pt idx="21">
                        <c:v>4194304</c:v>
                      </c:pt>
                      <c:pt idx="22">
                        <c:v>8388608</c:v>
                      </c:pt>
                      <c:pt idx="23">
                        <c:v>16777216</c:v>
                      </c:pt>
                      <c:pt idx="24">
                        <c:v>33554432</c:v>
                      </c:pt>
                      <c:pt idx="25">
                        <c:v>67108864</c:v>
                      </c:pt>
                      <c:pt idx="26">
                        <c:v>134217728</c:v>
                      </c:pt>
                      <c:pt idx="27">
                        <c:v>268435456</c:v>
                      </c:pt>
                      <c:pt idx="28">
                        <c:v>536870912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for_loop_pi_seq!$S$35:$S$63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3</c:v>
                      </c:pt>
                      <c:pt idx="18">
                        <c:v>7</c:v>
                      </c:pt>
                      <c:pt idx="19">
                        <c:v>30</c:v>
                      </c:pt>
                      <c:pt idx="20">
                        <c:v>34</c:v>
                      </c:pt>
                      <c:pt idx="21">
                        <c:v>57</c:v>
                      </c:pt>
                      <c:pt idx="22">
                        <c:v>93</c:v>
                      </c:pt>
                      <c:pt idx="23">
                        <c:v>171</c:v>
                      </c:pt>
                      <c:pt idx="24">
                        <c:v>330</c:v>
                      </c:pt>
                      <c:pt idx="25">
                        <c:v>662</c:v>
                      </c:pt>
                      <c:pt idx="26">
                        <c:v>1313</c:v>
                      </c:pt>
                      <c:pt idx="27">
                        <c:v>2629</c:v>
                      </c:pt>
                      <c:pt idx="28">
                        <c:v>5170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FE1-4E34-B856-A17C6BF68CDB}"/>
                  </c:ext>
                </c:extLst>
              </c15:ser>
            </c15:filteredScatterSeries>
          </c:ext>
        </c:extLst>
      </c:scatterChart>
      <c:valAx>
        <c:axId val="85815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Attempts</a:t>
                </a:r>
              </a:p>
            </c:rich>
          </c:tx>
          <c:layout>
            <c:manualLayout>
              <c:xMode val="edge"/>
              <c:yMode val="edge"/>
              <c:x val="0.45954008913442784"/>
              <c:y val="0.90262953241955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150544"/>
        <c:crosses val="autoZero"/>
        <c:crossBetween val="midCat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858150544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[ms]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151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26836937261012"/>
          <c:y val="0.19003596772625644"/>
          <c:w val="0.29862513378721062"/>
          <c:h val="6.6685379605327111E-2"/>
        </c:manualLayout>
      </c:layout>
      <c:overlay val="1"/>
      <c:spPr>
        <a:solidFill>
          <a:schemeClr val="bg1"/>
        </a:solidFill>
        <a:ln>
          <a:solidFill>
            <a:schemeClr val="tx1">
              <a:lumMod val="65000"/>
              <a:lumOff val="3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65000"/>
          <a:lumOff val="3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Calculating 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-- Monte Carlo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/>
              <a:t>Elapsed Time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for_loop_pi_seq!$A$1</c:f>
              <c:strCache>
                <c:ptCount val="1"/>
                <c:pt idx="0">
                  <c:v>Sequential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for_loop_pi_seq!$A$3:$A$31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for_loop_pi_seq!$D$3:$D$31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6</c:v>
                </c:pt>
                <c:pt idx="17">
                  <c:v>10</c:v>
                </c:pt>
                <c:pt idx="18">
                  <c:v>20</c:v>
                </c:pt>
                <c:pt idx="19">
                  <c:v>38</c:v>
                </c:pt>
                <c:pt idx="20">
                  <c:v>82</c:v>
                </c:pt>
                <c:pt idx="21">
                  <c:v>137</c:v>
                </c:pt>
                <c:pt idx="22">
                  <c:v>268</c:v>
                </c:pt>
                <c:pt idx="23">
                  <c:v>506</c:v>
                </c:pt>
                <c:pt idx="24">
                  <c:v>959</c:v>
                </c:pt>
                <c:pt idx="25">
                  <c:v>2040</c:v>
                </c:pt>
                <c:pt idx="26">
                  <c:v>4135</c:v>
                </c:pt>
                <c:pt idx="27">
                  <c:v>8169</c:v>
                </c:pt>
                <c:pt idx="28">
                  <c:v>16252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E1-4E34-B856-A17C6BF68CDB}"/>
            </c:ext>
          </c:extLst>
        </c:ser>
        <c:ser>
          <c:idx val="0"/>
          <c:order val="1"/>
          <c:tx>
            <c:strRef>
              <c:f>for_loop_pi_seq!$A$33</c:f>
              <c:strCache>
                <c:ptCount val="1"/>
                <c:pt idx="0">
                  <c:v>Parallel (no protection)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for_loop_pi_seq!$A$35:$A$63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for_loop_pi_seq!$D$35:$D$63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3</c:v>
                </c:pt>
                <c:pt idx="17">
                  <c:v>6</c:v>
                </c:pt>
                <c:pt idx="18">
                  <c:v>18</c:v>
                </c:pt>
                <c:pt idx="19">
                  <c:v>32</c:v>
                </c:pt>
                <c:pt idx="20">
                  <c:v>53</c:v>
                </c:pt>
                <c:pt idx="21">
                  <c:v>104</c:v>
                </c:pt>
                <c:pt idx="22">
                  <c:v>193</c:v>
                </c:pt>
                <c:pt idx="23">
                  <c:v>391</c:v>
                </c:pt>
                <c:pt idx="24">
                  <c:v>781</c:v>
                </c:pt>
                <c:pt idx="25">
                  <c:v>1556</c:v>
                </c:pt>
                <c:pt idx="26">
                  <c:v>3114</c:v>
                </c:pt>
                <c:pt idx="27">
                  <c:v>7176</c:v>
                </c:pt>
                <c:pt idx="28">
                  <c:v>14448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E1-4E34-B856-A17C6BF68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8151376"/>
        <c:axId val="85815054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2"/>
                <c:tx>
                  <c:strRef>
                    <c:extLst>
                      <c:ext uri="{02D57815-91ED-43cb-92C2-25804820EDAC}">
                        <c15:formulaRef>
                          <c15:sqref>for_loop_pi_seq!$F$33</c15:sqref>
                        </c15:formulaRef>
                      </c:ext>
                    </c:extLst>
                    <c:strCache>
                      <c:ptCount val="1"/>
                      <c:pt idx="0">
                        <c:v>Parallel (mutex)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for_loop_pi_seq!$F$35:$F$63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16</c:v>
                      </c:pt>
                      <c:pt idx="4">
                        <c:v>32</c:v>
                      </c:pt>
                      <c:pt idx="5">
                        <c:v>64</c:v>
                      </c:pt>
                      <c:pt idx="6">
                        <c:v>128</c:v>
                      </c:pt>
                      <c:pt idx="7">
                        <c:v>256</c:v>
                      </c:pt>
                      <c:pt idx="8">
                        <c:v>512</c:v>
                      </c:pt>
                      <c:pt idx="9">
                        <c:v>1024</c:v>
                      </c:pt>
                      <c:pt idx="10">
                        <c:v>2048</c:v>
                      </c:pt>
                      <c:pt idx="11">
                        <c:v>4096</c:v>
                      </c:pt>
                      <c:pt idx="12">
                        <c:v>8192</c:v>
                      </c:pt>
                      <c:pt idx="13">
                        <c:v>16384</c:v>
                      </c:pt>
                      <c:pt idx="14">
                        <c:v>32768</c:v>
                      </c:pt>
                      <c:pt idx="15">
                        <c:v>65536</c:v>
                      </c:pt>
                      <c:pt idx="16">
                        <c:v>131072</c:v>
                      </c:pt>
                      <c:pt idx="17">
                        <c:v>262144</c:v>
                      </c:pt>
                      <c:pt idx="18">
                        <c:v>524288</c:v>
                      </c:pt>
                      <c:pt idx="19">
                        <c:v>1048576</c:v>
                      </c:pt>
                      <c:pt idx="20">
                        <c:v>2097152</c:v>
                      </c:pt>
                      <c:pt idx="21">
                        <c:v>4194304</c:v>
                      </c:pt>
                      <c:pt idx="22">
                        <c:v>8388608</c:v>
                      </c:pt>
                      <c:pt idx="23">
                        <c:v>16777216</c:v>
                      </c:pt>
                      <c:pt idx="24">
                        <c:v>33554432</c:v>
                      </c:pt>
                      <c:pt idx="25">
                        <c:v>67108864</c:v>
                      </c:pt>
                      <c:pt idx="26">
                        <c:v>134217728</c:v>
                      </c:pt>
                      <c:pt idx="27">
                        <c:v>268435456</c:v>
                      </c:pt>
                      <c:pt idx="28">
                        <c:v>536870912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for_loop_pi_seq!$I$35:$I$63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1</c:v>
                      </c:pt>
                      <c:pt idx="12">
                        <c:v>2</c:v>
                      </c:pt>
                      <c:pt idx="13">
                        <c:v>4</c:v>
                      </c:pt>
                      <c:pt idx="14">
                        <c:v>9</c:v>
                      </c:pt>
                      <c:pt idx="15">
                        <c:v>19</c:v>
                      </c:pt>
                      <c:pt idx="16">
                        <c:v>42</c:v>
                      </c:pt>
                      <c:pt idx="17">
                        <c:v>94</c:v>
                      </c:pt>
                      <c:pt idx="18">
                        <c:v>159</c:v>
                      </c:pt>
                      <c:pt idx="19">
                        <c:v>293</c:v>
                      </c:pt>
                      <c:pt idx="20">
                        <c:v>594</c:v>
                      </c:pt>
                      <c:pt idx="21">
                        <c:v>1233</c:v>
                      </c:pt>
                      <c:pt idx="22">
                        <c:v>3068</c:v>
                      </c:pt>
                      <c:pt idx="23">
                        <c:v>5742</c:v>
                      </c:pt>
                      <c:pt idx="24">
                        <c:v>11356</c:v>
                      </c:pt>
                      <c:pt idx="25">
                        <c:v>22906</c:v>
                      </c:pt>
                      <c:pt idx="26">
                        <c:v>45310</c:v>
                      </c:pt>
                      <c:pt idx="27">
                        <c:v>90517</c:v>
                      </c:pt>
                      <c:pt idx="28">
                        <c:v>182228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DFE1-4E34-B856-A17C6BF68CDB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for_loop_pi_seq!$K$33</c15:sqref>
                        </c15:formulaRef>
                      </c:ext>
                    </c:extLst>
                    <c:strCache>
                      <c:ptCount val="1"/>
                      <c:pt idx="0">
                        <c:v>Parallel (atomic)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for_loop_pi_seq!$K$35:$K$63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16</c:v>
                      </c:pt>
                      <c:pt idx="4">
                        <c:v>32</c:v>
                      </c:pt>
                      <c:pt idx="5">
                        <c:v>64</c:v>
                      </c:pt>
                      <c:pt idx="6">
                        <c:v>128</c:v>
                      </c:pt>
                      <c:pt idx="7">
                        <c:v>256</c:v>
                      </c:pt>
                      <c:pt idx="8">
                        <c:v>512</c:v>
                      </c:pt>
                      <c:pt idx="9">
                        <c:v>1024</c:v>
                      </c:pt>
                      <c:pt idx="10">
                        <c:v>2048</c:v>
                      </c:pt>
                      <c:pt idx="11">
                        <c:v>4096</c:v>
                      </c:pt>
                      <c:pt idx="12">
                        <c:v>8192</c:v>
                      </c:pt>
                      <c:pt idx="13">
                        <c:v>16384</c:v>
                      </c:pt>
                      <c:pt idx="14">
                        <c:v>32768</c:v>
                      </c:pt>
                      <c:pt idx="15">
                        <c:v>65536</c:v>
                      </c:pt>
                      <c:pt idx="16">
                        <c:v>131072</c:v>
                      </c:pt>
                      <c:pt idx="17">
                        <c:v>262144</c:v>
                      </c:pt>
                      <c:pt idx="18">
                        <c:v>524288</c:v>
                      </c:pt>
                      <c:pt idx="19">
                        <c:v>1048576</c:v>
                      </c:pt>
                      <c:pt idx="20">
                        <c:v>2097152</c:v>
                      </c:pt>
                      <c:pt idx="21">
                        <c:v>4194304</c:v>
                      </c:pt>
                      <c:pt idx="22">
                        <c:v>8388608</c:v>
                      </c:pt>
                      <c:pt idx="23">
                        <c:v>16777216</c:v>
                      </c:pt>
                      <c:pt idx="24">
                        <c:v>33554432</c:v>
                      </c:pt>
                      <c:pt idx="25">
                        <c:v>67108864</c:v>
                      </c:pt>
                      <c:pt idx="26">
                        <c:v>134217728</c:v>
                      </c:pt>
                      <c:pt idx="27">
                        <c:v>268435456</c:v>
                      </c:pt>
                      <c:pt idx="28">
                        <c:v>536870912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for_loop_pi_seq!$N$35:$N$63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1</c:v>
                      </c:pt>
                      <c:pt idx="16">
                        <c:v>3</c:v>
                      </c:pt>
                      <c:pt idx="17">
                        <c:v>7</c:v>
                      </c:pt>
                      <c:pt idx="18">
                        <c:v>13</c:v>
                      </c:pt>
                      <c:pt idx="19">
                        <c:v>30</c:v>
                      </c:pt>
                      <c:pt idx="20">
                        <c:v>57</c:v>
                      </c:pt>
                      <c:pt idx="21">
                        <c:v>108</c:v>
                      </c:pt>
                      <c:pt idx="22">
                        <c:v>209</c:v>
                      </c:pt>
                      <c:pt idx="23">
                        <c:v>414</c:v>
                      </c:pt>
                      <c:pt idx="24">
                        <c:v>835</c:v>
                      </c:pt>
                      <c:pt idx="25">
                        <c:v>1650</c:v>
                      </c:pt>
                      <c:pt idx="26">
                        <c:v>3278</c:v>
                      </c:pt>
                      <c:pt idx="27">
                        <c:v>7120</c:v>
                      </c:pt>
                      <c:pt idx="28">
                        <c:v>15258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FE1-4E34-B856-A17C6BF68CDB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for_loop_pi_seq!$P$33</c15:sqref>
                        </c15:formulaRef>
                      </c:ext>
                    </c:extLst>
                    <c:strCache>
                      <c:ptCount val="1"/>
                      <c:pt idx="0">
                        <c:v>Parallel (reduction)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for_loop_pi_seq!$P$35:$P$63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16</c:v>
                      </c:pt>
                      <c:pt idx="4">
                        <c:v>32</c:v>
                      </c:pt>
                      <c:pt idx="5">
                        <c:v>64</c:v>
                      </c:pt>
                      <c:pt idx="6">
                        <c:v>128</c:v>
                      </c:pt>
                      <c:pt idx="7">
                        <c:v>256</c:v>
                      </c:pt>
                      <c:pt idx="8">
                        <c:v>512</c:v>
                      </c:pt>
                      <c:pt idx="9">
                        <c:v>1024</c:v>
                      </c:pt>
                      <c:pt idx="10">
                        <c:v>2048</c:v>
                      </c:pt>
                      <c:pt idx="11">
                        <c:v>4096</c:v>
                      </c:pt>
                      <c:pt idx="12">
                        <c:v>8192</c:v>
                      </c:pt>
                      <c:pt idx="13">
                        <c:v>16384</c:v>
                      </c:pt>
                      <c:pt idx="14">
                        <c:v>32768</c:v>
                      </c:pt>
                      <c:pt idx="15">
                        <c:v>65536</c:v>
                      </c:pt>
                      <c:pt idx="16">
                        <c:v>131072</c:v>
                      </c:pt>
                      <c:pt idx="17">
                        <c:v>262144</c:v>
                      </c:pt>
                      <c:pt idx="18">
                        <c:v>524288</c:v>
                      </c:pt>
                      <c:pt idx="19">
                        <c:v>1048576</c:v>
                      </c:pt>
                      <c:pt idx="20">
                        <c:v>2097152</c:v>
                      </c:pt>
                      <c:pt idx="21">
                        <c:v>4194304</c:v>
                      </c:pt>
                      <c:pt idx="22">
                        <c:v>8388608</c:v>
                      </c:pt>
                      <c:pt idx="23">
                        <c:v>16777216</c:v>
                      </c:pt>
                      <c:pt idx="24">
                        <c:v>33554432</c:v>
                      </c:pt>
                      <c:pt idx="25">
                        <c:v>67108864</c:v>
                      </c:pt>
                      <c:pt idx="26">
                        <c:v>134217728</c:v>
                      </c:pt>
                      <c:pt idx="27">
                        <c:v>268435456</c:v>
                      </c:pt>
                      <c:pt idx="28">
                        <c:v>536870912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for_loop_pi_seq!$S$35:$S$63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3</c:v>
                      </c:pt>
                      <c:pt idx="18">
                        <c:v>7</c:v>
                      </c:pt>
                      <c:pt idx="19">
                        <c:v>30</c:v>
                      </c:pt>
                      <c:pt idx="20">
                        <c:v>34</c:v>
                      </c:pt>
                      <c:pt idx="21">
                        <c:v>57</c:v>
                      </c:pt>
                      <c:pt idx="22">
                        <c:v>93</c:v>
                      </c:pt>
                      <c:pt idx="23">
                        <c:v>171</c:v>
                      </c:pt>
                      <c:pt idx="24">
                        <c:v>330</c:v>
                      </c:pt>
                      <c:pt idx="25">
                        <c:v>662</c:v>
                      </c:pt>
                      <c:pt idx="26">
                        <c:v>1313</c:v>
                      </c:pt>
                      <c:pt idx="27">
                        <c:v>2629</c:v>
                      </c:pt>
                      <c:pt idx="28">
                        <c:v>5170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FE1-4E34-B856-A17C6BF68CDB}"/>
                  </c:ext>
                </c:extLst>
              </c15:ser>
            </c15:filteredScatterSeries>
          </c:ext>
        </c:extLst>
      </c:scatterChart>
      <c:valAx>
        <c:axId val="85815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Attempts</a:t>
                </a:r>
              </a:p>
            </c:rich>
          </c:tx>
          <c:layout>
            <c:manualLayout>
              <c:xMode val="edge"/>
              <c:yMode val="edge"/>
              <c:x val="0.45954008913442784"/>
              <c:y val="0.90262953241955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150544"/>
        <c:crosses val="autoZero"/>
        <c:crossBetween val="midCat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858150544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[ms]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151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26836937261012"/>
          <c:y val="0.19003596772625644"/>
          <c:w val="0.29862513378721062"/>
          <c:h val="0.10989525614853698"/>
        </c:manualLayout>
      </c:layout>
      <c:overlay val="1"/>
      <c:spPr>
        <a:solidFill>
          <a:schemeClr val="bg1"/>
        </a:solidFill>
        <a:ln>
          <a:solidFill>
            <a:schemeClr val="tx1">
              <a:lumMod val="65000"/>
              <a:lumOff val="3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65000"/>
          <a:lumOff val="3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Calculating 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-- Monte Carlo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/>
              <a:t>Elapsed Time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for_loop_pi_seq!$A$1</c:f>
              <c:strCache>
                <c:ptCount val="1"/>
                <c:pt idx="0">
                  <c:v>Sequential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for_loop_pi_seq!$A$3:$A$31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for_loop_pi_seq!$D$3:$D$31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6</c:v>
                </c:pt>
                <c:pt idx="17">
                  <c:v>10</c:v>
                </c:pt>
                <c:pt idx="18">
                  <c:v>20</c:v>
                </c:pt>
                <c:pt idx="19">
                  <c:v>38</c:v>
                </c:pt>
                <c:pt idx="20">
                  <c:v>82</c:v>
                </c:pt>
                <c:pt idx="21">
                  <c:v>137</c:v>
                </c:pt>
                <c:pt idx="22">
                  <c:v>268</c:v>
                </c:pt>
                <c:pt idx="23">
                  <c:v>506</c:v>
                </c:pt>
                <c:pt idx="24">
                  <c:v>959</c:v>
                </c:pt>
                <c:pt idx="25">
                  <c:v>2040</c:v>
                </c:pt>
                <c:pt idx="26">
                  <c:v>4135</c:v>
                </c:pt>
                <c:pt idx="27">
                  <c:v>8169</c:v>
                </c:pt>
                <c:pt idx="28">
                  <c:v>16252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E1-4E34-B856-A17C6BF68CDB}"/>
            </c:ext>
          </c:extLst>
        </c:ser>
        <c:ser>
          <c:idx val="0"/>
          <c:order val="1"/>
          <c:tx>
            <c:strRef>
              <c:f>for_loop_pi_seq!$A$33</c:f>
              <c:strCache>
                <c:ptCount val="1"/>
                <c:pt idx="0">
                  <c:v>Parallel (no protection)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for_loop_pi_seq!$A$35:$A$63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for_loop_pi_seq!$D$35:$D$63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3</c:v>
                </c:pt>
                <c:pt idx="17">
                  <c:v>6</c:v>
                </c:pt>
                <c:pt idx="18">
                  <c:v>18</c:v>
                </c:pt>
                <c:pt idx="19">
                  <c:v>32</c:v>
                </c:pt>
                <c:pt idx="20">
                  <c:v>53</c:v>
                </c:pt>
                <c:pt idx="21">
                  <c:v>104</c:v>
                </c:pt>
                <c:pt idx="22">
                  <c:v>193</c:v>
                </c:pt>
                <c:pt idx="23">
                  <c:v>391</c:v>
                </c:pt>
                <c:pt idx="24">
                  <c:v>781</c:v>
                </c:pt>
                <c:pt idx="25">
                  <c:v>1556</c:v>
                </c:pt>
                <c:pt idx="26">
                  <c:v>3114</c:v>
                </c:pt>
                <c:pt idx="27">
                  <c:v>7176</c:v>
                </c:pt>
                <c:pt idx="28">
                  <c:v>14448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E1-4E34-B856-A17C6BF68CDB}"/>
            </c:ext>
          </c:extLst>
        </c:ser>
        <c:ser>
          <c:idx val="1"/>
          <c:order val="2"/>
          <c:tx>
            <c:strRef>
              <c:f>for_loop_pi_seq!$F$33</c:f>
              <c:strCache>
                <c:ptCount val="1"/>
                <c:pt idx="0">
                  <c:v>Parallel (mutex)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for_loop_pi_seq!$F$35:$F$63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for_loop_pi_seq!$I$35:$I$63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  <c:pt idx="14">
                  <c:v>9</c:v>
                </c:pt>
                <c:pt idx="15">
                  <c:v>19</c:v>
                </c:pt>
                <c:pt idx="16">
                  <c:v>42</c:v>
                </c:pt>
                <c:pt idx="17">
                  <c:v>94</c:v>
                </c:pt>
                <c:pt idx="18">
                  <c:v>159</c:v>
                </c:pt>
                <c:pt idx="19">
                  <c:v>293</c:v>
                </c:pt>
                <c:pt idx="20">
                  <c:v>594</c:v>
                </c:pt>
                <c:pt idx="21">
                  <c:v>1233</c:v>
                </c:pt>
                <c:pt idx="22">
                  <c:v>3068</c:v>
                </c:pt>
                <c:pt idx="23">
                  <c:v>5742</c:v>
                </c:pt>
                <c:pt idx="24">
                  <c:v>11356</c:v>
                </c:pt>
                <c:pt idx="25">
                  <c:v>22906</c:v>
                </c:pt>
                <c:pt idx="26">
                  <c:v>45310</c:v>
                </c:pt>
                <c:pt idx="27">
                  <c:v>90517</c:v>
                </c:pt>
                <c:pt idx="28">
                  <c:v>182228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FE1-4E34-B856-A17C6BF68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8151376"/>
        <c:axId val="858150544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for_loop_pi_seq!$K$33</c15:sqref>
                        </c15:formulaRef>
                      </c:ext>
                    </c:extLst>
                    <c:strCache>
                      <c:ptCount val="1"/>
                      <c:pt idx="0">
                        <c:v>Parallel (atomic)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for_loop_pi_seq!$K$35:$K$63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16</c:v>
                      </c:pt>
                      <c:pt idx="4">
                        <c:v>32</c:v>
                      </c:pt>
                      <c:pt idx="5">
                        <c:v>64</c:v>
                      </c:pt>
                      <c:pt idx="6">
                        <c:v>128</c:v>
                      </c:pt>
                      <c:pt idx="7">
                        <c:v>256</c:v>
                      </c:pt>
                      <c:pt idx="8">
                        <c:v>512</c:v>
                      </c:pt>
                      <c:pt idx="9">
                        <c:v>1024</c:v>
                      </c:pt>
                      <c:pt idx="10">
                        <c:v>2048</c:v>
                      </c:pt>
                      <c:pt idx="11">
                        <c:v>4096</c:v>
                      </c:pt>
                      <c:pt idx="12">
                        <c:v>8192</c:v>
                      </c:pt>
                      <c:pt idx="13">
                        <c:v>16384</c:v>
                      </c:pt>
                      <c:pt idx="14">
                        <c:v>32768</c:v>
                      </c:pt>
                      <c:pt idx="15">
                        <c:v>65536</c:v>
                      </c:pt>
                      <c:pt idx="16">
                        <c:v>131072</c:v>
                      </c:pt>
                      <c:pt idx="17">
                        <c:v>262144</c:v>
                      </c:pt>
                      <c:pt idx="18">
                        <c:v>524288</c:v>
                      </c:pt>
                      <c:pt idx="19">
                        <c:v>1048576</c:v>
                      </c:pt>
                      <c:pt idx="20">
                        <c:v>2097152</c:v>
                      </c:pt>
                      <c:pt idx="21">
                        <c:v>4194304</c:v>
                      </c:pt>
                      <c:pt idx="22">
                        <c:v>8388608</c:v>
                      </c:pt>
                      <c:pt idx="23">
                        <c:v>16777216</c:v>
                      </c:pt>
                      <c:pt idx="24">
                        <c:v>33554432</c:v>
                      </c:pt>
                      <c:pt idx="25">
                        <c:v>67108864</c:v>
                      </c:pt>
                      <c:pt idx="26">
                        <c:v>134217728</c:v>
                      </c:pt>
                      <c:pt idx="27">
                        <c:v>268435456</c:v>
                      </c:pt>
                      <c:pt idx="28">
                        <c:v>536870912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for_loop_pi_seq!$N$35:$N$63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1</c:v>
                      </c:pt>
                      <c:pt idx="16">
                        <c:v>3</c:v>
                      </c:pt>
                      <c:pt idx="17">
                        <c:v>7</c:v>
                      </c:pt>
                      <c:pt idx="18">
                        <c:v>13</c:v>
                      </c:pt>
                      <c:pt idx="19">
                        <c:v>30</c:v>
                      </c:pt>
                      <c:pt idx="20">
                        <c:v>57</c:v>
                      </c:pt>
                      <c:pt idx="21">
                        <c:v>108</c:v>
                      </c:pt>
                      <c:pt idx="22">
                        <c:v>209</c:v>
                      </c:pt>
                      <c:pt idx="23">
                        <c:v>414</c:v>
                      </c:pt>
                      <c:pt idx="24">
                        <c:v>835</c:v>
                      </c:pt>
                      <c:pt idx="25">
                        <c:v>1650</c:v>
                      </c:pt>
                      <c:pt idx="26">
                        <c:v>3278</c:v>
                      </c:pt>
                      <c:pt idx="27">
                        <c:v>7120</c:v>
                      </c:pt>
                      <c:pt idx="28">
                        <c:v>15258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DFE1-4E34-B856-A17C6BF68CDB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for_loop_pi_seq!$P$33</c15:sqref>
                        </c15:formulaRef>
                      </c:ext>
                    </c:extLst>
                    <c:strCache>
                      <c:ptCount val="1"/>
                      <c:pt idx="0">
                        <c:v>Parallel (reduction)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for_loop_pi_seq!$P$35:$P$63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16</c:v>
                      </c:pt>
                      <c:pt idx="4">
                        <c:v>32</c:v>
                      </c:pt>
                      <c:pt idx="5">
                        <c:v>64</c:v>
                      </c:pt>
                      <c:pt idx="6">
                        <c:v>128</c:v>
                      </c:pt>
                      <c:pt idx="7">
                        <c:v>256</c:v>
                      </c:pt>
                      <c:pt idx="8">
                        <c:v>512</c:v>
                      </c:pt>
                      <c:pt idx="9">
                        <c:v>1024</c:v>
                      </c:pt>
                      <c:pt idx="10">
                        <c:v>2048</c:v>
                      </c:pt>
                      <c:pt idx="11">
                        <c:v>4096</c:v>
                      </c:pt>
                      <c:pt idx="12">
                        <c:v>8192</c:v>
                      </c:pt>
                      <c:pt idx="13">
                        <c:v>16384</c:v>
                      </c:pt>
                      <c:pt idx="14">
                        <c:v>32768</c:v>
                      </c:pt>
                      <c:pt idx="15">
                        <c:v>65536</c:v>
                      </c:pt>
                      <c:pt idx="16">
                        <c:v>131072</c:v>
                      </c:pt>
                      <c:pt idx="17">
                        <c:v>262144</c:v>
                      </c:pt>
                      <c:pt idx="18">
                        <c:v>524288</c:v>
                      </c:pt>
                      <c:pt idx="19">
                        <c:v>1048576</c:v>
                      </c:pt>
                      <c:pt idx="20">
                        <c:v>2097152</c:v>
                      </c:pt>
                      <c:pt idx="21">
                        <c:v>4194304</c:v>
                      </c:pt>
                      <c:pt idx="22">
                        <c:v>8388608</c:v>
                      </c:pt>
                      <c:pt idx="23">
                        <c:v>16777216</c:v>
                      </c:pt>
                      <c:pt idx="24">
                        <c:v>33554432</c:v>
                      </c:pt>
                      <c:pt idx="25">
                        <c:v>67108864</c:v>
                      </c:pt>
                      <c:pt idx="26">
                        <c:v>134217728</c:v>
                      </c:pt>
                      <c:pt idx="27">
                        <c:v>268435456</c:v>
                      </c:pt>
                      <c:pt idx="28">
                        <c:v>536870912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for_loop_pi_seq!$S$35:$S$63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3</c:v>
                      </c:pt>
                      <c:pt idx="18">
                        <c:v>7</c:v>
                      </c:pt>
                      <c:pt idx="19">
                        <c:v>30</c:v>
                      </c:pt>
                      <c:pt idx="20">
                        <c:v>34</c:v>
                      </c:pt>
                      <c:pt idx="21">
                        <c:v>57</c:v>
                      </c:pt>
                      <c:pt idx="22">
                        <c:v>93</c:v>
                      </c:pt>
                      <c:pt idx="23">
                        <c:v>171</c:v>
                      </c:pt>
                      <c:pt idx="24">
                        <c:v>330</c:v>
                      </c:pt>
                      <c:pt idx="25">
                        <c:v>662</c:v>
                      </c:pt>
                      <c:pt idx="26">
                        <c:v>1313</c:v>
                      </c:pt>
                      <c:pt idx="27">
                        <c:v>2629</c:v>
                      </c:pt>
                      <c:pt idx="28">
                        <c:v>5170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FE1-4E34-B856-A17C6BF68CDB}"/>
                  </c:ext>
                </c:extLst>
              </c15:ser>
            </c15:filteredScatterSeries>
          </c:ext>
        </c:extLst>
      </c:scatterChart>
      <c:valAx>
        <c:axId val="85815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Attempts</a:t>
                </a:r>
              </a:p>
            </c:rich>
          </c:tx>
          <c:layout>
            <c:manualLayout>
              <c:xMode val="edge"/>
              <c:yMode val="edge"/>
              <c:x val="0.45954008913442784"/>
              <c:y val="0.90262953241955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150544"/>
        <c:crosses val="autoZero"/>
        <c:crossBetween val="midCat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858150544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[ms]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151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26836937261012"/>
          <c:y val="0.19003596772625644"/>
          <c:w val="0.29862513378721062"/>
          <c:h val="0.18396933022261105"/>
        </c:manualLayout>
      </c:layout>
      <c:overlay val="1"/>
      <c:spPr>
        <a:solidFill>
          <a:schemeClr val="bg1"/>
        </a:solidFill>
        <a:ln>
          <a:solidFill>
            <a:schemeClr val="tx1">
              <a:lumMod val="65000"/>
              <a:lumOff val="3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65000"/>
          <a:lumOff val="3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Calculating 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-- Monte Carlo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/>
              <a:t>Elapsed Time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for_loop_pi_seq!$A$1</c:f>
              <c:strCache>
                <c:ptCount val="1"/>
                <c:pt idx="0">
                  <c:v>Sequential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for_loop_pi_seq!$A$3:$A$31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for_loop_pi_seq!$D$3:$D$31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6</c:v>
                </c:pt>
                <c:pt idx="17">
                  <c:v>10</c:v>
                </c:pt>
                <c:pt idx="18">
                  <c:v>20</c:v>
                </c:pt>
                <c:pt idx="19">
                  <c:v>38</c:v>
                </c:pt>
                <c:pt idx="20">
                  <c:v>82</c:v>
                </c:pt>
                <c:pt idx="21">
                  <c:v>137</c:v>
                </c:pt>
                <c:pt idx="22">
                  <c:v>268</c:v>
                </c:pt>
                <c:pt idx="23">
                  <c:v>506</c:v>
                </c:pt>
                <c:pt idx="24">
                  <c:v>959</c:v>
                </c:pt>
                <c:pt idx="25">
                  <c:v>2040</c:v>
                </c:pt>
                <c:pt idx="26">
                  <c:v>4135</c:v>
                </c:pt>
                <c:pt idx="27">
                  <c:v>8169</c:v>
                </c:pt>
                <c:pt idx="28">
                  <c:v>16252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E1-4E34-B856-A17C6BF68CDB}"/>
            </c:ext>
          </c:extLst>
        </c:ser>
        <c:ser>
          <c:idx val="0"/>
          <c:order val="1"/>
          <c:tx>
            <c:strRef>
              <c:f>for_loop_pi_seq!$A$33</c:f>
              <c:strCache>
                <c:ptCount val="1"/>
                <c:pt idx="0">
                  <c:v>Parallel (no protection)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for_loop_pi_seq!$A$35:$A$63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for_loop_pi_seq!$D$35:$D$63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3</c:v>
                </c:pt>
                <c:pt idx="17">
                  <c:v>6</c:v>
                </c:pt>
                <c:pt idx="18">
                  <c:v>18</c:v>
                </c:pt>
                <c:pt idx="19">
                  <c:v>32</c:v>
                </c:pt>
                <c:pt idx="20">
                  <c:v>53</c:v>
                </c:pt>
                <c:pt idx="21">
                  <c:v>104</c:v>
                </c:pt>
                <c:pt idx="22">
                  <c:v>193</c:v>
                </c:pt>
                <c:pt idx="23">
                  <c:v>391</c:v>
                </c:pt>
                <c:pt idx="24">
                  <c:v>781</c:v>
                </c:pt>
                <c:pt idx="25">
                  <c:v>1556</c:v>
                </c:pt>
                <c:pt idx="26">
                  <c:v>3114</c:v>
                </c:pt>
                <c:pt idx="27">
                  <c:v>7176</c:v>
                </c:pt>
                <c:pt idx="28">
                  <c:v>14448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E1-4E34-B856-A17C6BF68CDB}"/>
            </c:ext>
          </c:extLst>
        </c:ser>
        <c:ser>
          <c:idx val="1"/>
          <c:order val="2"/>
          <c:tx>
            <c:strRef>
              <c:f>for_loop_pi_seq!$F$33</c:f>
              <c:strCache>
                <c:ptCount val="1"/>
                <c:pt idx="0">
                  <c:v>Parallel (mutex)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for_loop_pi_seq!$F$35:$F$63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for_loop_pi_seq!$I$35:$I$63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  <c:pt idx="14">
                  <c:v>9</c:v>
                </c:pt>
                <c:pt idx="15">
                  <c:v>19</c:v>
                </c:pt>
                <c:pt idx="16">
                  <c:v>42</c:v>
                </c:pt>
                <c:pt idx="17">
                  <c:v>94</c:v>
                </c:pt>
                <c:pt idx="18">
                  <c:v>159</c:v>
                </c:pt>
                <c:pt idx="19">
                  <c:v>293</c:v>
                </c:pt>
                <c:pt idx="20">
                  <c:v>594</c:v>
                </c:pt>
                <c:pt idx="21">
                  <c:v>1233</c:v>
                </c:pt>
                <c:pt idx="22">
                  <c:v>3068</c:v>
                </c:pt>
                <c:pt idx="23">
                  <c:v>5742</c:v>
                </c:pt>
                <c:pt idx="24">
                  <c:v>11356</c:v>
                </c:pt>
                <c:pt idx="25">
                  <c:v>22906</c:v>
                </c:pt>
                <c:pt idx="26">
                  <c:v>45310</c:v>
                </c:pt>
                <c:pt idx="27">
                  <c:v>90517</c:v>
                </c:pt>
                <c:pt idx="28">
                  <c:v>182228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FE1-4E34-B856-A17C6BF68CDB}"/>
            </c:ext>
          </c:extLst>
        </c:ser>
        <c:ser>
          <c:idx val="3"/>
          <c:order val="3"/>
          <c:tx>
            <c:strRef>
              <c:f>for_loop_pi_seq!$K$33</c:f>
              <c:strCache>
                <c:ptCount val="1"/>
                <c:pt idx="0">
                  <c:v>Parallel (atomic)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for_loop_pi_seq!$K$35:$K$63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for_loop_pi_seq!$N$35:$N$63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3</c:v>
                </c:pt>
                <c:pt idx="17">
                  <c:v>7</c:v>
                </c:pt>
                <c:pt idx="18">
                  <c:v>13</c:v>
                </c:pt>
                <c:pt idx="19">
                  <c:v>30</c:v>
                </c:pt>
                <c:pt idx="20">
                  <c:v>57</c:v>
                </c:pt>
                <c:pt idx="21">
                  <c:v>108</c:v>
                </c:pt>
                <c:pt idx="22">
                  <c:v>209</c:v>
                </c:pt>
                <c:pt idx="23">
                  <c:v>414</c:v>
                </c:pt>
                <c:pt idx="24">
                  <c:v>835</c:v>
                </c:pt>
                <c:pt idx="25">
                  <c:v>1650</c:v>
                </c:pt>
                <c:pt idx="26">
                  <c:v>3278</c:v>
                </c:pt>
                <c:pt idx="27">
                  <c:v>7120</c:v>
                </c:pt>
                <c:pt idx="28">
                  <c:v>15258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FE1-4E34-B856-A17C6BF68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8151376"/>
        <c:axId val="858150544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for_loop_pi_seq!$P$33</c15:sqref>
                        </c15:formulaRef>
                      </c:ext>
                    </c:extLst>
                    <c:strCache>
                      <c:ptCount val="1"/>
                      <c:pt idx="0">
                        <c:v>Parallel (reduction)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for_loop_pi_seq!$P$35:$P$63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2</c:v>
                      </c:pt>
                      <c:pt idx="1">
                        <c:v>4</c:v>
                      </c:pt>
                      <c:pt idx="2">
                        <c:v>8</c:v>
                      </c:pt>
                      <c:pt idx="3">
                        <c:v>16</c:v>
                      </c:pt>
                      <c:pt idx="4">
                        <c:v>32</c:v>
                      </c:pt>
                      <c:pt idx="5">
                        <c:v>64</c:v>
                      </c:pt>
                      <c:pt idx="6">
                        <c:v>128</c:v>
                      </c:pt>
                      <c:pt idx="7">
                        <c:v>256</c:v>
                      </c:pt>
                      <c:pt idx="8">
                        <c:v>512</c:v>
                      </c:pt>
                      <c:pt idx="9">
                        <c:v>1024</c:v>
                      </c:pt>
                      <c:pt idx="10">
                        <c:v>2048</c:v>
                      </c:pt>
                      <c:pt idx="11">
                        <c:v>4096</c:v>
                      </c:pt>
                      <c:pt idx="12">
                        <c:v>8192</c:v>
                      </c:pt>
                      <c:pt idx="13">
                        <c:v>16384</c:v>
                      </c:pt>
                      <c:pt idx="14">
                        <c:v>32768</c:v>
                      </c:pt>
                      <c:pt idx="15">
                        <c:v>65536</c:v>
                      </c:pt>
                      <c:pt idx="16">
                        <c:v>131072</c:v>
                      </c:pt>
                      <c:pt idx="17">
                        <c:v>262144</c:v>
                      </c:pt>
                      <c:pt idx="18">
                        <c:v>524288</c:v>
                      </c:pt>
                      <c:pt idx="19">
                        <c:v>1048576</c:v>
                      </c:pt>
                      <c:pt idx="20">
                        <c:v>2097152</c:v>
                      </c:pt>
                      <c:pt idx="21">
                        <c:v>4194304</c:v>
                      </c:pt>
                      <c:pt idx="22">
                        <c:v>8388608</c:v>
                      </c:pt>
                      <c:pt idx="23">
                        <c:v>16777216</c:v>
                      </c:pt>
                      <c:pt idx="24">
                        <c:v>33554432</c:v>
                      </c:pt>
                      <c:pt idx="25">
                        <c:v>67108864</c:v>
                      </c:pt>
                      <c:pt idx="26">
                        <c:v>134217728</c:v>
                      </c:pt>
                      <c:pt idx="27">
                        <c:v>268435456</c:v>
                      </c:pt>
                      <c:pt idx="28">
                        <c:v>536870912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for_loop_pi_seq!$S$35:$S$63</c15:sqref>
                        </c15:formulaRef>
                      </c:ext>
                    </c:extLst>
                    <c:numCache>
                      <c:formatCode>General</c:formatCode>
                      <c:ptCount val="2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3</c:v>
                      </c:pt>
                      <c:pt idx="18">
                        <c:v>7</c:v>
                      </c:pt>
                      <c:pt idx="19">
                        <c:v>30</c:v>
                      </c:pt>
                      <c:pt idx="20">
                        <c:v>34</c:v>
                      </c:pt>
                      <c:pt idx="21">
                        <c:v>57</c:v>
                      </c:pt>
                      <c:pt idx="22">
                        <c:v>93</c:v>
                      </c:pt>
                      <c:pt idx="23">
                        <c:v>171</c:v>
                      </c:pt>
                      <c:pt idx="24">
                        <c:v>330</c:v>
                      </c:pt>
                      <c:pt idx="25">
                        <c:v>662</c:v>
                      </c:pt>
                      <c:pt idx="26">
                        <c:v>1313</c:v>
                      </c:pt>
                      <c:pt idx="27">
                        <c:v>2629</c:v>
                      </c:pt>
                      <c:pt idx="28">
                        <c:v>5170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DFE1-4E34-B856-A17C6BF68CDB}"/>
                  </c:ext>
                </c:extLst>
              </c15:ser>
            </c15:filteredScatterSeries>
          </c:ext>
        </c:extLst>
      </c:scatterChart>
      <c:valAx>
        <c:axId val="85815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Attempts</a:t>
                </a:r>
              </a:p>
            </c:rich>
          </c:tx>
          <c:layout>
            <c:manualLayout>
              <c:xMode val="edge"/>
              <c:yMode val="edge"/>
              <c:x val="0.45954008913442784"/>
              <c:y val="0.90262953241955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150544"/>
        <c:crosses val="autoZero"/>
        <c:crossBetween val="midCat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858150544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[ms]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151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26836937261012"/>
          <c:y val="0.19003596772625644"/>
          <c:w val="0.29862513378721062"/>
          <c:h val="0.22100636725964809"/>
        </c:manualLayout>
      </c:layout>
      <c:overlay val="1"/>
      <c:spPr>
        <a:solidFill>
          <a:schemeClr val="bg1"/>
        </a:solidFill>
        <a:ln>
          <a:solidFill>
            <a:schemeClr val="tx1">
              <a:lumMod val="65000"/>
              <a:lumOff val="3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65000"/>
          <a:lumOff val="3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Calculating 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-- Monte Carlo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/>
              <a:t>Elapsed Time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for_loop_pi_seq!$A$1</c:f>
              <c:strCache>
                <c:ptCount val="1"/>
                <c:pt idx="0">
                  <c:v>Sequential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for_loop_pi_seq!$A$3:$A$31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for_loop_pi_seq!$D$3:$D$31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6</c:v>
                </c:pt>
                <c:pt idx="17">
                  <c:v>10</c:v>
                </c:pt>
                <c:pt idx="18">
                  <c:v>20</c:v>
                </c:pt>
                <c:pt idx="19">
                  <c:v>38</c:v>
                </c:pt>
                <c:pt idx="20">
                  <c:v>82</c:v>
                </c:pt>
                <c:pt idx="21">
                  <c:v>137</c:v>
                </c:pt>
                <c:pt idx="22">
                  <c:v>268</c:v>
                </c:pt>
                <c:pt idx="23">
                  <c:v>506</c:v>
                </c:pt>
                <c:pt idx="24">
                  <c:v>959</c:v>
                </c:pt>
                <c:pt idx="25">
                  <c:v>2040</c:v>
                </c:pt>
                <c:pt idx="26">
                  <c:v>4135</c:v>
                </c:pt>
                <c:pt idx="27">
                  <c:v>8169</c:v>
                </c:pt>
                <c:pt idx="28">
                  <c:v>16252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E1-4E34-B856-A17C6BF68CDB}"/>
            </c:ext>
          </c:extLst>
        </c:ser>
        <c:ser>
          <c:idx val="0"/>
          <c:order val="1"/>
          <c:tx>
            <c:strRef>
              <c:f>for_loop_pi_seq!$A$33</c:f>
              <c:strCache>
                <c:ptCount val="1"/>
                <c:pt idx="0">
                  <c:v>Parallel (no protection)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for_loop_pi_seq!$A$35:$A$63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for_loop_pi_seq!$D$35:$D$63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3</c:v>
                </c:pt>
                <c:pt idx="17">
                  <c:v>6</c:v>
                </c:pt>
                <c:pt idx="18">
                  <c:v>18</c:v>
                </c:pt>
                <c:pt idx="19">
                  <c:v>32</c:v>
                </c:pt>
                <c:pt idx="20">
                  <c:v>53</c:v>
                </c:pt>
                <c:pt idx="21">
                  <c:v>104</c:v>
                </c:pt>
                <c:pt idx="22">
                  <c:v>193</c:v>
                </c:pt>
                <c:pt idx="23">
                  <c:v>391</c:v>
                </c:pt>
                <c:pt idx="24">
                  <c:v>781</c:v>
                </c:pt>
                <c:pt idx="25">
                  <c:v>1556</c:v>
                </c:pt>
                <c:pt idx="26">
                  <c:v>3114</c:v>
                </c:pt>
                <c:pt idx="27">
                  <c:v>7176</c:v>
                </c:pt>
                <c:pt idx="28">
                  <c:v>14448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E1-4E34-B856-A17C6BF68CDB}"/>
            </c:ext>
          </c:extLst>
        </c:ser>
        <c:ser>
          <c:idx val="1"/>
          <c:order val="2"/>
          <c:tx>
            <c:strRef>
              <c:f>for_loop_pi_seq!$F$33</c:f>
              <c:strCache>
                <c:ptCount val="1"/>
                <c:pt idx="0">
                  <c:v>Parallel (mutex)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for_loop_pi_seq!$F$35:$F$63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for_loop_pi_seq!$I$35:$I$63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  <c:pt idx="14">
                  <c:v>9</c:v>
                </c:pt>
                <c:pt idx="15">
                  <c:v>19</c:v>
                </c:pt>
                <c:pt idx="16">
                  <c:v>42</c:v>
                </c:pt>
                <c:pt idx="17">
                  <c:v>94</c:v>
                </c:pt>
                <c:pt idx="18">
                  <c:v>159</c:v>
                </c:pt>
                <c:pt idx="19">
                  <c:v>293</c:v>
                </c:pt>
                <c:pt idx="20">
                  <c:v>594</c:v>
                </c:pt>
                <c:pt idx="21">
                  <c:v>1233</c:v>
                </c:pt>
                <c:pt idx="22">
                  <c:v>3068</c:v>
                </c:pt>
                <c:pt idx="23">
                  <c:v>5742</c:v>
                </c:pt>
                <c:pt idx="24">
                  <c:v>11356</c:v>
                </c:pt>
                <c:pt idx="25">
                  <c:v>22906</c:v>
                </c:pt>
                <c:pt idx="26">
                  <c:v>45310</c:v>
                </c:pt>
                <c:pt idx="27">
                  <c:v>90517</c:v>
                </c:pt>
                <c:pt idx="28">
                  <c:v>182228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FE1-4E34-B856-A17C6BF68CDB}"/>
            </c:ext>
          </c:extLst>
        </c:ser>
        <c:ser>
          <c:idx val="3"/>
          <c:order val="3"/>
          <c:tx>
            <c:strRef>
              <c:f>for_loop_pi_seq!$K$33</c:f>
              <c:strCache>
                <c:ptCount val="1"/>
                <c:pt idx="0">
                  <c:v>Parallel (atomic)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for_loop_pi_seq!$K$35:$K$63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for_loop_pi_seq!$N$35:$N$63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3</c:v>
                </c:pt>
                <c:pt idx="17">
                  <c:v>7</c:v>
                </c:pt>
                <c:pt idx="18">
                  <c:v>13</c:v>
                </c:pt>
                <c:pt idx="19">
                  <c:v>30</c:v>
                </c:pt>
                <c:pt idx="20">
                  <c:v>57</c:v>
                </c:pt>
                <c:pt idx="21">
                  <c:v>108</c:v>
                </c:pt>
                <c:pt idx="22">
                  <c:v>209</c:v>
                </c:pt>
                <c:pt idx="23">
                  <c:v>414</c:v>
                </c:pt>
                <c:pt idx="24">
                  <c:v>835</c:v>
                </c:pt>
                <c:pt idx="25">
                  <c:v>1650</c:v>
                </c:pt>
                <c:pt idx="26">
                  <c:v>3278</c:v>
                </c:pt>
                <c:pt idx="27">
                  <c:v>7120</c:v>
                </c:pt>
                <c:pt idx="28">
                  <c:v>15258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FE1-4E34-B856-A17C6BF68CDB}"/>
            </c:ext>
          </c:extLst>
        </c:ser>
        <c:ser>
          <c:idx val="4"/>
          <c:order val="4"/>
          <c:tx>
            <c:strRef>
              <c:f>for_loop_pi_seq!$P$33</c:f>
              <c:strCache>
                <c:ptCount val="1"/>
                <c:pt idx="0">
                  <c:v>Parallel (reduction)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for_loop_pi_seq!$P$35:$P$63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</c:numCache>
            </c:numRef>
          </c:xVal>
          <c:yVal>
            <c:numRef>
              <c:f>for_loop_pi_seq!$S$35:$S$63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3</c:v>
                </c:pt>
                <c:pt idx="18">
                  <c:v>7</c:v>
                </c:pt>
                <c:pt idx="19">
                  <c:v>30</c:v>
                </c:pt>
                <c:pt idx="20">
                  <c:v>34</c:v>
                </c:pt>
                <c:pt idx="21">
                  <c:v>57</c:v>
                </c:pt>
                <c:pt idx="22">
                  <c:v>93</c:v>
                </c:pt>
                <c:pt idx="23">
                  <c:v>171</c:v>
                </c:pt>
                <c:pt idx="24">
                  <c:v>330</c:v>
                </c:pt>
                <c:pt idx="25">
                  <c:v>662</c:v>
                </c:pt>
                <c:pt idx="26">
                  <c:v>1313</c:v>
                </c:pt>
                <c:pt idx="27">
                  <c:v>2629</c:v>
                </c:pt>
                <c:pt idx="28">
                  <c:v>5170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FE1-4E34-B856-A17C6BF68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8151376"/>
        <c:axId val="858150544"/>
      </c:scatterChart>
      <c:valAx>
        <c:axId val="85815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Attempts</a:t>
                </a:r>
              </a:p>
            </c:rich>
          </c:tx>
          <c:layout>
            <c:manualLayout>
              <c:xMode val="edge"/>
              <c:yMode val="edge"/>
              <c:x val="0.45954008913442784"/>
              <c:y val="0.90262953241955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150544"/>
        <c:crosses val="autoZero"/>
        <c:crossBetween val="midCat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858150544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[ms]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151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26836937261012"/>
          <c:y val="0.19003596772625644"/>
          <c:w val="0.29862513378721062"/>
          <c:h val="0.22100636725964809"/>
        </c:manualLayout>
      </c:layout>
      <c:overlay val="1"/>
      <c:spPr>
        <a:solidFill>
          <a:schemeClr val="bg1"/>
        </a:solidFill>
        <a:ln>
          <a:solidFill>
            <a:schemeClr val="tx1">
              <a:lumMod val="65000"/>
              <a:lumOff val="3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65000"/>
          <a:lumOff val="3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F382A-2115-44E2-B5CC-CCF73347BC38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42E9-EFF8-4937-8F3A-D8F19985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745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029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00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atplotlib-cpp.readthedocs.i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0" smtClean="0"/>
              <a:t>Monte Carlo Methods</a:t>
            </a:r>
            <a:endParaRPr lang="en-US" spc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3</a:t>
            </a:r>
          </a:p>
          <a:p>
            <a:r>
              <a:rPr lang="en-US" dirty="0" smtClean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teaching.hkaiser.org/spring2025/csc4700/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Number </a:t>
            </a:r>
            <a:r>
              <a:rPr lang="en-US" dirty="0"/>
              <a:t>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Histogram allows to approximate probability distribution:</a:t>
            </a:r>
          </a:p>
          <a:p>
            <a:pPr marL="0" indent="0">
              <a:spcBef>
                <a:spcPts val="300"/>
              </a:spcBef>
              <a:buNone/>
            </a:pPr>
            <a:endParaRPr lang="en-US" sz="18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histogram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bucket_data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min_value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max_value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histogram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num_buckets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smallest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largest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add_value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buckets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normalized_data</a:t>
            </a:r>
            <a:r>
              <a:rPr lang="en-US" sz="16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613294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a semi-regular type!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3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Number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61872" y="1905000"/>
            <a:ext cx="96824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Store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num_buckets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counters evenly distributed in between the smallest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and largest values. It will also store counters in two additional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buckets, one for values smaller and one for values larger than the range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given during construction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histogram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num_buckets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smallest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largest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: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bucket_data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num_buckets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,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min_value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smallest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,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max_value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largest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Number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61872" y="1827430"/>
            <a:ext cx="1006237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Increment the counter for the appropriate bucket, which index is computed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based on the number of buckets and the smallest and largest values that </a:t>
            </a: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were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used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during construction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add_value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for out-of-range values smaller than minimum use first bucket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index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max_value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for out-of-range values larger than maximum use last bucket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index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bucket_data.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&gt;=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min_value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bucket_size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max_value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min_value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/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bucket_data.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index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min_value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bucket_size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bucket_data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index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2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Number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1905000"/>
            <a:ext cx="84160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Return a vector of mid-point values for each bucket.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buckets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buckets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buckets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reserve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bucket_data.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buckets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min_value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delta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max_value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min_value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/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bucket_data.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bucket_data.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buckets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min_value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delta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delta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buckets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max_value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buckets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Number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6660" y="1905000"/>
            <a:ext cx="93025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Return a vector of normalized counts for each bucket collected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normalized_data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reserve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bucket_data.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max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max_element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bucket_data.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bucket_data.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transform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bucket_data.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bucket_data.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back_inserter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[&amp;](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max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lvl="2" indent="0"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rgbClr val="74531F"/>
                </a:solidFill>
                <a:latin typeface="Consolas" panose="020B0609020204030204" pitchFamily="49" charset="0"/>
              </a:rPr>
              <a:t>figure_size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1280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960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// Initialize a 1280 X 960 figure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max_attempts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17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max_attempts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21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max_attempts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max_attempts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// 2^N 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2B91AF"/>
                </a:solidFill>
                <a:latin typeface="Consolas" panose="020B0609020204030204" pitchFamily="49" charset="0"/>
              </a:rPr>
              <a:t>histogram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hist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640" lvl="2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548640" lvl="2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hist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4531F"/>
                </a:solidFill>
                <a:latin typeface="Consolas" panose="020B0609020204030204" pitchFamily="49" charset="0"/>
              </a:rPr>
              <a:t>add_value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548640" lvl="2" indent="0">
              <a:buNone/>
            </a:pP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dirty="0">
                <a:solidFill>
                  <a:srgbClr val="74531F"/>
                </a:solidFill>
                <a:latin typeface="Consolas" panose="020B0609020204030204" pitchFamily="49" charset="0"/>
              </a:rPr>
              <a:t>plot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hist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4531F"/>
                </a:solidFill>
                <a:latin typeface="Consolas" panose="020B0609020204030204" pitchFamily="49" charset="0"/>
              </a:rPr>
              <a:t>buckets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8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hist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normalized_data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548640" lvl="2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548640" lvl="2" indent="0">
              <a:buNone/>
            </a:pP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dirty="0">
                <a:solidFill>
                  <a:srgbClr val="74531F"/>
                </a:solidFill>
                <a:latin typeface="Consolas" panose="020B0609020204030204" pitchFamily="49" charset="0"/>
              </a:rPr>
              <a:t>save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random_numbers.png</a:t>
            </a:r>
            <a:r>
              <a:rPr lang="en-US" sz="180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452" y="2285999"/>
            <a:ext cx="2356026" cy="176702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452" y="4357819"/>
            <a:ext cx="2356026" cy="176702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92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Generating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</a:t>
            </a:r>
            <a:r>
              <a:rPr lang="en-US" dirty="0" err="1" smtClean="0">
                <a:latin typeface="Consolas" panose="020B0609020204030204" pitchFamily="49" charset="0"/>
              </a:rPr>
              <a:t>matplotlib.h</a:t>
            </a:r>
            <a:r>
              <a:rPr lang="en-US" dirty="0" smtClean="0"/>
              <a:t>, a wrapper for Pythons </a:t>
            </a:r>
            <a:r>
              <a:rPr lang="en-US" dirty="0" err="1" smtClean="0"/>
              <a:t>matplotlib</a:t>
            </a:r>
            <a:r>
              <a:rPr lang="en-US" dirty="0" smtClean="0"/>
              <a:t> module</a:t>
            </a:r>
          </a:p>
          <a:p>
            <a:r>
              <a:rPr lang="en-US" dirty="0" smtClean="0"/>
              <a:t>Documentation can </a:t>
            </a:r>
            <a:r>
              <a:rPr lang="en-US" dirty="0"/>
              <a:t>be found at </a:t>
            </a:r>
            <a:r>
              <a:rPr lang="en-US" dirty="0">
                <a:hlinkClick r:id="rId2"/>
              </a:rPr>
              <a:t>https://matplotlib-cpp.readthedocs.io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Pre-installed on </a:t>
            </a:r>
            <a:r>
              <a:rPr lang="en-US" dirty="0"/>
              <a:t>D</a:t>
            </a:r>
            <a:r>
              <a:rPr lang="en-US" dirty="0" smtClean="0"/>
              <a:t>ocker image used for assignments</a:t>
            </a:r>
          </a:p>
          <a:p>
            <a:r>
              <a:rPr lang="en-US" dirty="0" smtClean="0"/>
              <a:t>Minimal example: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345529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matplotlibcpp.h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matplotlibcpp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plot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save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minimal.png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816888"/>
            <a:ext cx="100705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// 5000 data points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z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360.0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log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figure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// declare a new figure (optional if only one is used)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plot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      // automatic coloring: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blue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plot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r--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// red dashed line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plot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{{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log(x)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}});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// legend label "log(x)"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xlim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// x-axis interval: [0, 1e6]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title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Standard usage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// set a title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legend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// enable the legend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save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standard.png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// save the figure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61" y="533400"/>
            <a:ext cx="4734571" cy="355092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59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Monte-Carlo Simulations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Monte Carlo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when it is </a:t>
            </a:r>
            <a:r>
              <a:rPr lang="en-US" dirty="0" smtClean="0"/>
              <a:t>not </a:t>
            </a:r>
            <a:r>
              <a:rPr lang="en-US" dirty="0" smtClean="0"/>
              <a:t>feasible </a:t>
            </a:r>
            <a:r>
              <a:rPr lang="en-US" dirty="0"/>
              <a:t>or impossible to compute an exact result with a deterministic algorithm</a:t>
            </a:r>
          </a:p>
          <a:p>
            <a:r>
              <a:rPr lang="en-US" dirty="0"/>
              <a:t>Especially useful in </a:t>
            </a:r>
          </a:p>
          <a:p>
            <a:pPr lvl="1"/>
            <a:r>
              <a:rPr lang="en-US" dirty="0"/>
              <a:t>Studying systems with a large number of coupled degrees of freedom</a:t>
            </a:r>
          </a:p>
          <a:p>
            <a:pPr lvl="2"/>
            <a:r>
              <a:rPr lang="en-US" dirty="0"/>
              <a:t>Fluids, disordered materials, strongly coupled solids, cellular structures</a:t>
            </a:r>
          </a:p>
          <a:p>
            <a:pPr lvl="1"/>
            <a:r>
              <a:rPr lang="en-US" dirty="0"/>
              <a:t>For modeling phenomena with significant uncertainty in inputs </a:t>
            </a:r>
          </a:p>
          <a:p>
            <a:pPr lvl="2"/>
            <a:r>
              <a:rPr lang="en-US" dirty="0"/>
              <a:t>The calculation of risk in business </a:t>
            </a:r>
          </a:p>
          <a:p>
            <a:pPr lvl="1"/>
            <a:r>
              <a:rPr lang="en-US" dirty="0"/>
              <a:t>These methods are also widely used in mathematics </a:t>
            </a:r>
          </a:p>
          <a:p>
            <a:pPr lvl="2"/>
            <a:r>
              <a:rPr lang="en-US" dirty="0"/>
              <a:t>The evaluation of definite integrals, particularly multidimensional integrals with complicated boundary conditions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2" descr="https://www.provence-info.de/wp-content/uploads/monte-carlo-casin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2320"/>
            <a:ext cx="8317707" cy="55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Monte Carlo methods are computational algorithms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ely </a:t>
            </a:r>
            <a:r>
              <a:rPr lang="en-US" dirty="0"/>
              <a:t>on repeated random sampling to </a:t>
            </a:r>
            <a:r>
              <a:rPr lang="en-US" dirty="0" smtClean="0"/>
              <a:t>obtain numerical results</a:t>
            </a:r>
          </a:p>
          <a:p>
            <a:r>
              <a:rPr lang="en-US" dirty="0" smtClean="0"/>
              <a:t>Three </a:t>
            </a:r>
            <a:r>
              <a:rPr lang="en-US" dirty="0"/>
              <a:t>problem </a:t>
            </a:r>
            <a:r>
              <a:rPr lang="en-US" dirty="0" smtClean="0"/>
              <a:t>classes:</a:t>
            </a:r>
            <a:endParaRPr lang="en-US" dirty="0"/>
          </a:p>
          <a:p>
            <a:pPr lvl="1"/>
            <a:r>
              <a:rPr lang="en-US" dirty="0"/>
              <a:t>1</a:t>
            </a:r>
            <a:r>
              <a:rPr lang="en-US" dirty="0" smtClean="0"/>
              <a:t>. Probability distributions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Optimization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Numerical integration</a:t>
            </a:r>
          </a:p>
          <a:p>
            <a:r>
              <a:rPr lang="en-US" dirty="0" smtClean="0"/>
              <a:t>General </a:t>
            </a:r>
            <a:r>
              <a:rPr lang="en-US" dirty="0"/>
              <a:t>pattern:</a:t>
            </a:r>
          </a:p>
          <a:p>
            <a:pPr lvl="1"/>
            <a:r>
              <a:rPr lang="en-US" dirty="0"/>
              <a:t>1. Define the input parameters</a:t>
            </a:r>
          </a:p>
          <a:p>
            <a:pPr lvl="1"/>
            <a:r>
              <a:rPr lang="en-US" dirty="0"/>
              <a:t>2. Randomly chose input parameters</a:t>
            </a:r>
          </a:p>
          <a:p>
            <a:pPr lvl="1"/>
            <a:r>
              <a:rPr lang="en-US" dirty="0"/>
              <a:t>3. Do deterministic computations on the inputs</a:t>
            </a:r>
          </a:p>
          <a:p>
            <a:pPr lvl="1"/>
            <a:r>
              <a:rPr lang="en-US" dirty="0"/>
              <a:t>4. Aggregate the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 Length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you have a 1×1 square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/>
                  <a:t>two points are randomly picked within the square, </a:t>
                </a:r>
                <a:r>
                  <a:rPr lang="en-US" dirty="0" smtClean="0"/>
                  <a:t>what </a:t>
                </a:r>
                <a:r>
                  <a:rPr lang="en-US" dirty="0"/>
                  <a:t>is the expected value (average) of the distance between </a:t>
                </a:r>
                <a:r>
                  <a:rPr lang="en-US" dirty="0" smtClean="0"/>
                  <a:t>them?</a:t>
                </a:r>
              </a:p>
              <a:p>
                <a:r>
                  <a:rPr lang="en-US" dirty="0" smtClean="0"/>
                  <a:t>Exact answer: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arcsinh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/>
                      <m:t>0.52140543316472</m:t>
                    </m:r>
                    <m:r>
                      <m:rPr>
                        <m:nor/>
                      </m:rPr>
                      <a:rPr lang="en-US" b="0" i="0" smtClean="0"/>
                      <m:t>...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 smtClean="0"/>
                  <a:t>Algorithm</a:t>
                </a:r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hile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dirty="0"/>
                  <a:t> repeat </a:t>
                </a:r>
              </a:p>
              <a:p>
                <a:pPr lvl="2"/>
                <a:r>
                  <a:rPr lang="en-US" dirty="0" smtClean="0"/>
                  <a:t>Get two random number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where: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:[0, 1]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Calculate length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Accumulate overall length,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 average length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21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695057" y="3528873"/>
            <a:ext cx="2133600" cy="2548077"/>
            <a:chOff x="7315200" y="2971800"/>
            <a:chExt cx="2133600" cy="2548077"/>
          </a:xfrm>
        </p:grpSpPr>
        <p:sp>
          <p:nvSpPr>
            <p:cNvPr id="7" name="Rectangle 6"/>
            <p:cNvSpPr/>
            <p:nvPr/>
          </p:nvSpPr>
          <p:spPr>
            <a:xfrm>
              <a:off x="7315200" y="2971800"/>
              <a:ext cx="2133600" cy="2133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095415" y="5242878"/>
                  <a:ext cx="5731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5415" y="5242878"/>
                  <a:ext cx="57317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8511" r="-9574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>
              <a:off x="8095415" y="3295649"/>
              <a:ext cx="914400" cy="914400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668585" y="4038600"/>
              <a:ext cx="0" cy="544018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8001000" y="3158171"/>
              <a:ext cx="1219200" cy="742951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591008" y="3158171"/>
              <a:ext cx="272089" cy="167631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11090" y="4014240"/>
              <a:ext cx="1709110" cy="463013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957512" y="4676729"/>
              <a:ext cx="1052303" cy="157758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800600" y="5799951"/>
            <a:ext cx="451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features of C++ do we need?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Loop, random numbers,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print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00"/>
              </a:spcBef>
              <a:buNone/>
            </a:pPr>
            <a:endParaRPr lang="en-US" dirty="0" smtClean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random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Initialize random number generator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random_device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mt19937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gen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274320" lvl="1" indent="0">
              <a:spcBef>
                <a:spcPts val="100"/>
              </a:spcBef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uniform_real_distribution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gen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Helper function to square a number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2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Line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244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00"/>
              </a:spcBef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attempts,average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length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10000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accumulated_length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640" lvl="2" indent="0">
              <a:spcBef>
                <a:spcPts val="100"/>
              </a:spcBef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accumulated_length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length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accumulated_length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{},{}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length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640" lvl="2" indent="0">
              <a:spcBef>
                <a:spcPts val="10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return 0;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640" lvl="2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</a:t>
            </a:r>
            <a:r>
              <a:rPr lang="en-US" dirty="0" smtClean="0"/>
              <a:t>Attempts are </a:t>
            </a:r>
            <a:r>
              <a:rPr lang="en-US" dirty="0"/>
              <a:t>needed?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189566"/>
              </p:ext>
            </p:extLst>
          </p:nvPr>
        </p:nvGraphicFramePr>
        <p:xfrm>
          <a:off x="1524000" y="1981200"/>
          <a:ext cx="3434875" cy="4351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3133">
                  <a:extLst>
                    <a:ext uri="{9D8B030D-6E8A-4147-A177-3AD203B41FA5}">
                      <a16:colId xmlns:a16="http://schemas.microsoft.com/office/drawing/2014/main" val="4036832623"/>
                    </a:ext>
                  </a:extLst>
                </a:gridCol>
                <a:gridCol w="1348773">
                  <a:extLst>
                    <a:ext uri="{9D8B030D-6E8A-4147-A177-3AD203B41FA5}">
                      <a16:colId xmlns:a16="http://schemas.microsoft.com/office/drawing/2014/main" val="2841738257"/>
                    </a:ext>
                  </a:extLst>
                </a:gridCol>
                <a:gridCol w="1132969">
                  <a:extLst>
                    <a:ext uri="{9D8B030D-6E8A-4147-A177-3AD203B41FA5}">
                      <a16:colId xmlns:a16="http://schemas.microsoft.com/office/drawing/2014/main" val="3534940660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attempts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average length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 error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1365202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0.674785848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2.94E-01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67181183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0.338191643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3.51E-01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8651822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0.562140325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7.81E-02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73784285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0.583379611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1.19E-01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66499052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0.589994035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1.32E-01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29911747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0.587350866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1.26E-01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4726282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0.528131378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1.29E-02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33030789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0.510076918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2.17E-02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3436272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0.531026183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1.85E-02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0945806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0.513027098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1.61E-02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8567854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0.515803633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1.07E-02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88631749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0.521301527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1.99E-04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8399558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0.522698539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2.48E-03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84437584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16384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0.521847718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8.48E-04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84853927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32768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0.52195183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1.05E-03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84088101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65536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0.522813535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2.70E-03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79266709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131072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0.521373121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6.20E-05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70535927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262144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0.521448659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8.29E-05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0849868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524288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0.521805565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7.67E-04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4820391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1048576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0.521434376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5.55E-05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2325506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2097152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0.521393597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2.27E-05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0840515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4194304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0.521495376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1.72E-04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36402265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8388608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0.521449764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8.50E-05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88845585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16777216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0.521396853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1.65E-05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32992968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33554432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0.52139758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1.51E-05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77832958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67108864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0.521436921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6.04E-05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15426590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134217728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0.521400739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9.00E-06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65696561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268435456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0.521383023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4.30E-05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70812627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536870912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0.521418749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2.55E-05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50908545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010135"/>
              </p:ext>
            </p:extLst>
          </p:nvPr>
        </p:nvGraphicFramePr>
        <p:xfrm>
          <a:off x="5735082" y="2009775"/>
          <a:ext cx="4838700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6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Winning with Dice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Would it be profitable given 24 rolls of a pair of fair dice to bet against </a:t>
                </a:r>
                <a:r>
                  <a:rPr lang="en-US" dirty="0"/>
                  <a:t>there being at least one double six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Exact Answer: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≈0.49141…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Algorithm:</a:t>
                </a:r>
              </a:p>
              <a:p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dirty="0"/>
                  <a:t> repeat </a:t>
                </a:r>
              </a:p>
              <a:p>
                <a:pPr lvl="1"/>
                <a:r>
                  <a:rPr lang="en-US" dirty="0" smtClean="0"/>
                  <a:t>Get 24 pairs of two random integers in range [1, 6]</a:t>
                </a:r>
              </a:p>
              <a:p>
                <a:pPr lvl="1"/>
                <a:r>
                  <a:rPr lang="en-US" dirty="0" smtClean="0"/>
                  <a:t>If for one of them both are equal to six: count win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𝑃𝑟𝑜𝑏𝑎𝑏𝑖𝑙𝑖𝑡𝑦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/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𝑡𝑜𝑡𝑎𝑙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25</a:t>
            </a:fld>
            <a:endParaRPr lang="en-US"/>
          </a:p>
        </p:txBody>
      </p:sp>
      <p:pic>
        <p:nvPicPr>
          <p:cNvPr id="3074" name="Picture 2" descr="https://pngimg.com/uploads/dice/dice_PNG1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3" b="12590"/>
          <a:stretch/>
        </p:blipFill>
        <p:spPr bwMode="auto">
          <a:xfrm>
            <a:off x="7391400" y="2895598"/>
            <a:ext cx="35052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8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buNone/>
            </a:pPr>
            <a:endParaRPr lang="en-US" dirty="0" smtClean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random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Initialize random number generator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random_device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mt19937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gen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274320" lvl="1" indent="0">
              <a:spcBef>
                <a:spcPts val="100"/>
              </a:spcBef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roll_dice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uniform_int_distribution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dis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gen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00"/>
              </a:spcBef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attempt_to_win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r1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roll_dice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r2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roll_dice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r1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r2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{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1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with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00"/>
              </a:spcBef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attempts,probability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10000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num_wins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attempt_to_win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++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num_wins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probability_of_win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num_wins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{},{}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probability_of_win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Attempts are needed?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170089"/>
              </p:ext>
            </p:extLst>
          </p:nvPr>
        </p:nvGraphicFramePr>
        <p:xfrm>
          <a:off x="1382711" y="1905000"/>
          <a:ext cx="2980197" cy="4351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7191">
                  <a:extLst>
                    <a:ext uri="{9D8B030D-6E8A-4147-A177-3AD203B41FA5}">
                      <a16:colId xmlns:a16="http://schemas.microsoft.com/office/drawing/2014/main" val="2998781195"/>
                    </a:ext>
                  </a:extLst>
                </a:gridCol>
                <a:gridCol w="1173452">
                  <a:extLst>
                    <a:ext uri="{9D8B030D-6E8A-4147-A177-3AD203B41FA5}">
                      <a16:colId xmlns:a16="http://schemas.microsoft.com/office/drawing/2014/main" val="1969497476"/>
                    </a:ext>
                  </a:extLst>
                </a:gridCol>
                <a:gridCol w="819554">
                  <a:extLst>
                    <a:ext uri="{9D8B030D-6E8A-4147-A177-3AD203B41FA5}">
                      <a16:colId xmlns:a16="http://schemas.microsoft.com/office/drawing/2014/main" val="47797031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attempts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probability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error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41327885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1.75E-02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3672370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5.26E-01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73490927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2.37E-01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3563719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0.4375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1.10E-01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689323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1.75E-02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21757969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0.453125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7.79E-02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66530986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0.4765625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3.02E-02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72331169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0.546875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1.13E-01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52142772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0.47265625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3.82E-02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08560622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0.459960938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6.40E-02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60550422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0.517089844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5.23E-02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10343684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0.480712891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2.18E-02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18845247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0.490112305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2.63E-03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6438981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16384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0.484130859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1.48E-02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2070769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32768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0.493560791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4.39E-03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04926940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65536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0.489471436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3.93E-03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12343557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131072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0.492385864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2.00E-03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43367843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262144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0.492095947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1.41E-03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96429543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524288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0.490514755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1.81E-03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6399990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1048576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0.491295815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2.20E-04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82538436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2097152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0.491357327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9.47E-05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7299911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4194304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0.491046906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7.26E-04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321591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8388608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0.491469502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1.34E-04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48771247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16777216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0.491607308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4.14E-04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10669478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33554432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0.491272002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2.68E-04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9160926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67108864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0.491418511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2.98E-05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363086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134217728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0.491410904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1.43E-05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94013965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268435456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0.491398305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8798630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536870912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0.491401931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3.96E-06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63735930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161299"/>
              </p:ext>
            </p:extLst>
          </p:nvPr>
        </p:nvGraphicFramePr>
        <p:xfrm>
          <a:off x="5351374" y="1905000"/>
          <a:ext cx="4953000" cy="437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7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Random Numbers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Estimate the value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Ingredients</a:t>
                </a:r>
              </a:p>
              <a:p>
                <a:pPr lvl="1"/>
                <a:r>
                  <a:rPr lang="it-IT" dirty="0" smtClean="0"/>
                  <a:t>Unit </a:t>
                </a:r>
                <a:r>
                  <a:rPr lang="it-IT" dirty="0"/>
                  <a:t>square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it-IT" dirty="0"/>
              </a:p>
              <a:p>
                <a:pPr lvl="1"/>
                <a:r>
                  <a:rPr lang="en-US" dirty="0" smtClean="0"/>
                  <a:t>Circle </a:t>
                </a:r>
                <a:r>
                  <a:rPr lang="en-US" dirty="0"/>
                  <a:t>with the radius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Area </a:t>
                </a:r>
                <a:r>
                  <a:rPr lang="en-US" dirty="0"/>
                  <a:t>of the circle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Area </a:t>
                </a:r>
                <a:r>
                  <a:rPr lang="en-US" dirty="0"/>
                  <a:t>of the square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Recall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1828800"/>
            <a:ext cx="2133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0" y="1828800"/>
            <a:ext cx="2133600" cy="2133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9" idx="7"/>
          </p:cNvCxnSpPr>
          <p:nvPr/>
        </p:nvCxnSpPr>
        <p:spPr>
          <a:xfrm flipV="1">
            <a:off x="8686800" y="2141258"/>
            <a:ext cx="754342" cy="75434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8829115">
                <a:off x="8543297" y="2284394"/>
                <a:ext cx="7841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29115">
                <a:off x="8543297" y="2284394"/>
                <a:ext cx="784125" cy="276999"/>
              </a:xfrm>
              <a:prstGeom prst="rect">
                <a:avLst/>
              </a:prstGeom>
              <a:blipFill>
                <a:blip r:embed="rId4"/>
                <a:stretch>
                  <a:fillRect t="-3200" r="-7317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52891" y="3244334"/>
                <a:ext cx="494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891" y="3244334"/>
                <a:ext cx="4944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565684" y="3593068"/>
                <a:ext cx="4894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84" y="3593068"/>
                <a:ext cx="4894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00215" y="4080301"/>
                <a:ext cx="573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215" y="4080301"/>
                <a:ext cx="573170" cy="276999"/>
              </a:xfrm>
              <a:prstGeom prst="rect">
                <a:avLst/>
              </a:prstGeom>
              <a:blipFill>
                <a:blip r:embed="rId7"/>
                <a:stretch>
                  <a:fillRect l="-8511" r="-851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2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Estimate the value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 </a:t>
                </a: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by using the two areas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areas can be approximated by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random 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count the points inside the </a:t>
                </a:r>
                <a:r>
                  <a:rPr lang="en-US" dirty="0" smtClean="0"/>
                  <a:t>circle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≈4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0" y="1828800"/>
            <a:ext cx="2133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00" y="1828800"/>
            <a:ext cx="2133600" cy="2133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8" idx="7"/>
          </p:cNvCxnSpPr>
          <p:nvPr/>
        </p:nvCxnSpPr>
        <p:spPr>
          <a:xfrm flipV="1">
            <a:off x="8686800" y="2141258"/>
            <a:ext cx="754342" cy="75434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18829115">
                <a:off x="8599402" y="2284394"/>
                <a:ext cx="671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0.5</a:t>
                </a:r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29115">
                <a:off x="8599402" y="2284394"/>
                <a:ext cx="671915" cy="276999"/>
              </a:xfrm>
              <a:prstGeom prst="rect">
                <a:avLst/>
              </a:prstGeom>
              <a:blipFill>
                <a:blip r:embed="rId4"/>
                <a:stretch>
                  <a:fillRect t="-22321" r="-2909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152891" y="3244334"/>
                <a:ext cx="494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891" y="3244334"/>
                <a:ext cx="4944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565684" y="3593068"/>
                <a:ext cx="4894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84" y="3593068"/>
                <a:ext cx="4894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00215" y="4080301"/>
                <a:ext cx="573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215" y="4080301"/>
                <a:ext cx="573170" cy="276999"/>
              </a:xfrm>
              <a:prstGeom prst="rect">
                <a:avLst/>
              </a:prstGeom>
              <a:blipFill>
                <a:blip r:embed="rId7"/>
                <a:stretch>
                  <a:fillRect l="-8511" r="-851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6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dirty="0" smtClean="0"/>
                  <a:t> repeat </a:t>
                </a:r>
              </a:p>
              <a:p>
                <a:pPr lvl="1"/>
                <a:r>
                  <a:rPr lang="en-US" dirty="0" smtClean="0"/>
                  <a:t>Generate random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pc="0" smtClean="0">
                            <a:ln w="1016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Check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Increment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Increment number of attempts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Calculate and print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dirty="0" smtClean="0"/>
              <a:t>various Numbers of Attempts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Distribution </a:t>
                </a:r>
                <a:r>
                  <a:rPr lang="en-US" dirty="0"/>
                  <a:t>of the point inside the circle (red) </a:t>
                </a:r>
                <a:r>
                  <a:rPr lang="en-US" dirty="0" smtClean="0"/>
                  <a:t>and outside </a:t>
                </a:r>
                <a:r>
                  <a:rPr lang="en-US" dirty="0"/>
                  <a:t>of the circle (blue)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 smtClean="0"/>
                  <a:t> random </a:t>
                </a:r>
                <a:r>
                  <a:rPr lang="en-US" dirty="0"/>
                  <a:t>numbers.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81200"/>
            <a:ext cx="8000467" cy="30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863328" cy="4351337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100"/>
              </a:spcBef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{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++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Approximated pi for {} attempts: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10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random </a:t>
            </a:r>
            <a:r>
              <a:rPr lang="en-US" dirty="0" smtClean="0"/>
              <a:t>Numbers </a:t>
            </a:r>
            <a:r>
              <a:rPr lang="en-US" dirty="0"/>
              <a:t>are needed?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294562"/>
              </p:ext>
            </p:extLst>
          </p:nvPr>
        </p:nvGraphicFramePr>
        <p:xfrm>
          <a:off x="5858262" y="2133599"/>
          <a:ext cx="4733538" cy="413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674639"/>
              </p:ext>
            </p:extLst>
          </p:nvPr>
        </p:nvGraphicFramePr>
        <p:xfrm>
          <a:off x="1441553" y="2053424"/>
          <a:ext cx="3441030" cy="4351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42">
                  <a:extLst>
                    <a:ext uri="{9D8B030D-6E8A-4147-A177-3AD203B41FA5}">
                      <a16:colId xmlns:a16="http://schemas.microsoft.com/office/drawing/2014/main" val="1633058383"/>
                    </a:ext>
                  </a:extLst>
                </a:gridCol>
                <a:gridCol w="1354905">
                  <a:extLst>
                    <a:ext uri="{9D8B030D-6E8A-4147-A177-3AD203B41FA5}">
                      <a16:colId xmlns:a16="http://schemas.microsoft.com/office/drawing/2014/main" val="3833364807"/>
                    </a:ext>
                  </a:extLst>
                </a:gridCol>
                <a:gridCol w="946283">
                  <a:extLst>
                    <a:ext uri="{9D8B030D-6E8A-4147-A177-3AD203B41FA5}">
                      <a16:colId xmlns:a16="http://schemas.microsoft.com/office/drawing/2014/main" val="540093119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attempts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pi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error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3260560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3.63E-01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53593911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2.73E-01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7169025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1.14E-01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5753267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1.14E-01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5668094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3.45E-02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53078327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5.28E-03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69495867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3.3125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5.44E-02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68924298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3.140625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3.08E-04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4682422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3.265625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3.95E-02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7256798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3.23828125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3.08E-02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81110708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3.169921875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9.02E-03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94347616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3.174804688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1.06E-02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84054818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3.153808594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3.89E-03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84680817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16384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3.117919922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7.54E-03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3637324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32768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3.161254883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6.26E-03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622422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65536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3.134887695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2.13E-03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70694583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131072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3.14151001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2.63E-05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7631232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262144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3.147781372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1.97E-03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85126176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524288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3.142829895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3.94E-04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71880589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1048576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3.138744354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9.07E-04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73379783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2097152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3.141403198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6.03E-05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95519929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4194304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3.141534805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1.84E-05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09184071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8388608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3.141631603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1.24E-05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38130818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16777216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3.141290188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9.63E-05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32501421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33554432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3.141633153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1.29E-05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66134714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67108864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3.141349852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7.73E-05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10633291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134217728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3.141705692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3.60E-05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79580955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268435456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3.141563967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9.13E-06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6249479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536870912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3.141544454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1.53E-05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320165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in Parallel</a:t>
                </a:r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854" b="-1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Sequentially, Timing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72401"/>
              </p:ext>
            </p:extLst>
          </p:nvPr>
        </p:nvGraphicFramePr>
        <p:xfrm>
          <a:off x="1447800" y="1832573"/>
          <a:ext cx="3962400" cy="4351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228">
                  <a:extLst>
                    <a:ext uri="{9D8B030D-6E8A-4147-A177-3AD203B41FA5}">
                      <a16:colId xmlns:a16="http://schemas.microsoft.com/office/drawing/2014/main" val="628423251"/>
                    </a:ext>
                  </a:extLst>
                </a:gridCol>
                <a:gridCol w="1027288">
                  <a:extLst>
                    <a:ext uri="{9D8B030D-6E8A-4147-A177-3AD203B41FA5}">
                      <a16:colId xmlns:a16="http://schemas.microsoft.com/office/drawing/2014/main" val="2563835767"/>
                    </a:ext>
                  </a:extLst>
                </a:gridCol>
                <a:gridCol w="1027288">
                  <a:extLst>
                    <a:ext uri="{9D8B030D-6E8A-4147-A177-3AD203B41FA5}">
                      <a16:colId xmlns:a16="http://schemas.microsoft.com/office/drawing/2014/main" val="3520741520"/>
                    </a:ext>
                  </a:extLst>
                </a:gridCol>
                <a:gridCol w="1043596">
                  <a:extLst>
                    <a:ext uri="{9D8B030D-6E8A-4147-A177-3AD203B41FA5}">
                      <a16:colId xmlns:a16="http://schemas.microsoft.com/office/drawing/2014/main" val="4222583519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Attempts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</a:t>
                      </a:r>
                      <a:r>
                        <a:rPr lang="en-US" sz="800" u="none" strike="noStrike" dirty="0" smtClean="0">
                          <a:effectLst/>
                        </a:rPr>
                        <a:t>rror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Elapsed [ms]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3968114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0.273239545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73337238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0.045070341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67586676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0.204225285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66490111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0.045070341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1255616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0.045070341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3435621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0.124647813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10433174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3.28125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0.044454314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8196622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3.234375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0.029533538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84995047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3.1171875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0.007768402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49619952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3.11328125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0.0090118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15367439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3.236328125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0.030155237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8910891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3.129882813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0.003727358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9249189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3.140625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0.000308014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6156499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16384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3.144775391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0.001013097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27991158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32768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3.146484375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0.001557083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55896114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65536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3.129272461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0.003921639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1362891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131072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3.141235352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0.000113733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51910640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262144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3.14289856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0.000415683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07823026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524288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3.143165588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0.000500681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51085382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1048576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3.142009735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0.000132761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40608633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2097152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3.143692017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0.000668248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35855219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4194304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3.140839577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0.000239712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6974516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8388608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3.141868591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8.78E-05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78779290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16777216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3.141479254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3.61E-05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3733530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33554432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3.141817093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7.14E-05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61186280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67108864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3.141506851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2.73E-05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4573405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134217728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3.141727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4.28E-05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148893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268435456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3.141671851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2.52E-05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8169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68050352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536870912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3.141656928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2.05E-05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16252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03243342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869114"/>
              </p:ext>
            </p:extLst>
          </p:nvPr>
        </p:nvGraphicFramePr>
        <p:xfrm>
          <a:off x="5663741" y="1987061"/>
          <a:ext cx="52673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66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391089" y="505965"/>
            <a:ext cx="4660822" cy="1320386"/>
            <a:chOff x="5591452" y="1507807"/>
            <a:chExt cx="7686040" cy="2177415"/>
          </a:xfrm>
        </p:grpSpPr>
        <p:sp>
          <p:nvSpPr>
            <p:cNvPr id="5" name="object 5"/>
            <p:cNvSpPr/>
            <p:nvPr/>
          </p:nvSpPr>
          <p:spPr>
            <a:xfrm>
              <a:off x="5601923" y="1518278"/>
              <a:ext cx="7665084" cy="848360"/>
            </a:xfrm>
            <a:custGeom>
              <a:avLst/>
              <a:gdLst/>
              <a:ahLst/>
              <a:cxnLst/>
              <a:rect l="l" t="t" r="r" b="b"/>
              <a:pathLst>
                <a:path w="7665084" h="848360">
                  <a:moveTo>
                    <a:pt x="7507624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691078"/>
                  </a:lnTo>
                  <a:lnTo>
                    <a:pt x="8007" y="740722"/>
                  </a:lnTo>
                  <a:lnTo>
                    <a:pt x="30304" y="783838"/>
                  </a:lnTo>
                  <a:lnTo>
                    <a:pt x="64303" y="817837"/>
                  </a:lnTo>
                  <a:lnTo>
                    <a:pt x="107419" y="840134"/>
                  </a:lnTo>
                  <a:lnTo>
                    <a:pt x="157063" y="848141"/>
                  </a:lnTo>
                  <a:lnTo>
                    <a:pt x="7507624" y="848141"/>
                  </a:lnTo>
                  <a:lnTo>
                    <a:pt x="7557267" y="840134"/>
                  </a:lnTo>
                  <a:lnTo>
                    <a:pt x="7600383" y="817837"/>
                  </a:lnTo>
                  <a:lnTo>
                    <a:pt x="7634383" y="783838"/>
                  </a:lnTo>
                  <a:lnTo>
                    <a:pt x="7656680" y="740722"/>
                  </a:lnTo>
                  <a:lnTo>
                    <a:pt x="7664688" y="691078"/>
                  </a:lnTo>
                  <a:lnTo>
                    <a:pt x="7664688" y="157063"/>
                  </a:lnTo>
                  <a:lnTo>
                    <a:pt x="7656680" y="107419"/>
                  </a:lnTo>
                  <a:lnTo>
                    <a:pt x="7634383" y="64303"/>
                  </a:lnTo>
                  <a:lnTo>
                    <a:pt x="7600383" y="30304"/>
                  </a:lnTo>
                  <a:lnTo>
                    <a:pt x="7557267" y="8007"/>
                  </a:lnTo>
                  <a:lnTo>
                    <a:pt x="7507624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5601923" y="1518278"/>
              <a:ext cx="7665084" cy="848360"/>
            </a:xfrm>
            <a:custGeom>
              <a:avLst/>
              <a:gdLst/>
              <a:ahLst/>
              <a:cxnLst/>
              <a:rect l="l" t="t" r="r" b="b"/>
              <a:pathLst>
                <a:path w="7665084" h="848360">
                  <a:moveTo>
                    <a:pt x="157063" y="0"/>
                  </a:moveTo>
                  <a:lnTo>
                    <a:pt x="7507624" y="0"/>
                  </a:lnTo>
                  <a:lnTo>
                    <a:pt x="7557269" y="8007"/>
                  </a:lnTo>
                  <a:lnTo>
                    <a:pt x="7600384" y="30304"/>
                  </a:lnTo>
                  <a:lnTo>
                    <a:pt x="7634384" y="64303"/>
                  </a:lnTo>
                  <a:lnTo>
                    <a:pt x="7656680" y="107419"/>
                  </a:lnTo>
                  <a:lnTo>
                    <a:pt x="7664688" y="157063"/>
                  </a:lnTo>
                  <a:lnTo>
                    <a:pt x="7664688" y="691078"/>
                  </a:lnTo>
                  <a:lnTo>
                    <a:pt x="7656680" y="740722"/>
                  </a:lnTo>
                  <a:lnTo>
                    <a:pt x="7634384" y="783837"/>
                  </a:lnTo>
                  <a:lnTo>
                    <a:pt x="7600384" y="817837"/>
                  </a:lnTo>
                  <a:lnTo>
                    <a:pt x="7557269" y="840134"/>
                  </a:lnTo>
                  <a:lnTo>
                    <a:pt x="7507624" y="848141"/>
                  </a:lnTo>
                  <a:lnTo>
                    <a:pt x="157063" y="848141"/>
                  </a:lnTo>
                  <a:lnTo>
                    <a:pt x="107419" y="840134"/>
                  </a:lnTo>
                  <a:lnTo>
                    <a:pt x="64303" y="817837"/>
                  </a:lnTo>
                  <a:lnTo>
                    <a:pt x="30304" y="783837"/>
                  </a:lnTo>
                  <a:lnTo>
                    <a:pt x="8007" y="740722"/>
                  </a:lnTo>
                  <a:lnTo>
                    <a:pt x="0" y="691078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8614949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2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556622" y="564458"/>
                  </a:lnTo>
                  <a:lnTo>
                    <a:pt x="606267" y="556451"/>
                  </a:lnTo>
                  <a:lnTo>
                    <a:pt x="649382" y="534154"/>
                  </a:lnTo>
                  <a:lnTo>
                    <a:pt x="683382" y="500154"/>
                  </a:lnTo>
                  <a:lnTo>
                    <a:pt x="705678" y="457039"/>
                  </a:lnTo>
                  <a:lnTo>
                    <a:pt x="713686" y="407394"/>
                  </a:lnTo>
                  <a:lnTo>
                    <a:pt x="713686" y="157063"/>
                  </a:lnTo>
                  <a:lnTo>
                    <a:pt x="705678" y="107419"/>
                  </a:lnTo>
                  <a:lnTo>
                    <a:pt x="683382" y="64303"/>
                  </a:lnTo>
                  <a:lnTo>
                    <a:pt x="649382" y="30304"/>
                  </a:lnTo>
                  <a:lnTo>
                    <a:pt x="606267" y="8007"/>
                  </a:lnTo>
                  <a:lnTo>
                    <a:pt x="556622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8614949" y="3109852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951895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4" y="556451"/>
                  </a:lnTo>
                  <a:lnTo>
                    <a:pt x="1236189" y="534154"/>
                  </a:lnTo>
                  <a:lnTo>
                    <a:pt x="1270189" y="500154"/>
                  </a:lnTo>
                  <a:lnTo>
                    <a:pt x="1292486" y="457039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6" y="107419"/>
                  </a:lnTo>
                  <a:lnTo>
                    <a:pt x="1270189" y="64303"/>
                  </a:lnTo>
                  <a:lnTo>
                    <a:pt x="1236189" y="30304"/>
                  </a:lnTo>
                  <a:lnTo>
                    <a:pt x="1193074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9518956" y="3109852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78257" y="2366420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/>
            <p:cNvSpPr/>
            <p:nvPr/>
          </p:nvSpPr>
          <p:spPr>
            <a:xfrm>
              <a:off x="9078257" y="2366420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10139" y="1471097"/>
            <a:ext cx="801319" cy="355030"/>
            <a:chOff x="5622865" y="3099382"/>
            <a:chExt cx="1321435" cy="585470"/>
          </a:xfrm>
        </p:grpSpPr>
        <p:sp>
          <p:nvSpPr>
            <p:cNvPr id="14" name="object 14"/>
            <p:cNvSpPr/>
            <p:nvPr/>
          </p:nvSpPr>
          <p:spPr>
            <a:xfrm>
              <a:off x="563333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1"/>
                  </a:lnTo>
                  <a:lnTo>
                    <a:pt x="1236188" y="534154"/>
                  </a:lnTo>
                  <a:lnTo>
                    <a:pt x="1270188" y="500154"/>
                  </a:lnTo>
                  <a:lnTo>
                    <a:pt x="1292485" y="457039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563333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14165" y="1471097"/>
            <a:ext cx="801319" cy="355030"/>
            <a:chOff x="7113672" y="3099382"/>
            <a:chExt cx="1321435" cy="585470"/>
          </a:xfrm>
        </p:grpSpPr>
        <p:sp>
          <p:nvSpPr>
            <p:cNvPr id="17" name="object 17"/>
            <p:cNvSpPr/>
            <p:nvPr/>
          </p:nvSpPr>
          <p:spPr>
            <a:xfrm>
              <a:off x="7124143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1"/>
                  </a:lnTo>
                  <a:lnTo>
                    <a:pt x="1236188" y="534154"/>
                  </a:lnTo>
                  <a:lnTo>
                    <a:pt x="1270188" y="500154"/>
                  </a:lnTo>
                  <a:lnTo>
                    <a:pt x="1292485" y="457039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7124143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18975" y="1909804"/>
            <a:ext cx="445520" cy="355030"/>
            <a:chOff x="7121604" y="3822842"/>
            <a:chExt cx="734695" cy="585470"/>
          </a:xfrm>
        </p:grpSpPr>
        <p:sp>
          <p:nvSpPr>
            <p:cNvPr id="20" name="object 20"/>
            <p:cNvSpPr/>
            <p:nvPr/>
          </p:nvSpPr>
          <p:spPr>
            <a:xfrm>
              <a:off x="7132075" y="383331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556621" y="564458"/>
                  </a:lnTo>
                  <a:lnTo>
                    <a:pt x="606266" y="556450"/>
                  </a:lnTo>
                  <a:lnTo>
                    <a:pt x="649381" y="534153"/>
                  </a:lnTo>
                  <a:lnTo>
                    <a:pt x="683381" y="500154"/>
                  </a:lnTo>
                  <a:lnTo>
                    <a:pt x="705677" y="457038"/>
                  </a:lnTo>
                  <a:lnTo>
                    <a:pt x="713685" y="407394"/>
                  </a:lnTo>
                  <a:lnTo>
                    <a:pt x="713685" y="157063"/>
                  </a:lnTo>
                  <a:lnTo>
                    <a:pt x="705677" y="107419"/>
                  </a:lnTo>
                  <a:lnTo>
                    <a:pt x="683381" y="64303"/>
                  </a:lnTo>
                  <a:lnTo>
                    <a:pt x="649381" y="30304"/>
                  </a:lnTo>
                  <a:lnTo>
                    <a:pt x="606266" y="8007"/>
                  </a:lnTo>
                  <a:lnTo>
                    <a:pt x="55662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2075" y="383331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867162" y="1909804"/>
            <a:ext cx="801319" cy="355030"/>
            <a:chOff x="8025604" y="3822842"/>
            <a:chExt cx="1321435" cy="585470"/>
          </a:xfrm>
        </p:grpSpPr>
        <p:sp>
          <p:nvSpPr>
            <p:cNvPr id="23" name="object 23"/>
            <p:cNvSpPr/>
            <p:nvPr/>
          </p:nvSpPr>
          <p:spPr>
            <a:xfrm>
              <a:off x="8036075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0"/>
                  </a:lnTo>
                  <a:lnTo>
                    <a:pt x="1236188" y="534153"/>
                  </a:lnTo>
                  <a:lnTo>
                    <a:pt x="1270188" y="500154"/>
                  </a:lnTo>
                  <a:lnTo>
                    <a:pt x="1292485" y="457038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8036075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66382" y="1909804"/>
            <a:ext cx="801319" cy="355030"/>
            <a:chOff x="9508485" y="3822842"/>
            <a:chExt cx="1321435" cy="585470"/>
          </a:xfrm>
        </p:grpSpPr>
        <p:sp>
          <p:nvSpPr>
            <p:cNvPr id="26" name="object 26"/>
            <p:cNvSpPr/>
            <p:nvPr/>
          </p:nvSpPr>
          <p:spPr>
            <a:xfrm>
              <a:off x="951895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4" y="556450"/>
                  </a:lnTo>
                  <a:lnTo>
                    <a:pt x="1236189" y="534153"/>
                  </a:lnTo>
                  <a:lnTo>
                    <a:pt x="1270189" y="500154"/>
                  </a:lnTo>
                  <a:lnTo>
                    <a:pt x="1292486" y="457038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6" y="107419"/>
                  </a:lnTo>
                  <a:lnTo>
                    <a:pt x="1270189" y="64303"/>
                  </a:lnTo>
                  <a:lnTo>
                    <a:pt x="1236189" y="30304"/>
                  </a:lnTo>
                  <a:lnTo>
                    <a:pt x="1193074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/>
            <p:cNvSpPr/>
            <p:nvPr/>
          </p:nvSpPr>
          <p:spPr>
            <a:xfrm>
              <a:off x="951895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670406" y="1471097"/>
            <a:ext cx="801319" cy="355030"/>
            <a:chOff x="10999288" y="3099382"/>
            <a:chExt cx="1321435" cy="585470"/>
          </a:xfrm>
        </p:grpSpPr>
        <p:sp>
          <p:nvSpPr>
            <p:cNvPr id="29" name="object 29"/>
            <p:cNvSpPr/>
            <p:nvPr/>
          </p:nvSpPr>
          <p:spPr>
            <a:xfrm>
              <a:off x="11009759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20" y="556451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8" y="556451"/>
                  </a:lnTo>
                  <a:lnTo>
                    <a:pt x="1236193" y="534154"/>
                  </a:lnTo>
                  <a:lnTo>
                    <a:pt x="1270192" y="500154"/>
                  </a:lnTo>
                  <a:lnTo>
                    <a:pt x="1292487" y="457039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7" y="107419"/>
                  </a:lnTo>
                  <a:lnTo>
                    <a:pt x="1270192" y="64303"/>
                  </a:lnTo>
                  <a:lnTo>
                    <a:pt x="1236193" y="30304"/>
                  </a:lnTo>
                  <a:lnTo>
                    <a:pt x="1193078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09759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410139" y="1909804"/>
            <a:ext cx="801319" cy="355030"/>
            <a:chOff x="5622865" y="3822842"/>
            <a:chExt cx="1321435" cy="585470"/>
          </a:xfrm>
        </p:grpSpPr>
        <p:sp>
          <p:nvSpPr>
            <p:cNvPr id="32" name="object 32"/>
            <p:cNvSpPr/>
            <p:nvPr/>
          </p:nvSpPr>
          <p:spPr>
            <a:xfrm>
              <a:off x="563333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0"/>
                  </a:lnTo>
                  <a:lnTo>
                    <a:pt x="1236188" y="534153"/>
                  </a:lnTo>
                  <a:lnTo>
                    <a:pt x="1270188" y="500154"/>
                  </a:lnTo>
                  <a:lnTo>
                    <a:pt x="1292485" y="457038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3" name="object 33"/>
            <p:cNvSpPr/>
            <p:nvPr/>
          </p:nvSpPr>
          <p:spPr>
            <a:xfrm>
              <a:off x="563333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670406" y="1909804"/>
            <a:ext cx="1345031" cy="355030"/>
            <a:chOff x="10999288" y="3822842"/>
            <a:chExt cx="2218055" cy="585470"/>
          </a:xfrm>
        </p:grpSpPr>
        <p:sp>
          <p:nvSpPr>
            <p:cNvPr id="35" name="object 35"/>
            <p:cNvSpPr/>
            <p:nvPr/>
          </p:nvSpPr>
          <p:spPr>
            <a:xfrm>
              <a:off x="11009759" y="3833313"/>
              <a:ext cx="2197100" cy="564515"/>
            </a:xfrm>
            <a:custGeom>
              <a:avLst/>
              <a:gdLst/>
              <a:ahLst/>
              <a:cxnLst/>
              <a:rect l="l" t="t" r="r" b="b"/>
              <a:pathLst>
                <a:path w="2197100" h="564514">
                  <a:moveTo>
                    <a:pt x="2039508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4" y="534153"/>
                  </a:lnTo>
                  <a:lnTo>
                    <a:pt x="107420" y="556450"/>
                  </a:lnTo>
                  <a:lnTo>
                    <a:pt x="157063" y="564458"/>
                  </a:lnTo>
                  <a:lnTo>
                    <a:pt x="2039508" y="564458"/>
                  </a:lnTo>
                  <a:lnTo>
                    <a:pt x="2089151" y="556450"/>
                  </a:lnTo>
                  <a:lnTo>
                    <a:pt x="2132266" y="534153"/>
                  </a:lnTo>
                  <a:lnTo>
                    <a:pt x="2166266" y="500154"/>
                  </a:lnTo>
                  <a:lnTo>
                    <a:pt x="2188564" y="457038"/>
                  </a:lnTo>
                  <a:lnTo>
                    <a:pt x="2196571" y="407394"/>
                  </a:lnTo>
                  <a:lnTo>
                    <a:pt x="2196571" y="157063"/>
                  </a:lnTo>
                  <a:lnTo>
                    <a:pt x="2188564" y="107419"/>
                  </a:lnTo>
                  <a:lnTo>
                    <a:pt x="2166266" y="64303"/>
                  </a:lnTo>
                  <a:lnTo>
                    <a:pt x="2132266" y="30304"/>
                  </a:lnTo>
                  <a:lnTo>
                    <a:pt x="2089151" y="8007"/>
                  </a:lnTo>
                  <a:lnTo>
                    <a:pt x="2039508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1009759" y="3833313"/>
              <a:ext cx="2197100" cy="564515"/>
            </a:xfrm>
            <a:custGeom>
              <a:avLst/>
              <a:gdLst/>
              <a:ahLst/>
              <a:cxnLst/>
              <a:rect l="l" t="t" r="r" b="b"/>
              <a:pathLst>
                <a:path w="2197100" h="564514">
                  <a:moveTo>
                    <a:pt x="157063" y="0"/>
                  </a:moveTo>
                  <a:lnTo>
                    <a:pt x="2039499" y="0"/>
                  </a:lnTo>
                  <a:lnTo>
                    <a:pt x="2089143" y="8007"/>
                  </a:lnTo>
                  <a:lnTo>
                    <a:pt x="2132258" y="30304"/>
                  </a:lnTo>
                  <a:lnTo>
                    <a:pt x="2166258" y="64303"/>
                  </a:lnTo>
                  <a:lnTo>
                    <a:pt x="2188555" y="107419"/>
                  </a:lnTo>
                  <a:lnTo>
                    <a:pt x="2196562" y="157063"/>
                  </a:lnTo>
                  <a:lnTo>
                    <a:pt x="2196562" y="407395"/>
                  </a:lnTo>
                  <a:lnTo>
                    <a:pt x="2188555" y="457039"/>
                  </a:lnTo>
                  <a:lnTo>
                    <a:pt x="2166258" y="500154"/>
                  </a:lnTo>
                  <a:lnTo>
                    <a:pt x="2132258" y="534154"/>
                  </a:lnTo>
                  <a:lnTo>
                    <a:pt x="2089143" y="556451"/>
                  </a:lnTo>
                  <a:lnTo>
                    <a:pt x="203949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574436" y="1471097"/>
            <a:ext cx="445520" cy="355030"/>
            <a:chOff x="12490101" y="3099382"/>
            <a:chExt cx="734695" cy="585470"/>
          </a:xfrm>
        </p:grpSpPr>
        <p:sp>
          <p:nvSpPr>
            <p:cNvPr id="38" name="object 38"/>
            <p:cNvSpPr/>
            <p:nvPr/>
          </p:nvSpPr>
          <p:spPr>
            <a:xfrm>
              <a:off x="12500572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1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20" y="556451"/>
                  </a:lnTo>
                  <a:lnTo>
                    <a:pt x="157063" y="564458"/>
                  </a:lnTo>
                  <a:lnTo>
                    <a:pt x="556621" y="564458"/>
                  </a:lnTo>
                  <a:lnTo>
                    <a:pt x="606264" y="556451"/>
                  </a:lnTo>
                  <a:lnTo>
                    <a:pt x="649380" y="534154"/>
                  </a:lnTo>
                  <a:lnTo>
                    <a:pt x="683380" y="500154"/>
                  </a:lnTo>
                  <a:lnTo>
                    <a:pt x="705677" y="457039"/>
                  </a:lnTo>
                  <a:lnTo>
                    <a:pt x="713685" y="407394"/>
                  </a:lnTo>
                  <a:lnTo>
                    <a:pt x="713685" y="157063"/>
                  </a:lnTo>
                  <a:lnTo>
                    <a:pt x="705677" y="107419"/>
                  </a:lnTo>
                  <a:lnTo>
                    <a:pt x="683380" y="64303"/>
                  </a:lnTo>
                  <a:lnTo>
                    <a:pt x="649380" y="30304"/>
                  </a:lnTo>
                  <a:lnTo>
                    <a:pt x="606264" y="8007"/>
                  </a:lnTo>
                  <a:lnTo>
                    <a:pt x="55662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9" name="object 39"/>
            <p:cNvSpPr/>
            <p:nvPr/>
          </p:nvSpPr>
          <p:spPr>
            <a:xfrm>
              <a:off x="12500572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14495" y="2841844"/>
            <a:ext cx="2738579" cy="185061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1409719" marR="3081" algn="ctr">
              <a:lnSpc>
                <a:spcPct val="100400"/>
              </a:lnSpc>
              <a:spcBef>
                <a:spcPts val="76"/>
              </a:spcBef>
            </a:pPr>
            <a:r>
              <a:rPr sz="1577" b="1" dirty="0">
                <a:latin typeface="Myriad Pro Cond"/>
                <a:cs typeface="Myriad Pro Cond"/>
              </a:rPr>
              <a:t>Parallel</a:t>
            </a:r>
            <a:r>
              <a:rPr sz="1577" b="1" spc="3" dirty="0">
                <a:latin typeface="Myriad Pro Cond"/>
                <a:cs typeface="Myriad Pro Cond"/>
              </a:rPr>
              <a:t> </a:t>
            </a:r>
            <a:r>
              <a:rPr sz="1577" b="1" dirty="0">
                <a:latin typeface="Myriad Pro Cond"/>
                <a:cs typeface="Myriad Pro Cond"/>
              </a:rPr>
              <a:t>Threads</a:t>
            </a:r>
            <a:r>
              <a:rPr sz="1577" b="1" spc="27" dirty="0">
                <a:latin typeface="Myriad Pro Cond"/>
                <a:cs typeface="Myriad Pro Cond"/>
              </a:rPr>
              <a:t> </a:t>
            </a:r>
            <a:r>
              <a:rPr sz="1577" b="1" spc="-15" dirty="0">
                <a:latin typeface="Myriad Pro Cond"/>
                <a:cs typeface="Myriad Pro Cond"/>
              </a:rPr>
              <a:t>** </a:t>
            </a:r>
            <a:r>
              <a:rPr sz="1577" b="1" spc="-6" dirty="0">
                <a:latin typeface="Myriad Pro Cond"/>
                <a:cs typeface="Myriad Pro Cond"/>
              </a:rPr>
              <a:t>(“workers”)</a:t>
            </a:r>
            <a:endParaRPr sz="1577" dirty="0">
              <a:latin typeface="Myriad Pro Cond"/>
              <a:cs typeface="Myriad Pro Cond"/>
            </a:endParaRPr>
          </a:p>
          <a:p>
            <a:pPr marL="1460548" marR="85484" algn="ctr">
              <a:lnSpc>
                <a:spcPct val="100400"/>
              </a:lnSpc>
              <a:spcBef>
                <a:spcPts val="1498"/>
              </a:spcBef>
            </a:pPr>
            <a:endParaRPr lang="en-US" sz="1577" b="1" dirty="0" smtClean="0">
              <a:latin typeface="Myriad Pro Cond"/>
              <a:cs typeface="Myriad Pro Cond"/>
            </a:endParaRPr>
          </a:p>
          <a:p>
            <a:pPr marL="1460548" marR="85484" algn="ctr">
              <a:lnSpc>
                <a:spcPct val="100400"/>
              </a:lnSpc>
              <a:spcBef>
                <a:spcPts val="1498"/>
              </a:spcBef>
            </a:pPr>
            <a:r>
              <a:rPr sz="1577" b="1" dirty="0" smtClean="0">
                <a:latin typeface="Myriad Pro Cond"/>
                <a:cs typeface="Myriad Pro Cond"/>
              </a:rPr>
              <a:t>Parallel</a:t>
            </a:r>
            <a:r>
              <a:rPr sz="1577" b="1" spc="21" dirty="0" smtClean="0">
                <a:latin typeface="Myriad Pro Cond"/>
                <a:cs typeface="Myriad Pro Cond"/>
              </a:rPr>
              <a:t> </a:t>
            </a:r>
            <a:r>
              <a:rPr sz="1577" b="1" spc="-6" dirty="0">
                <a:latin typeface="Myriad Pro Cond"/>
                <a:cs typeface="Myriad Pro Cond"/>
              </a:rPr>
              <a:t>program (communicating threads)</a:t>
            </a:r>
            <a:endParaRPr sz="1577" dirty="0">
              <a:latin typeface="Myriad Pro Cond"/>
              <a:cs typeface="Myriad Pro Cond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206953" y="2805164"/>
            <a:ext cx="444750" cy="444750"/>
            <a:chOff x="5287797" y="5299357"/>
            <a:chExt cx="733425" cy="733425"/>
          </a:xfrm>
        </p:grpSpPr>
        <p:sp>
          <p:nvSpPr>
            <p:cNvPr id="42" name="object 42"/>
            <p:cNvSpPr/>
            <p:nvPr/>
          </p:nvSpPr>
          <p:spPr>
            <a:xfrm>
              <a:off x="5298267" y="530982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8267" y="530982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860957" y="2804504"/>
            <a:ext cx="444750" cy="444750"/>
            <a:chOff x="6366298" y="5298268"/>
            <a:chExt cx="733425" cy="733425"/>
          </a:xfrm>
        </p:grpSpPr>
        <p:sp>
          <p:nvSpPr>
            <p:cNvPr id="45" name="object 45"/>
            <p:cNvSpPr/>
            <p:nvPr/>
          </p:nvSpPr>
          <p:spPr>
            <a:xfrm>
              <a:off x="6376769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6" name="object 46"/>
            <p:cNvSpPr/>
            <p:nvPr/>
          </p:nvSpPr>
          <p:spPr>
            <a:xfrm>
              <a:off x="6376769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514961" y="2804504"/>
            <a:ext cx="444750" cy="444750"/>
            <a:chOff x="7444799" y="5298268"/>
            <a:chExt cx="733425" cy="733425"/>
          </a:xfrm>
        </p:grpSpPr>
        <p:sp>
          <p:nvSpPr>
            <p:cNvPr id="48" name="object 48"/>
            <p:cNvSpPr/>
            <p:nvPr/>
          </p:nvSpPr>
          <p:spPr>
            <a:xfrm>
              <a:off x="7455270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9" name="object 49"/>
            <p:cNvSpPr/>
            <p:nvPr/>
          </p:nvSpPr>
          <p:spPr>
            <a:xfrm>
              <a:off x="7455270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168965" y="2804504"/>
            <a:ext cx="444750" cy="444750"/>
            <a:chOff x="8523300" y="5298268"/>
            <a:chExt cx="733425" cy="733425"/>
          </a:xfrm>
        </p:grpSpPr>
        <p:sp>
          <p:nvSpPr>
            <p:cNvPr id="51" name="object 51"/>
            <p:cNvSpPr/>
            <p:nvPr/>
          </p:nvSpPr>
          <p:spPr>
            <a:xfrm>
              <a:off x="8533771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2" name="object 52"/>
            <p:cNvSpPr/>
            <p:nvPr/>
          </p:nvSpPr>
          <p:spPr>
            <a:xfrm>
              <a:off x="8533771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5822969" y="2804504"/>
            <a:ext cx="444750" cy="444750"/>
            <a:chOff x="9601802" y="5298268"/>
            <a:chExt cx="733425" cy="733425"/>
          </a:xfrm>
        </p:grpSpPr>
        <p:sp>
          <p:nvSpPr>
            <p:cNvPr id="54" name="object 54"/>
            <p:cNvSpPr/>
            <p:nvPr/>
          </p:nvSpPr>
          <p:spPr>
            <a:xfrm>
              <a:off x="96122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5" name="object 55"/>
            <p:cNvSpPr/>
            <p:nvPr/>
          </p:nvSpPr>
          <p:spPr>
            <a:xfrm>
              <a:off x="96122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476973" y="2804504"/>
            <a:ext cx="444750" cy="444750"/>
            <a:chOff x="10680303" y="5298268"/>
            <a:chExt cx="733425" cy="733425"/>
          </a:xfrm>
        </p:grpSpPr>
        <p:sp>
          <p:nvSpPr>
            <p:cNvPr id="57" name="object 57"/>
            <p:cNvSpPr/>
            <p:nvPr/>
          </p:nvSpPr>
          <p:spPr>
            <a:xfrm>
              <a:off x="106907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8" name="object 58"/>
            <p:cNvSpPr/>
            <p:nvPr/>
          </p:nvSpPr>
          <p:spPr>
            <a:xfrm>
              <a:off x="106907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130977" y="2804504"/>
            <a:ext cx="444750" cy="444750"/>
            <a:chOff x="11758803" y="5298268"/>
            <a:chExt cx="733425" cy="733425"/>
          </a:xfrm>
        </p:grpSpPr>
        <p:sp>
          <p:nvSpPr>
            <p:cNvPr id="60" name="object 60"/>
            <p:cNvSpPr/>
            <p:nvPr/>
          </p:nvSpPr>
          <p:spPr>
            <a:xfrm>
              <a:off x="117692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692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7784981" y="2804504"/>
            <a:ext cx="444750" cy="444750"/>
            <a:chOff x="12837305" y="5298268"/>
            <a:chExt cx="733425" cy="733425"/>
          </a:xfrm>
        </p:grpSpPr>
        <p:sp>
          <p:nvSpPr>
            <p:cNvPr id="63" name="object 63"/>
            <p:cNvSpPr/>
            <p:nvPr/>
          </p:nvSpPr>
          <p:spPr>
            <a:xfrm>
              <a:off x="12847776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4" name="object 64"/>
            <p:cNvSpPr/>
            <p:nvPr/>
          </p:nvSpPr>
          <p:spPr>
            <a:xfrm>
              <a:off x="12847776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3200599" y="4010914"/>
            <a:ext cx="5022782" cy="445135"/>
            <a:chOff x="5277319" y="7287729"/>
            <a:chExt cx="8282940" cy="734060"/>
          </a:xfrm>
        </p:grpSpPr>
        <p:sp>
          <p:nvSpPr>
            <p:cNvPr id="66" name="object 66"/>
            <p:cNvSpPr/>
            <p:nvPr/>
          </p:nvSpPr>
          <p:spPr>
            <a:xfrm>
              <a:off x="5287797" y="7299296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7" name="object 67"/>
            <p:cNvSpPr/>
            <p:nvPr/>
          </p:nvSpPr>
          <p:spPr>
            <a:xfrm>
              <a:off x="5287797" y="7299296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8" name="object 68"/>
            <p:cNvSpPr/>
            <p:nvPr/>
          </p:nvSpPr>
          <p:spPr>
            <a:xfrm>
              <a:off x="6366298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9" name="object 69"/>
            <p:cNvSpPr/>
            <p:nvPr/>
          </p:nvSpPr>
          <p:spPr>
            <a:xfrm>
              <a:off x="6366298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0" name="object 70"/>
            <p:cNvSpPr/>
            <p:nvPr/>
          </p:nvSpPr>
          <p:spPr>
            <a:xfrm>
              <a:off x="7444799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1" name="object 71"/>
            <p:cNvSpPr/>
            <p:nvPr/>
          </p:nvSpPr>
          <p:spPr>
            <a:xfrm>
              <a:off x="7444799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2" name="object 72"/>
            <p:cNvSpPr/>
            <p:nvPr/>
          </p:nvSpPr>
          <p:spPr>
            <a:xfrm>
              <a:off x="8523300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3" name="object 73"/>
            <p:cNvSpPr/>
            <p:nvPr/>
          </p:nvSpPr>
          <p:spPr>
            <a:xfrm>
              <a:off x="8523300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4" name="object 74"/>
            <p:cNvSpPr/>
            <p:nvPr/>
          </p:nvSpPr>
          <p:spPr>
            <a:xfrm>
              <a:off x="9601801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5" name="object 75"/>
            <p:cNvSpPr/>
            <p:nvPr/>
          </p:nvSpPr>
          <p:spPr>
            <a:xfrm>
              <a:off x="9601801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6" name="object 76"/>
            <p:cNvSpPr/>
            <p:nvPr/>
          </p:nvSpPr>
          <p:spPr>
            <a:xfrm>
              <a:off x="10680303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7" name="object 77"/>
            <p:cNvSpPr/>
            <p:nvPr/>
          </p:nvSpPr>
          <p:spPr>
            <a:xfrm>
              <a:off x="10680303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8" name="object 78"/>
            <p:cNvSpPr/>
            <p:nvPr/>
          </p:nvSpPr>
          <p:spPr>
            <a:xfrm>
              <a:off x="11758804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9" name="object 79"/>
            <p:cNvSpPr/>
            <p:nvPr/>
          </p:nvSpPr>
          <p:spPr>
            <a:xfrm>
              <a:off x="11758804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0" name="object 80"/>
            <p:cNvSpPr/>
            <p:nvPr/>
          </p:nvSpPr>
          <p:spPr>
            <a:xfrm>
              <a:off x="12837305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1" name="object 81"/>
            <p:cNvSpPr/>
            <p:nvPr/>
          </p:nvSpPr>
          <p:spPr>
            <a:xfrm>
              <a:off x="12837305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769738" y="5372182"/>
            <a:ext cx="1198321" cy="49511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marR="3081" indent="139008">
              <a:lnSpc>
                <a:spcPct val="100400"/>
              </a:lnSpc>
              <a:spcBef>
                <a:spcPts val="76"/>
              </a:spcBef>
            </a:pPr>
            <a:r>
              <a:rPr sz="1577" b="1" dirty="0">
                <a:latin typeface="Myriad Pro Cond"/>
                <a:cs typeface="Myriad Pro Cond"/>
              </a:rPr>
              <a:t>Execution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21" dirty="0">
                <a:latin typeface="Myriad Pro Cond"/>
                <a:cs typeface="Myriad Pro Cond"/>
              </a:rPr>
              <a:t>on </a:t>
            </a:r>
            <a:r>
              <a:rPr sz="1577" b="1" dirty="0">
                <a:latin typeface="Myriad Pro Cond"/>
                <a:cs typeface="Myriad Pro Cond"/>
              </a:rPr>
              <a:t>parallel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6" dirty="0">
                <a:latin typeface="Myriad Pro Cond"/>
                <a:cs typeface="Myriad Pro Cond"/>
              </a:rPr>
              <a:t>machine</a:t>
            </a:r>
            <a:endParaRPr sz="1577">
              <a:latin typeface="Myriad Pro Cond"/>
              <a:cs typeface="Myriad Pro Cond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499142" y="2328287"/>
            <a:ext cx="444750" cy="432042"/>
            <a:chOff x="9067786" y="4512951"/>
            <a:chExt cx="733425" cy="712470"/>
          </a:xfrm>
        </p:grpSpPr>
        <p:sp>
          <p:nvSpPr>
            <p:cNvPr id="84" name="object 84"/>
            <p:cNvSpPr/>
            <p:nvPr/>
          </p:nvSpPr>
          <p:spPr>
            <a:xfrm>
              <a:off x="9078257" y="4523422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5" name="object 85"/>
            <p:cNvSpPr/>
            <p:nvPr/>
          </p:nvSpPr>
          <p:spPr>
            <a:xfrm>
              <a:off x="9078257" y="4523422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889211" y="415719"/>
            <a:ext cx="5609621" cy="2262016"/>
          </a:xfrm>
          <a:prstGeom prst="rect">
            <a:avLst/>
          </a:prstGeom>
        </p:spPr>
        <p:txBody>
          <a:bodyPr vert="horz" wrap="square" lIns="0" tIns="185216" rIns="0" bIns="0" rtlCol="0">
            <a:spAutoFit/>
          </a:bodyPr>
          <a:lstStyle/>
          <a:p>
            <a:pPr marL="3097070">
              <a:spcBef>
                <a:spcPts val="1458"/>
              </a:spcBef>
            </a:pPr>
            <a:r>
              <a:rPr sz="2001" b="1" dirty="0">
                <a:latin typeface="Myriad Pro Cond"/>
                <a:cs typeface="Myriad Pro Cond"/>
              </a:rPr>
              <a:t>Problem</a:t>
            </a:r>
            <a:r>
              <a:rPr sz="2001" b="1" spc="-49" dirty="0">
                <a:latin typeface="Myriad Pro Cond"/>
                <a:cs typeface="Myriad Pro Cond"/>
              </a:rPr>
              <a:t> </a:t>
            </a:r>
            <a:r>
              <a:rPr sz="2001" b="1" dirty="0">
                <a:latin typeface="Myriad Pro Cond"/>
                <a:cs typeface="Myriad Pro Cond"/>
              </a:rPr>
              <a:t>to</a:t>
            </a:r>
            <a:r>
              <a:rPr sz="2001" b="1" spc="-49" dirty="0">
                <a:latin typeface="Myriad Pro Cond"/>
                <a:cs typeface="Myriad Pro Cond"/>
              </a:rPr>
              <a:t> </a:t>
            </a:r>
            <a:r>
              <a:rPr sz="2001" b="1" spc="-12" dirty="0">
                <a:latin typeface="Myriad Pro Cond"/>
                <a:cs typeface="Myriad Pro Cond"/>
              </a:rPr>
              <a:t>solve</a:t>
            </a:r>
            <a:endParaRPr sz="2001" dirty="0">
              <a:latin typeface="Myriad Pro Cond"/>
              <a:cs typeface="Myriad Pro Cond"/>
            </a:endParaRPr>
          </a:p>
          <a:p>
            <a:pPr marL="4282682">
              <a:spcBef>
                <a:spcPts val="1398"/>
              </a:spcBef>
            </a:pPr>
            <a:r>
              <a:rPr sz="2001" b="1" spc="-6" dirty="0">
                <a:latin typeface="Myriad Pro Cond"/>
                <a:cs typeface="Myriad Pro Cond"/>
              </a:rPr>
              <a:t>Decomposition</a:t>
            </a:r>
            <a:endParaRPr sz="2001" dirty="0">
              <a:latin typeface="Myriad Pro Cond"/>
              <a:cs typeface="Myriad Pro Cond"/>
            </a:endParaRPr>
          </a:p>
          <a:p>
            <a:pPr marL="7701" marR="4602285" indent="33116" algn="just">
              <a:lnSpc>
                <a:spcPct val="100400"/>
              </a:lnSpc>
              <a:spcBef>
                <a:spcPts val="646"/>
              </a:spcBef>
            </a:pPr>
            <a:r>
              <a:rPr sz="1577" b="1" spc="-6" dirty="0">
                <a:latin typeface="Myriad Pro Cond"/>
                <a:cs typeface="Myriad Pro Cond"/>
              </a:rPr>
              <a:t>Subproblems </a:t>
            </a:r>
            <a:r>
              <a:rPr sz="1577" b="1" dirty="0">
                <a:latin typeface="Myriad Pro Cond"/>
                <a:cs typeface="Myriad Pro Cond"/>
              </a:rPr>
              <a:t>(a.k.a.</a:t>
            </a:r>
            <a:r>
              <a:rPr sz="1577" b="1" spc="-18" dirty="0">
                <a:latin typeface="Myriad Pro Cond"/>
                <a:cs typeface="Myriad Pro Cond"/>
              </a:rPr>
              <a:t> </a:t>
            </a:r>
            <a:r>
              <a:rPr sz="1577" b="1" spc="-24" dirty="0">
                <a:latin typeface="Myriad Pro Cond"/>
                <a:cs typeface="Myriad Pro Cond"/>
              </a:rPr>
              <a:t>“tasks”, </a:t>
            </a:r>
            <a:r>
              <a:rPr sz="1577" b="1" dirty="0">
                <a:latin typeface="Myriad Pro Cond"/>
                <a:cs typeface="Myriad Pro Cond"/>
              </a:rPr>
              <a:t>“work</a:t>
            </a:r>
            <a:r>
              <a:rPr sz="1577" b="1" spc="-3" dirty="0">
                <a:latin typeface="Myriad Pro Cond"/>
                <a:cs typeface="Myriad Pro Cond"/>
              </a:rPr>
              <a:t> </a:t>
            </a:r>
            <a:r>
              <a:rPr sz="1577" b="1" dirty="0">
                <a:latin typeface="Myriad Pro Cond"/>
                <a:cs typeface="Myriad Pro Cond"/>
              </a:rPr>
              <a:t>to</a:t>
            </a:r>
            <a:r>
              <a:rPr sz="1577" b="1" spc="-3" dirty="0">
                <a:latin typeface="Myriad Pro Cond"/>
                <a:cs typeface="Myriad Pro Cond"/>
              </a:rPr>
              <a:t> </a:t>
            </a:r>
            <a:r>
              <a:rPr sz="1577" b="1" spc="-12" dirty="0">
                <a:latin typeface="Myriad Pro Cond"/>
                <a:cs typeface="Myriad Pro Cond"/>
              </a:rPr>
              <a:t>do”)</a:t>
            </a:r>
            <a:endParaRPr sz="1577" dirty="0">
              <a:latin typeface="Myriad Pro Cond"/>
              <a:cs typeface="Myriad Pro Cond"/>
            </a:endParaRPr>
          </a:p>
          <a:p>
            <a:pPr marL="4282682">
              <a:spcBef>
                <a:spcPts val="1304"/>
              </a:spcBef>
            </a:pPr>
            <a:r>
              <a:rPr sz="2001" b="1" spc="-6" dirty="0">
                <a:latin typeface="Myriad Pro Cond"/>
                <a:cs typeface="Myriad Pro Cond"/>
              </a:rPr>
              <a:t>Assignment</a:t>
            </a:r>
            <a:endParaRPr sz="2001" dirty="0">
              <a:latin typeface="Myriad Pro Cond"/>
              <a:cs typeface="Myriad Pro Cond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499142" y="3299768"/>
            <a:ext cx="444750" cy="666932"/>
            <a:chOff x="9067786" y="6114996"/>
            <a:chExt cx="733425" cy="1099820"/>
          </a:xfrm>
        </p:grpSpPr>
        <p:sp>
          <p:nvSpPr>
            <p:cNvPr id="88" name="object 88"/>
            <p:cNvSpPr/>
            <p:nvPr/>
          </p:nvSpPr>
          <p:spPr>
            <a:xfrm>
              <a:off x="9078257" y="6125467"/>
              <a:ext cx="712470" cy="1078865"/>
            </a:xfrm>
            <a:custGeom>
              <a:avLst/>
              <a:gdLst/>
              <a:ahLst/>
              <a:cxnLst/>
              <a:rect l="l" t="t" r="r" b="b"/>
              <a:pathLst>
                <a:path w="712470" h="1078865">
                  <a:moveTo>
                    <a:pt x="564951" y="0"/>
                  </a:moveTo>
                  <a:lnTo>
                    <a:pt x="147068" y="0"/>
                  </a:lnTo>
                  <a:lnTo>
                    <a:pt x="147068" y="815463"/>
                  </a:lnTo>
                  <a:lnTo>
                    <a:pt x="0" y="815463"/>
                  </a:lnTo>
                  <a:lnTo>
                    <a:pt x="356010" y="1078501"/>
                  </a:lnTo>
                  <a:lnTo>
                    <a:pt x="712020" y="815463"/>
                  </a:lnTo>
                  <a:lnTo>
                    <a:pt x="564951" y="815463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9" name="object 89"/>
            <p:cNvSpPr/>
            <p:nvPr/>
          </p:nvSpPr>
          <p:spPr>
            <a:xfrm>
              <a:off x="9078257" y="6125467"/>
              <a:ext cx="712470" cy="1078865"/>
            </a:xfrm>
            <a:custGeom>
              <a:avLst/>
              <a:gdLst/>
              <a:ahLst/>
              <a:cxnLst/>
              <a:rect l="l" t="t" r="r" b="b"/>
              <a:pathLst>
                <a:path w="712470" h="1078865">
                  <a:moveTo>
                    <a:pt x="147069" y="815462"/>
                  </a:moveTo>
                  <a:lnTo>
                    <a:pt x="0" y="815462"/>
                  </a:lnTo>
                  <a:lnTo>
                    <a:pt x="356010" y="1078501"/>
                  </a:lnTo>
                  <a:lnTo>
                    <a:pt x="712020" y="815462"/>
                  </a:lnTo>
                  <a:lnTo>
                    <a:pt x="564951" y="815462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815462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5035624" y="4518883"/>
            <a:ext cx="1335019" cy="1866793"/>
            <a:chOff x="8303411" y="8125407"/>
            <a:chExt cx="2201545" cy="3078480"/>
          </a:xfrm>
        </p:grpSpPr>
        <p:sp>
          <p:nvSpPr>
            <p:cNvPr id="91" name="object 91"/>
            <p:cNvSpPr/>
            <p:nvPr/>
          </p:nvSpPr>
          <p:spPr>
            <a:xfrm>
              <a:off x="9067786" y="8135878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5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2" name="object 92"/>
            <p:cNvSpPr/>
            <p:nvPr/>
          </p:nvSpPr>
          <p:spPr>
            <a:xfrm>
              <a:off x="9067786" y="8135878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5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93" name="object 9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3411" y="8864506"/>
              <a:ext cx="2201178" cy="2338752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6164493" y="3361912"/>
            <a:ext cx="1219885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b="1" spc="-6" dirty="0">
                <a:latin typeface="Myriad Pro Cond"/>
                <a:cs typeface="Myriad Pro Cond"/>
              </a:rPr>
              <a:t>Orchestration</a:t>
            </a:r>
            <a:endParaRPr sz="2001">
              <a:latin typeface="Myriad Pro Cond"/>
              <a:cs typeface="Myriad Pro Con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164493" y="4536580"/>
            <a:ext cx="799009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b="1" spc="-6" dirty="0">
                <a:latin typeface="Myriad Pro Cond"/>
                <a:cs typeface="Myriad Pro Cond"/>
              </a:rPr>
              <a:t>Mapping</a:t>
            </a:r>
            <a:endParaRPr sz="2001">
              <a:latin typeface="Myriad Pro Cond"/>
              <a:cs typeface="Myriad Pro Cond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3307827" y="3759013"/>
            <a:ext cx="5057053" cy="977679"/>
            <a:chOff x="5454146" y="6872325"/>
            <a:chExt cx="8339455" cy="1612265"/>
          </a:xfrm>
        </p:grpSpPr>
        <p:sp>
          <p:nvSpPr>
            <p:cNvPr id="97" name="object 97"/>
            <p:cNvSpPr/>
            <p:nvPr/>
          </p:nvSpPr>
          <p:spPr>
            <a:xfrm>
              <a:off x="5652912" y="7045894"/>
              <a:ext cx="1049020" cy="280670"/>
            </a:xfrm>
            <a:custGeom>
              <a:avLst/>
              <a:gdLst/>
              <a:ahLst/>
              <a:cxnLst/>
              <a:rect l="l" t="t" r="r" b="b"/>
              <a:pathLst>
                <a:path w="1049020" h="280670">
                  <a:moveTo>
                    <a:pt x="0" y="280538"/>
                  </a:moveTo>
                  <a:lnTo>
                    <a:pt x="0" y="0"/>
                  </a:lnTo>
                  <a:lnTo>
                    <a:pt x="1049008" y="0"/>
                  </a:lnTo>
                  <a:lnTo>
                    <a:pt x="1049008" y="147239"/>
                  </a:lnTo>
                  <a:lnTo>
                    <a:pt x="1049008" y="15771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8" name="object 98"/>
            <p:cNvSpPr/>
            <p:nvPr/>
          </p:nvSpPr>
          <p:spPr>
            <a:xfrm>
              <a:off x="6651661" y="719313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9" name="object 99"/>
            <p:cNvSpPr/>
            <p:nvPr/>
          </p:nvSpPr>
          <p:spPr>
            <a:xfrm>
              <a:off x="5636522" y="8031168"/>
              <a:ext cx="1082040" cy="230504"/>
            </a:xfrm>
            <a:custGeom>
              <a:avLst/>
              <a:gdLst/>
              <a:ahLst/>
              <a:cxnLst/>
              <a:rect l="l" t="t" r="r" b="b"/>
              <a:pathLst>
                <a:path w="1082040" h="230504">
                  <a:moveTo>
                    <a:pt x="1081688" y="0"/>
                  </a:moveTo>
                  <a:lnTo>
                    <a:pt x="1081688" y="230033"/>
                  </a:lnTo>
                  <a:lnTo>
                    <a:pt x="0" y="230033"/>
                  </a:lnTo>
                  <a:lnTo>
                    <a:pt x="0" y="98196"/>
                  </a:lnTo>
                  <a:lnTo>
                    <a:pt x="0" y="87725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586262" y="8028845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062385" y="7654216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60414" y="0"/>
                  </a:lnTo>
                  <a:lnTo>
                    <a:pt x="27088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322799" y="76039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397498" y="7654216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307448" y="76039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832677" y="7015037"/>
              <a:ext cx="1065530" cy="295275"/>
            </a:xfrm>
            <a:custGeom>
              <a:avLst/>
              <a:gdLst/>
              <a:ahLst/>
              <a:cxnLst/>
              <a:rect l="l" t="t" r="r" b="b"/>
              <a:pathLst>
                <a:path w="1065529" h="295275">
                  <a:moveTo>
                    <a:pt x="1065298" y="295005"/>
                  </a:moveTo>
                  <a:lnTo>
                    <a:pt x="1065298" y="0"/>
                  </a:lnTo>
                  <a:lnTo>
                    <a:pt x="0" y="0"/>
                  </a:lnTo>
                  <a:lnTo>
                    <a:pt x="0" y="162218"/>
                  </a:lnTo>
                  <a:lnTo>
                    <a:pt x="0" y="17268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782417" y="71772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477703" y="7637827"/>
              <a:ext cx="272415" cy="0"/>
            </a:xfrm>
            <a:custGeom>
              <a:avLst/>
              <a:gdLst/>
              <a:ahLst/>
              <a:cxnLst/>
              <a:rect l="l" t="t" r="r" b="b"/>
              <a:pathLst>
                <a:path w="272415">
                  <a:moveTo>
                    <a:pt x="272000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387653" y="758756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946885" y="7096354"/>
              <a:ext cx="1033144" cy="213995"/>
            </a:xfrm>
            <a:custGeom>
              <a:avLst/>
              <a:gdLst/>
              <a:ahLst/>
              <a:cxnLst/>
              <a:rect l="l" t="t" r="r" b="b"/>
              <a:pathLst>
                <a:path w="1033145" h="213995">
                  <a:moveTo>
                    <a:pt x="0" y="213689"/>
                  </a:moveTo>
                  <a:lnTo>
                    <a:pt x="0" y="0"/>
                  </a:lnTo>
                  <a:lnTo>
                    <a:pt x="1032640" y="0"/>
                  </a:lnTo>
                  <a:lnTo>
                    <a:pt x="1032640" y="80390"/>
                  </a:lnTo>
                  <a:lnTo>
                    <a:pt x="1032640" y="90861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929269" y="7176744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1028240" y="8014779"/>
              <a:ext cx="2115185" cy="167640"/>
            </a:xfrm>
            <a:custGeom>
              <a:avLst/>
              <a:gdLst/>
              <a:ahLst/>
              <a:cxnLst/>
              <a:rect l="l" t="t" r="r" b="b"/>
              <a:pathLst>
                <a:path w="2115184" h="167640">
                  <a:moveTo>
                    <a:pt x="0" y="0"/>
                  </a:moveTo>
                  <a:lnTo>
                    <a:pt x="0" y="167533"/>
                  </a:lnTo>
                  <a:lnTo>
                    <a:pt x="2115118" y="167534"/>
                  </a:lnTo>
                  <a:lnTo>
                    <a:pt x="2115118" y="100520"/>
                  </a:lnTo>
                  <a:lnTo>
                    <a:pt x="2115118" y="9004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093099" y="801477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110260" y="7079964"/>
              <a:ext cx="1066800" cy="213995"/>
            </a:xfrm>
            <a:custGeom>
              <a:avLst/>
              <a:gdLst/>
              <a:ahLst/>
              <a:cxnLst/>
              <a:rect l="l" t="t" r="r" b="b"/>
              <a:pathLst>
                <a:path w="1066800" h="213995">
                  <a:moveTo>
                    <a:pt x="0" y="213690"/>
                  </a:moveTo>
                  <a:lnTo>
                    <a:pt x="0" y="0"/>
                  </a:lnTo>
                  <a:lnTo>
                    <a:pt x="1066404" y="0"/>
                  </a:lnTo>
                  <a:lnTo>
                    <a:pt x="1066404" y="96783"/>
                  </a:lnTo>
                  <a:lnTo>
                    <a:pt x="1066404" y="107254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126406" y="717674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504406" y="8031168"/>
              <a:ext cx="3344545" cy="442595"/>
            </a:xfrm>
            <a:custGeom>
              <a:avLst/>
              <a:gdLst/>
              <a:ahLst/>
              <a:cxnLst/>
              <a:rect l="l" t="t" r="r" b="b"/>
              <a:pathLst>
                <a:path w="3344545" h="442595">
                  <a:moveTo>
                    <a:pt x="3344402" y="0"/>
                  </a:moveTo>
                  <a:lnTo>
                    <a:pt x="3344402" y="442508"/>
                  </a:lnTo>
                  <a:lnTo>
                    <a:pt x="0" y="442508"/>
                  </a:lnTo>
                  <a:lnTo>
                    <a:pt x="0" y="83874"/>
                  </a:lnTo>
                  <a:lnTo>
                    <a:pt x="0" y="73403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54146" y="8014522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816546" y="8014324"/>
              <a:ext cx="967105" cy="377825"/>
            </a:xfrm>
            <a:custGeom>
              <a:avLst/>
              <a:gdLst/>
              <a:ahLst/>
              <a:cxnLst/>
              <a:rect l="l" t="t" r="r" b="b"/>
              <a:pathLst>
                <a:path w="967104" h="377825">
                  <a:moveTo>
                    <a:pt x="966963" y="0"/>
                  </a:moveTo>
                  <a:lnTo>
                    <a:pt x="966963" y="377307"/>
                  </a:lnTo>
                  <a:lnTo>
                    <a:pt x="0" y="377307"/>
                  </a:lnTo>
                  <a:lnTo>
                    <a:pt x="0" y="100164"/>
                  </a:lnTo>
                  <a:lnTo>
                    <a:pt x="0" y="89693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766286" y="8013968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1176026" y="6882796"/>
              <a:ext cx="2606675" cy="771525"/>
            </a:xfrm>
            <a:custGeom>
              <a:avLst/>
              <a:gdLst/>
              <a:ahLst/>
              <a:cxnLst/>
              <a:rect l="l" t="t" r="r" b="b"/>
              <a:pathLst>
                <a:path w="2606675" h="771525">
                  <a:moveTo>
                    <a:pt x="2376482" y="770965"/>
                  </a:moveTo>
                  <a:lnTo>
                    <a:pt x="2606516" y="770965"/>
                  </a:lnTo>
                  <a:lnTo>
                    <a:pt x="2606516" y="0"/>
                  </a:lnTo>
                  <a:lnTo>
                    <a:pt x="0" y="0"/>
                  </a:lnTo>
                  <a:lnTo>
                    <a:pt x="0" y="310211"/>
                  </a:lnTo>
                  <a:lnTo>
                    <a:pt x="0" y="320682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1125766" y="719300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314900" y="7737983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224850" y="768772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245791" y="7559978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243652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489445" y="7509718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167290" y="7685629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60414" y="0"/>
                  </a:lnTo>
                  <a:lnTo>
                    <a:pt x="27088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27704" y="763536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34" name="Date Placeholder 1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135" name="Footer Placeholder 1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136" name="Slide Number Placeholder 13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in Parallel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Computation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in parallel is what is called ‘embarrassingly’ parallel</a:t>
                </a:r>
              </a:p>
              <a:p>
                <a:pPr lvl="1"/>
                <a:r>
                  <a:rPr lang="en-US" dirty="0" smtClean="0"/>
                  <a:t>Because it is embarrassingly easy to do so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Decomposition</a:t>
                </a:r>
                <a:r>
                  <a:rPr lang="en-US" dirty="0" smtClean="0"/>
                  <a:t> is trivial</a:t>
                </a:r>
              </a:p>
              <a:p>
                <a:pPr lvl="1"/>
                <a:r>
                  <a:rPr lang="en-US" dirty="0" smtClean="0"/>
                  <a:t>Loop iterations are independent and can run in any order, or even concurrently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Assignment</a:t>
                </a:r>
                <a:r>
                  <a:rPr lang="en-US" dirty="0" smtClean="0"/>
                  <a:t> to workers is equally trivial when using HPX facilities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Orchestration</a:t>
                </a:r>
                <a:r>
                  <a:rPr lang="en-US" dirty="0" smtClean="0"/>
                  <a:t> trivial because there are no interdependencies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Mapping</a:t>
                </a:r>
                <a:r>
                  <a:rPr lang="en-US" dirty="0" smtClean="0"/>
                  <a:t> to hardware done by HPX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Numbers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Random Nu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5503332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96200" y="6284396"/>
            <a:ext cx="2433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https://xkcd.com/221/</a:t>
            </a:r>
          </a:p>
        </p:txBody>
      </p:sp>
    </p:spTree>
    <p:extLst>
      <p:ext uri="{BB962C8B-B14F-4D97-AF65-F5344CB8AC3E}">
        <p14:creationId xmlns:p14="http://schemas.microsoft.com/office/powerpoint/2010/main" val="2409803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in Parallel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716721"/>
            <a:ext cx="72763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::experimental::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for_loop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[&amp;](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++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Approximated pi for {} attempts: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9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in Parallel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716721"/>
            <a:ext cx="84160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::experimental::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for_loop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::execution::par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[&amp;](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++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Approximated pi for {} attempts: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61872" y="294198"/>
                <a:ext cx="9863328" cy="1397124"/>
              </a:xfrm>
            </p:spPr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Parallel (no protection)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61872" y="294198"/>
                <a:ext cx="9863328" cy="1397124"/>
              </a:xfrm>
              <a:blipFill>
                <a:blip r:embed="rId2"/>
                <a:stretch>
                  <a:fillRect l="-2472" r="-1298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687803"/>
              </p:ext>
            </p:extLst>
          </p:nvPr>
        </p:nvGraphicFramePr>
        <p:xfrm>
          <a:off x="1447800" y="1809127"/>
          <a:ext cx="3962400" cy="4351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227">
                  <a:extLst>
                    <a:ext uri="{9D8B030D-6E8A-4147-A177-3AD203B41FA5}">
                      <a16:colId xmlns:a16="http://schemas.microsoft.com/office/drawing/2014/main" val="3550561040"/>
                    </a:ext>
                  </a:extLst>
                </a:gridCol>
                <a:gridCol w="1027289">
                  <a:extLst>
                    <a:ext uri="{9D8B030D-6E8A-4147-A177-3AD203B41FA5}">
                      <a16:colId xmlns:a16="http://schemas.microsoft.com/office/drawing/2014/main" val="1863793408"/>
                    </a:ext>
                  </a:extLst>
                </a:gridCol>
                <a:gridCol w="1027289">
                  <a:extLst>
                    <a:ext uri="{9D8B030D-6E8A-4147-A177-3AD203B41FA5}">
                      <a16:colId xmlns:a16="http://schemas.microsoft.com/office/drawing/2014/main" val="2539122747"/>
                    </a:ext>
                  </a:extLst>
                </a:gridCol>
                <a:gridCol w="1043595">
                  <a:extLst>
                    <a:ext uri="{9D8B030D-6E8A-4147-A177-3AD203B41FA5}">
                      <a16:colId xmlns:a16="http://schemas.microsoft.com/office/drawing/2014/main" val="3646344947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Attempts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</a:t>
                      </a:r>
                      <a:r>
                        <a:rPr lang="en-US" sz="800" u="none" strike="noStrike" dirty="0" smtClean="0">
                          <a:effectLst/>
                        </a:rPr>
                        <a:t>rror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Elapsed [ms]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2401950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0.273239545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17211238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0.273239545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77720780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0.045070341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2912619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0.045070341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53195817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0.124647813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13295950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0.03450713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08492062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3.1875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0.014612762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0073045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0.283802756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99469167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1.953125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0.378301004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00682286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1.953125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0.378301004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97487800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1.15625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0.631954194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52775448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1.108398438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0.64718582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90316945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1.505859375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0.520670074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0137089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16384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1.155517578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0.632187331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49940215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32768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1.228393555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0.608990187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16833261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65536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1.444702148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0.540137024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35587276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131072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1.245727539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0.603472609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07459899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262144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1.131973267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0.639681718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22137863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524288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1.471549988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0.531591091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01680165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1048576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1.417877197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0.548675671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20962990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2097152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1.244888306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0.603739745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0360028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4194304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1.068852425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0.659773706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45883210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8388608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1.022730827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0.674454667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9828989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16777216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1.044085741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0.667657187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23420745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33554432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1.046907425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0.666759017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15525055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67108864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1.042102456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0.668288486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02000228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134217728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1.049701184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0.665869736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9355261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268435456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1.031741291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0.671586547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70874147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536870912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1.033411726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0.671054831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14448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820412707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590800" y="5897282"/>
            <a:ext cx="838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17542"/>
              </p:ext>
            </p:extLst>
          </p:nvPr>
        </p:nvGraphicFramePr>
        <p:xfrm>
          <a:off x="5638800" y="2045677"/>
          <a:ext cx="52673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0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 uiExpand="1">
        <p:bldSub>
          <a:bldChart bld="series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in Parallel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716721"/>
            <a:ext cx="84160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::experimental::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for_loop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::execution::par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[&amp;](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++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Approximated pi for {} attempts: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12AE-76EB-450F-BD23-0A3D82A2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Race Conditions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E394-4D66-4397-9E5A-2B08FDC3A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possible values of </a:t>
            </a:r>
            <a:r>
              <a:rPr lang="en-US" dirty="0" smtClean="0">
                <a:latin typeface="Consolas" panose="020B0609020204030204" pitchFamily="49" charset="0"/>
              </a:rPr>
              <a:t>x</a:t>
            </a:r>
            <a:r>
              <a:rPr lang="en-US" dirty="0" smtClean="0"/>
              <a:t> below after all threads finish?</a:t>
            </a:r>
          </a:p>
          <a:p>
            <a:r>
              <a:rPr lang="en-US" dirty="0" smtClean="0"/>
              <a:t>Initially </a:t>
            </a:r>
            <a:r>
              <a:rPr lang="en-US" dirty="0" smtClean="0">
                <a:latin typeface="Consolas" panose="020B0609020204030204" pitchFamily="49" charset="0"/>
              </a:rPr>
              <a:t>x == 0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</a:rPr>
              <a:t>y == 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Must be </a:t>
            </a:r>
            <a:r>
              <a:rPr lang="en-US" b="1" dirty="0">
                <a:latin typeface="Consolas" panose="020B0609020204030204" pitchFamily="49" charset="0"/>
              </a:rPr>
              <a:t>1</a:t>
            </a:r>
            <a:r>
              <a:rPr lang="en-US" dirty="0"/>
              <a:t>. Thread B does not interfere.</a:t>
            </a:r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D5B31-4118-48B0-B6DA-51676B8F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C32D4-73C5-43B1-9AFE-23DD36EC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F863B-08C7-44EC-8197-5DBCBFB4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A761A5-F0AC-40CD-866E-6D5E6CCF63F9}"/>
              </a:ext>
            </a:extLst>
          </p:cNvPr>
          <p:cNvSpPr txBox="1">
            <a:spLocks/>
          </p:cNvSpPr>
          <p:nvPr/>
        </p:nvSpPr>
        <p:spPr>
          <a:xfrm>
            <a:off x="2384298" y="2947859"/>
            <a:ext cx="1728788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cs typeface="Consolas" panose="020B0609020204030204" pitchFamily="49" charset="0"/>
              </a:rPr>
              <a:t>Thread A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 = 1;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7FA707-ED6D-432B-94B4-C4BCE92A1A84}"/>
              </a:ext>
            </a:extLst>
          </p:cNvPr>
          <p:cNvSpPr txBox="1">
            <a:spLocks/>
          </p:cNvSpPr>
          <p:nvPr/>
        </p:nvSpPr>
        <p:spPr>
          <a:xfrm>
            <a:off x="4598860" y="2947859"/>
            <a:ext cx="1728788" cy="1060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cs typeface="Consolas" panose="020B0609020204030204" pitchFamily="49" charset="0"/>
              </a:rPr>
              <a:t>Thread B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y = 2;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12AE-76EB-450F-BD23-0A3D82A2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Race Conditions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E394-4D66-4397-9E5A-2B08FDC3A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possible values of </a:t>
            </a:r>
            <a:r>
              <a:rPr lang="en-US" dirty="0" smtClean="0">
                <a:latin typeface="Consolas" panose="020B0609020204030204" pitchFamily="49" charset="0"/>
              </a:rPr>
              <a:t>x</a:t>
            </a:r>
            <a:r>
              <a:rPr lang="en-US" dirty="0" smtClean="0"/>
              <a:t> below?</a:t>
            </a:r>
          </a:p>
          <a:p>
            <a:r>
              <a:rPr lang="en-US" dirty="0" smtClean="0"/>
              <a:t>Initially </a:t>
            </a:r>
            <a:r>
              <a:rPr lang="en-US" dirty="0" smtClean="0">
                <a:latin typeface="Consolas" panose="020B0609020204030204" pitchFamily="49" charset="0"/>
              </a:rPr>
              <a:t>x == 0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</a:rPr>
              <a:t>y == 0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1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>
                <a:latin typeface="Consolas" panose="020B0609020204030204" pitchFamily="49" charset="0"/>
              </a:rPr>
              <a:t>3</a:t>
            </a:r>
            <a:r>
              <a:rPr lang="en-US" dirty="0"/>
              <a:t> or </a:t>
            </a:r>
            <a:r>
              <a:rPr lang="en-US" dirty="0">
                <a:latin typeface="Consolas" panose="020B0609020204030204" pitchFamily="49" charset="0"/>
              </a:rPr>
              <a:t>5</a:t>
            </a:r>
            <a:r>
              <a:rPr lang="en-US" dirty="0"/>
              <a:t> (non-deterministic)</a:t>
            </a:r>
          </a:p>
          <a:p>
            <a:r>
              <a:rPr lang="en-US" dirty="0">
                <a:solidFill>
                  <a:srgbClr val="FF0000"/>
                </a:solidFill>
                <a:cs typeface="Consolas" panose="020B0609020204030204" pitchFamily="49" charset="0"/>
              </a:rPr>
              <a:t>Race Condition: Thread A races against Thread B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D5B31-4118-48B0-B6DA-51676B8F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C32D4-73C5-43B1-9AFE-23DD36EC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F863B-08C7-44EC-8197-5DBCBFB4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A761A5-F0AC-40CD-866E-6D5E6CCF63F9}"/>
              </a:ext>
            </a:extLst>
          </p:cNvPr>
          <p:cNvSpPr txBox="1">
            <a:spLocks/>
          </p:cNvSpPr>
          <p:nvPr/>
        </p:nvSpPr>
        <p:spPr>
          <a:xfrm>
            <a:off x="2332421" y="2952273"/>
            <a:ext cx="2189532" cy="106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cs typeface="Consolas" panose="020B0609020204030204" pitchFamily="49" charset="0"/>
              </a:rPr>
              <a:t>Thread A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 = y + 1;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7FA707-ED6D-432B-94B4-C4BCE92A1A84}"/>
              </a:ext>
            </a:extLst>
          </p:cNvPr>
          <p:cNvSpPr txBox="1">
            <a:spLocks/>
          </p:cNvSpPr>
          <p:nvPr/>
        </p:nvSpPr>
        <p:spPr>
          <a:xfrm>
            <a:off x="4521953" y="2948282"/>
            <a:ext cx="2189532" cy="166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cs typeface="Consolas" panose="020B0609020204030204" pitchFamily="49" charset="0"/>
              </a:rPr>
              <a:t>Thread B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y = 2;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y = y * 2;</a:t>
            </a:r>
          </a:p>
        </p:txBody>
      </p:sp>
    </p:spTree>
    <p:extLst>
      <p:ext uri="{BB962C8B-B14F-4D97-AF65-F5344CB8AC3E}">
        <p14:creationId xmlns:p14="http://schemas.microsoft.com/office/powerpoint/2010/main" val="14679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A458-A21B-4535-9DDA-A5CF34D7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Relevant Definitions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25350-2938-441C-B56A-6C7C3D95F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Synchronization</a:t>
            </a:r>
            <a:r>
              <a:rPr lang="en-US" dirty="0" smtClean="0"/>
              <a:t>: Coordination among threads, usually regarding shared data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Mutual Exclusion</a:t>
            </a:r>
            <a:r>
              <a:rPr lang="en-US" dirty="0" smtClean="0"/>
              <a:t>: Ensuring only one thread does a particular thing at a time (one thread excludes the others)</a:t>
            </a:r>
          </a:p>
          <a:p>
            <a:pPr lvl="1"/>
            <a:r>
              <a:rPr lang="en-US" dirty="0" smtClean="0"/>
              <a:t>Type of synchronization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Critical Section</a:t>
            </a:r>
            <a:r>
              <a:rPr lang="en-US" dirty="0" smtClean="0"/>
              <a:t>: Code exactly one thread can execute at once</a:t>
            </a:r>
          </a:p>
          <a:p>
            <a:pPr lvl="1"/>
            <a:r>
              <a:rPr lang="en-US" dirty="0" smtClean="0"/>
              <a:t>Result of mutual exclusion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Lock</a:t>
            </a:r>
            <a:r>
              <a:rPr lang="en-US" dirty="0" smtClean="0"/>
              <a:t>: An object only one thread can hold at a time</a:t>
            </a:r>
          </a:p>
          <a:p>
            <a:pPr lvl="1"/>
            <a:r>
              <a:rPr lang="en-US" dirty="0" smtClean="0"/>
              <a:t>Provides mutual exclusion</a:t>
            </a:r>
          </a:p>
          <a:p>
            <a:pPr lvl="1"/>
            <a:r>
              <a:rPr lang="en-US" dirty="0" smtClean="0"/>
              <a:t>Also called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utex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36C1A-52E9-457B-B705-950ADDB5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AF7C4-0ECD-4607-84B0-9AEDF63F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98C09-EB19-4AFF-AFD5-A6711503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ADB2-8FB5-4EF2-B74E-E4317618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</a:t>
            </a:r>
            <a:r>
              <a:rPr lang="en-US" dirty="0" err="1" smtClean="0"/>
              <a:t>Mutexes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BFF8-25C7-4F66-91F9-90FF9CBB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Mutexes</a:t>
            </a:r>
            <a:r>
              <a:rPr lang="en-US" dirty="0" smtClean="0"/>
              <a:t> provide two atomic operations: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mutex</a:t>
            </a:r>
            <a:r>
              <a:rPr lang="en-US" dirty="0" smtClean="0">
                <a:latin typeface="Consolas" panose="020B0609020204030204" pitchFamily="49" charset="0"/>
              </a:rPr>
              <a:t>::acquire()</a:t>
            </a:r>
            <a:r>
              <a:rPr lang="en-US" dirty="0" smtClean="0"/>
              <a:t> – wait until </a:t>
            </a:r>
            <a:r>
              <a:rPr lang="en-US" dirty="0" err="1" smtClean="0"/>
              <a:t>mutex</a:t>
            </a:r>
            <a:r>
              <a:rPr lang="en-US" dirty="0" smtClean="0"/>
              <a:t> is free; then mark it as busy</a:t>
            </a:r>
          </a:p>
          <a:p>
            <a:pPr lvl="2"/>
            <a:r>
              <a:rPr lang="en-US" dirty="0" smtClean="0"/>
              <a:t>After this returns, we say the calling thread holds the lock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mutex</a:t>
            </a:r>
            <a:r>
              <a:rPr lang="en-US" dirty="0" smtClean="0">
                <a:latin typeface="Consolas" panose="020B0609020204030204" pitchFamily="49" charset="0"/>
              </a:rPr>
              <a:t>::release()</a:t>
            </a:r>
            <a:r>
              <a:rPr lang="en-US" dirty="0" smtClean="0"/>
              <a:t> – mark </a:t>
            </a:r>
            <a:r>
              <a:rPr lang="en-US" dirty="0" err="1"/>
              <a:t>mutex</a:t>
            </a:r>
            <a:r>
              <a:rPr lang="en-US" dirty="0"/>
              <a:t> </a:t>
            </a:r>
            <a:r>
              <a:rPr lang="en-US" dirty="0" smtClean="0"/>
              <a:t>as free</a:t>
            </a:r>
          </a:p>
          <a:p>
            <a:pPr lvl="2"/>
            <a:r>
              <a:rPr lang="en-US" dirty="0" smtClean="0"/>
              <a:t>Should only be called by a thread that currently holds the </a:t>
            </a:r>
            <a:r>
              <a:rPr lang="en-US" dirty="0" err="1"/>
              <a:t>mutex</a:t>
            </a:r>
            <a:endParaRPr lang="en-US" dirty="0" smtClean="0"/>
          </a:p>
          <a:p>
            <a:pPr lvl="2"/>
            <a:r>
              <a:rPr lang="en-US" dirty="0" smtClean="0"/>
              <a:t>After this returns, the calling thread no longer holds the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2"/>
            <a:r>
              <a:rPr lang="en-US" dirty="0" smtClean="0"/>
              <a:t>Wake up one of the threads waiting in </a:t>
            </a:r>
            <a:r>
              <a:rPr lang="en-US" dirty="0" smtClean="0">
                <a:latin typeface="Consolas" panose="020B0609020204030204" pitchFamily="49" charset="0"/>
              </a:rPr>
              <a:t>acquire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/>
              <a:t>Usage this in conjunction with locking helper types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lock_guard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unique_lock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Locks implemented based on one of C++ main paradigms: RAII</a:t>
            </a:r>
          </a:p>
          <a:p>
            <a:pPr lvl="1"/>
            <a:r>
              <a:rPr lang="en-US" dirty="0" smtClean="0"/>
              <a:t>Constructor acquires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Destructor releases </a:t>
            </a:r>
            <a:r>
              <a:rPr lang="en-US" dirty="0" err="1" smtClean="0"/>
              <a:t>mutex</a:t>
            </a:r>
            <a:endParaRPr lang="en-US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D668A-9E31-4EA5-A0FA-CEBBA4EC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4C3F5-5CB7-46BC-8D4A-F093D56B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F114-1C70-41AE-B88F-D307F768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2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0ACC-9461-4E37-939F-14640C23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C++ Lock Guards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E83D9-39B4-4CAF-BA03-DDACC486C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#include &lt;</a:t>
            </a:r>
            <a:r>
              <a:rPr lang="en-US" dirty="0" err="1" smtClean="0">
                <a:latin typeface="Consolas" panose="020B0609020204030204" pitchFamily="49" charset="0"/>
              </a:rPr>
              <a:t>mutex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global_i</a:t>
            </a:r>
            <a:r>
              <a:rPr lang="en-US" dirty="0" smtClean="0">
                <a:latin typeface="Consolas" panose="020B0609020204030204" pitchFamily="49" charset="0"/>
              </a:rPr>
              <a:t> = 0;</a:t>
            </a:r>
          </a:p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mutex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global_mutex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void </a:t>
            </a:r>
            <a:r>
              <a:rPr lang="en-US" dirty="0" err="1" smtClean="0">
                <a:latin typeface="Consolas" panose="020B0609020204030204" pitchFamily="49" charset="0"/>
              </a:rPr>
              <a:t>safe_increment</a:t>
            </a:r>
            <a:r>
              <a:rPr lang="en-US" dirty="0" smtClean="0">
                <a:latin typeface="Consolas" panose="020B0609020204030204" pitchFamily="49" charset="0"/>
              </a:rPr>
              <a:t>()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lock_guard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lock(</a:t>
            </a:r>
            <a:r>
              <a:rPr lang="en-US" dirty="0" err="1" smtClean="0">
                <a:latin typeface="Consolas" panose="020B0609020204030204" pitchFamily="49" charset="0"/>
              </a:rPr>
              <a:t>global_mutex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…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++</a:t>
            </a:r>
            <a:r>
              <a:rPr lang="en-US" dirty="0" err="1" smtClean="0">
                <a:latin typeface="Consolas" panose="020B0609020204030204" pitchFamily="49" charset="0"/>
              </a:rPr>
              <a:t>global_i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// </a:t>
            </a:r>
            <a:r>
              <a:rPr lang="en-US" dirty="0" err="1" smtClean="0">
                <a:latin typeface="Consolas" panose="020B0609020204030204" pitchFamily="49" charset="0"/>
              </a:rPr>
              <a:t>Mutex</a:t>
            </a:r>
            <a:r>
              <a:rPr lang="en-US" dirty="0" smtClean="0">
                <a:latin typeface="Consolas" panose="020B0609020204030204" pitchFamily="49" charset="0"/>
              </a:rPr>
              <a:t> released when ‘lock’ goes out of scope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13BFF-BF94-457C-BF1B-D6A9DDC4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14284-CC06-4D37-99D5-C2CA2DCA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73469-DEA0-4A1D-B57F-DBD35DCB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in Parallel (</a:t>
                </a:r>
                <a:r>
                  <a:rPr lang="en-US" dirty="0" err="1" smtClean="0"/>
                  <a:t>mutex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716721"/>
            <a:ext cx="841608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hpx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mutex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::experimental::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for_loop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::execution::par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[&amp;](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unique_lock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l(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++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});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Approximated pi for {} attempts: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590800" y="4572000"/>
            <a:ext cx="155448" cy="533400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390" y="4654034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Critical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9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Random Numbers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Deterministic, but have statistical properties resembling true random </a:t>
            </a:r>
            <a:r>
              <a:rPr lang="en-US" dirty="0" smtClean="0"/>
              <a:t>numbers</a:t>
            </a:r>
          </a:p>
          <a:p>
            <a:pPr lvl="1"/>
            <a:r>
              <a:rPr lang="en-US" dirty="0"/>
              <a:t>Common approach: each successive pseudorandom number is </a:t>
            </a:r>
            <a:r>
              <a:rPr lang="en-US" dirty="0" smtClean="0"/>
              <a:t>a function </a:t>
            </a:r>
            <a:r>
              <a:rPr lang="en-US" dirty="0"/>
              <a:t>of </a:t>
            </a:r>
            <a:r>
              <a:rPr lang="en-US" dirty="0" smtClean="0"/>
              <a:t>previous</a:t>
            </a:r>
          </a:p>
          <a:p>
            <a:r>
              <a:rPr lang="en-US" dirty="0"/>
              <a:t>Random pattern: Passes statistical tests (e.g., can use </a:t>
            </a:r>
            <a:r>
              <a:rPr lang="en-US" dirty="0" smtClean="0"/>
              <a:t>chi-squared)</a:t>
            </a:r>
          </a:p>
          <a:p>
            <a:pPr lvl="1"/>
            <a:r>
              <a:rPr lang="en-US" dirty="0" smtClean="0"/>
              <a:t>Long </a:t>
            </a:r>
            <a:r>
              <a:rPr lang="en-US" dirty="0"/>
              <a:t>period: Go as long as possible without </a:t>
            </a:r>
            <a:r>
              <a:rPr lang="en-US" dirty="0" smtClean="0"/>
              <a:t>repeating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Repeatability</a:t>
            </a:r>
            <a:r>
              <a:rPr lang="en-US" dirty="0"/>
              <a:t>: Produce same </a:t>
            </a:r>
            <a:r>
              <a:rPr lang="en-US" dirty="0" smtClean="0"/>
              <a:t>sequence </a:t>
            </a:r>
            <a:r>
              <a:rPr lang="en-US" dirty="0"/>
              <a:t>if started with same initial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Portability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Parallel (</a:t>
                </a:r>
                <a:r>
                  <a:rPr lang="en-US" dirty="0" err="1" smtClean="0"/>
                  <a:t>mutex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020453"/>
              </p:ext>
            </p:extLst>
          </p:nvPr>
        </p:nvGraphicFramePr>
        <p:xfrm>
          <a:off x="5638800" y="2045677"/>
          <a:ext cx="52673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753274"/>
              </p:ext>
            </p:extLst>
          </p:nvPr>
        </p:nvGraphicFramePr>
        <p:xfrm>
          <a:off x="1447800" y="1785681"/>
          <a:ext cx="3962399" cy="4351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979">
                  <a:extLst>
                    <a:ext uri="{9D8B030D-6E8A-4147-A177-3AD203B41FA5}">
                      <a16:colId xmlns:a16="http://schemas.microsoft.com/office/drawing/2014/main" val="3425898770"/>
                    </a:ext>
                  </a:extLst>
                </a:gridCol>
                <a:gridCol w="917761">
                  <a:extLst>
                    <a:ext uri="{9D8B030D-6E8A-4147-A177-3AD203B41FA5}">
                      <a16:colId xmlns:a16="http://schemas.microsoft.com/office/drawing/2014/main" val="4155995439"/>
                    </a:ext>
                  </a:extLst>
                </a:gridCol>
                <a:gridCol w="917761">
                  <a:extLst>
                    <a:ext uri="{9D8B030D-6E8A-4147-A177-3AD203B41FA5}">
                      <a16:colId xmlns:a16="http://schemas.microsoft.com/office/drawing/2014/main" val="3347499468"/>
                    </a:ext>
                  </a:extLst>
                </a:gridCol>
                <a:gridCol w="946898">
                  <a:extLst>
                    <a:ext uri="{9D8B030D-6E8A-4147-A177-3AD203B41FA5}">
                      <a16:colId xmlns:a16="http://schemas.microsoft.com/office/drawing/2014/main" val="1794197546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Attempts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</a:t>
                      </a:r>
                      <a:r>
                        <a:rPr lang="en-US" sz="800" u="none" strike="noStrike" dirty="0" smtClean="0">
                          <a:effectLst/>
                        </a:rPr>
                        <a:t>rror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Elapsed [ms]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97027081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0.273239545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76895166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0.045070341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53798723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0.114084602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4321560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0.045070341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55822799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0.005281606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0106639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3.4375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0.094190234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82299474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3.1875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0.014612762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03413374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3.015625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0.040096749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51946353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3.203125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0.019586354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1281784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3.14453125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0.000935384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26159126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3.1484375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0.002178782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32375262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3.103515625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0.012120295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59434727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3.119628906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0.006991278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76863639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16384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3.134277344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0.002328535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28896750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32768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3.150512695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0.002839337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0915164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65536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3.144775391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0.001013097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48187948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131072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3.142944336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0.000430254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39837534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262144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3.141387939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6.52E-05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18090056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524288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3.143379211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0.000568679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2919188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1048576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3.140930176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0.000210873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78434324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2097152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3.140808105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0.000249729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85920714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4194304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3.14125061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0.000108876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2913873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8388608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3.141716003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3.93E-05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7335089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16777216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3.14099884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0.000189017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5742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84593505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33554432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3.141767263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5.56E-05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11356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41594611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67108864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3.141917825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0.000103505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22906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18220313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134217728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3.141463876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4.10E-05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45310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60263100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268435456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3.141514033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2.50E-05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90517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00172239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536870912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3.141645461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1.68E-05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182228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695044342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800600" y="5885559"/>
            <a:ext cx="838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5885559"/>
            <a:ext cx="838200" cy="381000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9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in </a:t>
                </a:r>
                <a:r>
                  <a:rPr lang="en-US" dirty="0" smtClean="0"/>
                  <a:t>Parallel (atomic)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716721"/>
            <a:ext cx="84160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C00000"/>
                </a:solidFill>
                <a:latin typeface="Consolas" panose="020B0609020204030204" pitchFamily="49" charset="0"/>
              </a:rPr>
              <a:t>::atomic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::experimental::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for_loop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::execution::par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[&amp;](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++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Approximated pi for {} attempts: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Parallel (atomic)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23893"/>
              </p:ext>
            </p:extLst>
          </p:nvPr>
        </p:nvGraphicFramePr>
        <p:xfrm>
          <a:off x="5638800" y="2045677"/>
          <a:ext cx="52673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80595"/>
              </p:ext>
            </p:extLst>
          </p:nvPr>
        </p:nvGraphicFramePr>
        <p:xfrm>
          <a:off x="1471247" y="1809127"/>
          <a:ext cx="3938955" cy="4351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187">
                  <a:extLst>
                    <a:ext uri="{9D8B030D-6E8A-4147-A177-3AD203B41FA5}">
                      <a16:colId xmlns:a16="http://schemas.microsoft.com/office/drawing/2014/main" val="3108243696"/>
                    </a:ext>
                  </a:extLst>
                </a:gridCol>
                <a:gridCol w="905672">
                  <a:extLst>
                    <a:ext uri="{9D8B030D-6E8A-4147-A177-3AD203B41FA5}">
                      <a16:colId xmlns:a16="http://schemas.microsoft.com/office/drawing/2014/main" val="792368439"/>
                    </a:ext>
                  </a:extLst>
                </a:gridCol>
                <a:gridCol w="905672">
                  <a:extLst>
                    <a:ext uri="{9D8B030D-6E8A-4147-A177-3AD203B41FA5}">
                      <a16:colId xmlns:a16="http://schemas.microsoft.com/office/drawing/2014/main" val="1180963168"/>
                    </a:ext>
                  </a:extLst>
                </a:gridCol>
                <a:gridCol w="934424">
                  <a:extLst>
                    <a:ext uri="{9D8B030D-6E8A-4147-A177-3AD203B41FA5}">
                      <a16:colId xmlns:a16="http://schemas.microsoft.com/office/drawing/2014/main" val="2188417853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Attempts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</a:t>
                      </a:r>
                      <a:r>
                        <a:rPr lang="en-US" sz="800" u="none" strike="noStrike" dirty="0" smtClean="0">
                          <a:effectLst/>
                        </a:rPr>
                        <a:t>rror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Elapsed [ms]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11017746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0.363380228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34652494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0.273239545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10358261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0.204225285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19388655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0.03450713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64136643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0.03450713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51916077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2.9375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0.064964709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89892009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3.21875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0.024559946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5193361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3.09375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0.01522879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255624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3.078125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0.020202382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32051630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3.12890625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0.004038208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1721988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3.1640625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0.007152374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22338177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3.1796875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0.012125966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5096866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3.188476563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0.014923612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66465824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16384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3.147949219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0.002023358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84111308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32768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3.152709961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0.003538749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37250198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65536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3.143981934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0.000760531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59288879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131072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3.137390137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0.001337703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71188396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262144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3.144088745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0.000794531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80012086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524288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3.145782471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0.00133366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83743796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1048576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3.141014099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0.00018416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58836978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2097152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3.141271591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0.000102197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39020108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4194304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3.141586304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2.02E-06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406543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8388608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3.142357349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0.00024341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15301476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16777216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3.141206503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0.000122916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73015072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33554432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3.141438246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4.91E-05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88896345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67108864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3.141272724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0.000101837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79204536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134217728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3.14153868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1.72E-05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82112355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268435456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3.141487181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3.36E-05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83599054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536870912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3.141568877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7.57E-06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15258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161111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6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in Parallel (reduction)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716721"/>
            <a:ext cx="84160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A1BFF"/>
                </a:solidFill>
                <a:latin typeface="Consolas" panose="020B0609020204030204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::experimental::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for_loop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::execution::par,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::experimental::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reduction_plus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[&amp;](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           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get_random_number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++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     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});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Approximated pi for {} attempts: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n_total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064" y="3376246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nc_local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446649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_local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Parallel (</a:t>
                </a:r>
                <a:r>
                  <a:rPr lang="en-US" dirty="0" smtClean="0"/>
                  <a:t>reduction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240337"/>
              </p:ext>
            </p:extLst>
          </p:nvPr>
        </p:nvGraphicFramePr>
        <p:xfrm>
          <a:off x="5638800" y="2045677"/>
          <a:ext cx="52673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7284"/>
              </p:ext>
            </p:extLst>
          </p:nvPr>
        </p:nvGraphicFramePr>
        <p:xfrm>
          <a:off x="1447801" y="1820850"/>
          <a:ext cx="3962400" cy="4351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4558">
                  <a:extLst>
                    <a:ext uri="{9D8B030D-6E8A-4147-A177-3AD203B41FA5}">
                      <a16:colId xmlns:a16="http://schemas.microsoft.com/office/drawing/2014/main" val="207930153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420431905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551026156"/>
                    </a:ext>
                  </a:extLst>
                </a:gridCol>
                <a:gridCol w="894292">
                  <a:extLst>
                    <a:ext uri="{9D8B030D-6E8A-4147-A177-3AD203B41FA5}">
                      <a16:colId xmlns:a16="http://schemas.microsoft.com/office/drawing/2014/main" val="3929011192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Attempts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</a:t>
                      </a:r>
                      <a:r>
                        <a:rPr lang="en-US" sz="800" u="none" strike="noStrike" dirty="0" smtClean="0">
                          <a:effectLst/>
                        </a:rPr>
                        <a:t>rror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Elapsed [ms]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83720600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0.363380228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81227195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0.045070341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74736231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0.114084602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18444728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0.114084602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50557202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0.03450713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87190907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3.5625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0.13397897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55383407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2.78125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0.114700629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02027958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3.015625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0.040096749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18351025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3.1171875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0.007768402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06323977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3.16015625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0.005908976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72799358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3.126953125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0.004659907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08479751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0.005281606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99692267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3.116699219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0.007923826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5493532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16384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3.156494141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0.004743291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63322254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32768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3.157592773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0.005092996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9780566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65536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3.146850586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0.001673652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18782343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131072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3.140258789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0.000424582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94030959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262144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3.143157959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0.000498252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98457901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524288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3.144371033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0.000884386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89393110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1048576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3.142715454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0.000357399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194366971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2097152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3.139610291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0.000631006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87971880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4194304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3.140385628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0.000384208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6881357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8388608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3.141095161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0.000158357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90865367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16777216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3.141840696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7.90E-05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391865565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33554432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3.141717076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3.96E-05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84869372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67108864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3.141583681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2.86E-06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79793673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134217728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3.141607851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4.84E-06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23270835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268435456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3.141496509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3.06E-05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419573944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536870912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3.141562775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9.51E-06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5170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b"/>
                </a:tc>
                <a:extLst>
                  <a:ext uri="{0D108BD9-81ED-4DB2-BD59-A6C34878D82A}">
                    <a16:rowId xmlns:a16="http://schemas.microsoft.com/office/drawing/2014/main" val="2922162487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889024" y="5920728"/>
            <a:ext cx="838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Choose </a:t>
                </a:r>
                <a:r>
                  <a:rPr lang="en-US" dirty="0"/>
                  <a:t>constants carefully, e.g.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= 1664525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 </a:t>
                </a:r>
                <a:r>
                  <a:rPr lang="en-US" dirty="0"/>
                  <a:t>= 1013904223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 </a:t>
                </a:r>
                <a:r>
                  <a:rPr lang="en-US" dirty="0"/>
                  <a:t>= 2</a:t>
                </a:r>
                <a:r>
                  <a:rPr lang="en-US" baseline="30000" dirty="0"/>
                  <a:t>32</a:t>
                </a:r>
                <a:r>
                  <a:rPr lang="en-US" dirty="0"/>
                  <a:t> – </a:t>
                </a:r>
                <a:r>
                  <a:rPr lang="en-US" dirty="0" smtClean="0"/>
                  <a:t>1</a:t>
                </a:r>
              </a:p>
              <a:p>
                <a:r>
                  <a:rPr lang="en-US" dirty="0" smtClean="0"/>
                  <a:t>Results </a:t>
                </a:r>
                <a:r>
                  <a:rPr lang="en-US" dirty="0"/>
                  <a:t>in integer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Not </a:t>
                </a:r>
                <a:r>
                  <a:rPr lang="en-US" dirty="0"/>
                  <a:t>suitable for </a:t>
                </a:r>
                <a:r>
                  <a:rPr lang="en-US" dirty="0" smtClean="0"/>
                  <a:t>Monte Carlo: </a:t>
                </a:r>
                <a:r>
                  <a:rPr lang="en-US" dirty="0"/>
                  <a:t>e.g. exhibit serial correlations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 Random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</a:t>
                </a:r>
                <a:r>
                  <a:rPr lang="en-US" dirty="0"/>
                  <a:t>get floating-point numbers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[0..1)</m:t>
                    </m:r>
                  </m:oMath>
                </a14:m>
                <a:r>
                  <a:rPr lang="en-US" dirty="0"/>
                  <a:t>, divide integer numbers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</a:t>
                </a:r>
                <a:r>
                  <a:rPr lang="en-US" dirty="0"/>
                  <a:t>get integers in range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divide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+1)/(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truncate, and 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Better </a:t>
                </a:r>
                <a:r>
                  <a:rPr lang="en-US" dirty="0"/>
                  <a:t>statistics than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Only </a:t>
                </a:r>
                <a:r>
                  <a:rPr lang="en-US" dirty="0"/>
                  <a:t>works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small compared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C++:</a:t>
                </a:r>
              </a:p>
              <a:p>
                <a:pPr lvl="1"/>
                <a:r>
                  <a:rPr lang="en-US" dirty="0" smtClean="0"/>
                  <a:t>Separates generation from distribution</a:t>
                </a:r>
              </a:p>
              <a:p>
                <a:pPr lvl="1"/>
                <a:r>
                  <a:rPr lang="en-US" dirty="0" err="1">
                    <a:latin typeface="Consolas" panose="020B0609020204030204" pitchFamily="49" charset="0"/>
                  </a:rPr>
                  <a:t>s</a:t>
                </a:r>
                <a:r>
                  <a:rPr lang="en-US" dirty="0" err="1" smtClean="0">
                    <a:latin typeface="Consolas" panose="020B0609020204030204" pitchFamily="49" charset="0"/>
                  </a:rPr>
                  <a:t>td</a:t>
                </a:r>
                <a:r>
                  <a:rPr lang="en-US" dirty="0" smtClean="0">
                    <a:latin typeface="Consolas" panose="020B0609020204030204" pitchFamily="49" charset="0"/>
                  </a:rPr>
                  <a:t>::</a:t>
                </a:r>
                <a:r>
                  <a:rPr lang="en-US" dirty="0" err="1" smtClean="0">
                    <a:latin typeface="Consolas" panose="020B0609020204030204" pitchFamily="49" charset="0"/>
                  </a:rPr>
                  <a:t>uniform_int_distribution</a:t>
                </a:r>
                <a:r>
                  <a:rPr lang="en-US" dirty="0" smtClean="0">
                    <a:latin typeface="Consolas" panose="020B0609020204030204" pitchFamily="49" charset="0"/>
                  </a:rPr>
                  <a:t>&lt;</a:t>
                </a:r>
                <a:r>
                  <a:rPr lang="en-US" dirty="0" err="1" smtClean="0">
                    <a:latin typeface="Consolas" panose="020B0609020204030204" pitchFamily="49" charset="0"/>
                  </a:rPr>
                  <a:t>int</a:t>
                </a:r>
                <a:r>
                  <a:rPr lang="en-US" dirty="0" smtClean="0">
                    <a:latin typeface="Consolas" panose="020B0609020204030204" pitchFamily="49" charset="0"/>
                  </a:rPr>
                  <a:t>&gt;</a:t>
                </a:r>
              </a:p>
              <a:p>
                <a:pPr lvl="1"/>
                <a:r>
                  <a:rPr lang="en-US" dirty="0" err="1">
                    <a:latin typeface="Consolas" panose="020B0609020204030204" pitchFamily="49" charset="0"/>
                  </a:rPr>
                  <a:t>std</a:t>
                </a:r>
                <a:r>
                  <a:rPr lang="en-US" dirty="0">
                    <a:latin typeface="Consolas" panose="020B0609020204030204" pitchFamily="49" charset="0"/>
                  </a:rPr>
                  <a:t>::</a:t>
                </a:r>
                <a:r>
                  <a:rPr lang="en-US" dirty="0" err="1" smtClean="0">
                    <a:latin typeface="Consolas" panose="020B0609020204030204" pitchFamily="49" charset="0"/>
                  </a:rPr>
                  <a:t>uniform_real_distribution</a:t>
                </a:r>
                <a:r>
                  <a:rPr lang="en-US" dirty="0" smtClean="0">
                    <a:latin typeface="Consolas" panose="020B0609020204030204" pitchFamily="49" charset="0"/>
                  </a:rPr>
                  <a:t>&lt;double&gt;</a:t>
                </a:r>
              </a:p>
              <a:p>
                <a:pPr lvl="1"/>
                <a:r>
                  <a:rPr lang="en-US" dirty="0" err="1">
                    <a:latin typeface="Consolas" panose="020B0609020204030204" pitchFamily="49" charset="0"/>
                  </a:rPr>
                  <a:t>std</a:t>
                </a:r>
                <a:r>
                  <a:rPr lang="en-US" dirty="0">
                    <a:latin typeface="Consolas" panose="020B0609020204030204" pitchFamily="49" charset="0"/>
                  </a:rPr>
                  <a:t>::</a:t>
                </a:r>
                <a:r>
                  <a:rPr lang="en-US" dirty="0" err="1">
                    <a:latin typeface="Consolas" panose="020B0609020204030204" pitchFamily="49" charset="0"/>
                  </a:rPr>
                  <a:t>normal_distribution</a:t>
                </a:r>
                <a:r>
                  <a:rPr lang="en-US" dirty="0">
                    <a:latin typeface="Consolas" panose="020B0609020204030204" pitchFamily="49" charset="0"/>
                  </a:rPr>
                  <a:t>&lt;double&gt;</a:t>
                </a:r>
              </a:p>
              <a:p>
                <a:pPr lvl="1"/>
                <a:endParaRPr lang="en-US" dirty="0">
                  <a:latin typeface="Consolas" panose="020B0609020204030204" pitchFamily="49" charset="0"/>
                </a:endParaRP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6330562"/>
            <a:ext cx="5565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https://en.cppreference.com/w/cpp/named_req/RandomNumberDistribution</a:t>
            </a:r>
          </a:p>
        </p:txBody>
      </p:sp>
    </p:spTree>
    <p:extLst>
      <p:ext uri="{BB962C8B-B14F-4D97-AF65-F5344CB8AC3E}">
        <p14:creationId xmlns:p14="http://schemas.microsoft.com/office/powerpoint/2010/main" val="7430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Numbers (Don’t do this)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863328" cy="435133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00"/>
              </a:spcBef>
              <a:buNone/>
            </a:pPr>
            <a:endParaRPr lang="en-US" dirty="0" smtClean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cstdlib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  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Include for using rand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ctime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    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Include for getting the current time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Use the current time as random seed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srand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time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Get one random number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random_value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rand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print result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Random value in range [0,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{}]: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A1BFF"/>
                </a:solidFill>
                <a:latin typeface="Consolas" panose="020B0609020204030204" pitchFamily="49" charset="0"/>
              </a:rPr>
              <a:t>RAND_MAX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random_value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Statistically distributed Random </a:t>
            </a:r>
            <a:r>
              <a:rPr lang="en-US" dirty="0"/>
              <a:t>N</a:t>
            </a:r>
            <a:r>
              <a:rPr lang="en-US" dirty="0" smtClean="0"/>
              <a:t>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37125"/>
          </a:xfrm>
        </p:spPr>
        <p:txBody>
          <a:bodyPr>
            <a:normAutofit fontScale="92500" lnSpcReduction="10000"/>
          </a:bodyPr>
          <a:lstStyle/>
          <a:p>
            <a:pPr marL="274320" lvl="1" indent="0">
              <a:spcBef>
                <a:spcPts val="100"/>
              </a:spcBef>
              <a:buNone/>
            </a:pP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random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Include for advanced random numbers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Create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a random number device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random_device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Use the standard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mersenne_twister_engine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mt19937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gen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Specify the interval [1, 6]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uniform_int_distribution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Specify the interval [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1.0, 6.0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]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uniform_real_distribution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disd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"random 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 {}, rea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l: {}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gen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disd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gen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7432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1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1/30/2025, Lecture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CSC4700, Spring 2025, Monte Carlo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5327</TotalTime>
  <Words>6221</Words>
  <Application>Microsoft Office PowerPoint</Application>
  <PresentationFormat>Widescreen</PresentationFormat>
  <Paragraphs>1604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Calibri</vt:lpstr>
      <vt:lpstr>Cambria Math</vt:lpstr>
      <vt:lpstr>Century Schoolbook</vt:lpstr>
      <vt:lpstr>Consolas</vt:lpstr>
      <vt:lpstr>Myriad Pro Cond</vt:lpstr>
      <vt:lpstr>Times New Roman</vt:lpstr>
      <vt:lpstr>Wingdings 2</vt:lpstr>
      <vt:lpstr>View</vt:lpstr>
      <vt:lpstr>Monte Carlo Methods</vt:lpstr>
      <vt:lpstr>PowerPoint Presentation</vt:lpstr>
      <vt:lpstr>Pseudo Random Numbers</vt:lpstr>
      <vt:lpstr>Random Numbers</vt:lpstr>
      <vt:lpstr>Pseudo Random Numbers</vt:lpstr>
      <vt:lpstr>Example</vt:lpstr>
      <vt:lpstr>Pseudo Random Numbers</vt:lpstr>
      <vt:lpstr>Random Numbers (Don’t do this)</vt:lpstr>
      <vt:lpstr>Statistically distributed Random Numbers</vt:lpstr>
      <vt:lpstr>Random Number Distribution</vt:lpstr>
      <vt:lpstr>Random Number Distribution</vt:lpstr>
      <vt:lpstr>Random Number Distribution</vt:lpstr>
      <vt:lpstr>Random Number Distribution</vt:lpstr>
      <vt:lpstr>Random Number Distribution</vt:lpstr>
      <vt:lpstr>Plotting Distributions</vt:lpstr>
      <vt:lpstr>Aside: Generating Graphs</vt:lpstr>
      <vt:lpstr>PowerPoint Presentation</vt:lpstr>
      <vt:lpstr>Monte-Carlo Simulations</vt:lpstr>
      <vt:lpstr>Monte Carlo Simulation</vt:lpstr>
      <vt:lpstr>Monte Carlo Methods</vt:lpstr>
      <vt:lpstr>Example: Line Length</vt:lpstr>
      <vt:lpstr>Random Numbers</vt:lpstr>
      <vt:lpstr>Average Line Length</vt:lpstr>
      <vt:lpstr>How many Attempts are needed?</vt:lpstr>
      <vt:lpstr>Example: Winning with Dice</vt:lpstr>
      <vt:lpstr>Random Numbers</vt:lpstr>
      <vt:lpstr>Roll Dice</vt:lpstr>
      <vt:lpstr>Winning with Dice</vt:lpstr>
      <vt:lpstr>How many Attempts are needed?</vt:lpstr>
      <vt:lpstr>Example: Estimate the value of π</vt:lpstr>
      <vt:lpstr>Example: Estimate the value of π</vt:lpstr>
      <vt:lpstr>Algorithm</vt:lpstr>
      <vt:lpstr>Example for various Numbers of Attempts</vt:lpstr>
      <vt:lpstr>Calculate π</vt:lpstr>
      <vt:lpstr>How many random Numbers are needed?</vt:lpstr>
      <vt:lpstr>Calculate π in Parallel</vt:lpstr>
      <vt:lpstr>Calculate π Sequentially, Timing</vt:lpstr>
      <vt:lpstr>PowerPoint Presentation</vt:lpstr>
      <vt:lpstr>Calculate π in Parallel</vt:lpstr>
      <vt:lpstr>Calculate π in Parallel</vt:lpstr>
      <vt:lpstr>Calculate π in Parallel</vt:lpstr>
      <vt:lpstr>Calculate π in Parallel (no protection)</vt:lpstr>
      <vt:lpstr>Calculate π in Parallel</vt:lpstr>
      <vt:lpstr>Aside: Race Conditions</vt:lpstr>
      <vt:lpstr>Aside: Race Conditions</vt:lpstr>
      <vt:lpstr>Relevant Definitions</vt:lpstr>
      <vt:lpstr>Aside: Mutexes</vt:lpstr>
      <vt:lpstr>Aside: C++ Lock Guards</vt:lpstr>
      <vt:lpstr>Calculate π in Parallel (mutex)</vt:lpstr>
      <vt:lpstr>Calculate π in Parallel (mutex)</vt:lpstr>
      <vt:lpstr>Calculate π in Parallel (atomic)</vt:lpstr>
      <vt:lpstr>Calculate π in Parallel (atomic)</vt:lpstr>
      <vt:lpstr>Calculate π in Parallel (reduction)</vt:lpstr>
      <vt:lpstr>Calculate π in Parallel (reduction)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Hartmut Kaiser</dc:creator>
  <cp:lastModifiedBy>Hartmut Kaiser</cp:lastModifiedBy>
  <cp:revision>419</cp:revision>
  <dcterms:created xsi:type="dcterms:W3CDTF">2011-06-09T18:54:32Z</dcterms:created>
  <dcterms:modified xsi:type="dcterms:W3CDTF">2025-01-30T16:07:30Z</dcterms:modified>
</cp:coreProperties>
</file>