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1" r:id="rId1"/>
  </p:sldMasterIdLst>
  <p:notesMasterIdLst>
    <p:notesMasterId r:id="rId59"/>
  </p:notesMasterIdLst>
  <p:sldIdLst>
    <p:sldId id="286" r:id="rId2"/>
    <p:sldId id="293" r:id="rId3"/>
    <p:sldId id="350" r:id="rId4"/>
    <p:sldId id="318" r:id="rId5"/>
    <p:sldId id="353" r:id="rId6"/>
    <p:sldId id="359" r:id="rId7"/>
    <p:sldId id="336" r:id="rId8"/>
    <p:sldId id="337" r:id="rId9"/>
    <p:sldId id="339" r:id="rId10"/>
    <p:sldId id="294" r:id="rId11"/>
    <p:sldId id="340" r:id="rId12"/>
    <p:sldId id="341" r:id="rId13"/>
    <p:sldId id="342" r:id="rId14"/>
    <p:sldId id="295" r:id="rId15"/>
    <p:sldId id="296" r:id="rId16"/>
    <p:sldId id="297" r:id="rId17"/>
    <p:sldId id="299" r:id="rId18"/>
    <p:sldId id="302" r:id="rId19"/>
    <p:sldId id="301" r:id="rId20"/>
    <p:sldId id="303" r:id="rId21"/>
    <p:sldId id="304" r:id="rId22"/>
    <p:sldId id="300" r:id="rId23"/>
    <p:sldId id="344" r:id="rId24"/>
    <p:sldId id="343" r:id="rId25"/>
    <p:sldId id="334" r:id="rId26"/>
    <p:sldId id="360" r:id="rId27"/>
    <p:sldId id="352" r:id="rId28"/>
    <p:sldId id="308" r:id="rId29"/>
    <p:sldId id="292" r:id="rId30"/>
    <p:sldId id="319" r:id="rId31"/>
    <p:sldId id="320" r:id="rId32"/>
    <p:sldId id="321" r:id="rId33"/>
    <p:sldId id="288" r:id="rId34"/>
    <p:sldId id="312" r:id="rId35"/>
    <p:sldId id="330" r:id="rId36"/>
    <p:sldId id="355" r:id="rId37"/>
    <p:sldId id="311" r:id="rId38"/>
    <p:sldId id="289" r:id="rId39"/>
    <p:sldId id="347" r:id="rId40"/>
    <p:sldId id="348" r:id="rId41"/>
    <p:sldId id="349" r:id="rId42"/>
    <p:sldId id="331" r:id="rId43"/>
    <p:sldId id="333" r:id="rId44"/>
    <p:sldId id="332" r:id="rId45"/>
    <p:sldId id="354" r:id="rId46"/>
    <p:sldId id="290" r:id="rId47"/>
    <p:sldId id="291" r:id="rId48"/>
    <p:sldId id="346" r:id="rId49"/>
    <p:sldId id="322" r:id="rId50"/>
    <p:sldId id="323" r:id="rId51"/>
    <p:sldId id="326" r:id="rId52"/>
    <p:sldId id="327" r:id="rId53"/>
    <p:sldId id="328" r:id="rId54"/>
    <p:sldId id="329" r:id="rId55"/>
    <p:sldId id="357" r:id="rId56"/>
    <p:sldId id="358" r:id="rId57"/>
    <p:sldId id="287" r:id="rId58"/>
  </p:sldIdLst>
  <p:sldSz cx="615315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7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04" autoAdjust="0"/>
    <p:restoredTop sz="94660"/>
  </p:normalViewPr>
  <p:slideViewPr>
    <p:cSldViewPr>
      <p:cViewPr varScale="1">
        <p:scale>
          <a:sx n="196" d="100"/>
          <a:sy n="196" d="100"/>
        </p:scale>
        <p:origin x="348" y="150"/>
      </p:cViewPr>
      <p:guideLst>
        <p:guide orient="horz" pos="2880"/>
        <p:guide pos="37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0331D-D1A9-413D-A449-74933C4147E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433388"/>
            <a:ext cx="2073275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B8EC0-BCDB-4E1E-8A15-E26022F6A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33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6851" y="2422525"/>
            <a:ext cx="4753308" cy="853652"/>
          </a:xfrm>
        </p:spPr>
        <p:txBody>
          <a:bodyPr>
            <a:normAutofit/>
          </a:bodyPr>
          <a:lstStyle>
            <a:lvl1pPr marL="0" indent="0" algn="l">
              <a:buNone/>
              <a:defRPr sz="1110" spc="15" baseline="0">
                <a:solidFill>
                  <a:schemeClr val="tx1">
                    <a:lumMod val="75000"/>
                  </a:schemeClr>
                </a:solidFill>
              </a:defRPr>
            </a:lvl1pPr>
            <a:lvl2pPr marL="230703" indent="0" algn="ctr">
              <a:buNone/>
              <a:defRPr sz="1110"/>
            </a:lvl2pPr>
            <a:lvl3pPr marL="461406" indent="0" algn="ctr">
              <a:buNone/>
              <a:defRPr sz="1110"/>
            </a:lvl3pPr>
            <a:lvl4pPr marL="692109" indent="0" algn="ctr">
              <a:buNone/>
              <a:defRPr sz="1009"/>
            </a:lvl4pPr>
            <a:lvl5pPr marL="922812" indent="0" algn="ctr">
              <a:buNone/>
              <a:defRPr sz="1009"/>
            </a:lvl5pPr>
            <a:lvl6pPr marL="1153516" indent="0" algn="ctr">
              <a:buNone/>
              <a:defRPr sz="1009"/>
            </a:lvl6pPr>
            <a:lvl7pPr marL="1384219" indent="0" algn="ctr">
              <a:buNone/>
              <a:defRPr sz="1009"/>
            </a:lvl7pPr>
            <a:lvl8pPr marL="1614922" indent="0" algn="ctr">
              <a:buNone/>
              <a:defRPr sz="1009"/>
            </a:lvl8pPr>
            <a:lvl9pPr marL="1845625" indent="0" algn="ctr">
              <a:buNone/>
              <a:defRPr sz="100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5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847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64891" y="192264"/>
            <a:ext cx="1249859" cy="29760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572" y="192264"/>
            <a:ext cx="3903405" cy="297608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76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1225" y="1361921"/>
            <a:ext cx="3672981" cy="27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1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1225" y="1739347"/>
            <a:ext cx="1963239" cy="3540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11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855" y="2873375"/>
            <a:ext cx="59050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92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51" y="382990"/>
            <a:ext cx="4753308" cy="2039535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633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2422525"/>
            <a:ext cx="4753308" cy="853652"/>
          </a:xfrm>
        </p:spPr>
        <p:txBody>
          <a:bodyPr anchor="t">
            <a:normAutofit/>
          </a:bodyPr>
          <a:lstStyle>
            <a:lvl1pPr marL="0" indent="0">
              <a:buNone/>
              <a:defRPr sz="1110" spc="15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30703" indent="0">
              <a:buNone/>
              <a:defRPr sz="908">
                <a:solidFill>
                  <a:schemeClr val="tx1">
                    <a:tint val="75000"/>
                  </a:schemeClr>
                </a:solidFill>
              </a:defRPr>
            </a:lvl2pPr>
            <a:lvl3pPr marL="461406" indent="0">
              <a:buNone/>
              <a:defRPr sz="807">
                <a:solidFill>
                  <a:schemeClr val="tx1">
                    <a:tint val="75000"/>
                  </a:schemeClr>
                </a:solidFill>
              </a:defRPr>
            </a:lvl3pPr>
            <a:lvl4pPr marL="69210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4pPr>
            <a:lvl5pPr marL="92281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5pPr>
            <a:lvl6pPr marL="1153516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6pPr>
            <a:lvl7pPr marL="1384219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7pPr>
            <a:lvl8pPr marL="1614922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8pPr>
            <a:lvl9pPr marL="1845625" indent="0">
              <a:buNone/>
              <a:defRPr sz="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192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6851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1958" y="922867"/>
            <a:ext cx="2261283" cy="2195814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855" y="2873375"/>
            <a:ext cx="59050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5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9" b="0">
                <a:solidFill>
                  <a:schemeClr val="tx2"/>
                </a:solidFill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851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1958" y="864761"/>
            <a:ext cx="2261283" cy="369147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00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703" indent="0">
              <a:buNone/>
              <a:defRPr sz="1009" b="1"/>
            </a:lvl2pPr>
            <a:lvl3pPr marL="461406" indent="0">
              <a:buNone/>
              <a:defRPr sz="908" b="1"/>
            </a:lvl3pPr>
            <a:lvl4pPr marL="692109" indent="0">
              <a:buNone/>
              <a:defRPr sz="807" b="1"/>
            </a:lvl4pPr>
            <a:lvl5pPr marL="922812" indent="0">
              <a:buNone/>
              <a:defRPr sz="807" b="1"/>
            </a:lvl5pPr>
            <a:lvl6pPr marL="1153516" indent="0">
              <a:buNone/>
              <a:defRPr sz="807" b="1"/>
            </a:lvl6pPr>
            <a:lvl7pPr marL="1384219" indent="0">
              <a:buNone/>
              <a:defRPr sz="807" b="1"/>
            </a:lvl7pPr>
            <a:lvl8pPr marL="1614922" indent="0">
              <a:buNone/>
              <a:defRPr sz="807" b="1"/>
            </a:lvl8pPr>
            <a:lvl9pPr marL="1845625" indent="0">
              <a:buNone/>
              <a:defRPr sz="807" b="1"/>
            </a:lvl9pPr>
          </a:lstStyle>
          <a:p>
            <a:pPr marL="0" lvl="0" indent="0" algn="l" defTabSz="461406" rtl="0" eaLnBrk="1" latinLnBrk="0" hangingPunct="1">
              <a:lnSpc>
                <a:spcPct val="90000"/>
              </a:lnSpc>
              <a:spcBef>
                <a:spcPts val="100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1958" y="1265384"/>
            <a:ext cx="2261283" cy="1849291"/>
          </a:xfrm>
        </p:spPr>
        <p:txBody>
          <a:bodyPr/>
          <a:lstStyle>
            <a:lvl1pPr>
              <a:defRPr sz="908"/>
            </a:lvl1pPr>
            <a:lvl2pPr>
              <a:defRPr sz="807"/>
            </a:lvl2pPr>
            <a:lvl3pPr>
              <a:defRPr sz="706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855" y="2873375"/>
            <a:ext cx="59050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6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855" y="2873375"/>
            <a:ext cx="59050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0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30743" cy="34607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319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67" y="230717"/>
            <a:ext cx="1615202" cy="807507"/>
          </a:xfrm>
        </p:spPr>
        <p:txBody>
          <a:bodyPr anchor="b">
            <a:normAutofit/>
          </a:bodyPr>
          <a:lstStyle>
            <a:lvl1pPr>
              <a:defRPr sz="1413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247" y="346075"/>
            <a:ext cx="3068029" cy="2768600"/>
          </a:xfrm>
        </p:spPr>
        <p:txBody>
          <a:bodyPr/>
          <a:lstStyle>
            <a:lvl1pPr>
              <a:defRPr sz="1009"/>
            </a:lvl1pPr>
            <a:lvl2pPr>
              <a:defRPr sz="908"/>
            </a:lvl2pPr>
            <a:lvl3pPr>
              <a:defRPr sz="807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567" y="1059588"/>
            <a:ext cx="1615202" cy="1922639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404"/>
              </a:spcBef>
              <a:buNone/>
              <a:defRPr sz="706"/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576336"/>
            <a:ext cx="5699355" cy="8844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86" y="2653242"/>
            <a:ext cx="5037892" cy="461433"/>
          </a:xfrm>
        </p:spPr>
        <p:txBody>
          <a:bodyPr anchor="b">
            <a:normAutofit/>
          </a:bodyPr>
          <a:lstStyle>
            <a:lvl1pPr>
              <a:defRPr sz="1413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5699355" cy="2588207"/>
          </a:xfrm>
        </p:spPr>
        <p:txBody>
          <a:bodyPr anchor="t"/>
          <a:lstStyle>
            <a:lvl1pPr marL="0" indent="0">
              <a:buNone/>
              <a:defRPr sz="1615"/>
            </a:lvl1pPr>
            <a:lvl2pPr marL="230703" indent="0">
              <a:buNone/>
              <a:defRPr sz="1413"/>
            </a:lvl2pPr>
            <a:lvl3pPr marL="461406" indent="0">
              <a:buNone/>
              <a:defRPr sz="1211"/>
            </a:lvl3pPr>
            <a:lvl4pPr marL="692109" indent="0">
              <a:buNone/>
              <a:defRPr sz="1009"/>
            </a:lvl4pPr>
            <a:lvl5pPr marL="922812" indent="0">
              <a:buNone/>
              <a:defRPr sz="1009"/>
            </a:lvl5pPr>
            <a:lvl6pPr marL="1153516" indent="0">
              <a:buNone/>
              <a:defRPr sz="1009"/>
            </a:lvl6pPr>
            <a:lvl7pPr marL="1384219" indent="0">
              <a:buNone/>
              <a:defRPr sz="1009"/>
            </a:lvl7pPr>
            <a:lvl8pPr marL="1614922" indent="0">
              <a:buNone/>
              <a:defRPr sz="1009"/>
            </a:lvl8pPr>
            <a:lvl9pPr marL="1845625" indent="0">
              <a:buNone/>
              <a:defRPr sz="100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486" y="3082575"/>
            <a:ext cx="5037892" cy="30126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04"/>
              </a:spcBef>
              <a:buNone/>
              <a:defRPr sz="706" baseline="0">
                <a:solidFill>
                  <a:schemeClr val="bg1">
                    <a:lumMod val="75000"/>
                  </a:schemeClr>
                </a:solidFill>
              </a:defRPr>
            </a:lvl1pPr>
            <a:lvl2pPr marL="230703" indent="0">
              <a:buNone/>
              <a:defRPr sz="606"/>
            </a:lvl2pPr>
            <a:lvl3pPr marL="461406" indent="0">
              <a:buNone/>
              <a:defRPr sz="505"/>
            </a:lvl3pPr>
            <a:lvl4pPr marL="692109" indent="0">
              <a:buNone/>
              <a:defRPr sz="454"/>
            </a:lvl4pPr>
            <a:lvl5pPr marL="922812" indent="0">
              <a:buNone/>
              <a:defRPr sz="454"/>
            </a:lvl5pPr>
            <a:lvl6pPr marL="1153516" indent="0">
              <a:buNone/>
              <a:defRPr sz="454"/>
            </a:lvl6pPr>
            <a:lvl7pPr marL="1384219" indent="0">
              <a:buNone/>
              <a:defRPr sz="454"/>
            </a:lvl7pPr>
            <a:lvl8pPr marL="1614922" indent="0">
              <a:buNone/>
              <a:defRPr sz="454"/>
            </a:lvl8pPr>
            <a:lvl9pPr marL="1845625" indent="0">
              <a:buNone/>
              <a:defRPr sz="4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2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99355" y="0"/>
            <a:ext cx="461486" cy="3460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851" y="148461"/>
            <a:ext cx="4891754" cy="705030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851" y="922867"/>
            <a:ext cx="4337971" cy="2195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5449440" y="503881"/>
            <a:ext cx="961319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3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5026458" y="2041992"/>
            <a:ext cx="1807281" cy="184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3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99355" y="3114675"/>
            <a:ext cx="461486" cy="299611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1817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/>
  <p:txStyles>
    <p:titleStyle>
      <a:lvl1pPr algn="l" defTabSz="461406" rtl="0" eaLnBrk="1" latinLnBrk="0" hangingPunct="1">
        <a:lnSpc>
          <a:spcPct val="90000"/>
        </a:lnSpc>
        <a:spcBef>
          <a:spcPct val="0"/>
        </a:spcBef>
        <a:buNone/>
        <a:defRPr sz="2220" b="1" kern="1200" spc="-2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2281" indent="-92281" algn="l" defTabSz="461406" rtl="0" eaLnBrk="1" latinLnBrk="0" hangingPunct="1">
        <a:lnSpc>
          <a:spcPct val="95000"/>
        </a:lnSpc>
        <a:spcBef>
          <a:spcPts val="706"/>
        </a:spcBef>
        <a:spcAft>
          <a:spcPts val="101"/>
        </a:spcAft>
        <a:buClr>
          <a:schemeClr val="accent1"/>
        </a:buClr>
        <a:buSzPct val="80000"/>
        <a:buFont typeface="Arial" pitchFamily="34" charset="0"/>
        <a:buChar char="•"/>
        <a:defRPr sz="1009" kern="1200" spc="5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30703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908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369125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80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507547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645969" indent="-92281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80736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95874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11012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261500" indent="-115352" algn="l" defTabSz="461406" rtl="0" eaLnBrk="1" latinLnBrk="0" hangingPunct="1">
        <a:lnSpc>
          <a:spcPct val="90000"/>
        </a:lnSpc>
        <a:spcBef>
          <a:spcPts val="151"/>
        </a:spcBef>
        <a:spcAft>
          <a:spcPts val="151"/>
        </a:spcAft>
        <a:buClr>
          <a:schemeClr val="accent1"/>
        </a:buClr>
        <a:buFont typeface="Wingdings 2" pitchFamily="18" charset="2"/>
        <a:buChar char=""/>
        <a:defRPr sz="706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1pPr>
      <a:lvl2pPr marL="230703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2pPr>
      <a:lvl3pPr marL="46140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3pPr>
      <a:lvl4pPr marL="69210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4pPr>
      <a:lvl5pPr marL="92281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5pPr>
      <a:lvl6pPr marL="1153516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6pPr>
      <a:lvl7pPr marL="1384219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7pPr>
      <a:lvl8pPr marL="1614922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8pPr>
      <a:lvl9pPr marL="1845625" algn="l" defTabSz="461406" rtl="0" eaLnBrk="1" latinLnBrk="0" hangingPunct="1">
        <a:defRPr sz="9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rum.lib.umd.edu/items/a3c67c2d-0c3a-4b35-9c9d-b47c06c6efb0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Fixed Point Calculations and Finding </a:t>
            </a:r>
            <a:r>
              <a:rPr lang="en-US" dirty="0" smtClean="0"/>
              <a:t>Roots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4</a:t>
            </a:r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teaching.hkaiser.org/spring2025/csc4700/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Anonymous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5030524" cy="23315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Simple fixed point iteration using double:</a:t>
            </a:r>
          </a:p>
          <a:p>
            <a:pPr marL="276844" lvl="2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85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Iterations: {}, </a:t>
            </a:r>
            <a:r>
              <a:rPr lang="en-US" sz="9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fixed 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point: </a:t>
            </a:r>
            <a:r>
              <a:rPr lang="en-US" sz="9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sz="9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n,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</a:t>
            </a:r>
            <a:r>
              <a:rPr lang="en-US" sz="9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[](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sz="9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}, 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0.75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Anonymous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Before:</a:t>
            </a: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calculate_cos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 smtClean="0"/>
          </a:p>
          <a:p>
            <a:r>
              <a:rPr lang="en-US" dirty="0" smtClean="0"/>
              <a:t>After:</a:t>
            </a: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 </a:t>
            </a:r>
            <a:r>
              <a:rPr lang="en-US" sz="8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calculate_cos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sz="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 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Anonymous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497124" cy="2331508"/>
          </a:xfrm>
        </p:spPr>
        <p:txBody>
          <a:bodyPr>
            <a:normAutofit/>
          </a:bodyPr>
          <a:lstStyle/>
          <a:p>
            <a:r>
              <a:rPr lang="en-US" dirty="0" smtClean="0"/>
              <a:t>Before:</a:t>
            </a: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auto </a:t>
            </a:r>
            <a:r>
              <a:rPr lang="en-US" sz="80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calculate_cos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double 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  <a:p>
            <a:r>
              <a:rPr lang="en-US" dirty="0" smtClean="0"/>
              <a:t>After:</a:t>
            </a: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 </a:t>
            </a:r>
            <a:r>
              <a:rPr lang="en-US" sz="8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calculate_cos</a:t>
            </a:r>
            <a:r>
              <a:rPr lang="en-US" sz="8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= []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-&gt; </a:t>
            </a:r>
            <a:r>
              <a:rPr lang="en-US" sz="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 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buClr>
                <a:srgbClr val="4F81BD"/>
              </a:buClr>
            </a:pPr>
            <a:r>
              <a:rPr lang="en-US" sz="1050" dirty="0"/>
              <a:t>A ‘lambda’ function is a function that has no name</a:t>
            </a:r>
          </a:p>
          <a:p>
            <a:pPr lvl="1">
              <a:buClr>
                <a:srgbClr val="4F81BD"/>
              </a:buClr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Otherwise the same as named functions: arguments, return type, body, etc.</a:t>
            </a:r>
          </a:p>
          <a:p>
            <a:pPr lvl="1">
              <a:buClr>
                <a:srgbClr val="4F81BD"/>
              </a:buClr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Return type is optional if it can be deduced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from the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code</a:t>
            </a:r>
          </a:p>
          <a:p>
            <a:pPr lvl="1">
              <a:buClr>
                <a:srgbClr val="4F81BD"/>
              </a:buClr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Additionally capture clause: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onsolas" panose="020B0609020204030204" pitchFamily="49" charset="0"/>
              </a:rPr>
              <a:t>[...]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an Anonymous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6"/>
            <a:ext cx="5030524" cy="23315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Simple fixed point iteration using double:</a:t>
            </a:r>
          </a:p>
          <a:p>
            <a:pPr marL="276844" lvl="2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85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Iterations: {}, </a:t>
            </a:r>
            <a:r>
              <a:rPr lang="en-US" sz="9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fixed 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point: </a:t>
            </a:r>
            <a:r>
              <a:rPr lang="en-US" sz="9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sz="9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n,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</a:t>
            </a:r>
            <a:r>
              <a:rPr lang="en-US" sz="9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[](</a:t>
            </a: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 }, </a:t>
            </a:r>
            <a:endParaRPr lang="en-US" sz="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0.75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Roots with Fixed Point Iterations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an equation of one variable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I</a:t>
                </a:r>
                <a:r>
                  <a:rPr lang="en-US" dirty="0" smtClean="0"/>
                  <a:t>n order to find its root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/>
                  <a:t>, we use fixed point iterations as </a:t>
                </a:r>
                <a:r>
                  <a:rPr lang="en-US" dirty="0" smtClean="0"/>
                  <a:t>follows:</a:t>
                </a:r>
              </a:p>
              <a:p>
                <a:pPr lvl="2"/>
                <a:r>
                  <a:rPr lang="en-US" dirty="0"/>
                  <a:t>Convert the equation to the 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Start with an initial guess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 ≈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the actual solution (root) of the </a:t>
                </a:r>
                <a:r>
                  <a:rPr lang="en-US" dirty="0" smtClean="0"/>
                  <a:t>equation</a:t>
                </a:r>
              </a:p>
              <a:p>
                <a:pPr lvl="2"/>
                <a:r>
                  <a:rPr lang="en-US" dirty="0"/>
                  <a:t>Iterate,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0, 1, 2,…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the sequence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/>
                  <a:t> that is </a:t>
                </a:r>
                <a:r>
                  <a:rPr lang="en-US" dirty="0"/>
                  <a:t>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onverges </a:t>
                </a:r>
                <a:r>
                  <a:rPr lang="en-US" dirty="0"/>
                  <a:t>to a limit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:r>
                  <a:rPr lang="en-US" dirty="0"/>
                  <a:t>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continuous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</a:t>
                </a:r>
                <a:endParaRPr lang="en-US" dirty="0" smtClean="0"/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hen </a:t>
                </a:r>
                <a:r>
                  <a:rPr lang="en-US" dirty="0"/>
                  <a:t>the limit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a root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):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4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Roots with Fixed Point Iterations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851" y="922867"/>
                <a:ext cx="5062504" cy="2195814"/>
              </a:xfrm>
            </p:spPr>
            <p:txBody>
              <a:bodyPr/>
              <a:lstStyle/>
              <a:p>
                <a:r>
                  <a:rPr lang="en-US" dirty="0" smtClean="0"/>
                  <a:t>The real trick for using fixed point iterations is 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inding </a:t>
                </a:r>
                <a:r>
                  <a:rPr lang="en-US" dirty="0"/>
                  <a:t>a transformation of the original equation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such</a:t>
                </a:r>
                <a:r>
                  <a:rPr lang="en-US" dirty="0"/>
                  <a:t> </a:t>
                </a:r>
                <a:r>
                  <a:rPr lang="en-US" dirty="0" smtClean="0"/>
                  <a:t>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US" dirty="0" smtClean="0"/>
                  <a:t> converges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, some </a:t>
                </a:r>
                <a:r>
                  <a:rPr lang="en-US" dirty="0" smtClean="0"/>
                  <a:t>possibilities:</a:t>
                </a:r>
              </a:p>
              <a:p>
                <a:endParaRPr lang="en-US" dirty="0" smtClean="0"/>
              </a:p>
              <a:p>
                <a:pPr marL="341313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 smtClean="0"/>
                  <a:t> 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341313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851" y="922867"/>
                <a:ext cx="5062504" cy="219581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1577975"/>
            <a:ext cx="1724404" cy="13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8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Roots with Fixed Point Iterations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51" y="868984"/>
            <a:ext cx="4596688" cy="2303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906" y="2154524"/>
            <a:ext cx="1775462" cy="4572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318844" y="3229620"/>
            <a:ext cx="190148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https://pages.cs.wisc.edu/~amos/412/lecture-note</a:t>
            </a:r>
          </a:p>
        </p:txBody>
      </p:sp>
      <p:sp>
        <p:nvSpPr>
          <p:cNvPr id="10" name="Oval 9"/>
          <p:cNvSpPr/>
          <p:nvPr/>
        </p:nvSpPr>
        <p:spPr>
          <a:xfrm>
            <a:off x="942975" y="2797175"/>
            <a:ext cx="1066800" cy="2405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07437" y="2788721"/>
            <a:ext cx="1066800" cy="24059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Roots with Fixed Point Iterations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6"/>
            <a:ext cx="4954324" cy="2491419"/>
          </a:xfrm>
        </p:spPr>
        <p:txBody>
          <a:bodyPr>
            <a:normAutofit fontScale="70000" lnSpcReduction="20000"/>
          </a:bodyPr>
          <a:lstStyle/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1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1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1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098658"/>
                </a:solidFill>
                <a:latin typeface="Consolas" panose="020B0609020204030204" pitchFamily="49" charset="0"/>
              </a:rPr>
              <a:t>1e-10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err="1">
                <a:solidFill>
                  <a:srgbClr val="1F377F"/>
                </a:solidFill>
                <a:latin typeface="Consolas" panose="020B0609020204030204" pitchFamily="49" charset="0"/>
              </a:rPr>
              <a:t>init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1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error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err="1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error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epsilon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10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endParaRPr lang="en-US" sz="11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1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88712414-7D4D-1548-AD84-D1FB5EF0F361}"/>
              </a:ext>
            </a:extLst>
          </p:cNvPr>
          <p:cNvSpPr/>
          <p:nvPr/>
        </p:nvSpPr>
        <p:spPr>
          <a:xfrm>
            <a:off x="3914775" y="1730375"/>
            <a:ext cx="1319852" cy="670454"/>
          </a:xfrm>
          <a:prstGeom prst="borderCallout1">
            <a:avLst>
              <a:gd name="adj1" fmla="val -74465"/>
              <a:gd name="adj2" fmla="val -117549"/>
              <a:gd name="adj3" fmla="val -1259"/>
              <a:gd name="adj4" fmla="val 17297"/>
            </a:avLst>
          </a:prstGeom>
          <a:ln w="952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spc="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Default value for parameter epsilon – used when no argument supplied</a:t>
            </a:r>
            <a:endParaRPr lang="en-US" sz="900" spc="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Roots with Fixed Point Iterations (</a:t>
            </a:r>
            <a:r>
              <a:rPr lang="en-US" dirty="0">
                <a:latin typeface="Consolas" panose="020B0609020204030204" pitchFamily="49" charset="0"/>
              </a:rPr>
              <a:t>double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5106724" cy="2195814"/>
          </a:xfrm>
        </p:spPr>
        <p:txBody>
          <a:bodyPr>
            <a:normAutofit/>
          </a:bodyPr>
          <a:lstStyle/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 fixed point: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setprecision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numeric_limits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&gt;::max_digits10)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&lt;&lt;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([](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cbrt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 },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CSC4700, Spring 2025, Fixed Point Calculations &amp; Finding Roots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Roots with Fixed Point </a:t>
            </a:r>
            <a:r>
              <a:rPr lang="en-US" dirty="0" smtClean="0"/>
              <a:t>Iterations (</a:t>
            </a:r>
            <a:r>
              <a:rPr lang="en-US" dirty="0" smtClean="0">
                <a:latin typeface="Consolas" panose="020B0609020204030204" pitchFamily="49" charset="0"/>
              </a:rPr>
              <a:t>double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5259124" cy="2195814"/>
          </a:xfr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1</a:t>
            </a:r>
            <a:r>
              <a:rPr lang="en-US" sz="600" dirty="0">
                <a:latin typeface="Consolas" panose="020B0609020204030204" pitchFamily="49" charset="0"/>
              </a:rPr>
              <a:t>: fixed point: 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2</a:t>
            </a:r>
            <a:r>
              <a:rPr lang="en-US" sz="600" dirty="0">
                <a:latin typeface="Consolas" panose="020B0609020204030204" pitchFamily="49" charset="0"/>
              </a:rPr>
              <a:t>: fixed point: 0.94408924124306481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3</a:t>
            </a:r>
            <a:r>
              <a:rPr lang="en-US" sz="600" dirty="0">
                <a:latin typeface="Consolas" panose="020B0609020204030204" pitchFamily="49" charset="0"/>
              </a:rPr>
              <a:t>: fixed point: 0.93215560685804832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4</a:t>
            </a:r>
            <a:r>
              <a:rPr lang="en-US" sz="600" dirty="0">
                <a:latin typeface="Consolas" panose="020B0609020204030204" pitchFamily="49" charset="0"/>
              </a:rPr>
              <a:t>: fixed point: 0.92944074461587356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5</a:t>
            </a:r>
            <a:r>
              <a:rPr lang="en-US" sz="600" dirty="0">
                <a:latin typeface="Consolas" panose="020B0609020204030204" pitchFamily="49" charset="0"/>
              </a:rPr>
              <a:t>: fixed point: 0.92881472066056769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6</a:t>
            </a:r>
            <a:r>
              <a:rPr lang="en-US" sz="600" dirty="0">
                <a:latin typeface="Consolas" panose="020B0609020204030204" pitchFamily="49" charset="0"/>
              </a:rPr>
              <a:t>: fixed point: 0.92866992107978663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7</a:t>
            </a:r>
            <a:r>
              <a:rPr lang="en-US" sz="600" dirty="0">
                <a:latin typeface="Consolas" panose="020B0609020204030204" pitchFamily="49" charset="0"/>
              </a:rPr>
              <a:t>: fixed point: 0.92863640517161028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8</a:t>
            </a:r>
            <a:r>
              <a:rPr lang="en-US" sz="600" dirty="0">
                <a:latin typeface="Consolas" panose="020B0609020204030204" pitchFamily="49" charset="0"/>
              </a:rPr>
              <a:t>: fixed point: 0.92862864617144114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9</a:t>
            </a:r>
            <a:r>
              <a:rPr lang="en-US" sz="600" dirty="0">
                <a:latin typeface="Consolas" panose="020B0609020204030204" pitchFamily="49" charset="0"/>
              </a:rPr>
              <a:t>: fixed point: 0.92862684987924371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10: fixed point: 0.92862643401458511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11: fixed point: </a:t>
            </a:r>
            <a:r>
              <a:rPr lang="en-US" sz="600" dirty="0" smtClean="0">
                <a:latin typeface="Consolas" panose="020B0609020204030204" pitchFamily="49" charset="0"/>
              </a:rPr>
              <a:t>0.92862633773639280</a:t>
            </a:r>
            <a:endParaRPr lang="en-US" sz="600" dirty="0"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12: fixed point: 0.92862631544670204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13: fixed point: 0.92862631028633946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14: fixed point: 0.92862630909164634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15: fixed point: 0.92862630881505892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16: fixed point: 0.92862630875102514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17: fixed point: </a:t>
            </a:r>
            <a:r>
              <a:rPr lang="en-US" sz="600" dirty="0" smtClean="0">
                <a:latin typeface="Consolas" panose="020B0609020204030204" pitchFamily="49" charset="0"/>
              </a:rPr>
              <a:t>0.92862630875102514</a:t>
            </a:r>
            <a:endParaRPr lang="en-US" sz="600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0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Point of a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Formally,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 is a fixed point of a function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 if 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 belongs to both the domain and the codomain of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If the fixed point iteration</a:t>
                </a:r>
              </a:p>
              <a:p>
                <a:pPr marL="4572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1, 2…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Converges to 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𝑓𝑖𝑥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𝑓𝑖𝑥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Many </a:t>
                </a:r>
                <a:r>
                  <a:rPr lang="en-US" dirty="0" smtClean="0"/>
                  <a:t>contiguous </a:t>
                </a:r>
                <a:r>
                  <a:rPr lang="en-US" dirty="0" smtClean="0"/>
                  <a:t>functions </a:t>
                </a:r>
                <a:r>
                  <a:rPr lang="en-US" dirty="0" smtClean="0"/>
                  <a:t>that </a:t>
                </a:r>
                <a:r>
                  <a:rPr lang="en-US" dirty="0" smtClean="0"/>
                  <a:t>intersect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66" y="1717389"/>
            <a:ext cx="1992994" cy="154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3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CSC4700, Spring 2025, Fixed Point Calculations &amp; Finding Roots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Roots with Fixed Point </a:t>
            </a:r>
            <a:r>
              <a:rPr lang="en-US" dirty="0" smtClean="0"/>
              <a:t>Iterations (</a:t>
            </a:r>
            <a:r>
              <a:rPr lang="en-US" dirty="0" smtClean="0">
                <a:latin typeface="Consolas" panose="020B0609020204030204" pitchFamily="49" charset="0"/>
              </a:rPr>
              <a:t>double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5259124" cy="2195814"/>
          </a:xfr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1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2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4408924124306481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3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3215560685804832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4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944074461587356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5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81472066056769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6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6992107978663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7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3640517161028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8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864617144114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9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84987924371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10: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43401458511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11: fixed point: </a:t>
            </a:r>
            <a:r>
              <a:rPr lang="en-US" sz="6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0.9286263</a:t>
            </a:r>
            <a:r>
              <a:rPr lang="en-US" sz="6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3773639280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12: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1544670204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13: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1028633946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14: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0.92862630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909164634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15: fixed point: </a:t>
            </a:r>
            <a:r>
              <a:rPr lang="en-US" sz="6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0.928626308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81505892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16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0.92862630875102514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17: fixed point: </a:t>
            </a:r>
            <a:r>
              <a:rPr lang="en-US" sz="6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0.92862630875102514</a:t>
            </a:r>
            <a:endParaRPr lang="en-US" sz="600" b="1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Roots with Fixed Point </a:t>
            </a:r>
            <a:r>
              <a:rPr lang="en-US" dirty="0" smtClean="0"/>
              <a:t>Iterations (higher precision)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5106724" cy="2195814"/>
          </a:xfrm>
        </p:spPr>
        <p:txBody>
          <a:bodyPr>
            <a:normAutofit/>
          </a:bodyPr>
          <a:lstStyle/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boost::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multiprecision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::cpp_bin_float_100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 fixed point: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setprecision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numeric_limits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&gt;::max_digits10)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&lt;&lt;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([](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cbrt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 },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 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CSC4700, Spring 2025, Fixed Point Calculations &amp; Finding Roots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51" y="148461"/>
            <a:ext cx="5259124" cy="70503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800" dirty="0"/>
              <a:t>Finding Roots with Fixed Point Iterations (</a:t>
            </a:r>
            <a:r>
              <a:rPr lang="en-US" sz="1800" dirty="0">
                <a:latin typeface="Consolas" panose="020B0609020204030204" pitchFamily="49" charset="0"/>
              </a:rPr>
              <a:t>boost::</a:t>
            </a:r>
            <a:r>
              <a:rPr lang="en-US" sz="1800" dirty="0" err="1">
                <a:latin typeface="Consolas" panose="020B0609020204030204" pitchFamily="49" charset="0"/>
              </a:rPr>
              <a:t>multiprecision</a:t>
            </a:r>
            <a:r>
              <a:rPr lang="en-US" sz="1800" dirty="0">
                <a:latin typeface="Consolas" panose="020B0609020204030204" pitchFamily="49" charset="0"/>
              </a:rPr>
              <a:t>::</a:t>
            </a:r>
            <a:r>
              <a:rPr lang="en-US" sz="1800" dirty="0" smtClean="0">
                <a:latin typeface="Consolas" panose="020B0609020204030204" pitchFamily="49" charset="0"/>
              </a:rPr>
              <a:t>cpp_bin_float_100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5259124" cy="2331508"/>
          </a:xfr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1</a:t>
            </a:r>
            <a:r>
              <a:rPr lang="en-US" sz="600" dirty="0">
                <a:latin typeface="Consolas" panose="020B0609020204030204" pitchFamily="49" charset="0"/>
              </a:rPr>
              <a:t>: fixed point: 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2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0.9</a:t>
            </a:r>
            <a:r>
              <a:rPr lang="en-US" sz="6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44089241243064772796489905791421707986177271664959553698078522871570064411934579118745936250787876720</a:t>
            </a:r>
            <a:endParaRPr lang="en-US" sz="6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3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32155606858048249474684988263417157224169936732383215275175647443137875417536157059909989658187887988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4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9440744615873484632123994139247971690996259633336072084079424012153025423723980382210778877115899499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5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 smtClean="0">
                <a:solidFill>
                  <a:schemeClr val="tx1"/>
                </a:solidFill>
                <a:latin typeface="Consolas" panose="020B0609020204030204" pitchFamily="49" charset="0"/>
              </a:rPr>
              <a:t>0.928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814720660567781783215520305242485635812472510461119981707903825685401351407526118695754617128329540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6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69921079786729387859074885412142600061032763733361261053999997111753068577766851321303428821644809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7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36405171610372219059265638424823009966036114642724072037837674833945290852224528156114090024050366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8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8646171441161484191296888214195056800070647013455516952440258806083550616805431261210169624428491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 smtClean="0">
                <a:latin typeface="Consolas" panose="020B0609020204030204" pitchFamily="49" charset="0"/>
              </a:rPr>
              <a:t> 9</a:t>
            </a:r>
            <a:r>
              <a:rPr lang="en-US" sz="600" dirty="0">
                <a:latin typeface="Consolas" panose="020B0609020204030204" pitchFamily="49" charset="0"/>
              </a:rPr>
              <a:t>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849879243716263258540756212925876593491829354895505426620683525163508339178372911518916078658964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10: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434014585046489130832967455892221341078431536847619927782503499338460535903901113571179586502621</a:t>
            </a:r>
            <a:r>
              <a:rPr lang="en-US" sz="6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11: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37736392825227143673673673376736759782464744756767630241473484883293241192697516710218932505286</a:t>
            </a:r>
            <a:r>
              <a:rPr lang="en-US" sz="6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12: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15446702029560185915704831273294320563218582137429298810160353972119402141742367085884469826987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13: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10286339559395991177006775993414869647206674668698437937242268327820787204755715775611993174586</a:t>
            </a:r>
            <a:r>
              <a:rPr lang="en-US" sz="6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14: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0.92862630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9091646383142267973238818633802324489671977694438138435110573527350684786415704931468145974351</a:t>
            </a:r>
            <a:r>
              <a:rPr lang="en-US" sz="6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15: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0.928626308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815058875585467521446095397987205995632600898761988954484349955114187085492403368952534712871</a:t>
            </a:r>
            <a:r>
              <a:rPr lang="en-US" sz="6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16: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0.928626308751025154660002689362443049928096100019392131283345878828710878915327805630307611296466403022</a:t>
            </a:r>
            <a:r>
              <a:rPr lang="en-US" sz="6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600" dirty="0">
                <a:latin typeface="Consolas" panose="020B0609020204030204" pitchFamily="49" charset="0"/>
              </a:rPr>
              <a:t>17: fixed point: </a:t>
            </a:r>
            <a:r>
              <a:rPr lang="en-US" sz="600" b="1" dirty="0">
                <a:solidFill>
                  <a:schemeClr val="tx1"/>
                </a:solidFill>
                <a:latin typeface="Consolas" panose="020B0609020204030204" pitchFamily="49" charset="0"/>
              </a:rPr>
              <a:t>0.928626308751025154660002689362443049928096100019392131283345878828710878915327805630307611296466403022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Roots with Fixed Point Iterations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954324" cy="2407708"/>
          </a:xfrm>
        </p:spPr>
        <p:txBody>
          <a:bodyPr>
            <a:normAutofit fontScale="70000" lnSpcReduction="20000"/>
          </a:bodyPr>
          <a:lstStyle/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1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1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1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098658"/>
                </a:solidFill>
                <a:latin typeface="Consolas" panose="020B0609020204030204" pitchFamily="49" charset="0"/>
              </a:rPr>
              <a:t>1e-10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err="1">
                <a:solidFill>
                  <a:srgbClr val="1F377F"/>
                </a:solidFill>
                <a:latin typeface="Consolas" panose="020B0609020204030204" pitchFamily="49" charset="0"/>
              </a:rPr>
              <a:t>init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1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error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 err="1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error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epsilon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10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1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1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1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lnSpc>
                <a:spcPct val="120000"/>
              </a:lnSpc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11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Fixed Point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649524" cy="2331508"/>
          </a:xfrm>
        </p:spPr>
        <p:txBody>
          <a:bodyPr>
            <a:noAutofit/>
          </a:bodyPr>
          <a:lstStyle/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f(</a:t>
            </a:r>
            <a:r>
              <a:rPr lang="en-US" sz="8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Float)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8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1e-10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endParaRPr lang="en-US" sz="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// </a:t>
            </a:r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get next iteration </a:t>
            </a:r>
            <a:r>
              <a:rPr lang="en-US" sz="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result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// </a:t>
            </a:r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compare with previous iteration result</a:t>
            </a:r>
            <a:endParaRPr lang="en-US" sz="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8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 err="1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break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         // </a:t>
            </a:r>
            <a:r>
              <a:rPr lang="en-US" sz="800" dirty="0">
                <a:solidFill>
                  <a:srgbClr val="008000"/>
                </a:solidFill>
                <a:latin typeface="Consolas" panose="020B0609020204030204" pitchFamily="49" charset="0"/>
              </a:rPr>
              <a:t>update for next iteration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15888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</a:t>
            </a:r>
            <a:r>
              <a:rPr lang="en-US" dirty="0" smtClean="0"/>
              <a:t>Fixed </a:t>
            </a:r>
            <a:r>
              <a:rPr lang="en-US" dirty="0"/>
              <a:t>Point of a 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801924" cy="2331508"/>
          </a:xfrm>
        </p:spPr>
        <p:txBody>
          <a:bodyPr>
            <a:normAutofit fontScale="85000" lnSpcReduction="20000"/>
          </a:bodyPr>
          <a:lstStyle/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pair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f(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cond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(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en-US" sz="1000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Data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05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sz="1050" dirty="0">
                <a:solidFill>
                  <a:srgbClr val="008000"/>
                </a:solidFill>
                <a:latin typeface="Consolas" panose="020B0609020204030204" pitchFamily="49" charset="0"/>
              </a:rPr>
              <a:t>get next iteration </a:t>
            </a:r>
            <a:r>
              <a:rPr lang="en-US" sz="105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result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cond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  <a:r>
              <a:rPr lang="en-US" sz="105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US" sz="1050" dirty="0">
                <a:solidFill>
                  <a:srgbClr val="008000"/>
                </a:solidFill>
                <a:latin typeface="Consolas" panose="020B0609020204030204" pitchFamily="49" charset="0"/>
              </a:rPr>
              <a:t>compare with previous iteration </a:t>
            </a:r>
            <a:r>
              <a:rPr lang="en-US" sz="105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result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x1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05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// </a:t>
            </a:r>
            <a:r>
              <a:rPr lang="en-US" sz="1050" dirty="0">
                <a:solidFill>
                  <a:srgbClr val="008000"/>
                </a:solidFill>
                <a:latin typeface="Consolas" panose="020B0609020204030204" pitchFamily="49" charset="0"/>
              </a:rPr>
              <a:t>update for next </a:t>
            </a:r>
            <a:r>
              <a:rPr lang="en-US" sz="105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iteration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x, n}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15888" indent="0">
              <a:spcBef>
                <a:spcPts val="300"/>
              </a:spcBef>
              <a:spcAft>
                <a:spcPts val="20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2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Roots with Fixed Point Iterations (</a:t>
            </a:r>
            <a:r>
              <a:rPr lang="en-US" dirty="0">
                <a:latin typeface="Consolas" panose="020B0609020204030204" pitchFamily="49" charset="0"/>
              </a:rPr>
              <a:t>double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5259124" cy="2195814"/>
          </a:xfrm>
        </p:spPr>
        <p:txBody>
          <a:bodyPr>
            <a:normAutofit lnSpcReduction="10000"/>
          </a:bodyPr>
          <a:lstStyle/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17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: fixed point: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&lt;&lt;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setprecision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numeric_limits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&gt;::max_digits10)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&lt;&lt;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cbrt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 },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[](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prev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curr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curr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-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prev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1e-10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},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float_type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&lt;&lt;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\n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15888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15888" indent="0">
              <a:spcBef>
                <a:spcPts val="100"/>
              </a:spcBef>
              <a:spcAft>
                <a:spcPts val="20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CSC4700, Spring 2025, Fixed Point Calculations &amp; Finding Roots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9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851" y="922867"/>
                <a:ext cx="4725724" cy="2195814"/>
              </a:xfrm>
            </p:spPr>
            <p:txBody>
              <a:bodyPr/>
              <a:lstStyle/>
              <a:p>
                <a:r>
                  <a:rPr lang="en-US" dirty="0" smtClean="0"/>
                  <a:t>Approximate a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−1=0 </m:t>
                    </m:r>
                  </m:oMath>
                </a14:m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[1, 2]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using fixed point </a:t>
                </a:r>
                <a:r>
                  <a:rPr lang="en-US" dirty="0" smtClean="0"/>
                  <a:t>iteration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onvert the given function to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How many iterations do you need to perform to achieve an error less than 10</a:t>
                </a:r>
                <a:r>
                  <a:rPr lang="en-US" baseline="30000" dirty="0" smtClean="0"/>
                  <a:t>-5</a:t>
                </a:r>
                <a:r>
                  <a:rPr lang="en-US" dirty="0" smtClean="0"/>
                  <a:t> ?</a:t>
                </a:r>
              </a:p>
              <a:p>
                <a:pPr lvl="2"/>
                <a:r>
                  <a:rPr lang="en-US" dirty="0" smtClean="0"/>
                  <a:t>Assume for the error to be: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(the difference between the last to iteration results)</a:t>
                </a:r>
              </a:p>
              <a:p>
                <a:pPr lvl="1"/>
                <a:r>
                  <a:rPr lang="en-US" dirty="0" smtClean="0"/>
                  <a:t>Estimate the solution</a:t>
                </a:r>
              </a:p>
              <a:p>
                <a:pPr lvl="1"/>
                <a:r>
                  <a:rPr lang="en-US" dirty="0" smtClean="0"/>
                  <a:t>Demonstrate </a:t>
                </a:r>
                <a:r>
                  <a:rPr lang="en-US" dirty="0"/>
                  <a:t>that </a:t>
                </a:r>
                <a:r>
                  <a:rPr lang="en-US" dirty="0" smtClean="0"/>
                  <a:t>it is indeed </a:t>
                </a:r>
                <a:r>
                  <a:rPr lang="en-US" dirty="0"/>
                  <a:t>the solution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by </a:t>
                </a:r>
                <a:r>
                  <a:rPr lang="en-US" dirty="0" smtClean="0"/>
                  <a:t>creating </a:t>
                </a:r>
                <a:r>
                  <a:rPr lang="en-US" dirty="0" smtClean="0"/>
                  <a:t>a plot that shows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your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(as done on Slide 5)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851" y="922867"/>
                <a:ext cx="4725724" cy="219581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975" y="1856371"/>
            <a:ext cx="1295400" cy="136638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69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Square Root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Square Root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Ancient method for </a:t>
                </a:r>
                <a:r>
                  <a:rPr lang="en-US" dirty="0" smtClean="0"/>
                  <a:t>calculating the </a:t>
                </a:r>
                <a:r>
                  <a:rPr lang="en-US" dirty="0" smtClean="0"/>
                  <a:t>square </a:t>
                </a:r>
                <a:r>
                  <a:rPr lang="en-US" dirty="0" smtClean="0"/>
                  <a:t>root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:</a:t>
                </a:r>
                <a:endParaRPr lang="en-US" dirty="0" smtClean="0"/>
              </a:p>
              <a:p>
                <a:pPr lvl="2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𝑎𝑣𝑒𝑟𝑎𝑔𝑒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This corresponds to calculating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Makes sense, as once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dirty="0" smtClean="0"/>
                  <a:t> the equation above becomes true</a:t>
                </a:r>
              </a:p>
              <a:p>
                <a:r>
                  <a:rPr lang="en-US" dirty="0" smtClean="0"/>
                  <a:t>Alternatively, this can be computed using the </a:t>
                </a:r>
                <a:r>
                  <a:rPr lang="en-US" dirty="0" err="1" smtClean="0">
                    <a:latin typeface="Consolas" panose="020B0609020204030204" pitchFamily="49" charset="0"/>
                  </a:rPr>
                  <a:t>fixed_point</a:t>
                </a:r>
                <a:r>
                  <a:rPr lang="en-US" dirty="0" smtClean="0"/>
                  <a:t> function</a:t>
                </a:r>
              </a:p>
              <a:p>
                <a:pPr lvl="1"/>
                <a:r>
                  <a:rPr lang="en-US" dirty="0" smtClean="0"/>
                  <a:t>By repeated application of the averaging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Used in</a:t>
            </a:r>
          </a:p>
          <a:p>
            <a:pPr lvl="1"/>
            <a:r>
              <a:rPr lang="en-US" dirty="0"/>
              <a:t>Economics:  </a:t>
            </a:r>
            <a:r>
              <a:rPr lang="en-US" dirty="0" smtClean="0"/>
              <a:t>study </a:t>
            </a:r>
            <a:r>
              <a:rPr lang="en-US" dirty="0"/>
              <a:t>the existence and </a:t>
            </a:r>
            <a:r>
              <a:rPr lang="en-US" dirty="0" smtClean="0"/>
              <a:t>stability of </a:t>
            </a:r>
            <a:r>
              <a:rPr lang="en-US" dirty="0"/>
              <a:t>equilibria in game theory and economic </a:t>
            </a:r>
            <a:r>
              <a:rPr lang="en-US" dirty="0" smtClean="0"/>
              <a:t>models</a:t>
            </a:r>
          </a:p>
          <a:p>
            <a:pPr lvl="1"/>
            <a:r>
              <a:rPr lang="en-US" dirty="0" smtClean="0"/>
              <a:t>Physics</a:t>
            </a:r>
            <a:r>
              <a:rPr lang="en-US" dirty="0"/>
              <a:t>: </a:t>
            </a:r>
            <a:r>
              <a:rPr lang="en-US" dirty="0" smtClean="0"/>
              <a:t>study </a:t>
            </a:r>
            <a:r>
              <a:rPr lang="en-US" dirty="0"/>
              <a:t>the behavior of dynamical systems and phase </a:t>
            </a:r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Computer science: design </a:t>
            </a:r>
            <a:r>
              <a:rPr lang="en-US" dirty="0"/>
              <a:t>algorithms for solving equations and optimization </a:t>
            </a:r>
            <a:r>
              <a:rPr lang="en-US" dirty="0" smtClean="0"/>
              <a:t>problems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ngineering: design </a:t>
            </a:r>
            <a:r>
              <a:rPr lang="en-US" dirty="0"/>
              <a:t>control systems and </a:t>
            </a:r>
            <a:r>
              <a:rPr lang="en-US" dirty="0" smtClean="0"/>
              <a:t>analyze </a:t>
            </a:r>
            <a:r>
              <a:rPr lang="en-US" dirty="0"/>
              <a:t>the stability of structures</a:t>
            </a:r>
            <a:endParaRPr lang="en-US" dirty="0" smtClean="0"/>
          </a:p>
          <a:p>
            <a:pPr lvl="1"/>
            <a:r>
              <a:rPr lang="en-US" dirty="0" smtClean="0"/>
              <a:t>Numerical root finding</a:t>
            </a:r>
          </a:p>
          <a:p>
            <a:pPr lvl="1"/>
            <a:r>
              <a:rPr lang="en-US" dirty="0"/>
              <a:t>The vector of PageRank values of all web pages is the fixed point of a linear transformation derived from the World Wide Web's link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Allows us to introduce generic functions in C++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Square Root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average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x1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x2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x1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x2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8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74531F"/>
                </a:solidFill>
                <a:latin typeface="Consolas" panose="020B0609020204030204" pitchFamily="49" charset="0"/>
              </a:rPr>
              <a:t>iterate_sqrt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average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Square Root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954324" cy="219581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average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x1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x2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x1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x2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8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74531F"/>
                </a:solidFill>
                <a:latin typeface="Consolas" panose="020B0609020204030204" pitchFamily="49" charset="0"/>
              </a:rPr>
              <a:t>iterate_sqrt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a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2B91AF"/>
                </a:solidFill>
                <a:latin typeface="Consolas" panose="020B0609020204030204" pitchFamily="49" charset="0"/>
              </a:rPr>
              <a:t>Float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endParaRPr lang="en-US" sz="8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([a](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average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098658"/>
                </a:solidFill>
                <a:latin typeface="Consolas" panose="020B0609020204030204" pitchFamily="49" charset="0"/>
              </a:rPr>
              <a:t>a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},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 err="1">
                <a:solidFill>
                  <a:srgbClr val="098658"/>
                </a:solidFill>
                <a:latin typeface="Consolas" panose="020B0609020204030204" pitchFamily="49" charset="0"/>
              </a:rPr>
              <a:t>init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8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31</a:t>
            </a:fld>
            <a:endParaRPr lang="en-US"/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88712414-7D4D-1548-AD84-D1FB5EF0F361}"/>
              </a:ext>
            </a:extLst>
          </p:cNvPr>
          <p:cNvSpPr/>
          <p:nvPr/>
        </p:nvSpPr>
        <p:spPr>
          <a:xfrm>
            <a:off x="3703587" y="1501775"/>
            <a:ext cx="1319852" cy="609600"/>
          </a:xfrm>
          <a:prstGeom prst="borderCallout1">
            <a:avLst>
              <a:gd name="adj1" fmla="val 133855"/>
              <a:gd name="adj2" fmla="val -120052"/>
              <a:gd name="adj3" fmla="val 51069"/>
              <a:gd name="adj4" fmla="val 603"/>
            </a:avLst>
          </a:prstGeom>
          <a:ln w="952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spc="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Capture </a:t>
            </a:r>
            <a:r>
              <a:rPr lang="en-US" sz="9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900" spc="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make it available from inside the lambda’s body</a:t>
            </a:r>
            <a:endParaRPr lang="en-US" sz="900" spc="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3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Roots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Roots of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Simplest algorithms to find roots of non-linear equations</a:t>
                </a:r>
              </a:p>
              <a:p>
                <a:pPr lvl="1"/>
                <a:r>
                  <a:rPr lang="en-US" dirty="0" smtClean="0"/>
                  <a:t>Bisection method</a:t>
                </a:r>
              </a:p>
              <a:p>
                <a:pPr lvl="1"/>
                <a:r>
                  <a:rPr lang="en-US" dirty="0" smtClean="0"/>
                  <a:t>Newton-Raphson method</a:t>
                </a:r>
              </a:p>
              <a:p>
                <a:pPr lvl="1"/>
                <a:r>
                  <a:rPr lang="en-US" dirty="0" smtClean="0"/>
                  <a:t>Gradient Descent</a:t>
                </a:r>
              </a:p>
              <a:p>
                <a:r>
                  <a:rPr lang="en-US" dirty="0" smtClean="0"/>
                  <a:t>A root of a (non-linear) equation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where the function intersects the x-axis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To </a:t>
                </a:r>
                <a:r>
                  <a:rPr lang="en-US" dirty="0"/>
                  <a:t>find the root of a continuous, </a:t>
                </a:r>
                <a:br>
                  <a:rPr lang="en-US" dirty="0"/>
                </a:br>
                <a:r>
                  <a:rPr lang="en-US" dirty="0" smtClean="0"/>
                  <a:t>differentiable </a:t>
                </a:r>
                <a:r>
                  <a:rPr lang="en-US" dirty="0"/>
                  <a:t>function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assuming the root is near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:r>
                  <a:rPr lang="en-US" sz="1050" dirty="0"/>
                  <a:t/>
                </a:r>
                <a:br>
                  <a:rPr lang="en-US" sz="1050" dirty="0"/>
                </a:br>
                <a:endParaRPr lang="en-US" sz="105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801" y="1958975"/>
            <a:ext cx="1521288" cy="13843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9942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Bisection Method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851" y="922867"/>
                <a:ext cx="4801924" cy="21958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Based on </a:t>
                </a:r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Intermediate Value Theorem</a:t>
                </a:r>
              </a:p>
              <a:p>
                <a:pPr lvl="1"/>
                <a:r>
                  <a:rPr lang="en-US" dirty="0" smtClean="0"/>
                  <a:t>If for a contiguous </a:t>
                </a:r>
                <a:r>
                  <a:rPr lang="en-US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𝑠𝑖𝑔𝑛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Then there exists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Let’s assume root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of contiguous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inside </a:t>
                </a:r>
                <a:r>
                  <a:rPr lang="en-US" dirty="0" smtClean="0"/>
                  <a:t>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Divide interval in two sections: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𝑠𝑖𝑔𝑛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epeat dividing for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therwise repeat dividing for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Continue until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𝑒𝑝𝑠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851" y="922867"/>
                <a:ext cx="4801924" cy="2195814"/>
              </a:xfrm>
              <a:blipFill>
                <a:blip r:embed="rId2"/>
                <a:stretch>
                  <a:fillRect t="-554" b="-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https://upload.wikimedia.org/wikipedia/commons/thumb/8/8c/Bisection_method.svg/1024px-Bisection_metho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393353"/>
            <a:ext cx="1457969" cy="170001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80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Bisection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497124" cy="240770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s</a:t>
            </a: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td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::pair&lt;double,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bisection</a:t>
            </a:r>
            <a:r>
              <a:rPr lang="fr-FR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 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xm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!=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; ++step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fm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epsilon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 {</a:t>
            </a:r>
            <a:r>
              <a:rPr lang="en-US" dirty="0" err="1">
                <a:solidFill>
                  <a:srgbClr val="8F08C4"/>
                </a:solidFill>
                <a:latin typeface="Consolas" panose="020B0609020204030204" pitchFamily="49" charset="0"/>
              </a:rPr>
              <a:t>x</a:t>
            </a:r>
            <a:r>
              <a:rPr lang="en-US" dirty="0" err="1" smtClean="0">
                <a:solidFill>
                  <a:srgbClr val="8F08C4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step}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epsilon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 {</a:t>
            </a:r>
            <a:r>
              <a:rPr lang="en-US" dirty="0" err="1" smtClean="0">
                <a:solidFill>
                  <a:srgbClr val="8F08C4"/>
                </a:solidFill>
                <a:latin typeface="Consolas" panose="020B0609020204030204" pitchFamily="49" charset="0"/>
              </a:rPr>
              <a:t>xm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step}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next_x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xm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signbit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signbit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next_x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))) 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next_x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next_x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}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 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{0.0, </a:t>
            </a:r>
            <a:r>
              <a:rPr lang="fr-FR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}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Bisection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6"/>
            <a:ext cx="5201110" cy="2491419"/>
          </a:xfrm>
        </p:spPr>
        <p:txBody>
          <a:bodyPr>
            <a:no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>
                <a:solidFill>
                  <a:srgbClr val="74531F"/>
                </a:solidFill>
                <a:latin typeface="Consolas" panose="020B0609020204030204" pitchFamily="49" charset="0"/>
              </a:rPr>
              <a:t>bisection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75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xn_init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xm_init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value_type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750" spc="0" dirty="0">
                <a:solidFill>
                  <a:srgbClr val="2B91AF"/>
                </a:solidFill>
                <a:latin typeface="Consolas" panose="020B0609020204030204" pitchFamily="49" charset="0"/>
              </a:rPr>
              <a:t>pair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&gt;;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75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](</a:t>
            </a:r>
            <a:r>
              <a:rPr lang="en-US" sz="75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value_type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bounds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                      </a:t>
            </a:r>
            <a:r>
              <a:rPr lang="en-US" sz="75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750" dirty="0">
                <a:solidFill>
                  <a:srgbClr val="008000"/>
                </a:solidFill>
                <a:latin typeface="Consolas" panose="020B0609020204030204" pitchFamily="49" charset="0"/>
              </a:rPr>
              <a:t>get next iteration result</a:t>
            </a:r>
            <a:endParaRPr lang="en-US" sz="75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bounds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.first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75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75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next_x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= (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bounds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.first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bounds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 / </a:t>
            </a:r>
            <a:r>
              <a:rPr lang="en-US" sz="75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75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75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signbit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 == 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75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signbit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next_x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)))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bounds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.first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75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next_x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750" spc="0" dirty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endParaRPr lang="en-US" sz="75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bounds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75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next_x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75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bounds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](</a:t>
            </a:r>
            <a:r>
              <a:rPr lang="en-US" sz="75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value_type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5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value_type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curr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   </a:t>
            </a:r>
            <a:r>
              <a:rPr lang="en-US" sz="75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check for termination condition</a:t>
            </a:r>
            <a:endParaRPr lang="en-US" sz="75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75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75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curr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.first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)) &lt;= 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 ||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75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75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curr</a:t>
            </a:r>
            <a:r>
              <a:rPr lang="en-US" sz="75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.second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)) &lt;= </a:t>
            </a:r>
            <a:r>
              <a:rPr lang="en-US" sz="75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5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value_type</a:t>
            </a: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75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xn_init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75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xm_init</a:t>
            </a:r>
            <a:r>
              <a:rPr lang="en-US" sz="75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75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75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2/4/2025, Lecture 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Method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55uzetaobb.cloudfront.net/brioche/uploads/7KrMvNiT7l-newtons-method.png?width=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71" y="1725329"/>
            <a:ext cx="3073400" cy="15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</a:t>
            </a:r>
            <a:r>
              <a:rPr lang="en-US" dirty="0" smtClean="0"/>
              <a:t>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Tangent </a:t>
                </a:r>
                <a:r>
                  <a:rPr lang="en-US" dirty="0"/>
                  <a:t>line to the graph of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 at the point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has slope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 and goes through the point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line has equation:</a:t>
                </a:r>
              </a:p>
              <a:p>
                <a:pPr marL="415266" lvl="3" indent="0">
                  <a:buNone/>
                </a:pPr>
                <a:endParaRPr lang="es-ES" sz="200" i="1" dirty="0" smtClean="0">
                  <a:latin typeface="Cambria Math" panose="02040503050406030204" pitchFamily="18" charset="0"/>
                </a:endParaRPr>
              </a:p>
              <a:p>
                <a:pPr marL="415266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11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ES" sz="11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11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10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ES" sz="110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ES" sz="11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100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 sz="1100" i="1" baseline="-25000" dirty="0" err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ES" sz="1100" i="1" dirty="0">
                              <a:latin typeface="Cambria Math" panose="02040503050406030204" pitchFamily="18" charset="0"/>
                            </a:rPr>
                            <m:t>​</m:t>
                          </m:r>
                        </m:e>
                      </m:d>
                      <m:r>
                        <a:rPr lang="en-US" sz="11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s-ES" sz="11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1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1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10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1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100" i="1" dirty="0">
                          <a:latin typeface="Cambria Math" panose="02040503050406030204" pitchFamily="18" charset="0"/>
                        </a:rPr>
                        <m:t>​)+</m:t>
                      </m:r>
                      <m:r>
                        <a:rPr lang="es-ES" sz="11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ES" sz="11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1100" i="1" dirty="0" err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ES" sz="11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S" sz="1100" i="1" baseline="-25000" dirty="0">
                          <a:latin typeface="Cambria Math" panose="02040503050406030204" pitchFamily="18" charset="0"/>
                        </a:rPr>
                        <m:t>​</m:t>
                      </m:r>
                      <m:r>
                        <a:rPr lang="es-ES" sz="11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Now, setting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 and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​ we get</a:t>
                </a:r>
              </a:p>
              <a:p>
                <a:pPr marL="415266" lvl="3" indent="0">
                  <a:buNone/>
                </a:pPr>
                <a:endParaRPr lang="en-US" sz="400" i="1" dirty="0" smtClean="0">
                  <a:latin typeface="Cambria Math" panose="02040503050406030204" pitchFamily="18" charset="0"/>
                </a:endParaRPr>
              </a:p>
              <a:p>
                <a:pPr marL="415266" lvl="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100" i="1" dirty="0" smtClean="0">
                          <a:latin typeface="Cambria Math" panose="02040503050406030204" pitchFamily="18" charset="0"/>
                        </a:rPr>
                        <m:t>​=</m:t>
                      </m:r>
                      <m:sSub>
                        <m:sSubPr>
                          <m:ctrlPr>
                            <a:rPr lang="en-US" sz="11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​−</m:t>
                      </m:r>
                      <m:f>
                        <m:fPr>
                          <m:ctrlPr>
                            <a:rPr lang="en-US" sz="11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10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​)</m:t>
                          </m:r>
                        </m:num>
                        <m:den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​)</m:t>
                          </m:r>
                        </m:den>
                      </m:f>
                      <m:r>
                        <a:rPr lang="en-US" sz="1100" i="1" dirty="0">
                          <a:latin typeface="Cambria Math" panose="02040503050406030204" pitchFamily="18" charset="0"/>
                        </a:rPr>
                        <m:t>​</m:t>
                      </m:r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https://ic.pics.livejournal.com/chern_molnija/26177473/8509428/8509428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30" y="280723"/>
            <a:ext cx="1288314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7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univariate function (one independent variable)</a:t>
                </a:r>
              </a:p>
              <a:p>
                <a:pPr lvl="1"/>
                <a:r>
                  <a:rPr lang="en-US" dirty="0" smtClean="0"/>
                  <a:t>The gradient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simply the value of the first derivative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138422" lvl="1" indent="0">
                  <a:buNone/>
                </a:pPr>
                <a:endParaRPr lang="en-US" sz="1009" i="1" spc="5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marL="13842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9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009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9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sz="1009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09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9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009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</a:t>
            </a:r>
            <a:r>
              <a:rPr lang="en-US" dirty="0" smtClean="0"/>
              <a:t>of a </a:t>
            </a:r>
            <a:r>
              <a:rPr lang="en-US" dirty="0" err="1" smtClean="0"/>
              <a:t>Functoin</a:t>
            </a:r>
            <a:r>
              <a:rPr lang="en-US" dirty="0" smtClean="0"/>
              <a:t> (</a:t>
            </a:r>
            <a:r>
              <a:rPr lang="en-US" dirty="0" smtClean="0">
                <a:latin typeface="Consolas" panose="020B0609020204030204" pitchFamily="49" charset="0"/>
              </a:rPr>
              <a:t>cos(x)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5030524" cy="23315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Simple fixed point iteration using double:</a:t>
            </a:r>
          </a:p>
          <a:p>
            <a:pPr marL="276844" lvl="2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endParaRPr lang="en-US" sz="9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85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Iterations: {}, </a:t>
            </a:r>
            <a:r>
              <a:rPr lang="en-US" sz="9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fixed 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point: </a:t>
            </a:r>
            <a:r>
              <a:rPr lang="en-US" sz="9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sz="9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n,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</a:t>
            </a:r>
            <a:r>
              <a:rPr lang="en-US" sz="9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0.75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Gradient: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gradient of a function at a given point is the slope of the tangent at that point: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1252872"/>
            <a:ext cx="1791998" cy="176251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68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51" y="148461"/>
            <a:ext cx="5030524" cy="705030"/>
          </a:xfrm>
        </p:spPr>
        <p:txBody>
          <a:bodyPr/>
          <a:lstStyle/>
          <a:p>
            <a:r>
              <a:rPr lang="en-US" dirty="0" smtClean="0"/>
              <a:t>Gradient Examples, Finding Extrema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univariate function (one independent variable)</a:t>
                </a:r>
              </a:p>
              <a:p>
                <a:pPr marL="138422" lvl="1" indent="0">
                  <a:buNone/>
                </a:pPr>
                <a:endParaRPr lang="en-US" sz="1009" i="1" spc="5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marL="138422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+4,   </m:t>
                      </m:r>
                      <m:f>
                        <m:fPr>
                          <m:ctrlPr>
                            <a:rPr lang="en-US" sz="1009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9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sz="1009" i="1" spc="5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9" i="1" spc="5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009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9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009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−6)</m:t>
                      </m:r>
                    </m:oMath>
                  </m:oMathPara>
                </a14:m>
                <a:endParaRPr lang="en-US" dirty="0" smtClean="0"/>
              </a:p>
              <a:p>
                <a:pPr marL="138422" lvl="1" indent="0">
                  <a:buNone/>
                </a:pPr>
                <a:endParaRPr lang="en-US" sz="1000" i="1" spc="5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marL="138422" lvl="1" indent="0">
                  <a:buNone/>
                </a:pPr>
                <a:r>
                  <a:rPr lang="en-US" sz="1000" spc="5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mbria Math" panose="02040503050406030204" pitchFamily="18" charset="0"/>
                  </a:rPr>
                  <a:t>The minima and maxima of </a:t>
                </a:r>
                <a14:m>
                  <m:oMath xmlns:m="http://schemas.openxmlformats.org/officeDocument/2006/math">
                    <m:r>
                      <a:rPr lang="en-US" sz="1000" i="1" spc="5">
                        <a:solidFill>
                          <a:prstClr val="black">
                            <a:lumMod val="65000"/>
                            <a:lumOff val="35000"/>
                          </a:prst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000" i="1" spc="5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 spc="5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000" spc="5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mbria Math" panose="02040503050406030204" pitchFamily="18" charset="0"/>
                  </a:rPr>
                  <a:t> can be found by </a:t>
                </a:r>
                <a:br>
                  <a:rPr lang="en-US" sz="1000" spc="5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mbria Math" panose="02040503050406030204" pitchFamily="18" charset="0"/>
                  </a:rPr>
                </a:br>
                <a:r>
                  <a:rPr lang="en-US" sz="1000" spc="5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mbria Math" panose="02040503050406030204" pitchFamily="18" charset="0"/>
                  </a:rPr>
                  <a:t>finding the solution of:</a:t>
                </a:r>
              </a:p>
              <a:p>
                <a:pPr marL="138422" lvl="1" indent="0">
                  <a:buNone/>
                </a:pPr>
                <a:endParaRPr lang="en-US" sz="1000" i="1" spc="5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marL="138422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00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000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1000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00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sz="1000" i="1" spc="5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000" i="1" spc="5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1000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000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=0→</m:t>
                      </m:r>
                      <m:r>
                        <a:rPr lang="en-US" sz="1000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77" y="1684816"/>
            <a:ext cx="1143292" cy="157966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207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801924" cy="2407708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std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::pair&lt;double,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74531F"/>
                </a:solidFill>
                <a:latin typeface="Consolas" panose="020B0609020204030204" pitchFamily="49" charset="0"/>
              </a:rPr>
              <a:t>newton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808080"/>
                </a:solidFill>
                <a:latin typeface="Consolas" panose="020B0609020204030204" pitchFamily="49" charset="0"/>
              </a:rPr>
              <a:t>f_prime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endParaRPr lang="fr-FR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                             </a:t>
            </a: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    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0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; ++step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epsilon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 {</a:t>
            </a:r>
            <a:r>
              <a:rPr lang="en-US" dirty="0" err="1">
                <a:solidFill>
                  <a:srgbClr val="8F08C4"/>
                </a:solidFill>
                <a:latin typeface="Consolas" panose="020B0609020204030204" pitchFamily="49" charset="0"/>
              </a:rPr>
              <a:t>fn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}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gn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f_prime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g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 {0.0, </a:t>
            </a:r>
            <a:r>
              <a:rPr lang="fr-FR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}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6"/>
            <a:ext cx="4801924" cy="2407709"/>
          </a:xfrm>
        </p:spPr>
        <p:txBody>
          <a:bodyPr>
            <a:normAutofit/>
          </a:bodyPr>
          <a:lstStyle/>
          <a:p>
            <a:pPr marL="138422" lvl="1" indent="0">
              <a:spcBef>
                <a:spcPts val="300"/>
              </a:spcBef>
              <a:spcAft>
                <a:spcPts val="200"/>
              </a:spcAft>
              <a:buNone/>
            </a:pPr>
            <a:endParaRPr lang="en-US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138422" lvl="1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Calculate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slope (gradient)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of f(x) at x.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8422" lvl="1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f_prime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38422" lvl="1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38422" lvl="1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8422" lvl="1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-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delta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38422" lvl="1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6"/>
            <a:ext cx="4801924" cy="2407709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 err="1">
                <a:solidFill>
                  <a:srgbClr val="0000FF"/>
                </a:solidFill>
                <a:latin typeface="Consolas" panose="020B0609020204030204" pitchFamily="49" charset="0"/>
              </a:rPr>
              <a:t>std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::pair&lt;double,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74531F"/>
                </a:solidFill>
                <a:latin typeface="Consolas" panose="020B0609020204030204" pitchFamily="49" charset="0"/>
              </a:rPr>
              <a:t>newton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endParaRPr lang="fr-FR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f_prime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double, double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endParaRPr lang="fr-FR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</a:t>
            </a:r>
            <a:r>
              <a:rPr lang="fr-FR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fr-FR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fr-FR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    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; ++step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epsilon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 {</a:t>
            </a:r>
            <a:r>
              <a:rPr lang="en-US" dirty="0" err="1">
                <a:solidFill>
                  <a:srgbClr val="8F08C4"/>
                </a:solidFill>
                <a:latin typeface="Consolas" panose="020B0609020204030204" pitchFamily="49" charset="0"/>
              </a:rPr>
              <a:t>fn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step}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gn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f_prime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(f,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epsilon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xn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g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 {0.0, </a:t>
            </a:r>
            <a:r>
              <a:rPr lang="fr-FR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/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Newton-Raphson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865" y="922867"/>
            <a:ext cx="5201110" cy="2195814"/>
          </a:xfrm>
        </p:spPr>
        <p:txBody>
          <a:bodyPr>
            <a:normAutofit/>
          </a:bodyPr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std</a:t>
            </a:r>
            <a:r>
              <a:rPr lang="en-US" sz="900" spc="0" dirty="0">
                <a:solidFill>
                  <a:srgbClr val="0000FF"/>
                </a:solidFill>
                <a:latin typeface="Consolas" panose="020B0609020204030204" pitchFamily="49" charset="0"/>
              </a:rPr>
              <a:t>::pair&lt;double, </a:t>
            </a:r>
            <a:r>
              <a:rPr lang="en-US" sz="9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size_t</a:t>
            </a:r>
            <a:r>
              <a:rPr lang="en-US" sz="900" spc="0" dirty="0">
                <a:solidFill>
                  <a:srgbClr val="0000FF"/>
                </a:solidFill>
                <a:latin typeface="Consolas" panose="020B0609020204030204" pitchFamily="49" charset="0"/>
              </a:rPr>
              <a:t>&gt; </a:t>
            </a:r>
            <a:r>
              <a:rPr lang="en-US" sz="9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newton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endParaRPr lang="en-US" sz="9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fr-FR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f_prime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fr-FR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fr-FR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double, double</a:t>
            </a:r>
            <a:r>
              <a:rPr lang="fr-FR" sz="9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    double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spc="0" dirty="0">
                <a:solidFill>
                  <a:srgbClr val="098658"/>
                </a:solidFill>
                <a:latin typeface="Consolas" panose="020B0609020204030204" pitchFamily="49" charset="0"/>
              </a:rPr>
              <a:t>0.0001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return </a:t>
            </a:r>
            <a:r>
              <a:rPr lang="en-US" sz="9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9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f, </a:t>
            </a:r>
            <a:r>
              <a:rPr lang="en-US" sz="9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f_prime</a:t>
            </a:r>
            <a:r>
              <a:rPr lang="en-US" sz="9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, epsilon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](</a:t>
            </a:r>
            <a:r>
              <a:rPr lang="en-US" sz="9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gn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f_prime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9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9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gn</a:t>
            </a:r>
            <a:r>
              <a:rPr lang="en-US" sz="900" spc="0" dirty="0">
                <a:solidFill>
                  <a:srgbClr val="1F377F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/ </a:t>
            </a:r>
            <a:r>
              <a:rPr lang="en-US" sz="9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9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9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](</a:t>
            </a:r>
            <a:r>
              <a:rPr lang="en-US" sz="9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curr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9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curr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)) &lt;= </a:t>
            </a:r>
            <a:r>
              <a:rPr lang="en-US" sz="90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endParaRPr lang="en-US" sz="9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},</a:t>
            </a:r>
            <a:endParaRPr lang="en-US" sz="9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9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9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Halley’s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Very similar, just includes second derivative</a:t>
                </a:r>
              </a:p>
              <a:p>
                <a:pPr marL="0" indent="0">
                  <a:buNone/>
                </a:pPr>
                <a:endParaRPr lang="en-US" sz="1100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100" i="1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​=</m:t>
                      </m:r>
                      <m:sSub>
                        <m:sSubPr>
                          <m:ctrlP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100" i="1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​−</m:t>
                      </m:r>
                      <m:f>
                        <m:fPr>
                          <m:ctrlP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​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′(</m:t>
                          </m:r>
                          <m:sSub>
                            <m:sSubPr>
                              <m:ctrlP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​)</m:t>
                          </m:r>
                        </m:num>
                        <m:den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100" i="1" dirty="0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i="1" dirty="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 dirty="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 dirty="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100" b="0" i="1" dirty="0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100" b="0" i="1" dirty="0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100" b="0" i="1" dirty="0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′′(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Requires contiguous second derivative</a:t>
                </a:r>
              </a:p>
              <a:p>
                <a:r>
                  <a:rPr lang="en-US" dirty="0"/>
                  <a:t>This method guarantees </a:t>
                </a:r>
              </a:p>
              <a:p>
                <a:pPr lvl="1"/>
                <a:r>
                  <a:rPr lang="en-US" dirty="0"/>
                  <a:t>at least </a:t>
                </a:r>
                <a:r>
                  <a:rPr lang="en-US" dirty="0" smtClean="0"/>
                  <a:t>cubic convergence rate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Schröder’s</a:t>
            </a:r>
            <a:r>
              <a:rPr lang="en-US" dirty="0" smtClean="0"/>
              <a:t> </a:t>
            </a:r>
            <a:r>
              <a:rPr lang="en-US" dirty="0"/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Very similar, just includes second derivative</a:t>
                </a:r>
              </a:p>
              <a:p>
                <a:pPr marL="0" indent="0">
                  <a:buNone/>
                </a:pPr>
                <a:endParaRPr lang="en-US" sz="1100" i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1100" i="1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​=</m:t>
                      </m:r>
                      <m:sSub>
                        <m:sSubPr>
                          <m:ctrlP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100" i="1" dirty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​−</m:t>
                      </m:r>
                      <m:f>
                        <m:fPr>
                          <m:ctrlPr>
                            <a:rPr lang="en-US" sz="11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11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11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100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1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100" i="1" dirty="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den>
                      </m:f>
                      <m:r>
                        <a:rPr lang="en-US" sz="11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100" i="1" dirty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′′(</m:t>
                          </m:r>
                          <m:sSub>
                            <m:sSubPr>
                              <m:ctrlP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)∙</m:t>
                          </m:r>
                          <m:sSup>
                            <m:sSupPr>
                              <m:ctrlPr>
                                <a:rPr lang="en-US" sz="1100" b="0" i="1" dirty="0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100" i="1" dirty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​)</m:t>
                              </m:r>
                            </m:e>
                            <m:sup>
                              <m:r>
                                <a:rPr lang="en-US" sz="1100" b="0" i="1" dirty="0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100" b="0" i="1" dirty="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100" i="1" dirty="0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100" i="1" dirty="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100" i="1" dirty="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100" i="1" dirty="0">
                                          <a:solidFill>
                                            <a:prstClr val="black">
                                              <a:lumMod val="65000"/>
                                              <a:lumOff val="35000"/>
                                            </a:prst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100" i="1" dirty="0">
                                      <a:solidFill>
                                        <a:prstClr val="black">
                                          <a:lumMod val="65000"/>
                                          <a:lumOff val="35000"/>
                                        </a:prstClr>
                                      </a:solidFill>
                                      <a:latin typeface="Cambria Math" panose="02040503050406030204" pitchFamily="18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100" b="0" i="1" dirty="0" smtClean="0">
                                  <a:solidFill>
                                    <a:prstClr val="black">
                                      <a:lumMod val="65000"/>
                                      <a:lumOff val="35000"/>
                                    </a:prst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This </a:t>
                </a:r>
                <a:r>
                  <a:rPr lang="en-US" dirty="0"/>
                  <a:t>method guarantees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at </a:t>
                </a:r>
                <a:r>
                  <a:rPr lang="en-US" dirty="0"/>
                  <a:t>least </a:t>
                </a:r>
                <a:r>
                  <a:rPr lang="en-US" dirty="0" smtClean="0"/>
                  <a:t>quadratic convergence rate</a:t>
                </a:r>
              </a:p>
              <a:p>
                <a:pPr lvl="1"/>
                <a:r>
                  <a:rPr lang="en-US" dirty="0" smtClean="0"/>
                  <a:t>is </a:t>
                </a:r>
                <a:r>
                  <a:rPr lang="en-US" dirty="0"/>
                  <a:t>known to work well in the presence of multiple </a:t>
                </a:r>
                <a:r>
                  <a:rPr lang="en-US" dirty="0" smtClean="0"/>
                  <a:t>roots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66975" y="3156758"/>
            <a:ext cx="2710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3"/>
              </a:rPr>
              <a:t>On Infinitely Many Algorithms for Solving Equations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410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Halley’s method</a:t>
            </a:r>
          </a:p>
          <a:p>
            <a:r>
              <a:rPr lang="en-US" dirty="0" smtClean="0"/>
              <a:t>Implement </a:t>
            </a:r>
            <a:r>
              <a:rPr lang="en-US" dirty="0" err="1" smtClean="0"/>
              <a:t>Schröder’s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Point of a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Geometrical interpretation</a:t>
            </a:r>
            <a:endParaRPr lang="en-US" dirty="0"/>
          </a:p>
        </p:txBody>
      </p:sp>
      <p:pic>
        <p:nvPicPr>
          <p:cNvPr id="1026" name="Picture 2" descr="../_images/fixed-point-iteration-python_3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33424"/>
            <a:ext cx="2064479" cy="20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multi-variate function (more than one independent variable)</a:t>
                </a:r>
              </a:p>
              <a:p>
                <a:pPr lvl="1"/>
                <a:r>
                  <a:rPr lang="en-US" dirty="0" smtClean="0"/>
                  <a:t>The vector of partial derivatives along each of the variable’s axes is defined as:</a:t>
                </a:r>
              </a:p>
              <a:p>
                <a:pPr marL="138422" lvl="1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3842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Examples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multi-variate function (more than one independent variable)</a:t>
                </a:r>
              </a:p>
              <a:p>
                <a:pPr lvl="1"/>
                <a:r>
                  <a:rPr lang="en-US" dirty="0" smtClean="0"/>
                  <a:t>The vector of partial derivatives along each of the variable’s axes</a:t>
                </a:r>
              </a:p>
              <a:p>
                <a:pPr marL="138422" lvl="1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3842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pc="5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000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000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000" i="1" spc="5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000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1000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i="1" spc="5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000" i="1" spc="5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000" b="0" i="1" spc="5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000" b="0" i="1" spc="5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138422" lvl="1" indent="0">
                  <a:buNone/>
                </a:pPr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3842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829" y="1840134"/>
            <a:ext cx="2032137" cy="1424346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279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Gradient Descent is an algorithm for finding minima/maxima for convex and differentiable functions</a:t>
                </a:r>
              </a:p>
              <a:p>
                <a:r>
                  <a:rPr lang="en-US" dirty="0" smtClean="0"/>
                  <a:t>Differentiable:</a:t>
                </a:r>
              </a:p>
              <a:p>
                <a:pPr marL="688975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𝑑𝑒𝑓𝑖𝑛𝑒𝑑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Convex: </a:t>
                </a:r>
              </a:p>
              <a:p>
                <a:pPr marL="688975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00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1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000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29" y="1319345"/>
            <a:ext cx="2629099" cy="96276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836" y="1521209"/>
            <a:ext cx="2629098" cy="99913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029" y="2466442"/>
            <a:ext cx="2095702" cy="86749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482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6851" y="922867"/>
                <a:ext cx="4497124" cy="219581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Iteratively 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alculate </a:t>
                </a:r>
                <a:r>
                  <a:rPr lang="en-US" dirty="0"/>
                  <a:t>the next point using </a:t>
                </a:r>
                <a:r>
                  <a:rPr lang="en-US" dirty="0" smtClean="0"/>
                  <a:t>the gradient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at the current </a:t>
                </a:r>
                <a:r>
                  <a:rPr lang="en-US" dirty="0" smtClean="0"/>
                  <a:t>position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Scale the gradient </a:t>
                </a:r>
                <a:r>
                  <a:rPr lang="en-US" dirty="0"/>
                  <a:t>(by a learning </a:t>
                </a:r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Subtract </a:t>
                </a:r>
                <a:r>
                  <a:rPr lang="en-US" dirty="0"/>
                  <a:t>obtained value from the current position (</a:t>
                </a:r>
                <a:r>
                  <a:rPr lang="en-US" dirty="0" smtClean="0"/>
                  <a:t>make </a:t>
                </a:r>
                <a:r>
                  <a:rPr lang="en-US" dirty="0"/>
                  <a:t>a step</a:t>
                </a:r>
                <a:r>
                  <a:rPr lang="en-US" dirty="0" smtClean="0"/>
                  <a:t>)</a:t>
                </a:r>
              </a:p>
              <a:p>
                <a:pPr lvl="2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𝜂𝛻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: learning rate, controls step size</a:t>
                </a:r>
              </a:p>
              <a:p>
                <a:pPr lvl="1"/>
                <a:r>
                  <a:rPr lang="en-US" dirty="0"/>
                  <a:t>The smaller learning rate the longer GD </a:t>
                </a:r>
                <a:r>
                  <a:rPr lang="en-US" dirty="0" smtClean="0"/>
                  <a:t>converges</a:t>
                </a:r>
                <a:endParaRPr lang="en-US" dirty="0"/>
              </a:p>
              <a:p>
                <a:pPr lvl="1"/>
                <a:r>
                  <a:rPr lang="en-US" dirty="0"/>
                  <a:t>If learning rate is too big the algorithm may not converge to the optimal point (jump around) or even </a:t>
                </a:r>
                <a:r>
                  <a:rPr lang="en-US" dirty="0" smtClean="0"/>
                  <a:t>diverge </a:t>
                </a:r>
                <a:r>
                  <a:rPr lang="en-US" dirty="0" smtClean="0"/>
                  <a:t>completely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851" y="922867"/>
                <a:ext cx="4497124" cy="219581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588" y="1164022"/>
            <a:ext cx="4338637" cy="17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800" spc="0" dirty="0">
                <a:solidFill>
                  <a:srgbClr val="2B91AF"/>
                </a:solidFill>
                <a:latin typeface="Consolas" panose="020B0609020204030204" pitchFamily="49" charset="0"/>
              </a:rPr>
              <a:t>pair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spc="0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gradient_descent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spc="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0.0001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learning_rate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0.01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[&amp;](</a:t>
            </a:r>
            <a:r>
              <a:rPr lang="en-US" sz="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gn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f_prime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learning_rate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gn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[&amp;](</a:t>
            </a:r>
            <a:r>
              <a:rPr lang="en-US" sz="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prev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curr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endParaRPr lang="en-US" sz="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fabs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curr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-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prev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) &lt;= </a:t>
            </a:r>
            <a:r>
              <a:rPr lang="en-US" sz="800" spc="0" dirty="0">
                <a:solidFill>
                  <a:srgbClr val="808080"/>
                </a:solidFill>
                <a:latin typeface="Consolas" panose="020B0609020204030204" pitchFamily="49" charset="0"/>
              </a:rPr>
              <a:t>epsilon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endParaRPr lang="en-US" sz="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},</a:t>
            </a:r>
            <a:endParaRPr lang="en-US" sz="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xn</a:t>
            </a: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55</a:t>
            </a:fld>
            <a:endParaRPr lang="en-US"/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88712414-7D4D-1548-AD84-D1FB5EF0F361}"/>
              </a:ext>
            </a:extLst>
          </p:cNvPr>
          <p:cNvSpPr/>
          <p:nvPr/>
        </p:nvSpPr>
        <p:spPr>
          <a:xfrm>
            <a:off x="4143375" y="1520665"/>
            <a:ext cx="1319852" cy="609600"/>
          </a:xfrm>
          <a:prstGeom prst="borderCallout1">
            <a:avLst>
              <a:gd name="adj1" fmla="val 37168"/>
              <a:gd name="adj2" fmla="val -153023"/>
              <a:gd name="adj3" fmla="val 51069"/>
              <a:gd name="adj4" fmla="val 603"/>
            </a:avLst>
          </a:prstGeom>
          <a:ln w="952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spc="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Capture all required variables by reference: </a:t>
            </a:r>
            <a:r>
              <a:rPr lang="en-US" sz="9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[&amp;]</a:t>
            </a:r>
            <a:endParaRPr lang="en-US" sz="900" spc="5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gradient descent for functions of two (or more) variables</a:t>
            </a:r>
          </a:p>
          <a:p>
            <a:pPr lvl="1"/>
            <a:r>
              <a:rPr lang="en-US" dirty="0" smtClean="0"/>
              <a:t>Create a plot visualizing your results for varying learning rates</a:t>
            </a:r>
          </a:p>
          <a:p>
            <a:r>
              <a:rPr lang="en-US" dirty="0" smtClean="0"/>
              <a:t>Implement a second order algorithm that finds extrema for a given function</a:t>
            </a:r>
          </a:p>
          <a:p>
            <a:pPr lvl="1"/>
            <a:r>
              <a:rPr lang="en-US" dirty="0" smtClean="0"/>
              <a:t>I.e. find the root of the derivative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7" y="283417"/>
            <a:ext cx="1922639" cy="14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97" y="1725397"/>
            <a:ext cx="1924457" cy="14433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3" y="1101140"/>
            <a:ext cx="1924456" cy="1443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2" y="1920224"/>
            <a:ext cx="1410897" cy="941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413" y="596017"/>
            <a:ext cx="1411040" cy="928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9" y="433611"/>
            <a:ext cx="1492980" cy="324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78" y="2799653"/>
            <a:ext cx="1296950" cy="1750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5339F38-439B-42BE-A6DB-D203DE66964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of a </a:t>
            </a:r>
            <a:r>
              <a:rPr lang="en-US" dirty="0" smtClean="0"/>
              <a:t>Function (</a:t>
            </a:r>
            <a:r>
              <a:rPr lang="en-US" dirty="0" smtClean="0">
                <a:latin typeface="Consolas" panose="020B0609020204030204" pitchFamily="49" charset="0"/>
              </a:rPr>
              <a:t>cos(x)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878124" cy="2331508"/>
          </a:xfrm>
        </p:spPr>
        <p:txBody>
          <a:bodyPr>
            <a:normAutofit fontScale="85000" lnSpcReduction="20000"/>
          </a:bodyPr>
          <a:lstStyle/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 1, fixed point: 0.75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2, fixed point: 0.7316888688738209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3, fixed point: 0.7440470847887636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4, fixed point: 0.7357336181872361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5, fixed point: 0.741338598887922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6, fixed point: 0.7375652963392664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7, fixed point: 0.7401080596152839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8, fixed point: 0.7383956911259041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9, fixed point: 0.7395493740083102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Iterations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 80, fixed point: 0.7390851332151603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81, fixed point: 0.7390851332151608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82, fixed point: 0.7390851332151606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83, fixed point: 0.7390851332151607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84, fixed point: 0.7390851332151607</a:t>
            </a:r>
          </a:p>
          <a:p>
            <a:pPr marL="45720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Iterations: 85, fixed point: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0.7390851332151607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Point of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5030524" cy="23315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Simple fixed point iteration using double for an arbitrary function:</a:t>
            </a:r>
          </a:p>
          <a:p>
            <a:pPr marL="276844" lvl="2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init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 </a:t>
            </a:r>
            <a:r>
              <a:rPr lang="en-US" sz="900" dirty="0" err="1">
                <a:solidFill>
                  <a:srgbClr val="808080"/>
                </a:solidFill>
                <a:latin typeface="Consolas" panose="020B0609020204030204" pitchFamily="49" charset="0"/>
              </a:rPr>
              <a:t>max_iterations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9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85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9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9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9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9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Iterations: {}, </a:t>
            </a:r>
            <a:r>
              <a:rPr lang="en-US" sz="9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fixed </a:t>
            </a:r>
            <a:r>
              <a:rPr lang="en-US" sz="900" dirty="0">
                <a:solidFill>
                  <a:srgbClr val="A31515"/>
                </a:solidFill>
                <a:latin typeface="Consolas" panose="020B0609020204030204" pitchFamily="49" charset="0"/>
              </a:rPr>
              <a:t>point: </a:t>
            </a:r>
            <a:r>
              <a:rPr lang="en-US" sz="9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sz="90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n,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</a:t>
            </a:r>
            <a:r>
              <a:rPr lang="en-US" sz="9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/* what should go here?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*/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90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0.75</a:t>
            </a: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9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9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9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9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88712414-7D4D-1548-AD84-D1FB5EF0F361}"/>
              </a:ext>
            </a:extLst>
          </p:cNvPr>
          <p:cNvSpPr/>
          <p:nvPr/>
        </p:nvSpPr>
        <p:spPr>
          <a:xfrm>
            <a:off x="3703587" y="1501775"/>
            <a:ext cx="1319852" cy="609600"/>
          </a:xfrm>
          <a:prstGeom prst="borderCallout1">
            <a:avLst>
              <a:gd name="adj1" fmla="val -26988"/>
              <a:gd name="adj2" fmla="val -87499"/>
              <a:gd name="adj3" fmla="val 51069"/>
              <a:gd name="adj4" fmla="val 603"/>
            </a:avLst>
          </a:prstGeom>
          <a:ln w="9525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spc="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Any function </a:t>
            </a:r>
            <a:r>
              <a:rPr lang="en-US" sz="900" spc="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900" spc="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with </a:t>
            </a:r>
            <a:r>
              <a:rPr lang="en-US" sz="900" spc="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</a:t>
            </a:r>
            <a:r>
              <a:rPr lang="en-US" sz="9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900" spc="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argument returning a </a:t>
            </a:r>
            <a:r>
              <a:rPr lang="en-US" sz="9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double</a:t>
            </a:r>
            <a:r>
              <a:rPr lang="en-US" sz="900" spc="5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299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/>
              <a:t>N</a:t>
            </a:r>
            <a:r>
              <a:rPr lang="en-US" dirty="0" smtClean="0"/>
              <a:t>amed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1" y="922867"/>
            <a:ext cx="4337971" cy="2407708"/>
          </a:xfrm>
        </p:spPr>
        <p:txBody>
          <a:bodyPr>
            <a:normAutofit lnSpcReduction="10000"/>
          </a:bodyPr>
          <a:lstStyle/>
          <a:p>
            <a:r>
              <a:rPr lang="en-US" sz="900" dirty="0"/>
              <a:t>Define a function of one </a:t>
            </a:r>
            <a:r>
              <a:rPr lang="en-US" sz="900" dirty="0">
                <a:latin typeface="Consolas" panose="020B0609020204030204" pitchFamily="49" charset="0"/>
              </a:rPr>
              <a:t>double</a:t>
            </a:r>
            <a:r>
              <a:rPr lang="en-US" sz="900" dirty="0"/>
              <a:t> argument returning a </a:t>
            </a:r>
            <a:r>
              <a:rPr lang="en-US" sz="900" dirty="0">
                <a:latin typeface="Consolas" panose="020B0609020204030204" pitchFamily="49" charset="0"/>
              </a:rPr>
              <a:t>double</a:t>
            </a:r>
            <a:r>
              <a:rPr lang="en-US" sz="900" dirty="0"/>
              <a:t>:</a:t>
            </a: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8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calculate_cos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</a:p>
          <a:p>
            <a:pPr marL="2841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cos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8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sz="8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endParaRPr lang="en-US" sz="8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8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8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800" dirty="0">
                <a:solidFill>
                  <a:srgbClr val="098658"/>
                </a:solidFill>
                <a:latin typeface="Consolas" panose="020B0609020204030204" pitchFamily="49" charset="0"/>
              </a:rPr>
              <a:t>85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800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8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80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8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A31515"/>
                </a:solidFill>
                <a:latin typeface="Consolas" panose="020B0609020204030204" pitchFamily="49" charset="0"/>
              </a:rPr>
              <a:t>Iterations: {}, fixed point: {}</a:t>
            </a:r>
            <a:r>
              <a:rPr lang="en-US" sz="8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n,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     </a:t>
            </a:r>
            <a:r>
              <a:rPr lang="en-US" sz="8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fixed_point</a:t>
            </a:r>
            <a:r>
              <a:rPr lang="en-US" sz="8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(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74531F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8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calculate_cos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sz="8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800" dirty="0">
                <a:solidFill>
                  <a:srgbClr val="098658"/>
                </a:solidFill>
                <a:latin typeface="Consolas" panose="020B0609020204030204" pitchFamily="49" charset="0"/>
              </a:rPr>
              <a:t>0.75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8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8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6844" lvl="2" indent="0">
              <a:spcBef>
                <a:spcPts val="100"/>
              </a:spcBef>
              <a:spcAft>
                <a:spcPts val="200"/>
              </a:spcAft>
              <a:buNone/>
            </a:pPr>
            <a:r>
              <a:rPr lang="en-US" sz="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38422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8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A906-C14D-914A-9DA9-761ABC542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famous Person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4A87E-6E35-C74E-90D8-EEFCEC0A4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367" y="922867"/>
            <a:ext cx="3740951" cy="2195814"/>
          </a:xfrm>
        </p:spPr>
        <p:txBody>
          <a:bodyPr/>
          <a:lstStyle/>
          <a:p>
            <a:r>
              <a:rPr lang="en-US" dirty="0" smtClean="0"/>
              <a:t>Alonzo Church (June 14, 1903 – August 11, 1995) was an American mathematician and logician who made major contributions to mathematical logic and the foundations of theoretical computer science. </a:t>
            </a:r>
          </a:p>
          <a:p>
            <a:r>
              <a:rPr lang="en-US" dirty="0" smtClean="0"/>
              <a:t>He is best known for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lambda calculus</a:t>
            </a:r>
            <a:r>
              <a:rPr lang="en-US" dirty="0" smtClean="0"/>
              <a:t>, Church–Turing thesis, proving the </a:t>
            </a:r>
            <a:r>
              <a:rPr lang="en-US" dirty="0" err="1" smtClean="0"/>
              <a:t>undecidability</a:t>
            </a:r>
            <a:r>
              <a:rPr lang="en-US" dirty="0" smtClean="0"/>
              <a:t> of the </a:t>
            </a:r>
            <a:r>
              <a:rPr lang="en-US" dirty="0" err="1" smtClean="0"/>
              <a:t>Entscheidungs</a:t>
            </a:r>
            <a:r>
              <a:rPr lang="en-US" dirty="0" smtClean="0"/>
              <a:t>-problem, </a:t>
            </a:r>
            <a:r>
              <a:rPr lang="en-US" dirty="0" err="1" smtClean="0"/>
              <a:t>Frege</a:t>
            </a:r>
            <a:r>
              <a:rPr lang="en-US" dirty="0" smtClean="0"/>
              <a:t>–Church ontology, and the Church–Rosser theorem.</a:t>
            </a:r>
          </a:p>
          <a:p>
            <a:endParaRPr lang="en-US" dirty="0"/>
          </a:p>
          <a:p>
            <a:r>
              <a:rPr lang="en-US" dirty="0" smtClean="0"/>
              <a:t>He developed </a:t>
            </a:r>
            <a:r>
              <a:rPr lang="en-US" sz="1050" dirty="0" smtClean="0"/>
              <a:t>various </a:t>
            </a:r>
            <a:r>
              <a:rPr lang="en-US" sz="1050" dirty="0"/>
              <a:t>formalisms for computing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2DEEA3-B53C-EF44-92AF-D4D34443F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09" y="1273175"/>
            <a:ext cx="1348814" cy="1348814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2/4/2025, Lecture 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Fixed Point Calculations &amp; Finding Roots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1991</TotalTime>
  <Words>6735</Words>
  <Application>Microsoft Office PowerPoint</Application>
  <PresentationFormat>Custom</PresentationFormat>
  <Paragraphs>756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Cambria Math</vt:lpstr>
      <vt:lpstr>Century Schoolbook</vt:lpstr>
      <vt:lpstr>Consolas</vt:lpstr>
      <vt:lpstr>Wingdings 2</vt:lpstr>
      <vt:lpstr>View</vt:lpstr>
      <vt:lpstr>Fixed Point Calculations and Finding Roots</vt:lpstr>
      <vt:lpstr>Fixed Point of a Function</vt:lpstr>
      <vt:lpstr>Fixed Point of a Function</vt:lpstr>
      <vt:lpstr>Fixed Point of a Functoin (cos(x))</vt:lpstr>
      <vt:lpstr>Fixed Point of a Function</vt:lpstr>
      <vt:lpstr>Fixed Point of a Function (cos(x))</vt:lpstr>
      <vt:lpstr>Fixed Point of a Function</vt:lpstr>
      <vt:lpstr>Using a Named Function</vt:lpstr>
      <vt:lpstr>Name this famous Person</vt:lpstr>
      <vt:lpstr>Using an Anonymous Function</vt:lpstr>
      <vt:lpstr>Using an Anonymous Function</vt:lpstr>
      <vt:lpstr>Using an Anonymous Function</vt:lpstr>
      <vt:lpstr>Using an Anonymous Function</vt:lpstr>
      <vt:lpstr>Finding Roots with Fixed Point Iterations</vt:lpstr>
      <vt:lpstr>Finding Roots with Fixed Point Iterations</vt:lpstr>
      <vt:lpstr>Finding Roots with Fixed Point Iterations</vt:lpstr>
      <vt:lpstr>Finding Roots with Fixed Point Iterations</vt:lpstr>
      <vt:lpstr>Finding Roots with Fixed Point Iterations (double)</vt:lpstr>
      <vt:lpstr>Finding Roots with Fixed Point Iterations (double)</vt:lpstr>
      <vt:lpstr>Finding Roots with Fixed Point Iterations (double)</vt:lpstr>
      <vt:lpstr>Finding Roots with Fixed Point Iterations (higher precision)</vt:lpstr>
      <vt:lpstr>Finding Roots with Fixed Point Iterations (boost::multiprecision::cpp_bin_float_100)</vt:lpstr>
      <vt:lpstr>Finding Roots with Fixed Point Iterations</vt:lpstr>
      <vt:lpstr>Generic Fixed Point of a Function</vt:lpstr>
      <vt:lpstr>Generic Fixed Point of a Function</vt:lpstr>
      <vt:lpstr>Finding Roots with Fixed Point Iterations (double)</vt:lpstr>
      <vt:lpstr>Exercise</vt:lpstr>
      <vt:lpstr>Finding Square Root</vt:lpstr>
      <vt:lpstr>Calculating Square Root</vt:lpstr>
      <vt:lpstr>Calculating Square Root</vt:lpstr>
      <vt:lpstr>Calculating Square Root</vt:lpstr>
      <vt:lpstr>Finding Roots</vt:lpstr>
      <vt:lpstr>Finding Roots of Functions</vt:lpstr>
      <vt:lpstr>Bisection Method</vt:lpstr>
      <vt:lpstr>Bisection Method</vt:lpstr>
      <vt:lpstr>Bisection Method</vt:lpstr>
      <vt:lpstr>Newton’s Method</vt:lpstr>
      <vt:lpstr>Newton-Raphson Method</vt:lpstr>
      <vt:lpstr>Gradient</vt:lpstr>
      <vt:lpstr>Gradient: Interpretation</vt:lpstr>
      <vt:lpstr>Gradient Examples, Finding Extrema</vt:lpstr>
      <vt:lpstr>Newton-Raphson Method</vt:lpstr>
      <vt:lpstr>Newton-Raphson Method</vt:lpstr>
      <vt:lpstr>Newton-Raphson Method</vt:lpstr>
      <vt:lpstr>Newton-Raphson Method</vt:lpstr>
      <vt:lpstr>Halley’s Method</vt:lpstr>
      <vt:lpstr>Schröder’s Method</vt:lpstr>
      <vt:lpstr>Exercises</vt:lpstr>
      <vt:lpstr>Gradient Descent</vt:lpstr>
      <vt:lpstr>Gradient</vt:lpstr>
      <vt:lpstr>Gradient Examples</vt:lpstr>
      <vt:lpstr>Gradient Descent</vt:lpstr>
      <vt:lpstr>Gradient Descent</vt:lpstr>
      <vt:lpstr>Gradient Descent</vt:lpstr>
      <vt:lpstr>Gradient Descent</vt:lpstr>
      <vt:lpstr>Exercises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Lecture 1: Introduction and Getting started</dc:title>
  <dc:creator>Patrick Diehl [height=10pt]images/orcid</dc:creator>
  <cp:lastModifiedBy>Hartmut Kaiser</cp:lastModifiedBy>
  <cp:revision>279</cp:revision>
  <dcterms:created xsi:type="dcterms:W3CDTF">2024-11-05T14:58:37Z</dcterms:created>
  <dcterms:modified xsi:type="dcterms:W3CDTF">2025-02-04T16:02:52Z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2024-10-17T00:00:00Z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2024-11-05T00:00:00Z</vt:filetime>
  </property>
  <property fmtid="{D5CDD505-2E9C-101B-9397-08002B2CF9AE}" pid="5" name="PTEX.FullBanner">
    <vt:lpwstr>This is LuaHBTeX, Version 1.18.1 (MiKTeX 24.4)</vt:lpwstr>
  </property>
  <property fmtid="{D5CDD505-2E9C-101B-9397-08002B2CF9AE}" pid="6" name="Producer">
    <vt:lpwstr>3-Heights(TM) PDF Security Shell 4.8.25.2 (http://www.pdf-tools.com)</vt:lpwstr>
  </property>
</Properties>
</file>