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65"/>
  </p:notesMasterIdLst>
  <p:sldIdLst>
    <p:sldId id="256" r:id="rId2"/>
    <p:sldId id="285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295" r:id="rId17"/>
    <p:sldId id="296" r:id="rId18"/>
    <p:sldId id="297" r:id="rId19"/>
    <p:sldId id="298" r:id="rId20"/>
    <p:sldId id="299" r:id="rId21"/>
    <p:sldId id="290" r:id="rId22"/>
    <p:sldId id="291" r:id="rId23"/>
    <p:sldId id="300" r:id="rId24"/>
    <p:sldId id="292" r:id="rId25"/>
    <p:sldId id="293" r:id="rId26"/>
    <p:sldId id="294" r:id="rId27"/>
    <p:sldId id="362" r:id="rId28"/>
    <p:sldId id="350" r:id="rId29"/>
    <p:sldId id="351" r:id="rId30"/>
    <p:sldId id="352" r:id="rId31"/>
    <p:sldId id="363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03" r:id="rId42"/>
    <p:sldId id="289" r:id="rId43"/>
    <p:sldId id="301" r:id="rId44"/>
    <p:sldId id="302" r:id="rId45"/>
    <p:sldId id="288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7" r:id="rId59"/>
    <p:sldId id="349" r:id="rId60"/>
    <p:sldId id="348" r:id="rId61"/>
    <p:sldId id="347" r:id="rId62"/>
    <p:sldId id="284" r:id="rId63"/>
    <p:sldId id="36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61" autoAdjust="0"/>
    <p:restoredTop sz="94660"/>
  </p:normalViewPr>
  <p:slideViewPr>
    <p:cSldViewPr showGuides="1">
      <p:cViewPr varScale="1">
        <p:scale>
          <a:sx n="74" d="100"/>
          <a:sy n="74" d="100"/>
        </p:scale>
        <p:origin x="84" y="690"/>
      </p:cViewPr>
      <p:guideLst>
        <p:guide orient="horz" pos="2160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" TargetMode="External"/><Relationship Id="rId2" Type="http://schemas.openxmlformats.org/officeDocument/2006/relationships/hyperlink" Target="https://en.cppreferenc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0" dirty="0" smtClean="0"/>
              <a:t>The C++ </a:t>
            </a:r>
            <a:r>
              <a:rPr lang="en-US" spc="0" smtClean="0"/>
              <a:t>Standard </a:t>
            </a:r>
            <a:r>
              <a:rPr lang="en-US" spc="0"/>
              <a:t>Library, Containers and Algorithms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5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Programming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495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Generalize algorithms</a:t>
            </a:r>
          </a:p>
          <a:p>
            <a:pPr lvl="1">
              <a:defRPr/>
            </a:pPr>
            <a:r>
              <a:rPr lang="en-US" sz="2400" dirty="0"/>
              <a:t>Sometimes called “lifting an algorithm”</a:t>
            </a:r>
          </a:p>
          <a:p>
            <a:pPr>
              <a:defRPr/>
            </a:pPr>
            <a:r>
              <a:rPr lang="en-US" sz="2800" dirty="0"/>
              <a:t>The aim (for the end user) is</a:t>
            </a:r>
          </a:p>
          <a:p>
            <a:pPr lvl="1">
              <a:defRPr/>
            </a:pPr>
            <a:r>
              <a:rPr lang="en-US" sz="2400" dirty="0"/>
              <a:t>Increased correctness</a:t>
            </a:r>
          </a:p>
          <a:p>
            <a:pPr lvl="2">
              <a:defRPr/>
            </a:pPr>
            <a:r>
              <a:rPr lang="en-US" sz="2000" dirty="0"/>
              <a:t>Through better specification</a:t>
            </a:r>
          </a:p>
          <a:p>
            <a:pPr lvl="1">
              <a:defRPr/>
            </a:pPr>
            <a:r>
              <a:rPr lang="en-US" sz="2400" dirty="0"/>
              <a:t>Greater range of uses</a:t>
            </a:r>
          </a:p>
          <a:p>
            <a:pPr lvl="2">
              <a:defRPr/>
            </a:pPr>
            <a:r>
              <a:rPr lang="en-US" sz="2000" dirty="0"/>
              <a:t>Possibilities for re-use</a:t>
            </a:r>
          </a:p>
          <a:p>
            <a:pPr lvl="1">
              <a:defRPr/>
            </a:pPr>
            <a:r>
              <a:rPr lang="en-US" sz="2400" dirty="0"/>
              <a:t>Better performance</a:t>
            </a:r>
          </a:p>
          <a:p>
            <a:pPr lvl="2">
              <a:defRPr/>
            </a:pPr>
            <a:r>
              <a:rPr lang="en-US" sz="2000" dirty="0"/>
              <a:t>Through wider use of tuned libraries</a:t>
            </a:r>
          </a:p>
          <a:p>
            <a:pPr lvl="2">
              <a:defRPr/>
            </a:pPr>
            <a:r>
              <a:rPr lang="en-US" sz="2000" dirty="0"/>
              <a:t>Unnecessarily slow code will eventually be thrown </a:t>
            </a:r>
            <a:r>
              <a:rPr lang="en-US" sz="2000" dirty="0" smtClean="0"/>
              <a:t>away</a:t>
            </a:r>
          </a:p>
          <a:p>
            <a:pPr lvl="2">
              <a:defRPr/>
            </a:pPr>
            <a:r>
              <a:rPr lang="en-US" sz="2000" dirty="0" smtClean="0"/>
              <a:t>Enable parallelizing existing code easily</a:t>
            </a:r>
            <a:endParaRPr lang="en-US" sz="2000" dirty="0"/>
          </a:p>
          <a:p>
            <a:pPr>
              <a:defRPr/>
            </a:pPr>
            <a:r>
              <a:rPr lang="en-US" sz="2800" dirty="0"/>
              <a:t>Go from the concrete to the more abstract</a:t>
            </a:r>
          </a:p>
          <a:p>
            <a:pPr lvl="1">
              <a:defRPr/>
            </a:pPr>
            <a:r>
              <a:rPr lang="en-US" sz="2400" dirty="0"/>
              <a:t>The other way most often leads to </a:t>
            </a:r>
            <a:r>
              <a:rPr lang="en-US" sz="2400" dirty="0" smtClean="0"/>
              <a:t>bloat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788230"/>
            <a:ext cx="3481633" cy="26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example (concrete algorithms)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495800"/>
          </a:xfrm>
        </p:spPr>
        <p:txBody>
          <a:bodyPr>
            <a:normAutofit fontScale="70000" lnSpcReduction="20000"/>
          </a:bodyPr>
          <a:lstStyle/>
          <a:p>
            <a:pPr marL="46355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one concrete algorithm (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double’s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 array)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sum(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array[],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n; ++i)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s = s + array[i];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another concrete algorithm (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int’s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in list)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2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Node {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Node* next;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data;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sum(Node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first) {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(first !=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s += first-&gt;data;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first = first-&gt;next;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pPr marL="46355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3550" indent="0">
              <a:spcBef>
                <a:spcPts val="2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</a:t>
            </a:r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abstract the </a:t>
            </a:r>
            <a:r>
              <a:rPr lang="en-US" dirty="0" smtClean="0"/>
              <a:t>Data Structure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somehow parameterize with the data structure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sum(data)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// initialize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not-at-end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    // loop through all elements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s = s +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get-value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compute sum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get-to-next-data-element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return result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600" dirty="0"/>
              <a:t>We need three operations (on the data structure):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not at end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get value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get </a:t>
            </a:r>
            <a:r>
              <a:rPr lang="en-US" sz="2400" dirty="0" smtClean="0"/>
              <a:t>to next </a:t>
            </a:r>
            <a:r>
              <a:rPr lang="en-US" sz="2400" dirty="0"/>
              <a:t>data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Example (STL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Concrete STL-style code  for a more general version of both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algorithms</a:t>
            </a:r>
            <a:endParaRPr lang="en-US" sz="21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T&gt;       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 sum(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first,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last, T s)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s = s + *first;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++first;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' should be an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Input_iterator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(supports ==, ++, *)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'T' should be something we can + and =, is the accumulator type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3200" dirty="0" smtClean="0"/>
              <a:t>Let </a:t>
            </a:r>
            <a:r>
              <a:rPr lang="en-US" sz="3200" dirty="0"/>
              <a:t>the user initialize the </a:t>
            </a:r>
            <a:r>
              <a:rPr lang="en-US" sz="3200" dirty="0" smtClean="0"/>
              <a:t>accumulator: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a[]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sum(a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a +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size(a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0.0f);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/>
              <a:t>Almost the standard library </a:t>
            </a:r>
            <a:r>
              <a:rPr lang="en-US" sz="2400" dirty="0" smtClean="0">
                <a:latin typeface="Consolas" panose="020B0609020204030204" pitchFamily="49" charset="0"/>
              </a:rPr>
              <a:t>reduce</a:t>
            </a:r>
            <a:endParaRPr lang="en-US" sz="2400" dirty="0">
              <a:latin typeface="Consolas" panose="020B0609020204030204" pitchFamily="49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S</a:t>
            </a:r>
            <a:r>
              <a:rPr lang="en-US" sz="2000" dirty="0" smtClean="0"/>
              <a:t>implified</a:t>
            </a:r>
            <a:r>
              <a:rPr lang="en-US" sz="2400" dirty="0" smtClean="0"/>
              <a:t> </a:t>
            </a:r>
            <a:r>
              <a:rPr lang="en-US" sz="2400" dirty="0"/>
              <a:t>a bit for </a:t>
            </a:r>
            <a:r>
              <a:rPr lang="en-US" sz="2400" dirty="0" smtClean="0"/>
              <a:t>terseness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Works </a:t>
            </a:r>
            <a:r>
              <a:rPr lang="en-US" sz="2600" dirty="0"/>
              <a:t>for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C arrays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 err="1">
                <a:latin typeface="Consolas" panose="020B0609020204030204" pitchFamily="49" charset="0"/>
              </a:rPr>
              <a:t>std</a:t>
            </a:r>
            <a:r>
              <a:rPr lang="en-US" sz="2000" dirty="0" smtClean="0">
                <a:latin typeface="Consolas" panose="020B0609020204030204" pitchFamily="49" charset="0"/>
              </a:rPr>
              <a:t>::vector</a:t>
            </a:r>
            <a:r>
              <a:rPr lang="en-US" sz="2000" dirty="0" smtClean="0"/>
              <a:t>’s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 err="1">
                <a:latin typeface="Consolas" panose="020B0609020204030204" pitchFamily="49" charset="0"/>
              </a:rPr>
              <a:t>std</a:t>
            </a:r>
            <a:r>
              <a:rPr lang="en-US" sz="2000" dirty="0" smtClean="0">
                <a:latin typeface="Consolas" panose="020B0609020204030204" pitchFamily="49" charset="0"/>
              </a:rPr>
              <a:t>::list</a:t>
            </a:r>
            <a:r>
              <a:rPr lang="en-US" sz="2000" dirty="0" smtClean="0"/>
              <a:t>’s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latin typeface="Consolas" panose="020B0609020204030204" pitchFamily="49" charset="0"/>
              </a:rPr>
              <a:t>std</a:t>
            </a:r>
            <a:r>
              <a:rPr lang="en-US" sz="2000" dirty="0" smtClean="0">
                <a:latin typeface="Consolas" panose="020B0609020204030204" pitchFamily="49" charset="0"/>
              </a:rPr>
              <a:t>::</a:t>
            </a:r>
            <a:r>
              <a:rPr lang="en-US" sz="2000" dirty="0" err="1" smtClean="0">
                <a:latin typeface="Consolas" panose="020B0609020204030204" pitchFamily="49" charset="0"/>
              </a:rPr>
              <a:t>istream</a:t>
            </a:r>
            <a:r>
              <a:rPr lang="en-US" sz="2000" dirty="0" err="1"/>
              <a:t>’s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…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Runs as fast as “hand-crafted” code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Given decent </a:t>
            </a:r>
            <a:r>
              <a:rPr lang="en-US" sz="2000" dirty="0" err="1"/>
              <a:t>inlining</a:t>
            </a: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The code’s requirements on its data has become explicit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We understand the code better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The C++ Standard </a:t>
            </a:r>
            <a:r>
              <a:rPr lang="en-US" dirty="0"/>
              <a:t>Template </a:t>
            </a:r>
            <a:r>
              <a:rPr lang="en-US" spc="0" dirty="0"/>
              <a:t>Library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STL </a:t>
            </a:r>
            <a:br>
              <a:rPr lang="en-US" dirty="0" smtClean="0"/>
            </a:br>
            <a:r>
              <a:rPr lang="en-US" dirty="0" smtClean="0"/>
              <a:t>(Standard Template Library)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Designed by Alex </a:t>
            </a:r>
            <a:r>
              <a:rPr lang="en-US" sz="2800" dirty="0" err="1"/>
              <a:t>Stepanov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General aim: The most general, most</a:t>
            </a:r>
            <a:br>
              <a:rPr lang="en-US" sz="2800" dirty="0"/>
            </a:br>
            <a:r>
              <a:rPr lang="en-US" sz="2800" dirty="0"/>
              <a:t>efficient, most flexible representation</a:t>
            </a:r>
            <a:br>
              <a:rPr lang="en-US" sz="2800" dirty="0"/>
            </a:br>
            <a:r>
              <a:rPr lang="en-US" sz="2800" dirty="0"/>
              <a:t>of concepts (ideas, algorithms)</a:t>
            </a:r>
          </a:p>
          <a:p>
            <a:pPr lvl="1">
              <a:defRPr/>
            </a:pPr>
            <a:r>
              <a:rPr lang="en-US" sz="2400" dirty="0"/>
              <a:t>Represent separate concepts separately in code</a:t>
            </a:r>
          </a:p>
          <a:p>
            <a:pPr lvl="1">
              <a:defRPr/>
            </a:pPr>
            <a:r>
              <a:rPr lang="en-US" sz="2400" dirty="0"/>
              <a:t>Combine concepts freely wherever meaningful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General aim to make programming “like math”</a:t>
            </a:r>
          </a:p>
          <a:p>
            <a:pPr lvl="1">
              <a:defRPr/>
            </a:pPr>
            <a:r>
              <a:rPr lang="en-US" sz="2400" dirty="0"/>
              <a:t>or even “Good programming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2400" dirty="0"/>
              <a:t> math”</a:t>
            </a:r>
          </a:p>
          <a:p>
            <a:pPr lvl="1">
              <a:defRPr/>
            </a:pPr>
            <a:r>
              <a:rPr lang="en-US" sz="2400" dirty="0"/>
              <a:t>works for integers, for floating-point numbers, for polynomials, for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8" descr="100_0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48" y="992760"/>
            <a:ext cx="1641764" cy="21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976" y="3365369"/>
            <a:ext cx="1778502" cy="2578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5551" y="6019800"/>
            <a:ext cx="309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Alexander </a:t>
            </a:r>
            <a:r>
              <a:rPr lang="en-US" sz="1200" dirty="0" err="1"/>
              <a:t>Stepanov</a:t>
            </a:r>
            <a:r>
              <a:rPr lang="en-US" sz="1200" dirty="0"/>
              <a:t> and Paul </a:t>
            </a:r>
            <a:r>
              <a:rPr lang="en-US" sz="1200" dirty="0" err="1"/>
              <a:t>McJones</a:t>
            </a:r>
            <a:r>
              <a:rPr lang="en-US" sz="1200" dirty="0"/>
              <a:t>. 2009. </a:t>
            </a:r>
            <a:r>
              <a:rPr lang="en-US" sz="1200" i="1" dirty="0"/>
              <a:t>Elements of Programming</a:t>
            </a:r>
            <a:r>
              <a:rPr lang="en-US" sz="1200" dirty="0"/>
              <a:t> (1st ed.). Addison-Wesley Professional. </a:t>
            </a:r>
          </a:p>
        </p:txBody>
      </p:sp>
    </p:spTree>
    <p:extLst>
      <p:ext uri="{BB962C8B-B14F-4D97-AF65-F5344CB8AC3E}">
        <p14:creationId xmlns:p14="http://schemas.microsoft.com/office/powerpoint/2010/main" val="156664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Model of STL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Algorithms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nsolas" panose="020B0609020204030204" pitchFamily="49" charset="0"/>
              </a:rPr>
              <a:t>sort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search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copy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Containers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>
                <a:latin typeface="Consolas" panose="020B0609020204030204" pitchFamily="49" charset="0"/>
              </a:rPr>
              <a:t>vector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 smtClean="0"/>
              <a:t>, 	</a:t>
            </a:r>
            <a:r>
              <a:rPr lang="en-US" dirty="0" err="1">
                <a:latin typeface="Consolas" panose="020B0609020204030204" pitchFamily="49" charset="0"/>
              </a:rPr>
              <a:t>unordered_map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Separation of concerns</a:t>
            </a:r>
          </a:p>
          <a:p>
            <a:pPr lvl="1"/>
            <a:r>
              <a:rPr lang="en-US" sz="1900" dirty="0" smtClean="0"/>
              <a:t>Algorithms manipulate data, but don’t know about containers</a:t>
            </a:r>
          </a:p>
          <a:p>
            <a:pPr lvl="1"/>
            <a:r>
              <a:rPr lang="en-US" sz="1900" dirty="0" smtClean="0"/>
              <a:t>Containers store data, but don’t know about algorithms</a:t>
            </a:r>
          </a:p>
          <a:p>
            <a:pPr lvl="1"/>
            <a:r>
              <a:rPr lang="en-US" sz="1900" dirty="0" smtClean="0"/>
              <a:t>Algorithms and containers interact through iterators</a:t>
            </a:r>
          </a:p>
          <a:p>
            <a:pPr lvl="2"/>
            <a:r>
              <a:rPr lang="en-US" sz="1700" dirty="0" smtClean="0"/>
              <a:t>Each container has its own iterator types</a:t>
            </a:r>
          </a:p>
          <a:p>
            <a:pPr lvl="2"/>
            <a:r>
              <a:rPr lang="en-US" sz="1700" dirty="0" smtClean="0"/>
              <a:t>Iterators know about internal container structure and data</a:t>
            </a:r>
          </a:p>
          <a:p>
            <a:pPr lvl="2"/>
            <a:r>
              <a:rPr lang="en-US" sz="1700" dirty="0" smtClean="0"/>
              <a:t>Iterators expose uniform interface for algorithms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21052" y="2632868"/>
            <a:ext cx="2362200" cy="2743200"/>
            <a:chOff x="2819400" y="2362200"/>
            <a:chExt cx="2362200" cy="2743200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276600" y="2895600"/>
              <a:ext cx="1905000" cy="76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iterators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19400" y="2362200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352800" y="23622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38600" y="23622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4572000" y="23622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 flipV="1">
              <a:off x="4762500" y="3733800"/>
              <a:ext cx="3429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4229100" y="3733800"/>
              <a:ext cx="381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733800" y="3733800"/>
              <a:ext cx="152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3143250" y="3733800"/>
              <a:ext cx="40005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2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An ISO C++ standard framework of about </a:t>
            </a:r>
            <a:r>
              <a:rPr lang="en-US" sz="2800" dirty="0" smtClean="0"/>
              <a:t>a dozen </a:t>
            </a:r>
            <a:r>
              <a:rPr lang="en-US" sz="2800" dirty="0"/>
              <a:t>containers and </a:t>
            </a:r>
            <a:r>
              <a:rPr lang="en-US" sz="2800" dirty="0" smtClean="0"/>
              <a:t>over 100 </a:t>
            </a:r>
            <a:r>
              <a:rPr lang="en-US" sz="2800" dirty="0"/>
              <a:t>algorithms connected by iterators</a:t>
            </a:r>
          </a:p>
          <a:p>
            <a:pPr lvl="1">
              <a:defRPr/>
            </a:pPr>
            <a:r>
              <a:rPr lang="en-US" sz="2400" dirty="0"/>
              <a:t>Other organizations provide more containers and algorithms in the style of the STL</a:t>
            </a:r>
          </a:p>
          <a:p>
            <a:pPr lvl="2">
              <a:defRPr/>
            </a:pPr>
            <a:r>
              <a:rPr lang="en-US" sz="2000" dirty="0"/>
              <a:t>Boost.org, Microsoft, SGI, …</a:t>
            </a:r>
          </a:p>
          <a:p>
            <a:pPr>
              <a:defRPr/>
            </a:pPr>
            <a:r>
              <a:rPr lang="en-US" sz="2800" dirty="0"/>
              <a:t>Probably the currently best known and most widely used example of generic </a:t>
            </a:r>
            <a:r>
              <a:rPr lang="en-US" sz="2800" dirty="0" smtClean="0"/>
              <a:t>programming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If you know the basic concepts and a few examples you can use the rest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Documentation</a:t>
            </a:r>
          </a:p>
          <a:p>
            <a:pPr lvl="1">
              <a:defRPr/>
            </a:pPr>
            <a:r>
              <a:rPr lang="en-US" sz="2400" dirty="0" err="1" smtClean="0"/>
              <a:t>Cpp</a:t>
            </a:r>
            <a:r>
              <a:rPr lang="en-US" sz="2400" dirty="0" smtClean="0"/>
              <a:t>-Reference: </a:t>
            </a:r>
            <a:r>
              <a:rPr lang="en-US" sz="2400" dirty="0" smtClean="0">
                <a:hlinkClick r:id="rId2"/>
              </a:rPr>
              <a:t>https://en.cppreference.com</a:t>
            </a:r>
            <a:endParaRPr lang="en-US" sz="2400" dirty="0" smtClean="0"/>
          </a:p>
          <a:p>
            <a:pPr lvl="1">
              <a:defRPr/>
            </a:pPr>
            <a:r>
              <a:rPr lang="en-US" sz="2400" dirty="0"/>
              <a:t>Draft C++ Standard</a:t>
            </a:r>
            <a:r>
              <a:rPr lang="en-US" sz="2000" dirty="0" smtClean="0"/>
              <a:t>: </a:t>
            </a:r>
            <a:r>
              <a:rPr lang="en-US" sz="2400" dirty="0">
                <a:hlinkClick r:id="rId3"/>
              </a:rPr>
              <a:t>https://eel.is/c++draft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lvl="1"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look at the C++ Standard Template Library</a:t>
            </a:r>
          </a:p>
          <a:p>
            <a:pPr lvl="1"/>
            <a:r>
              <a:rPr lang="en-US" dirty="0" smtClean="0"/>
              <a:t>A vast collection of extremely useful containers, algorithms, and supporting </a:t>
            </a:r>
            <a:r>
              <a:rPr lang="en-US" dirty="0"/>
              <a:t>data structures</a:t>
            </a:r>
            <a:endParaRPr lang="en-US" dirty="0" smtClean="0"/>
          </a:p>
          <a:p>
            <a:r>
              <a:rPr lang="en-US" dirty="0" smtClean="0"/>
              <a:t>This will be a whirlwind overview over certain aspects and facilities</a:t>
            </a:r>
          </a:p>
          <a:p>
            <a:pPr lvl="1"/>
            <a:r>
              <a:rPr lang="en-US" dirty="0" smtClean="0"/>
              <a:t>Containers, Algorithms </a:t>
            </a:r>
            <a:r>
              <a:rPr lang="en-US" smtClean="0"/>
              <a:t>&amp; Iterators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pair of iterators defines a sequence (a range)</a:t>
            </a:r>
          </a:p>
          <a:p>
            <a:pPr lvl="1"/>
            <a:r>
              <a:rPr lang="en-US" dirty="0" smtClean="0"/>
              <a:t>The beginning (points to the first element – if any)</a:t>
            </a:r>
          </a:p>
          <a:p>
            <a:pPr lvl="1"/>
            <a:r>
              <a:rPr lang="en-US" dirty="0" smtClean="0"/>
              <a:t>The end (points to the one-beyond-the-last element)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 iterator is a type that supports the  “iterator operations”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++</a:t>
            </a:r>
            <a:r>
              <a:rPr lang="en-US" dirty="0" smtClean="0"/>
              <a:t> Go to next element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*</a:t>
            </a:r>
            <a:r>
              <a:rPr lang="en-US" dirty="0" smtClean="0"/>
              <a:t> Get value of element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==</a:t>
            </a:r>
            <a:r>
              <a:rPr lang="en-US" dirty="0" smtClean="0"/>
              <a:t> Does this iterator point to the same element as that iterator?</a:t>
            </a:r>
          </a:p>
          <a:p>
            <a:r>
              <a:rPr lang="en-US" dirty="0" smtClean="0"/>
              <a:t>Some iterators support more operations (e.g. --, +, and [ ])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67000" y="2819400"/>
            <a:ext cx="6248400" cy="1524000"/>
            <a:chOff x="1676400" y="2667000"/>
            <a:chExt cx="6248400" cy="15240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276600" y="2667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162800" y="38100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5715000" y="3810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124200" y="3810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676400" y="3810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5334000" y="2667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AutoShape 10"/>
            <p:cNvCxnSpPr>
              <a:cxnSpLocks noChangeShapeType="1"/>
              <a:stCxn id="17" idx="3"/>
              <a:endCxn id="16" idx="1"/>
            </p:cNvCxnSpPr>
            <p:nvPr/>
          </p:nvCxnSpPr>
          <p:spPr bwMode="auto">
            <a:xfrm>
              <a:off x="2438400" y="4000500"/>
              <a:ext cx="685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/>
            <p:cNvCxnSpPr>
              <a:cxnSpLocks noChangeShapeType="1"/>
              <a:stCxn id="15" idx="3"/>
              <a:endCxn id="14" idx="1"/>
            </p:cNvCxnSpPr>
            <p:nvPr/>
          </p:nvCxnSpPr>
          <p:spPr bwMode="auto">
            <a:xfrm>
              <a:off x="6477000" y="4000500"/>
              <a:ext cx="685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4495800" y="3810000"/>
              <a:ext cx="762000" cy="381000"/>
            </a:xfrm>
            <a:prstGeom prst="rect">
              <a:avLst/>
            </a:prstGeom>
            <a:noFill/>
            <a:ln w="95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cxnSp>
          <p:nvCxnSpPr>
            <p:cNvPr id="22" name="AutoShape 13"/>
            <p:cNvCxnSpPr>
              <a:cxnSpLocks noChangeShapeType="1"/>
              <a:stCxn id="16" idx="3"/>
              <a:endCxn id="21" idx="1"/>
            </p:cNvCxnSpPr>
            <p:nvPr/>
          </p:nvCxnSpPr>
          <p:spPr bwMode="auto">
            <a:xfrm>
              <a:off x="3886200" y="4000500"/>
              <a:ext cx="609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4"/>
            <p:cNvCxnSpPr>
              <a:cxnSpLocks noChangeShapeType="1"/>
              <a:stCxn id="21" idx="3"/>
              <a:endCxn id="15" idx="1"/>
            </p:cNvCxnSpPr>
            <p:nvPr/>
          </p:nvCxnSpPr>
          <p:spPr bwMode="auto">
            <a:xfrm>
              <a:off x="5257800" y="40005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1524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5715000" y="2819400"/>
              <a:ext cx="1828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438400" y="2667000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begin: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648200" y="2667000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end: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1828800"/>
            <a:ext cx="8595360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Containers are special data structures that help storing one or more items of the same type</a:t>
            </a:r>
          </a:p>
          <a:p>
            <a:pPr lvl="1"/>
            <a:r>
              <a:rPr lang="en-US" dirty="0" smtClean="0"/>
              <a:t>Collections of items</a:t>
            </a:r>
          </a:p>
          <a:p>
            <a:r>
              <a:rPr lang="en-US" dirty="0"/>
              <a:t>M</a:t>
            </a:r>
            <a:r>
              <a:rPr lang="en-US" dirty="0" smtClean="0"/>
              <a:t>anages </a:t>
            </a:r>
            <a:r>
              <a:rPr lang="en-US" dirty="0"/>
              <a:t>the storage space for its elements and provides </a:t>
            </a:r>
            <a:r>
              <a:rPr lang="en-US" dirty="0" smtClean="0"/>
              <a:t>functions </a:t>
            </a:r>
            <a:r>
              <a:rPr lang="en-US" dirty="0"/>
              <a:t>to access </a:t>
            </a:r>
            <a:r>
              <a:rPr lang="en-US" dirty="0" smtClean="0"/>
              <a:t>them</a:t>
            </a:r>
          </a:p>
          <a:p>
            <a:r>
              <a:rPr lang="en-US" dirty="0"/>
              <a:t>Containers replicate structures very commonly used in programming: </a:t>
            </a:r>
            <a:endParaRPr lang="en-US" dirty="0" smtClean="0"/>
          </a:p>
          <a:p>
            <a:pPr lvl="1"/>
            <a:r>
              <a:rPr lang="en-US" dirty="0" smtClean="0"/>
              <a:t>Arrays: dynamic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vector</a:t>
            </a:r>
            <a:r>
              <a:rPr lang="en-US" dirty="0" smtClean="0"/>
              <a:t>), static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::array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Linked </a:t>
            </a:r>
            <a:r>
              <a:rPr lang="en-US" dirty="0"/>
              <a:t>lists </a:t>
            </a:r>
            <a:r>
              <a:rPr lang="en-US" dirty="0" smtClean="0"/>
              <a:t>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::list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forward_list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Trees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set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multi_set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Hash sets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unordered_set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ssociative </a:t>
            </a:r>
            <a:r>
              <a:rPr lang="en-US" dirty="0"/>
              <a:t>arrays </a:t>
            </a:r>
            <a:r>
              <a:rPr lang="en-US" dirty="0" smtClean="0"/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::map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multi_map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unordered_map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Various adaptors: </a:t>
            </a:r>
          </a:p>
          <a:p>
            <a:pPr lvl="2"/>
            <a:r>
              <a:rPr lang="en-US" dirty="0" smtClean="0"/>
              <a:t>Queues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::queue</a:t>
            </a:r>
            <a:r>
              <a:rPr lang="en-US" dirty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priority_queue</a:t>
            </a:r>
            <a:r>
              <a:rPr lang="en-US" dirty="0" smtClean="0"/>
              <a:t>), stacks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::stack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Associative interfaces for arrays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flat_map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flat_set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Containers</a:t>
            </a:r>
            <a:br>
              <a:rPr lang="en-US" sz="6600" dirty="0"/>
            </a:br>
            <a:r>
              <a:rPr lang="en-US" dirty="0"/>
              <a:t>(hold sequences in difference ways)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::list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::set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33800" y="2674571"/>
            <a:ext cx="5905500" cy="914400"/>
            <a:chOff x="2438400" y="2286000"/>
            <a:chExt cx="5905500" cy="9144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38400" y="2514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86200" y="2819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5105400" y="2819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324600" y="2819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smtClean="0"/>
                <a:t>2</a:t>
              </a:r>
              <a:endParaRPr lang="en-US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581900" y="28194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AutoShape 24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4648200" y="30099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5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5867400" y="30099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6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>
              <a:off x="7086600" y="3009900"/>
              <a:ext cx="4953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4"/>
            <p:cNvCxnSpPr>
              <a:cxnSpLocks noChangeShapeType="1"/>
              <a:stCxn id="8" idx="3"/>
              <a:endCxn id="9" idx="1"/>
            </p:cNvCxnSpPr>
            <p:nvPr/>
          </p:nvCxnSpPr>
          <p:spPr bwMode="auto">
            <a:xfrm>
              <a:off x="3200400" y="2705100"/>
              <a:ext cx="685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32"/>
            <p:cNvCxnSpPr>
              <a:cxnSpLocks noChangeShapeType="1"/>
              <a:endCxn id="9" idx="0"/>
            </p:cNvCxnSpPr>
            <p:nvPr/>
          </p:nvCxnSpPr>
          <p:spPr bwMode="auto">
            <a:xfrm>
              <a:off x="3505200" y="2286000"/>
              <a:ext cx="762000" cy="5334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2"/>
            <p:cNvCxnSpPr>
              <a:cxnSpLocks noChangeShapeType="1"/>
              <a:endCxn id="12" idx="0"/>
            </p:cNvCxnSpPr>
            <p:nvPr/>
          </p:nvCxnSpPr>
          <p:spPr bwMode="auto">
            <a:xfrm rot="5400000">
              <a:off x="7848600" y="2400300"/>
              <a:ext cx="533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3733800" y="4038600"/>
            <a:ext cx="5486400" cy="2590800"/>
            <a:chOff x="2438400" y="3657600"/>
            <a:chExt cx="5486400" cy="2590800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438400" y="3657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086600" y="51054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648200" y="5105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505200" y="5105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5105400" y="3657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191000" y="4343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5867400" y="5105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6324600" y="4343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cxnSp>
          <p:nvCxnSpPr>
            <p:cNvPr id="28" name="AutoShape 29"/>
            <p:cNvCxnSpPr>
              <a:cxnSpLocks noChangeShapeType="1"/>
              <a:stCxn id="25" idx="2"/>
              <a:endCxn id="23" idx="0"/>
            </p:cNvCxnSpPr>
            <p:nvPr/>
          </p:nvCxnSpPr>
          <p:spPr bwMode="auto">
            <a:xfrm flipH="1">
              <a:off x="3886200" y="4724400"/>
              <a:ext cx="6858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25" idx="2"/>
              <a:endCxn id="22" idx="0"/>
            </p:cNvCxnSpPr>
            <p:nvPr/>
          </p:nvCxnSpPr>
          <p:spPr bwMode="auto">
            <a:xfrm>
              <a:off x="4572000" y="4724400"/>
              <a:ext cx="457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24" idx="2"/>
              <a:endCxn id="25" idx="0"/>
            </p:cNvCxnSpPr>
            <p:nvPr/>
          </p:nvCxnSpPr>
          <p:spPr bwMode="auto">
            <a:xfrm rot="5400000">
              <a:off x="4876800" y="3733800"/>
              <a:ext cx="3048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  <a:stCxn id="24" idx="2"/>
              <a:endCxn id="27" idx="0"/>
            </p:cNvCxnSpPr>
            <p:nvPr/>
          </p:nvCxnSpPr>
          <p:spPr bwMode="auto">
            <a:xfrm rot="16200000" flipH="1">
              <a:off x="5943600" y="3581400"/>
              <a:ext cx="304800" cy="1219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3"/>
            <p:cNvCxnSpPr>
              <a:cxnSpLocks noChangeShapeType="1"/>
              <a:stCxn id="20" idx="3"/>
              <a:endCxn id="24" idx="1"/>
            </p:cNvCxnSpPr>
            <p:nvPr/>
          </p:nvCxnSpPr>
          <p:spPr bwMode="auto">
            <a:xfrm>
              <a:off x="3200400" y="3848100"/>
              <a:ext cx="1905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5410200" y="5867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6477000" y="5867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35" name="AutoShape 41"/>
            <p:cNvCxnSpPr>
              <a:cxnSpLocks noChangeShapeType="1"/>
              <a:stCxn id="26" idx="2"/>
              <a:endCxn id="33" idx="0"/>
            </p:cNvCxnSpPr>
            <p:nvPr/>
          </p:nvCxnSpPr>
          <p:spPr bwMode="auto">
            <a:xfrm flipH="1">
              <a:off x="5791200" y="5486400"/>
              <a:ext cx="457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2"/>
            <p:cNvCxnSpPr>
              <a:cxnSpLocks noChangeShapeType="1"/>
              <a:stCxn id="26" idx="2"/>
              <a:endCxn id="34" idx="0"/>
            </p:cNvCxnSpPr>
            <p:nvPr/>
          </p:nvCxnSpPr>
          <p:spPr bwMode="auto">
            <a:xfrm>
              <a:off x="6248400" y="5486400"/>
              <a:ext cx="6096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  <a:stCxn id="27" idx="2"/>
              <a:endCxn id="26" idx="0"/>
            </p:cNvCxnSpPr>
            <p:nvPr/>
          </p:nvCxnSpPr>
          <p:spPr bwMode="auto">
            <a:xfrm rot="5400000">
              <a:off x="6286500" y="4686300"/>
              <a:ext cx="381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27" idx="2"/>
              <a:endCxn id="21" idx="0"/>
            </p:cNvCxnSpPr>
            <p:nvPr/>
          </p:nvCxnSpPr>
          <p:spPr bwMode="auto">
            <a:xfrm rot="16200000" flipH="1">
              <a:off x="6896100" y="4533900"/>
              <a:ext cx="3810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2"/>
            <p:cNvCxnSpPr>
              <a:cxnSpLocks noChangeShapeType="1"/>
              <a:endCxn id="21" idx="0"/>
            </p:cNvCxnSpPr>
            <p:nvPr/>
          </p:nvCxnSpPr>
          <p:spPr bwMode="auto">
            <a:xfrm rot="5400000">
              <a:off x="7429500" y="4610100"/>
              <a:ext cx="533400" cy="457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2"/>
            <p:cNvCxnSpPr>
              <a:cxnSpLocks noChangeShapeType="1"/>
              <a:endCxn id="23" idx="1"/>
            </p:cNvCxnSpPr>
            <p:nvPr/>
          </p:nvCxnSpPr>
          <p:spPr bwMode="auto">
            <a:xfrm>
              <a:off x="2743200" y="4953000"/>
              <a:ext cx="762000" cy="3429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 40"/>
          <p:cNvGrpSpPr/>
          <p:nvPr/>
        </p:nvGrpSpPr>
        <p:grpSpPr>
          <a:xfrm>
            <a:off x="3733800" y="1607771"/>
            <a:ext cx="5334000" cy="838200"/>
            <a:chOff x="2438400" y="1219200"/>
            <a:chExt cx="5334000" cy="838200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2438400" y="1371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3886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4648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410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172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6934200" y="16764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" name="AutoShape 35"/>
            <p:cNvCxnSpPr>
              <a:cxnSpLocks noChangeShapeType="1"/>
              <a:stCxn id="42" idx="3"/>
              <a:endCxn id="43" idx="1"/>
            </p:cNvCxnSpPr>
            <p:nvPr/>
          </p:nvCxnSpPr>
          <p:spPr bwMode="auto">
            <a:xfrm>
              <a:off x="3200400" y="1562100"/>
              <a:ext cx="685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2"/>
            <p:cNvCxnSpPr>
              <a:cxnSpLocks noChangeShapeType="1"/>
              <a:endCxn id="47" idx="0"/>
            </p:cNvCxnSpPr>
            <p:nvPr/>
          </p:nvCxnSpPr>
          <p:spPr bwMode="auto">
            <a:xfrm rot="5400000">
              <a:off x="7315200" y="1219200"/>
              <a:ext cx="457200" cy="457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2"/>
            <p:cNvCxnSpPr>
              <a:cxnSpLocks noChangeShapeType="1"/>
              <a:endCxn id="43" idx="0"/>
            </p:cNvCxnSpPr>
            <p:nvPr/>
          </p:nvCxnSpPr>
          <p:spPr bwMode="auto">
            <a:xfrm rot="16200000" flipH="1">
              <a:off x="3810000" y="1219200"/>
              <a:ext cx="457200" cy="457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660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arrays (</a:t>
            </a:r>
            <a:r>
              <a:rPr lang="en-US" dirty="0" err="1" smtClean="0"/>
              <a:t>std</a:t>
            </a:r>
            <a:r>
              <a:rPr lang="en-US" dirty="0" smtClean="0"/>
              <a:t>::vector)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containers are generic types (templates) so they can be used to store items of </a:t>
            </a:r>
            <a:r>
              <a:rPr lang="en-US" dirty="0"/>
              <a:t>arbitrary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Are generated by type functions: </a:t>
            </a:r>
            <a:r>
              <a:rPr lang="en-US" dirty="0" smtClean="0">
                <a:latin typeface="Consolas" panose="020B0609020204030204" pitchFamily="49" charset="0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vector&lt;T&gt;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Dynamic arrays are the first choice container type</a:t>
            </a:r>
          </a:p>
          <a:p>
            <a:pPr lvl="1"/>
            <a:r>
              <a:rPr lang="en-US" dirty="0" smtClean="0"/>
              <a:t>Rule: 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vector</a:t>
            </a:r>
            <a:r>
              <a:rPr lang="en-US" dirty="0" smtClean="0"/>
              <a:t> by default</a:t>
            </a:r>
          </a:p>
          <a:p>
            <a:pPr lvl="1"/>
            <a:r>
              <a:rPr lang="en-US" dirty="0" smtClean="0"/>
              <a:t>If you can’t 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::vector</a:t>
            </a:r>
            <a:r>
              <a:rPr lang="en-US" dirty="0" smtClean="0"/>
              <a:t>, think again and change your approach such that you can 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::vector</a:t>
            </a:r>
          </a:p>
          <a:p>
            <a:r>
              <a:rPr lang="en-US" dirty="0" smtClean="0"/>
              <a:t>Rely on contiguous memory</a:t>
            </a:r>
          </a:p>
          <a:p>
            <a:pPr lvl="1"/>
            <a:r>
              <a:rPr lang="en-US" dirty="0" smtClean="0"/>
              <a:t>Makes them </a:t>
            </a:r>
            <a:r>
              <a:rPr lang="en-US" dirty="0" smtClean="0">
                <a:latin typeface="Consolas" panose="020B0609020204030204" pitchFamily="49" charset="0"/>
              </a:rPr>
              <a:t>O(1)</a:t>
            </a:r>
            <a:r>
              <a:rPr lang="en-US" dirty="0" smtClean="0"/>
              <a:t> in terms of access time</a:t>
            </a:r>
          </a:p>
          <a:p>
            <a:pPr lvl="1"/>
            <a:r>
              <a:rPr lang="en-US" dirty="0" smtClean="0"/>
              <a:t>Insertion and deletion is </a:t>
            </a:r>
            <a:r>
              <a:rPr lang="en-US" dirty="0" smtClean="0">
                <a:latin typeface="Consolas" panose="020B0609020204030204" pitchFamily="49" charset="0"/>
              </a:rPr>
              <a:t>O(N)</a:t>
            </a:r>
            <a:r>
              <a:rPr lang="en-US" dirty="0" smtClean="0"/>
              <a:t>, however (except at the end)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 (</a:t>
            </a:r>
            <a:r>
              <a:rPr lang="en-US" dirty="0" err="1"/>
              <a:t>std</a:t>
            </a:r>
            <a:r>
              <a:rPr lang="en-US" dirty="0"/>
              <a:t>::vector)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An array of integers, initialized with five elements: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data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Elements can be accessed using the operator []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data[3] ==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data[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// data[3] == 4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An array of arrays of integers follows the same pattern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data2d = {{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Same logic for accessing elements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"data2d[1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][0] ==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data2d[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// data2d[1][0] == 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"data2d[2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][2] ==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data2d[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// data2d[2][2] == 6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We can use element access to mutate the array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"data2d[3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][2] ==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data2d[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// data2d[3][2] == 3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"data2d[1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][0] ==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data2d[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// data2d[1][0] ==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42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 (</a:t>
            </a:r>
            <a:r>
              <a:rPr lang="en-US" dirty="0" err="1"/>
              <a:t>std</a:t>
            </a:r>
            <a:r>
              <a:rPr lang="en-US" dirty="0"/>
              <a:t>::vector)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accessing nonexistent elements makes </a:t>
            </a:r>
            <a:r>
              <a:rPr lang="en-US" dirty="0" smtClean="0"/>
              <a:t>the </a:t>
            </a:r>
            <a:r>
              <a:rPr lang="en-US" dirty="0"/>
              <a:t>program </a:t>
            </a:r>
            <a:r>
              <a:rPr lang="en-US" dirty="0" smtClean="0"/>
              <a:t>malformed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ensure the index is valid </a:t>
            </a:r>
            <a:r>
              <a:rPr lang="en-US" dirty="0" smtClean="0"/>
              <a:t>(is in range) when </a:t>
            </a:r>
            <a:r>
              <a:rPr lang="en-US" dirty="0"/>
              <a:t>accessing elements by </a:t>
            </a:r>
            <a:r>
              <a:rPr lang="en-US" dirty="0" smtClean="0"/>
              <a:t>index (i.e. </a:t>
            </a:r>
            <a:r>
              <a:rPr lang="en-US" dirty="0" smtClean="0">
                <a:latin typeface="Consolas" panose="020B0609020204030204" pitchFamily="49" charset="0"/>
              </a:rPr>
              <a:t>0 &lt;= index &amp;&amp; index &lt; size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Various debugging tools help with identifying index-</a:t>
            </a:r>
            <a:r>
              <a:rPr lang="en-US" dirty="0" err="1" smtClean="0"/>
              <a:t>out-of</a:t>
            </a:r>
            <a:r>
              <a:rPr lang="en-US" dirty="0" smtClean="0"/>
              <a:t> range errors</a:t>
            </a:r>
          </a:p>
          <a:p>
            <a:pPr lvl="2"/>
            <a:r>
              <a:rPr lang="en-US" dirty="0" smtClean="0"/>
              <a:t>Windows (</a:t>
            </a:r>
            <a:r>
              <a:rPr lang="en-US" dirty="0" err="1" smtClean="0"/>
              <a:t>msvc</a:t>
            </a:r>
            <a:r>
              <a:rPr lang="en-US" dirty="0" smtClean="0"/>
              <a:t>): standard library in debug builds</a:t>
            </a:r>
          </a:p>
          <a:p>
            <a:pPr lvl="2"/>
            <a:r>
              <a:rPr lang="en-US" dirty="0" smtClean="0"/>
              <a:t>Linux, Mac (</a:t>
            </a:r>
            <a:r>
              <a:rPr lang="en-US" dirty="0" err="1" smtClean="0"/>
              <a:t>gcc</a:t>
            </a:r>
            <a:r>
              <a:rPr lang="en-US" dirty="0" smtClean="0"/>
              <a:t>, clang): address sanitizer, undefined behavior sanitizer</a:t>
            </a:r>
          </a:p>
          <a:p>
            <a:pPr lvl="1"/>
            <a:r>
              <a:rPr lang="en-US" dirty="0" smtClean="0"/>
              <a:t>If you want to be sure, use </a:t>
            </a:r>
            <a:r>
              <a:rPr lang="en-US" dirty="0" smtClean="0">
                <a:latin typeface="Consolas" panose="020B0609020204030204" pitchFamily="49" charset="0"/>
              </a:rPr>
              <a:t>at()</a:t>
            </a:r>
            <a:r>
              <a:rPr lang="en-US" dirty="0" smtClean="0"/>
              <a:t> instead </a:t>
            </a:r>
            <a:r>
              <a:rPr lang="en-US" dirty="0" smtClean="0">
                <a:latin typeface="Consolas" panose="020B0609020204030204" pitchFamily="49" charset="0"/>
              </a:rPr>
              <a:t>operator[]()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t() </a:t>
            </a:r>
            <a:r>
              <a:rPr lang="en-US" sz="1800" dirty="0"/>
              <a:t>performs </a:t>
            </a:r>
            <a:r>
              <a:rPr lang="en-US" sz="1800" dirty="0" smtClean="0"/>
              <a:t>index checking at runtime and throws an error if index is out of bounds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Functions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of the functions we’ve seen so far we knew the types of its parameters</a:t>
            </a:r>
          </a:p>
          <a:p>
            <a:r>
              <a:rPr lang="en-US" dirty="0" smtClean="0"/>
              <a:t>Seems natural, however we have already used functions which didn’t have that property</a:t>
            </a:r>
          </a:p>
          <a:p>
            <a:r>
              <a:rPr lang="en-US" dirty="0" smtClean="0"/>
              <a:t>For instance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::unique()</a:t>
            </a:r>
          </a:p>
          <a:p>
            <a:pPr lvl="1"/>
            <a:r>
              <a:rPr lang="en-US" dirty="0" smtClean="0"/>
              <a:t>Takes two iterators</a:t>
            </a:r>
          </a:p>
          <a:p>
            <a:pPr lvl="1"/>
            <a:r>
              <a:rPr lang="en-US" dirty="0" smtClean="0"/>
              <a:t>Usable for any appropriate type for any container</a:t>
            </a:r>
          </a:p>
          <a:p>
            <a:pPr lvl="1"/>
            <a:r>
              <a:rPr lang="en-US" dirty="0" smtClean="0"/>
              <a:t>Implies we do not know types until we use the function</a:t>
            </a:r>
          </a:p>
          <a:p>
            <a:r>
              <a:rPr lang="en-US" dirty="0" smtClean="0"/>
              <a:t>This is called a Generic Function</a:t>
            </a:r>
          </a:p>
          <a:p>
            <a:pPr lvl="1"/>
            <a:r>
              <a:rPr lang="en-US" dirty="0" smtClean="0"/>
              <a:t>Key feature of C++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exactly does it mean to have arguments of “any appropriate type”?</a:t>
            </a:r>
          </a:p>
          <a:p>
            <a:pPr lvl="1"/>
            <a:r>
              <a:rPr lang="en-US" dirty="0" smtClean="0"/>
              <a:t>How can we know whether it will work for a given set of argument types?</a:t>
            </a:r>
          </a:p>
          <a:p>
            <a:r>
              <a:rPr lang="en-US" dirty="0" smtClean="0"/>
              <a:t>Two parts to that answer</a:t>
            </a:r>
          </a:p>
          <a:p>
            <a:pPr lvl="1"/>
            <a:r>
              <a:rPr lang="en-US" dirty="0" smtClean="0"/>
              <a:t>Inside C++: the ways a function uses the arguments of unknown type constrains that arguments type</a:t>
            </a:r>
          </a:p>
          <a:p>
            <a:pPr lvl="2"/>
            <a:r>
              <a:rPr lang="en-US" dirty="0" smtClean="0"/>
              <a:t>Function does x + y, this implies there is a defined operator + applicable to the types of ‘x’ and ‘y’</a:t>
            </a:r>
          </a:p>
          <a:p>
            <a:pPr lvl="2"/>
            <a:r>
              <a:rPr lang="en-US" dirty="0" smtClean="0"/>
              <a:t>Implementation checks whether x + y is defined, and if yes, types of ‘x’ and ‘y’ are ‘appropriate’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&amp; Algorithms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parts to that answer</a:t>
            </a:r>
          </a:p>
          <a:p>
            <a:pPr lvl="1"/>
            <a:r>
              <a:rPr lang="en-US" dirty="0" smtClean="0"/>
              <a:t>Outside C++: the way the Standards library constrains the argument types for its functions</a:t>
            </a:r>
          </a:p>
          <a:p>
            <a:pPr lvl="2"/>
            <a:r>
              <a:rPr lang="en-US" dirty="0" smtClean="0"/>
              <a:t>Iterators: support a collection of operations with well defined semantics</a:t>
            </a:r>
          </a:p>
          <a:p>
            <a:pPr lvl="2"/>
            <a:r>
              <a:rPr lang="en-US" dirty="0" smtClean="0"/>
              <a:t>Function expecting iterators as arguments will use those in a way relying on the iterator semantics </a:t>
            </a:r>
          </a:p>
          <a:p>
            <a:pPr lvl="2"/>
            <a:r>
              <a:rPr lang="en-US" dirty="0" smtClean="0"/>
              <a:t>Writing your own containers implies to write iterators exposing ‘appropriate’ operators and semantics</a:t>
            </a:r>
          </a:p>
          <a:p>
            <a:pPr lvl="1"/>
            <a:r>
              <a:rPr lang="en-US" dirty="0" smtClean="0"/>
              <a:t>Modern C++ library implementations use concepts to constrain the types a function is usable with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Example (STL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1963" indent="0">
              <a:spcBef>
                <a:spcPts val="600"/>
              </a:spcBef>
              <a:buNone/>
            </a:pPr>
            <a:endParaRPr lang="en-US" sz="16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Addable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} -&gt;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same_as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6355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Concrete STL-style code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nput_iterator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Addable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T&gt;       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T sum(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first,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last, T s) 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s = s + *first;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++first;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Median of Unknown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functions are implemented using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template functions</a:t>
            </a:r>
          </a:p>
          <a:p>
            <a:pPr lvl="1"/>
            <a:r>
              <a:rPr lang="en-US" dirty="0" smtClean="0"/>
              <a:t>Single definition for a family of functions (or types) that behave similarly</a:t>
            </a:r>
          </a:p>
          <a:p>
            <a:pPr lvl="1"/>
            <a:r>
              <a:rPr lang="en-US" dirty="0" smtClean="0"/>
              <a:t>Types are parameters, relies on knowledge that different types still have common properties and behavior</a:t>
            </a:r>
          </a:p>
          <a:p>
            <a:r>
              <a:rPr lang="en-US" dirty="0" smtClean="0"/>
              <a:t>Template functions are written in terms of this common behavior</a:t>
            </a:r>
          </a:p>
          <a:p>
            <a:pPr lvl="1"/>
            <a:r>
              <a:rPr lang="en-US" dirty="0" smtClean="0"/>
              <a:t>When function is used a concrete type is known, which allows to compile and link program</a:t>
            </a:r>
          </a:p>
          <a:p>
            <a:pPr lvl="1"/>
            <a:r>
              <a:rPr lang="en-US" dirty="0" smtClean="0"/>
              <a:t>Concrete types are being ‘deduced’ by the compiler based on the parameter types used to invoke it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of vector of double’s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253728" cy="4351337"/>
          </a:xfrm>
        </p:spPr>
        <p:txBody>
          <a:bodyPr/>
          <a:lstStyle/>
          <a:p>
            <a:r>
              <a:rPr lang="en-US" dirty="0" smtClean="0"/>
              <a:t>Here is how you could define median:</a:t>
            </a:r>
          </a:p>
          <a:p>
            <a:pPr marL="822960" lvl="3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median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throw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domain_error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median of an empty vector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sort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size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 /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Median of Unknown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what how it looks like:</a:t>
            </a:r>
          </a:p>
          <a:p>
            <a:pPr lvl="3"/>
            <a:endParaRPr lang="en-US" dirty="0" smtClean="0"/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median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throw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domain_error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median of an empty vector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sort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size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+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 /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46355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Median of Unknown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101328" cy="4351337"/>
          </a:xfrm>
        </p:spPr>
        <p:txBody>
          <a:bodyPr/>
          <a:lstStyle/>
          <a:p>
            <a:r>
              <a:rPr lang="en-US" dirty="0" smtClean="0"/>
              <a:t>For template functions, the type of T is deduced by the compiler when function is used: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vi;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= { 1, 2, 3, 4 };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median(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// instantiates median with T == </a:t>
            </a:r>
            <a:r>
              <a:rPr lang="en-US" sz="18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vd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// = { 1.0, 2.0, 3.0, 4.0 };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median(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// instantiates median with T == double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The deduced template parameter type pervades the whole function: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8F08C4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]) /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dirty="0" smtClean="0"/>
              <a:t> is a </a:t>
            </a:r>
            <a:r>
              <a:rPr lang="en-US" dirty="0" smtClean="0">
                <a:latin typeface="Consolas" panose="020B0609020204030204" pitchFamily="49" charset="0"/>
              </a:rPr>
              <a:t>vector&lt;T&gt;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v[mid]</a:t>
            </a:r>
            <a:r>
              <a:rPr lang="en-US" dirty="0" smtClean="0"/>
              <a:t> is of type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Template 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template function is called, the compiler instantiates a version of the function based on concrete types supplied</a:t>
            </a:r>
          </a:p>
          <a:p>
            <a:pPr lvl="1"/>
            <a:r>
              <a:rPr lang="en-US" dirty="0" smtClean="0"/>
              <a:t>Concrete types are deduced from arguments</a:t>
            </a:r>
          </a:p>
          <a:p>
            <a:pPr lvl="1"/>
            <a:r>
              <a:rPr lang="en-US" dirty="0" smtClean="0"/>
              <a:t>Return type cannot be deduced</a:t>
            </a:r>
          </a:p>
          <a:p>
            <a:pPr lvl="1"/>
            <a:r>
              <a:rPr lang="en-US" dirty="0" smtClean="0"/>
              <a:t>Once deduced all occurrences of those types are ‘replaced’ by concrete ones</a:t>
            </a:r>
          </a:p>
          <a:p>
            <a:r>
              <a:rPr lang="en-US" dirty="0" smtClean="0"/>
              <a:t>Requires the compiler to see all of the code</a:t>
            </a:r>
          </a:p>
          <a:p>
            <a:pPr lvl="1"/>
            <a:r>
              <a:rPr lang="en-US" dirty="0" smtClean="0"/>
              <a:t>Compiler needs access to all of the sources</a:t>
            </a:r>
          </a:p>
          <a:p>
            <a:pPr lvl="1"/>
            <a:r>
              <a:rPr lang="en-US" dirty="0" smtClean="0"/>
              <a:t>Templates are often fully defined in header 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an ‘appropriate type’ when instantiating a template</a:t>
            </a:r>
          </a:p>
          <a:p>
            <a:pPr lvl="1"/>
            <a:r>
              <a:rPr lang="en-US" dirty="0" smtClean="0"/>
              <a:t>Median: types stored in the passed vector need to support addition and division with normal arithmetic meaning</a:t>
            </a:r>
          </a:p>
          <a:p>
            <a:r>
              <a:rPr lang="en-US" dirty="0" smtClean="0"/>
              <a:t>But subtle problems may occur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vd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// = { 1.0, 2.0, 3.0, 4.0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};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ok: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find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vd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vd.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not (why?):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vd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vd.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657" y="1820863"/>
            <a:ext cx="8595360" cy="435133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::find</a:t>
            </a:r>
            <a:r>
              <a:rPr lang="en-US" dirty="0" smtClean="0"/>
              <a:t>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input_iterator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find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/**/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(*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 smtClean="0"/>
          </a:p>
          <a:p>
            <a:pPr lvl="0"/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::reduce</a:t>
            </a:r>
            <a:r>
              <a:rPr lang="en-US" dirty="0" smtClean="0"/>
              <a:t>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input_iterator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/**/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*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::max</a:t>
            </a:r>
            <a:r>
              <a:rPr lang="en-US" dirty="0" smtClean="0"/>
              <a:t> is supposed to get arguments of the same type:</a:t>
            </a:r>
          </a:p>
          <a:p>
            <a:pPr lvl="3"/>
            <a:endParaRPr lang="en-US" dirty="0" smtClean="0"/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maxlen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name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Implementation:</a:t>
            </a:r>
          </a:p>
          <a:p>
            <a:pPr lvl="3"/>
            <a:endParaRPr lang="en-US" dirty="0" smtClean="0"/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Containers,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Standard Template Library is an extensible framework dealing with data in a C++ program. </a:t>
            </a:r>
          </a:p>
          <a:p>
            <a:pPr lvl="0"/>
            <a:r>
              <a:rPr lang="en-US" dirty="0" smtClean="0"/>
              <a:t>First, I will present the general idea, then the fundamental concepts, and finally examples of containers and algorithms. </a:t>
            </a:r>
          </a:p>
          <a:p>
            <a:pPr lvl="0"/>
            <a:r>
              <a:rPr lang="en-US" dirty="0" smtClean="0"/>
              <a:t>The key notions of sequence and iterator used to tie data together with algorithms (for general processing) are also presented. 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We can (already) write programs that are very similar independent of the data type used</a:t>
            </a:r>
          </a:p>
          <a:p>
            <a:pPr lvl="1"/>
            <a:r>
              <a:rPr lang="en-US" dirty="0" smtClean="0"/>
              <a:t>Using an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 smtClean="0"/>
              <a:t> isn’t that different from using a </a:t>
            </a:r>
            <a:r>
              <a:rPr lang="en-US" dirty="0">
                <a:latin typeface="Consolas" panose="020B0609020204030204" pitchFamily="49" charset="0"/>
              </a:rPr>
              <a:t>double</a:t>
            </a:r>
          </a:p>
          <a:p>
            <a:pPr lvl="1"/>
            <a:r>
              <a:rPr lang="en-US" dirty="0" smtClean="0"/>
              <a:t>Using a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::vector&lt;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  <a:r>
              <a:rPr lang="en-US" dirty="0" smtClean="0"/>
              <a:t> isn’t that different from using a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 vector&lt;string&gt;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Functions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do we have that restriction (before C++11)?</a:t>
            </a:r>
          </a:p>
          <a:p>
            <a:r>
              <a:rPr lang="en-US" dirty="0" smtClean="0"/>
              <a:t>Unfortunately, this does not work: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???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 smtClean="0"/>
          </a:p>
          <a:p>
            <a:r>
              <a:rPr lang="en-US" dirty="0" smtClean="0"/>
              <a:t>But this does (C++11), however, it’s not defined that way in toady’s standard: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?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right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left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11/12/2013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1254, Fall 2013, Writing Generic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Iterators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Algorithm: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::find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Find the first element that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is equal to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 value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input_iterator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&lt;In&gt; &amp;&amp; ...)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find(In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first, In last, T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 &amp;&amp; *first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++first;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first;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find an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in a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given vector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::find(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x);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we found x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("{}", *p);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42020" y="5091347"/>
            <a:ext cx="6825458" cy="1080853"/>
            <a:chOff x="609600" y="990600"/>
            <a:chExt cx="8180294" cy="1295400"/>
          </a:xfrm>
          <a:solidFill>
            <a:srgbClr val="92D050"/>
          </a:solidFill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838200" y="19050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239000" y="990600"/>
              <a:ext cx="762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00400" y="9906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752600" y="9906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8027894" y="19050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AutoShape 10"/>
            <p:cNvCxnSpPr>
              <a:cxnSpLocks noChangeShapeType="1"/>
              <a:stCxn id="12" idx="3"/>
              <a:endCxn id="11" idx="1"/>
            </p:cNvCxnSpPr>
            <p:nvPr/>
          </p:nvCxnSpPr>
          <p:spPr bwMode="auto">
            <a:xfrm>
              <a:off x="2514600" y="1181100"/>
              <a:ext cx="6858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5" name="AutoShape 11"/>
            <p:cNvCxnSpPr>
              <a:cxnSpLocks noChangeShapeType="1"/>
              <a:stCxn id="10" idx="3"/>
              <a:endCxn id="9" idx="1"/>
            </p:cNvCxnSpPr>
            <p:nvPr/>
          </p:nvCxnSpPr>
          <p:spPr bwMode="auto">
            <a:xfrm>
              <a:off x="6553200" y="1181100"/>
              <a:ext cx="6858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572000" y="990600"/>
              <a:ext cx="762000" cy="381000"/>
            </a:xfrm>
            <a:prstGeom prst="rect">
              <a:avLst/>
            </a:prstGeom>
            <a:grpFill/>
            <a:ln w="95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cxnSp>
          <p:nvCxnSpPr>
            <p:cNvPr id="17" name="AutoShape 13"/>
            <p:cNvCxnSpPr>
              <a:cxnSpLocks noChangeShapeType="1"/>
              <a:stCxn id="11" idx="3"/>
              <a:endCxn id="16" idx="1"/>
            </p:cNvCxnSpPr>
            <p:nvPr/>
          </p:nvCxnSpPr>
          <p:spPr bwMode="auto">
            <a:xfrm>
              <a:off x="3962400" y="1181100"/>
              <a:ext cx="6096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8" name="AutoShape 14"/>
            <p:cNvCxnSpPr>
              <a:cxnSpLocks noChangeShapeType="1"/>
              <a:stCxn id="16" idx="3"/>
              <a:endCxn id="10" idx="1"/>
            </p:cNvCxnSpPr>
            <p:nvPr/>
          </p:nvCxnSpPr>
          <p:spPr bwMode="auto">
            <a:xfrm>
              <a:off x="5334000" y="1181100"/>
              <a:ext cx="4572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1219200" y="1371600"/>
              <a:ext cx="914400" cy="685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7620000" y="1371600"/>
              <a:ext cx="762000" cy="838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09600" y="1531143"/>
              <a:ext cx="990600" cy="405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/>
                <a:t>begin: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7239000" y="1531142"/>
              <a:ext cx="990600" cy="405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/>
                <a:t>end: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2922367" y="2743199"/>
            <a:ext cx="47179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93791" y="2743198"/>
            <a:ext cx="47179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31955" y="3012664"/>
            <a:ext cx="47179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2134" y="1966604"/>
            <a:ext cx="241602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::find</a:t>
            </a:r>
            <a:r>
              <a:rPr lang="en-US" smtClean="0"/>
              <a:t>: </a:t>
            </a:r>
            <a:r>
              <a:rPr lang="en-US" dirty="0"/>
              <a:t>G</a:t>
            </a:r>
            <a:r>
              <a:rPr lang="en-US" smtClean="0"/>
              <a:t>eneric </a:t>
            </a:r>
            <a:r>
              <a:rPr lang="en-US" dirty="0"/>
              <a:t>for </a:t>
            </a:r>
            <a:r>
              <a:rPr lang="en-US" dirty="0" smtClean="0"/>
              <a:t>both, </a:t>
            </a:r>
            <a:r>
              <a:rPr lang="en-US" dirty="0"/>
              <a:t>element type and container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// works for list of strings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::list&lt;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::string&gt;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l,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::string x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::find(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l.begin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l.end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(), x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// &lt;-- here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l.end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    // did we find x?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500" dirty="0">
                <a:solidFill>
                  <a:srgbClr val="A31515"/>
                </a:solidFill>
                <a:latin typeface="Consolas" panose="020B0609020204030204" pitchFamily="49" charset="0"/>
              </a:rPr>
              <a:t>Found x: </a:t>
            </a:r>
            <a:r>
              <a:rPr lang="en-US" sz="15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*p);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// works of set of doubles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::set&lt;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s,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x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::find(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s.begin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s.end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(), x);  </a:t>
            </a:r>
            <a:r>
              <a:rPr lang="en-US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//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&lt;-- here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s.end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    // did we find x?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500" dirty="0">
                <a:solidFill>
                  <a:srgbClr val="A31515"/>
                </a:solidFill>
                <a:latin typeface="Consolas" panose="020B0609020204030204" pitchFamily="49" charset="0"/>
              </a:rPr>
              <a:t>Found x: </a:t>
            </a:r>
            <a:r>
              <a:rPr lang="en-US" sz="15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*p);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and 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iterator points to (refers to, denotes) an element of a sequence</a:t>
            </a:r>
          </a:p>
          <a:p>
            <a:r>
              <a:rPr lang="en-US" dirty="0" smtClean="0"/>
              <a:t>The end of the sequence is “one past the last element”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“the last element”</a:t>
            </a:r>
          </a:p>
          <a:p>
            <a:pPr lvl="1"/>
            <a:r>
              <a:rPr lang="en-US" dirty="0" smtClean="0"/>
              <a:t>That’s necessary to elegantly represent an empty sequence</a:t>
            </a:r>
          </a:p>
          <a:p>
            <a:pPr lvl="1"/>
            <a:r>
              <a:rPr lang="en-US" dirty="0" smtClean="0"/>
              <a:t>One-past-the-last-element isn’t an element</a:t>
            </a:r>
          </a:p>
          <a:p>
            <a:pPr lvl="2"/>
            <a:r>
              <a:rPr lang="en-US" dirty="0" smtClean="0"/>
              <a:t>You can compare an iterator pointing to it</a:t>
            </a:r>
          </a:p>
          <a:p>
            <a:pPr lvl="2"/>
            <a:r>
              <a:rPr lang="en-US" dirty="0" smtClean="0"/>
              <a:t>You can’t dereference it (read its value)</a:t>
            </a:r>
          </a:p>
          <a:p>
            <a:r>
              <a:rPr lang="en-US" dirty="0" smtClean="0"/>
              <a:t>Returning the end of the sequence is the standard idiom for “not found” or “unsuccessful”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39000" y="4800600"/>
            <a:ext cx="2743200" cy="1752600"/>
            <a:chOff x="5791200" y="4343400"/>
            <a:chExt cx="2743200" cy="175260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91400" y="48768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91200" y="48768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629400" y="57150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6248400" y="5060156"/>
              <a:ext cx="685800" cy="654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7315200" y="5067300"/>
              <a:ext cx="5334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5867400" y="4343400"/>
              <a:ext cx="2667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An empty sequence: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29215" y="5334000"/>
            <a:ext cx="5285885" cy="1219200"/>
            <a:chOff x="-332885" y="4572000"/>
            <a:chExt cx="5285885" cy="121920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295400" y="45720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990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752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514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276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038600" y="54102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676400" y="4762500"/>
              <a:ext cx="3810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429000" y="45720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3886200" y="4762500"/>
              <a:ext cx="5334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2405743" y="4584612"/>
              <a:ext cx="1066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/>
                <a:t>the end: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-332885" y="4584612"/>
              <a:ext cx="15956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/>
                <a:t>some iterator: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8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algorithm: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find_if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Find the first element that matches a criteria (predicate)</a:t>
            </a:r>
          </a:p>
          <a:p>
            <a:pPr lvl="1"/>
            <a:r>
              <a:rPr lang="en-US" sz="2400" dirty="0" smtClean="0"/>
              <a:t>Here, a predicate takes one argument and returns a bool</a:t>
            </a:r>
          </a:p>
          <a:p>
            <a:pPr lvl="1"/>
            <a:endParaRPr lang="en-US" sz="1200" dirty="0" smtClean="0"/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In,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In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 first, In last,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 &amp;&amp; !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(*first))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++first;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first;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odd);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we found an odd number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predicate (of one argument) is a function or a function object that takes an argument and returns a </a:t>
            </a:r>
            <a:r>
              <a:rPr lang="en-US" dirty="0" smtClean="0">
                <a:latin typeface="Consolas" panose="020B0609020204030204" pitchFamily="49" charset="0"/>
              </a:rPr>
              <a:t>bool</a:t>
            </a:r>
          </a:p>
          <a:p>
            <a:r>
              <a:rPr lang="en-US" dirty="0" smtClean="0"/>
              <a:t>A function: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odd(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i)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%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// % is the remainder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        // call odd: is 7 odd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dirty="0" smtClean="0"/>
          </a:p>
          <a:p>
            <a:r>
              <a:rPr lang="en-US" dirty="0" smtClean="0"/>
              <a:t>A function object: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Odd 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i)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 %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an object odd of type Odd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// call odd: is 7 odd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sz="1600" dirty="0" smtClean="0"/>
          </a:p>
          <a:p>
            <a:r>
              <a:rPr lang="en-US" dirty="0" smtClean="0"/>
              <a:t>A lambda function:</a:t>
            </a:r>
          </a:p>
          <a:p>
            <a:pPr marL="914400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odd 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i) {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i %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// call odd: is 7 odd?</a:t>
            </a:r>
            <a:endParaRPr lang="en-US" sz="1600" dirty="0"/>
          </a:p>
          <a:p>
            <a:pPr marL="914400" indent="0">
              <a:buNone/>
            </a:pP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smtClean="0"/>
              <a:t>Objects/Lambdas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 concrete example using </a:t>
            </a:r>
            <a:r>
              <a:rPr lang="en-US" sz="2900" dirty="0" smtClean="0"/>
              <a:t>state:</a:t>
            </a:r>
            <a:endParaRPr lang="en-US" sz="2900" dirty="0"/>
          </a:p>
          <a:p>
            <a:pPr marL="914400" indent="0">
              <a:spcBef>
                <a:spcPts val="200"/>
              </a:spcBef>
              <a:buNone/>
            </a:pPr>
            <a:endParaRPr lang="en-US" sz="1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T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value to compare with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()(T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x)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x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200"/>
              </a:spcBef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find x &lt; 43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find x &lt; “perfection”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::list&lt;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::string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q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ls.begin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ls.end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"perfection“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 smtClean="0"/>
              <a:t>Objects/Lambdas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efficient technique</a:t>
            </a:r>
          </a:p>
          <a:p>
            <a:pPr lvl="1"/>
            <a:r>
              <a:rPr lang="en-US" dirty="0" err="1" smtClean="0"/>
              <a:t>inlining</a:t>
            </a:r>
            <a:r>
              <a:rPr lang="en-US" dirty="0" smtClean="0"/>
              <a:t> very easy</a:t>
            </a:r>
          </a:p>
          <a:p>
            <a:pPr lvl="2"/>
            <a:r>
              <a:rPr lang="en-US" dirty="0" smtClean="0"/>
              <a:t>and effective with current compilers</a:t>
            </a:r>
          </a:p>
          <a:p>
            <a:pPr lvl="1"/>
            <a:r>
              <a:rPr lang="en-US" dirty="0" smtClean="0"/>
              <a:t>Faster than equivalent function</a:t>
            </a:r>
          </a:p>
          <a:p>
            <a:pPr lvl="2"/>
            <a:r>
              <a:rPr lang="en-US" dirty="0" smtClean="0"/>
              <a:t>And sometimes you can’t write an equivalent function</a:t>
            </a:r>
          </a:p>
          <a:p>
            <a:r>
              <a:rPr lang="en-US" dirty="0" smtClean="0"/>
              <a:t>The main method of policy parameterization in the STL</a:t>
            </a:r>
          </a:p>
          <a:p>
            <a:r>
              <a:rPr lang="en-US" dirty="0" smtClean="0"/>
              <a:t>Key to emulating functional programming techniques in C++</a:t>
            </a:r>
          </a:p>
          <a:p>
            <a:pPr lvl="1"/>
            <a:r>
              <a:rPr lang="en-US" dirty="0" smtClean="0"/>
              <a:t>‘Using code as data’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en-US" sz="2900" dirty="0"/>
              <a:t>A concrete </a:t>
            </a:r>
            <a:r>
              <a:rPr lang="en-US" sz="2900" dirty="0" smtClean="0"/>
              <a:t>example:</a:t>
            </a:r>
            <a:endParaRPr lang="en-US" sz="2900" dirty="0"/>
          </a:p>
          <a:p>
            <a:pPr marL="91440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find x &lt; 43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[](auto x) { return x &lt; 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43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find x &lt; “perfection”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::list&lt;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::string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q =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ls.begin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ls.end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[](auto x) { return x &lt; 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"perfection"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Collect data into containers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Organize data</a:t>
            </a:r>
          </a:p>
          <a:p>
            <a:pPr lvl="1">
              <a:defRPr/>
            </a:pPr>
            <a:r>
              <a:rPr lang="en-US" sz="2000" dirty="0"/>
              <a:t>For printing</a:t>
            </a:r>
          </a:p>
          <a:p>
            <a:pPr lvl="1">
              <a:defRPr/>
            </a:pPr>
            <a:r>
              <a:rPr lang="en-US" sz="2000" dirty="0"/>
              <a:t>For fast access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Retrieve data items</a:t>
            </a:r>
          </a:p>
          <a:p>
            <a:pPr lvl="1">
              <a:defRPr/>
            </a:pPr>
            <a:r>
              <a:rPr lang="en-US" sz="2000" dirty="0"/>
              <a:t>By index </a:t>
            </a:r>
            <a:r>
              <a:rPr lang="en-US" dirty="0"/>
              <a:t>(e.g., get the </a:t>
            </a:r>
            <a:r>
              <a:rPr lang="en-US" b="1" dirty="0"/>
              <a:t>N</a:t>
            </a:r>
            <a:r>
              <a:rPr lang="en-US" dirty="0"/>
              <a:t>th element)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By value </a:t>
            </a:r>
            <a:r>
              <a:rPr lang="en-US" dirty="0"/>
              <a:t>(e.g., get the first element with the value </a:t>
            </a:r>
            <a:r>
              <a:rPr lang="en-US" b="1" dirty="0"/>
              <a:t>"Chocolate"</a:t>
            </a:r>
            <a:r>
              <a:rPr lang="en-US" dirty="0"/>
              <a:t>)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By properties </a:t>
            </a:r>
            <a:r>
              <a:rPr lang="en-US" dirty="0"/>
              <a:t>(e.g., get the first elements where “</a:t>
            </a:r>
            <a:r>
              <a:rPr lang="en-US" b="1" dirty="0" smtClean="0"/>
              <a:t>age &lt; 64</a:t>
            </a:r>
            <a:r>
              <a:rPr lang="en-US" dirty="0"/>
              <a:t>”)</a:t>
            </a: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Add data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Remove data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Sorting and searching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Simple numeric </a:t>
            </a:r>
            <a:r>
              <a:rPr lang="en-US" sz="2400" dirty="0" smtClean="0"/>
              <a:t>operations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025128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Whenever you have a useful algorithm, you eventually want to parameterize it by a “policy”.</a:t>
            </a:r>
          </a:p>
          <a:p>
            <a:pPr lvl="1"/>
            <a:r>
              <a:rPr lang="en-US" dirty="0" smtClean="0"/>
              <a:t>For example, we need to parameterize sort by the comparison criteria</a:t>
            </a:r>
          </a:p>
          <a:p>
            <a:pPr marL="91440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record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::string name;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standard string for ease of use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addr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   // old C-style string to match database layout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200"/>
              </a:spcBef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::vector&lt;record&gt;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"John Doe"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"42 Main Street"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"Donald Duck"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"123 3rd Avenue"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::sort(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cmp_by_name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sort by name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200"/>
              </a:spcBef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::sort(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cmp_by_addr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sort by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addr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558528" cy="4351337"/>
          </a:xfrm>
        </p:spPr>
        <p:txBody>
          <a:bodyPr>
            <a:normAutofit fontScale="85000" lnSpcReduction="20000"/>
          </a:bodyPr>
          <a:lstStyle/>
          <a:p>
            <a:pPr marL="914400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Different comparisons for record objects: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cmp_by_name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operator()(record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a, 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b)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a.name &lt; b.name;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look at the name field of Rec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    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cmp_by_addr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operator()(record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a, 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b)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strncmp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a.addr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b.addr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correct?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    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note how the comparison function objects are used to hide ugly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and error-prone code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T* elements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iterator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the type of an iterator is implementation defined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         // and it (usefully) varies (e.g. range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checked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iterators)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 vector iterator could be a pointer to an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begin();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to first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begin()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end();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one beyond the last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erase(iterator p);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remove element pointed to by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insert(iterator p, T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insert a new element v before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insert() into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670732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p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++p; ++p; ++p;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q = p; ++q;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leaves p pointing at the inserted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Note: q is invalid after the</a:t>
            </a:r>
            <a:r>
              <a:rPr lang="en-US" b="1" dirty="0">
                <a:cs typeface="Times New Roman" pitchFamily="18" charset="0"/>
              </a:rPr>
              <a:t> insert()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Note: Some elements moved; all elements could have moved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8339" y="2318142"/>
            <a:ext cx="6400800" cy="1157287"/>
            <a:chOff x="457200" y="1966913"/>
            <a:chExt cx="6400800" cy="1157287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90600" y="2271713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    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098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flipH="1">
              <a:off x="3124200" y="27432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670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5052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9624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4196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876800" y="2743200"/>
              <a:ext cx="1981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524000" y="2455068"/>
              <a:ext cx="685800" cy="516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57200" y="2271713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v: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733800" y="198120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733800" y="2157413"/>
              <a:ext cx="228600" cy="585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200400" y="19812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p: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638800" y="1981200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5035062" y="1966913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4191000" y="2164556"/>
              <a:ext cx="1600200" cy="578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88339" y="4086938"/>
            <a:ext cx="6400800" cy="1205464"/>
            <a:chOff x="685800" y="4433336"/>
            <a:chExt cx="6400800" cy="1205464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219200" y="4648200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    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438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 flipH="1">
              <a:off x="3352800" y="52578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8956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7338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99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1910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6482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562600" y="5257800"/>
              <a:ext cx="1524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28800" y="48006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5800" y="464820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v:</a:t>
              </a: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3962400" y="444048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3962400" y="4630980"/>
              <a:ext cx="228600" cy="626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3429000" y="4447624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p:</a:t>
              </a: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5105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5867400" y="4433336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5263662" y="44577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4419600" y="4630981"/>
              <a:ext cx="1600200" cy="626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22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erase() from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96728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leaves p pointing at the element after the erased one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v.erase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vector </a:t>
            </a:r>
            <a:r>
              <a:rPr lang="en-US" dirty="0">
                <a:cs typeface="Times New Roman" pitchFamily="18" charset="0"/>
              </a:rPr>
              <a:t>elements move when you insert() or erase()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Iterators into a vector are invalidated by insert() and erase</a:t>
            </a:r>
            <a:r>
              <a:rPr lang="en-US" dirty="0" smtClean="0">
                <a:cs typeface="Times New Roman" pitchFamily="18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53712" y="1817077"/>
            <a:ext cx="6400800" cy="1205464"/>
            <a:chOff x="685800" y="4433336"/>
            <a:chExt cx="6400800" cy="1205464"/>
          </a:xfrm>
        </p:grpSpPr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1219200" y="4648200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    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438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 flipH="1">
              <a:off x="3352800" y="52578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8956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37338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99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1910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6482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5562600" y="5257800"/>
              <a:ext cx="1524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1828800" y="48006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685800" y="464820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v: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962400" y="444048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3962400" y="4630980"/>
              <a:ext cx="228600" cy="626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429000" y="4447624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p:</a:t>
              </a: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5105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867400" y="4433336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5263662" y="44577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4419600" y="4630981"/>
              <a:ext cx="1600200" cy="626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53712" y="3805421"/>
            <a:ext cx="6400800" cy="1157287"/>
            <a:chOff x="457200" y="1966913"/>
            <a:chExt cx="6400800" cy="1157287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990600" y="2271713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    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2098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 flipH="1">
              <a:off x="3124200" y="27432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26670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5052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9624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4196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4876800" y="2743200"/>
              <a:ext cx="1981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1524000" y="2455068"/>
              <a:ext cx="685800" cy="516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57200" y="2271713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v: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733800" y="198120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H="1">
              <a:off x="3733800" y="2157413"/>
              <a:ext cx="228600" cy="585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3200400" y="19812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p: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5638800" y="1981200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5035062" y="1966913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4191000" y="2164556"/>
              <a:ext cx="1600200" cy="578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1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list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Link* elements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iterator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the type of an iterator is implementation defined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         // and it (usefully) varies (e.g.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range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checked iterators)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a list iterator could be a pointer to a link node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...;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begin();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points to first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begin()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end();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// points one beyond the last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erase(iterator p);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remove element pointed to by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insert(iterator p,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insert a new element v before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296400" y="548322"/>
            <a:ext cx="1828800" cy="1143000"/>
            <a:chOff x="6781800" y="381000"/>
            <a:chExt cx="1828800" cy="11430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467600" y="381000"/>
              <a:ext cx="1143000" cy="1143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T value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Link* pre</a:t>
              </a:r>
            </a:p>
            <a:p>
              <a:pPr algn="ctr"/>
              <a:r>
                <a:rPr lang="en-US" dirty="0"/>
                <a:t>Link* post</a:t>
              </a:r>
            </a:p>
          </p:txBody>
        </p: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7467600" y="914400"/>
              <a:ext cx="1143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781800" y="381000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Link: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insert() into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549128" cy="435133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::list&lt;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++p; ++p; ++p;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::list&lt;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q = p; ++q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l.insert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leaves p pointing at the inserted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element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cs typeface="Times New Roman" charset="0"/>
              </a:rPr>
              <a:t>Note: q is unaffected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cs typeface="Times New Roman" charset="0"/>
              </a:rPr>
              <a:t>Note: No elements moved </a:t>
            </a:r>
            <a:r>
              <a:rPr lang="en-US" dirty="0" smtClean="0">
                <a:cs typeface="Times New Roman" charset="0"/>
              </a:rPr>
              <a:t>around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1146" y="2640990"/>
            <a:ext cx="7010400" cy="1081087"/>
            <a:chOff x="609600" y="1966913"/>
            <a:chExt cx="7010400" cy="1081087"/>
          </a:xfrm>
        </p:grpSpPr>
        <p:grpSp>
          <p:nvGrpSpPr>
            <p:cNvPr id="8" name="Group 7"/>
            <p:cNvGrpSpPr/>
            <p:nvPr/>
          </p:nvGrpSpPr>
          <p:grpSpPr>
            <a:xfrm>
              <a:off x="609600" y="1966913"/>
              <a:ext cx="6553200" cy="1081087"/>
              <a:chOff x="609600" y="1966913"/>
              <a:chExt cx="6553200" cy="1081087"/>
            </a:xfrm>
          </p:grpSpPr>
          <p:sp>
            <p:nvSpPr>
              <p:cNvPr id="13" name="Rectangle 40"/>
              <p:cNvSpPr>
                <a:spLocks noChangeArrowheads="1"/>
              </p:cNvSpPr>
              <p:nvPr/>
            </p:nvSpPr>
            <p:spPr bwMode="auto">
              <a:xfrm>
                <a:off x="1143000" y="1966913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6    </a:t>
                </a:r>
              </a:p>
            </p:txBody>
          </p:sp>
          <p:sp>
            <p:nvSpPr>
              <p:cNvPr id="14" name="Rectangle 41"/>
              <p:cNvSpPr>
                <a:spLocks noChangeArrowheads="1"/>
              </p:cNvSpPr>
              <p:nvPr/>
            </p:nvSpPr>
            <p:spPr bwMode="auto">
              <a:xfrm>
                <a:off x="23622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/>
            </p:nvSpPr>
            <p:spPr bwMode="auto">
              <a:xfrm>
                <a:off x="32766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6" name="Line 47"/>
              <p:cNvSpPr>
                <a:spLocks noChangeShapeType="1"/>
              </p:cNvSpPr>
              <p:nvPr/>
            </p:nvSpPr>
            <p:spPr bwMode="auto">
              <a:xfrm>
                <a:off x="1752600" y="2157412"/>
                <a:ext cx="609600" cy="7381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1966913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l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  <p:sp>
            <p:nvSpPr>
              <p:cNvPr id="18" name="Rectangle 49"/>
              <p:cNvSpPr>
                <a:spLocks noChangeArrowheads="1"/>
              </p:cNvSpPr>
              <p:nvPr/>
            </p:nvSpPr>
            <p:spPr bwMode="auto">
              <a:xfrm>
                <a:off x="4648200" y="1995670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4910504" y="2196244"/>
                <a:ext cx="490904" cy="4707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auto">
              <a:xfrm>
                <a:off x="4123592" y="2012888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p:</a:t>
                </a:r>
              </a:p>
            </p:txBody>
          </p:sp>
          <p:cxnSp>
            <p:nvCxnSpPr>
              <p:cNvPr id="21" name="AutoShape 52"/>
              <p:cNvCxnSpPr>
                <a:cxnSpLocks noChangeShapeType="1"/>
                <a:stCxn id="14" idx="3"/>
                <a:endCxn id="15" idx="1"/>
              </p:cNvCxnSpPr>
              <p:nvPr/>
            </p:nvCxnSpPr>
            <p:spPr bwMode="auto">
              <a:xfrm>
                <a:off x="28194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53"/>
              <p:cNvCxnSpPr>
                <a:cxnSpLocks noChangeShapeType="1"/>
                <a:stCxn id="15" idx="3"/>
              </p:cNvCxnSpPr>
              <p:nvPr/>
            </p:nvCxnSpPr>
            <p:spPr bwMode="auto">
              <a:xfrm>
                <a:off x="37338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55"/>
              <p:cNvCxnSpPr>
                <a:cxnSpLocks noChangeShapeType="1"/>
                <a:stCxn id="10" idx="3"/>
                <a:endCxn id="11" idx="1"/>
              </p:cNvCxnSpPr>
              <p:nvPr/>
            </p:nvCxnSpPr>
            <p:spPr bwMode="auto">
              <a:xfrm>
                <a:off x="5630008" y="2857500"/>
                <a:ext cx="542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56"/>
              <p:cNvCxnSpPr>
                <a:cxnSpLocks noChangeShapeType="1"/>
                <a:stCxn id="11" idx="3"/>
                <a:endCxn id="12" idx="1"/>
              </p:cNvCxnSpPr>
              <p:nvPr/>
            </p:nvCxnSpPr>
            <p:spPr bwMode="auto">
              <a:xfrm>
                <a:off x="6629400" y="2857500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58"/>
              <p:cNvCxnSpPr>
                <a:cxnSpLocks noChangeShapeType="1"/>
                <a:stCxn id="9" idx="3"/>
                <a:endCxn id="10" idx="1"/>
              </p:cNvCxnSpPr>
              <p:nvPr/>
            </p:nvCxnSpPr>
            <p:spPr bwMode="auto">
              <a:xfrm>
                <a:off x="4648200" y="2857500"/>
                <a:ext cx="52460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5805854" y="2005744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51"/>
              <p:cNvSpPr txBox="1">
                <a:spLocks noChangeArrowheads="1"/>
              </p:cNvSpPr>
              <p:nvPr/>
            </p:nvSpPr>
            <p:spPr bwMode="auto">
              <a:xfrm>
                <a:off x="5334000" y="1988343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q:</a:t>
                </a:r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6096000" y="2171700"/>
                <a:ext cx="30480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41910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2</a:t>
              </a:r>
              <a:endParaRPr lang="en-US" dirty="0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5172808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  <a:endParaRPr lang="en-US" dirty="0"/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61722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4</a:t>
              </a:r>
              <a:endParaRPr lang="en-US" dirty="0"/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71628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89938" y="4357297"/>
            <a:ext cx="7010400" cy="1960318"/>
            <a:chOff x="4489938" y="4357297"/>
            <a:chExt cx="7010400" cy="1960318"/>
          </a:xfrm>
        </p:grpSpPr>
        <p:grpSp>
          <p:nvGrpSpPr>
            <p:cNvPr id="29" name="Group 28"/>
            <p:cNvGrpSpPr/>
            <p:nvPr/>
          </p:nvGrpSpPr>
          <p:grpSpPr>
            <a:xfrm>
              <a:off x="4489938" y="4357297"/>
              <a:ext cx="7010400" cy="1960318"/>
              <a:chOff x="800100" y="4062413"/>
              <a:chExt cx="7010400" cy="196031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00100" y="4062413"/>
                <a:ext cx="7010400" cy="1579318"/>
                <a:chOff x="609600" y="1966913"/>
                <a:chExt cx="7010400" cy="157931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609600" y="1966913"/>
                  <a:ext cx="6553200" cy="1579318"/>
                  <a:chOff x="609600" y="1966913"/>
                  <a:chExt cx="6553200" cy="1579318"/>
                </a:xfrm>
              </p:grpSpPr>
              <p:sp>
                <p:nvSpPr>
                  <p:cNvPr id="3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66913"/>
                    <a:ext cx="838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7</a:t>
                    </a:r>
                    <a:r>
                      <a:rPr lang="en-US" dirty="0" smtClean="0"/>
                      <a:t>    </a:t>
                    </a:r>
                    <a:endParaRPr lang="en-US" dirty="0"/>
                  </a:p>
                </p:txBody>
              </p:sp>
              <p:sp>
                <p:nvSpPr>
                  <p:cNvPr id="3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622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0</a:t>
                    </a:r>
                  </a:p>
                </p:txBody>
              </p:sp>
              <p:sp>
                <p:nvSpPr>
                  <p:cNvPr id="3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4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752600" y="2157412"/>
                    <a:ext cx="609600" cy="738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" y="1966913"/>
                    <a:ext cx="5334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l</a:t>
                    </a:r>
                    <a:r>
                      <a:rPr lang="en-US" dirty="0" smtClean="0"/>
                      <a:t>:</a:t>
                    </a:r>
                    <a:endParaRPr lang="en-US" dirty="0"/>
                  </a:p>
                </p:txBody>
              </p:sp>
              <p:sp>
                <p:nvSpPr>
                  <p:cNvPr id="4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57700" y="1988343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809393" y="2178843"/>
                    <a:ext cx="177311" cy="136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2577" y="1990907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p:</a:t>
                    </a:r>
                  </a:p>
                </p:txBody>
              </p:sp>
              <p:cxnSp>
                <p:nvCxnSpPr>
                  <p:cNvPr id="45" name="AutoShape 52"/>
                  <p:cNvCxnSpPr>
                    <a:cxnSpLocks noChangeShapeType="1"/>
                    <a:stCxn id="38" idx="3"/>
                    <a:endCxn id="39" idx="1"/>
                  </p:cNvCxnSpPr>
                  <p:nvPr/>
                </p:nvCxnSpPr>
                <p:spPr bwMode="auto">
                  <a:xfrm>
                    <a:off x="28194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AutoShape 53"/>
                  <p:cNvCxnSpPr>
                    <a:cxnSpLocks noChangeShapeType="1"/>
                    <a:stCxn id="39" idx="3"/>
                    <a:endCxn id="33" idx="1"/>
                  </p:cNvCxnSpPr>
                  <p:nvPr/>
                </p:nvCxnSpPr>
                <p:spPr bwMode="auto">
                  <a:xfrm>
                    <a:off x="37338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7" name="AutoShape 55"/>
                  <p:cNvCxnSpPr>
                    <a:cxnSpLocks noChangeShapeType="1"/>
                    <a:stCxn id="34" idx="3"/>
                    <a:endCxn id="35" idx="1"/>
                  </p:cNvCxnSpPr>
                  <p:nvPr/>
                </p:nvCxnSpPr>
                <p:spPr bwMode="auto">
                  <a:xfrm>
                    <a:off x="5630008" y="2857500"/>
                    <a:ext cx="542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" name="AutoShape 56"/>
                  <p:cNvCxnSpPr>
                    <a:cxnSpLocks noChangeShapeType="1"/>
                    <a:stCxn id="35" idx="3"/>
                    <a:endCxn id="36" idx="1"/>
                  </p:cNvCxnSpPr>
                  <p:nvPr/>
                </p:nvCxnSpPr>
                <p:spPr bwMode="auto">
                  <a:xfrm>
                    <a:off x="6629400" y="2857500"/>
                    <a:ext cx="5334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981200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0" y="1988343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q:</a:t>
                    </a:r>
                  </a:p>
                </p:txBody>
              </p:sp>
              <p:sp>
                <p:nvSpPr>
                  <p:cNvPr id="5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096000" y="2171700"/>
                    <a:ext cx="304800" cy="495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Rectangle 43"/>
                <p:cNvSpPr>
                  <a:spLocks noChangeArrowheads="1"/>
                </p:cNvSpPr>
                <p:nvPr/>
              </p:nvSpPr>
              <p:spPr bwMode="auto">
                <a:xfrm>
                  <a:off x="41910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2</a:t>
                  </a:r>
                  <a:endParaRPr lang="en-US" dirty="0"/>
                </a:p>
              </p:txBody>
            </p:sp>
            <p:sp>
              <p:nvSpPr>
                <p:cNvPr id="34" name="Rectangle 43"/>
                <p:cNvSpPr>
                  <a:spLocks noChangeArrowheads="1"/>
                </p:cNvSpPr>
                <p:nvPr/>
              </p:nvSpPr>
              <p:spPr bwMode="auto">
                <a:xfrm>
                  <a:off x="5172808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3</a:t>
                  </a:r>
                  <a:endParaRPr lang="en-US" dirty="0"/>
                </a:p>
              </p:txBody>
            </p:sp>
            <p:sp>
              <p:nvSpPr>
                <p:cNvPr id="35" name="Rectangle 43"/>
                <p:cNvSpPr>
                  <a:spLocks noChangeArrowheads="1"/>
                </p:cNvSpPr>
                <p:nvPr/>
              </p:nvSpPr>
              <p:spPr bwMode="auto">
                <a:xfrm>
                  <a:off x="61722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4</a:t>
                  </a:r>
                  <a:endParaRPr lang="en-US" dirty="0"/>
                </a:p>
              </p:txBody>
            </p:sp>
            <p:sp>
              <p:nvSpPr>
                <p:cNvPr id="36" name="Rectangle 43"/>
                <p:cNvSpPr>
                  <a:spLocks noChangeArrowheads="1"/>
                </p:cNvSpPr>
                <p:nvPr/>
              </p:nvSpPr>
              <p:spPr bwMode="auto">
                <a:xfrm>
                  <a:off x="71628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5</a:t>
                  </a:r>
                  <a:endParaRPr lang="en-US" dirty="0"/>
                </a:p>
              </p:txBody>
            </p:sp>
          </p:grpSp>
          <p:sp>
            <p:nvSpPr>
              <p:cNvPr id="31" name="Rectangle 43"/>
              <p:cNvSpPr>
                <a:spLocks noChangeArrowheads="1"/>
              </p:cNvSpPr>
              <p:nvPr/>
            </p:nvSpPr>
            <p:spPr bwMode="auto">
              <a:xfrm>
                <a:off x="4999893" y="5641731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/>
                  <a:t>99</a:t>
                </a:r>
                <a:endParaRPr lang="en-US" dirty="0"/>
              </a:p>
            </p:txBody>
          </p:sp>
        </p:grpSp>
        <p:cxnSp>
          <p:nvCxnSpPr>
            <p:cNvPr id="52" name="AutoShape 53"/>
            <p:cNvCxnSpPr>
              <a:cxnSpLocks noChangeShapeType="1"/>
              <a:stCxn id="31" idx="3"/>
            </p:cNvCxnSpPr>
            <p:nvPr/>
          </p:nvCxnSpPr>
          <p:spPr bwMode="auto">
            <a:xfrm flipV="1">
              <a:off x="9146931" y="5438385"/>
              <a:ext cx="177311" cy="6887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53"/>
            <p:cNvCxnSpPr>
              <a:cxnSpLocks noChangeShapeType="1"/>
              <a:stCxn id="31" idx="1"/>
              <a:endCxn id="33" idx="2"/>
            </p:cNvCxnSpPr>
            <p:nvPr/>
          </p:nvCxnSpPr>
          <p:spPr bwMode="auto">
            <a:xfrm flipH="1" flipV="1">
              <a:off x="8299938" y="5438384"/>
              <a:ext cx="389793" cy="688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61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erase() from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leaves p pointing at the element after the erased one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l.erase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cs typeface="Times New Roman" charset="0"/>
              </a:rPr>
              <a:t>Note: list elements do not move when you insert() or erase()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9938" y="1925882"/>
            <a:ext cx="7010400" cy="1960318"/>
            <a:chOff x="4489938" y="4357297"/>
            <a:chExt cx="7010400" cy="1960318"/>
          </a:xfrm>
        </p:grpSpPr>
        <p:grpSp>
          <p:nvGrpSpPr>
            <p:cNvPr id="8" name="Group 7"/>
            <p:cNvGrpSpPr/>
            <p:nvPr/>
          </p:nvGrpSpPr>
          <p:grpSpPr>
            <a:xfrm>
              <a:off x="4489938" y="4357297"/>
              <a:ext cx="7010400" cy="1960318"/>
              <a:chOff x="800100" y="4062413"/>
              <a:chExt cx="7010400" cy="196031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00100" y="4062413"/>
                <a:ext cx="7010400" cy="1579318"/>
                <a:chOff x="609600" y="1966913"/>
                <a:chExt cx="7010400" cy="157931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609600" y="1966913"/>
                  <a:ext cx="6553200" cy="1579318"/>
                  <a:chOff x="609600" y="1966913"/>
                  <a:chExt cx="6553200" cy="1579318"/>
                </a:xfrm>
              </p:grpSpPr>
              <p:sp>
                <p:nvSpPr>
                  <p:cNvPr id="1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66913"/>
                    <a:ext cx="838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7</a:t>
                    </a:r>
                    <a:r>
                      <a:rPr lang="en-US" dirty="0" smtClean="0"/>
                      <a:t>    </a:t>
                    </a:r>
                    <a:endParaRPr lang="en-US" dirty="0"/>
                  </a:p>
                </p:txBody>
              </p:sp>
              <p:sp>
                <p:nvSpPr>
                  <p:cNvPr id="1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622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0</a:t>
                    </a:r>
                  </a:p>
                </p:txBody>
              </p:sp>
              <p:sp>
                <p:nvSpPr>
                  <p:cNvPr id="2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2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752600" y="2157412"/>
                    <a:ext cx="609600" cy="738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" y="1966913"/>
                    <a:ext cx="5334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l</a:t>
                    </a:r>
                    <a:r>
                      <a:rPr lang="en-US" dirty="0" smtClean="0"/>
                      <a:t>:</a:t>
                    </a:r>
                    <a:endParaRPr lang="en-US" dirty="0"/>
                  </a:p>
                </p:txBody>
              </p:sp>
              <p:sp>
                <p:nvSpPr>
                  <p:cNvPr id="2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57700" y="1988343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809393" y="2178843"/>
                    <a:ext cx="177311" cy="136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2577" y="1990907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p:</a:t>
                    </a:r>
                  </a:p>
                </p:txBody>
              </p:sp>
              <p:cxnSp>
                <p:nvCxnSpPr>
                  <p:cNvPr id="26" name="AutoShape 52"/>
                  <p:cNvCxnSpPr>
                    <a:cxnSpLocks noChangeShapeType="1"/>
                    <a:stCxn id="19" idx="3"/>
                    <a:endCxn id="20" idx="1"/>
                  </p:cNvCxnSpPr>
                  <p:nvPr/>
                </p:nvCxnSpPr>
                <p:spPr bwMode="auto">
                  <a:xfrm>
                    <a:off x="28194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" name="AutoShape 53"/>
                  <p:cNvCxnSpPr>
                    <a:cxnSpLocks noChangeShapeType="1"/>
                    <a:stCxn id="20" idx="3"/>
                    <a:endCxn id="14" idx="1"/>
                  </p:cNvCxnSpPr>
                  <p:nvPr/>
                </p:nvCxnSpPr>
                <p:spPr bwMode="auto">
                  <a:xfrm>
                    <a:off x="37338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" name="AutoShape 55"/>
                  <p:cNvCxnSpPr>
                    <a:cxnSpLocks noChangeShapeType="1"/>
                    <a:stCxn id="15" idx="3"/>
                    <a:endCxn id="16" idx="1"/>
                  </p:cNvCxnSpPr>
                  <p:nvPr/>
                </p:nvCxnSpPr>
                <p:spPr bwMode="auto">
                  <a:xfrm>
                    <a:off x="5630008" y="2857500"/>
                    <a:ext cx="542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AutoShape 56"/>
                  <p:cNvCxnSpPr>
                    <a:cxnSpLocks noChangeShapeType="1"/>
                    <a:stCxn id="16" idx="3"/>
                    <a:endCxn id="17" idx="1"/>
                  </p:cNvCxnSpPr>
                  <p:nvPr/>
                </p:nvCxnSpPr>
                <p:spPr bwMode="auto">
                  <a:xfrm>
                    <a:off x="6629400" y="2857500"/>
                    <a:ext cx="5334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981200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0" y="1988343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q:</a:t>
                    </a:r>
                  </a:p>
                </p:txBody>
              </p:sp>
              <p:sp>
                <p:nvSpPr>
                  <p:cNvPr id="3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096000" y="2171700"/>
                    <a:ext cx="304800" cy="495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Rectangle 43"/>
                <p:cNvSpPr>
                  <a:spLocks noChangeArrowheads="1"/>
                </p:cNvSpPr>
                <p:nvPr/>
              </p:nvSpPr>
              <p:spPr bwMode="auto">
                <a:xfrm>
                  <a:off x="41910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2</a:t>
                  </a:r>
                  <a:endParaRPr lang="en-US" dirty="0"/>
                </a:p>
              </p:txBody>
            </p:sp>
            <p:sp>
              <p:nvSpPr>
                <p:cNvPr id="15" name="Rectangle 43"/>
                <p:cNvSpPr>
                  <a:spLocks noChangeArrowheads="1"/>
                </p:cNvSpPr>
                <p:nvPr/>
              </p:nvSpPr>
              <p:spPr bwMode="auto">
                <a:xfrm>
                  <a:off x="5172808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3</a:t>
                  </a:r>
                  <a:endParaRPr lang="en-US" dirty="0"/>
                </a:p>
              </p:txBody>
            </p:sp>
            <p:sp>
              <p:nvSpPr>
                <p:cNvPr id="16" name="Rectangle 43"/>
                <p:cNvSpPr>
                  <a:spLocks noChangeArrowheads="1"/>
                </p:cNvSpPr>
                <p:nvPr/>
              </p:nvSpPr>
              <p:spPr bwMode="auto">
                <a:xfrm>
                  <a:off x="61722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4</a:t>
                  </a:r>
                  <a:endParaRPr lang="en-US" dirty="0"/>
                </a:p>
              </p:txBody>
            </p:sp>
            <p:sp>
              <p:nvSpPr>
                <p:cNvPr id="17" name="Rectangle 43"/>
                <p:cNvSpPr>
                  <a:spLocks noChangeArrowheads="1"/>
                </p:cNvSpPr>
                <p:nvPr/>
              </p:nvSpPr>
              <p:spPr bwMode="auto">
                <a:xfrm>
                  <a:off x="71628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5</a:t>
                  </a:r>
                  <a:endParaRPr lang="en-US" dirty="0"/>
                </a:p>
              </p:txBody>
            </p:sp>
          </p:grpSp>
          <p:sp>
            <p:nvSpPr>
              <p:cNvPr id="12" name="Rectangle 43"/>
              <p:cNvSpPr>
                <a:spLocks noChangeArrowheads="1"/>
              </p:cNvSpPr>
              <p:nvPr/>
            </p:nvSpPr>
            <p:spPr bwMode="auto">
              <a:xfrm>
                <a:off x="4999893" y="5641731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/>
                  <a:t>99</a:t>
                </a:r>
                <a:endParaRPr lang="en-US" dirty="0"/>
              </a:p>
            </p:txBody>
          </p:sp>
        </p:grpSp>
        <p:cxnSp>
          <p:nvCxnSpPr>
            <p:cNvPr id="9" name="AutoShape 53"/>
            <p:cNvCxnSpPr>
              <a:cxnSpLocks noChangeShapeType="1"/>
              <a:stCxn id="12" idx="3"/>
            </p:cNvCxnSpPr>
            <p:nvPr/>
          </p:nvCxnSpPr>
          <p:spPr bwMode="auto">
            <a:xfrm flipV="1">
              <a:off x="9146931" y="5438385"/>
              <a:ext cx="177311" cy="6887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3"/>
            <p:cNvCxnSpPr>
              <a:cxnSpLocks noChangeShapeType="1"/>
              <a:stCxn id="12" idx="1"/>
              <a:endCxn id="14" idx="2"/>
            </p:cNvCxnSpPr>
            <p:nvPr/>
          </p:nvCxnSpPr>
          <p:spPr bwMode="auto">
            <a:xfrm flipH="1" flipV="1">
              <a:off x="8299938" y="5438384"/>
              <a:ext cx="389793" cy="688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4495800" y="4495800"/>
            <a:ext cx="7010400" cy="1081087"/>
            <a:chOff x="609600" y="1966913"/>
            <a:chExt cx="7010400" cy="1081087"/>
          </a:xfrm>
        </p:grpSpPr>
        <p:grpSp>
          <p:nvGrpSpPr>
            <p:cNvPr id="34" name="Group 33"/>
            <p:cNvGrpSpPr/>
            <p:nvPr/>
          </p:nvGrpSpPr>
          <p:grpSpPr>
            <a:xfrm>
              <a:off x="609600" y="1966913"/>
              <a:ext cx="6553200" cy="1081087"/>
              <a:chOff x="609600" y="1966913"/>
              <a:chExt cx="6553200" cy="1081087"/>
            </a:xfrm>
          </p:grpSpPr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143000" y="1966913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6    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23622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32766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>
                <a:off x="1752600" y="2157412"/>
                <a:ext cx="609600" cy="7381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1966913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l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  <p:sp>
            <p:nvSpPr>
              <p:cNvPr id="44" name="Rectangle 49"/>
              <p:cNvSpPr>
                <a:spLocks noChangeArrowheads="1"/>
              </p:cNvSpPr>
              <p:nvPr/>
            </p:nvSpPr>
            <p:spPr bwMode="auto">
              <a:xfrm>
                <a:off x="4648200" y="1995670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>
                <a:off x="4910504" y="2196244"/>
                <a:ext cx="490904" cy="4707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51"/>
              <p:cNvSpPr txBox="1">
                <a:spLocks noChangeArrowheads="1"/>
              </p:cNvSpPr>
              <p:nvPr/>
            </p:nvSpPr>
            <p:spPr bwMode="auto">
              <a:xfrm>
                <a:off x="4123592" y="2012888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p:</a:t>
                </a:r>
              </a:p>
            </p:txBody>
          </p:sp>
          <p:cxnSp>
            <p:nvCxnSpPr>
              <p:cNvPr id="47" name="AutoShape 52"/>
              <p:cNvCxnSpPr>
                <a:cxnSpLocks noChangeShapeType="1"/>
                <a:stCxn id="40" idx="3"/>
                <a:endCxn id="41" idx="1"/>
              </p:cNvCxnSpPr>
              <p:nvPr/>
            </p:nvCxnSpPr>
            <p:spPr bwMode="auto">
              <a:xfrm>
                <a:off x="28194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53"/>
              <p:cNvCxnSpPr>
                <a:cxnSpLocks noChangeShapeType="1"/>
                <a:stCxn id="41" idx="3"/>
              </p:cNvCxnSpPr>
              <p:nvPr/>
            </p:nvCxnSpPr>
            <p:spPr bwMode="auto">
              <a:xfrm>
                <a:off x="37338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55"/>
              <p:cNvCxnSpPr>
                <a:cxnSpLocks noChangeShapeType="1"/>
                <a:stCxn id="36" idx="3"/>
                <a:endCxn id="37" idx="1"/>
              </p:cNvCxnSpPr>
              <p:nvPr/>
            </p:nvCxnSpPr>
            <p:spPr bwMode="auto">
              <a:xfrm>
                <a:off x="5630008" y="2857500"/>
                <a:ext cx="542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56"/>
              <p:cNvCxnSpPr>
                <a:cxnSpLocks noChangeShapeType="1"/>
                <a:stCxn id="37" idx="3"/>
                <a:endCxn id="38" idx="1"/>
              </p:cNvCxnSpPr>
              <p:nvPr/>
            </p:nvCxnSpPr>
            <p:spPr bwMode="auto">
              <a:xfrm>
                <a:off x="6629400" y="2857500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58"/>
              <p:cNvCxnSpPr>
                <a:cxnSpLocks noChangeShapeType="1"/>
                <a:stCxn id="35" idx="3"/>
                <a:endCxn id="36" idx="1"/>
              </p:cNvCxnSpPr>
              <p:nvPr/>
            </p:nvCxnSpPr>
            <p:spPr bwMode="auto">
              <a:xfrm>
                <a:off x="4648200" y="2857500"/>
                <a:ext cx="52460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5805854" y="2005744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5334000" y="1988343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q:</a:t>
                </a:r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>
                <a:off x="6096000" y="2171700"/>
                <a:ext cx="30480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1910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2</a:t>
              </a:r>
              <a:endParaRPr lang="en-US" dirty="0"/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5172808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  <a:endParaRPr lang="en-US" dirty="0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61722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4</a:t>
              </a:r>
              <a:endParaRPr lang="en-US" dirty="0"/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71628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::array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 elements[N];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iterator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the type of an iterator is implementation defined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         // and it (usefully) varies (e.g. range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checked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iterators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 vector iterator could be a pointer to an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begin();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to first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begin()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end();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one beyond the last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no erase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no insert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Algorithms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We’d like to write common programming tasks so that we don’t have to re-do the work each time we find a new way of storing the data or a slightly different way of interpreting the </a:t>
            </a:r>
            <a:r>
              <a:rPr lang="en-US" sz="2800" dirty="0" smtClean="0"/>
              <a:t>data</a:t>
            </a:r>
          </a:p>
          <a:p>
            <a:pPr>
              <a:lnSpc>
                <a:spcPct val="80000"/>
              </a:lnSpc>
              <a:defRPr/>
            </a:pPr>
            <a:endParaRPr lang="en-US" sz="2800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Finding a value in a </a:t>
            </a:r>
            <a:r>
              <a:rPr lang="en-US" sz="2400" dirty="0" err="1">
                <a:latin typeface="Consolas" panose="020B0609020204030204" pitchFamily="49" charset="0"/>
              </a:rPr>
              <a:t>std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smtClean="0">
                <a:latin typeface="Consolas" panose="020B0609020204030204" pitchFamily="49" charset="0"/>
              </a:rPr>
              <a:t>vector</a:t>
            </a:r>
            <a:r>
              <a:rPr lang="en-US" sz="2400" dirty="0" smtClean="0"/>
              <a:t> </a:t>
            </a:r>
            <a:r>
              <a:rPr lang="en-US" sz="2400" dirty="0"/>
              <a:t>isn’t all that different from finding a value in a </a:t>
            </a:r>
            <a:r>
              <a:rPr lang="en-US" sz="2400" dirty="0" err="1">
                <a:latin typeface="Consolas" panose="020B0609020204030204" pitchFamily="49" charset="0"/>
              </a:rPr>
              <a:t>std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smtClean="0">
                <a:latin typeface="Consolas" panose="020B0609020204030204" pitchFamily="49" charset="0"/>
              </a:rPr>
              <a:t>list</a:t>
            </a:r>
            <a:r>
              <a:rPr lang="en-US" sz="2400" dirty="0" smtClean="0"/>
              <a:t> </a:t>
            </a:r>
            <a:r>
              <a:rPr lang="en-US" sz="2400" dirty="0"/>
              <a:t>or an array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Looking for a </a:t>
            </a:r>
            <a:r>
              <a:rPr lang="en-US" sz="2400" dirty="0" err="1">
                <a:latin typeface="Consolas" panose="020B0609020204030204" pitchFamily="49" charset="0"/>
              </a:rPr>
              <a:t>std</a:t>
            </a:r>
            <a:r>
              <a:rPr lang="en-US" sz="2400" dirty="0">
                <a:latin typeface="Consolas" panose="020B0609020204030204" pitchFamily="49" charset="0"/>
              </a:rPr>
              <a:t>::s</a:t>
            </a:r>
            <a:r>
              <a:rPr lang="en-US" sz="2400" dirty="0" smtClean="0">
                <a:latin typeface="Consolas" panose="020B0609020204030204" pitchFamily="49" charset="0"/>
              </a:rPr>
              <a:t>tring</a:t>
            </a:r>
            <a:r>
              <a:rPr lang="en-US" sz="2400" dirty="0" smtClean="0"/>
              <a:t> </a:t>
            </a:r>
            <a:r>
              <a:rPr lang="en-US" sz="2400" dirty="0"/>
              <a:t>ignoring case isn’t all that different from looking at a </a:t>
            </a:r>
            <a:r>
              <a:rPr lang="en-US" sz="2400" dirty="0" err="1">
                <a:latin typeface="Consolas" panose="020B0609020204030204" pitchFamily="49" charset="0"/>
              </a:rPr>
              <a:t>std</a:t>
            </a:r>
            <a:r>
              <a:rPr lang="en-US" sz="2400" dirty="0">
                <a:latin typeface="Consolas" panose="020B0609020204030204" pitchFamily="49" charset="0"/>
              </a:rPr>
              <a:t>::s</a:t>
            </a:r>
            <a:r>
              <a:rPr lang="en-US" sz="2400" dirty="0" smtClean="0">
                <a:latin typeface="Consolas" panose="020B0609020204030204" pitchFamily="49" charset="0"/>
              </a:rPr>
              <a:t>tring</a:t>
            </a:r>
            <a:r>
              <a:rPr lang="en-US" sz="2400" dirty="0" smtClean="0"/>
              <a:t> </a:t>
            </a:r>
            <a:r>
              <a:rPr lang="en-US" sz="2400" dirty="0"/>
              <a:t>not ignoring case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Graphing experimental data with exact values isn’t all that different from graphing data with rounded values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Copying a file isn’t all that different from copying a </a:t>
            </a:r>
            <a:r>
              <a:rPr lang="en-US" sz="2400" dirty="0" smtClean="0"/>
              <a:t>vector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520428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Same semantics and API as sequential algorithms</a:t>
            </a:r>
          </a:p>
          <a:p>
            <a:r>
              <a:rPr lang="en-US" dirty="0" smtClean="0"/>
              <a:t>Standard </a:t>
            </a:r>
            <a:r>
              <a:rPr lang="en-US" dirty="0"/>
              <a:t>introduces: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::par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unseq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(C++20),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par_unseq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Passed as additional first argument to algorithm</a:t>
            </a:r>
          </a:p>
          <a:p>
            <a:r>
              <a:rPr lang="en-US" dirty="0"/>
              <a:t>Convey guarantees/requirements imposed by loop body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/>
              <a:t>: execute in-order (sequenced) on current thread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unseq</a:t>
            </a:r>
            <a:r>
              <a:rPr lang="en-US" dirty="0"/>
              <a:t>: allow out-of-order execution (</a:t>
            </a:r>
            <a:r>
              <a:rPr lang="en-US" dirty="0" err="1"/>
              <a:t>unsequenced</a:t>
            </a:r>
            <a:r>
              <a:rPr lang="en-US" dirty="0"/>
              <a:t>) on current thread - vectorization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par</a:t>
            </a:r>
            <a:r>
              <a:rPr lang="en-US" dirty="0"/>
              <a:t>: allow parallel execution on different threads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par_unseq</a:t>
            </a:r>
            <a:r>
              <a:rPr lang="en-US" dirty="0"/>
              <a:t>: allow parallel out-of-order (</a:t>
            </a:r>
            <a:r>
              <a:rPr lang="en-US" dirty="0" err="1"/>
              <a:t>vectorized</a:t>
            </a:r>
            <a:r>
              <a:rPr lang="en-US" dirty="0"/>
              <a:t>) execution on different threads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Simplest case: parallel execution policy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d(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fill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Parallelism in Modern C++ (Talk at CppCon 2016), Hartmut Kaiser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2899393-25BE-4C26-9FDC-BEBB44BDB21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Algorithms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41" y="2046772"/>
            <a:ext cx="7923797" cy="39730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Parallelism in Modern C++ (Talk at CppCon 2016), Hartmut Kaiser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traversing a </a:t>
            </a:r>
            <a:r>
              <a:rPr lang="en-US" dirty="0" smtClean="0"/>
              <a:t>container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787128" cy="4351337"/>
          </a:xfrm>
        </p:spPr>
        <p:txBody>
          <a:bodyPr>
            <a:normAutofit fontScale="85000" lnSpcReduction="20000"/>
          </a:bodyPr>
          <a:lstStyle/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++i)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why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do something with v[i]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longer but always correct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++i)</a:t>
            </a: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do something with v[i]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p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++p)</a:t>
            </a: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do something with *p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++p)</a:t>
            </a: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do something with *p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e : 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355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		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do something with 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61B6064-FECE-466A-BF5C-A30C7EDC9E7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Code that’s</a:t>
            </a:r>
          </a:p>
          <a:p>
            <a:pPr lvl="1">
              <a:defRPr/>
            </a:pPr>
            <a:r>
              <a:rPr lang="en-US" sz="2000" dirty="0"/>
              <a:t>Easy to read</a:t>
            </a:r>
          </a:p>
          <a:p>
            <a:pPr lvl="1">
              <a:defRPr/>
            </a:pPr>
            <a:r>
              <a:rPr lang="en-US" sz="2000" dirty="0"/>
              <a:t>Easy to modify</a:t>
            </a:r>
          </a:p>
          <a:p>
            <a:pPr lvl="1">
              <a:defRPr/>
            </a:pPr>
            <a:r>
              <a:rPr lang="en-US" sz="2000" dirty="0"/>
              <a:t>Regular</a:t>
            </a:r>
          </a:p>
          <a:p>
            <a:pPr lvl="1">
              <a:defRPr/>
            </a:pPr>
            <a:r>
              <a:rPr lang="en-US" sz="2000" dirty="0"/>
              <a:t>Short </a:t>
            </a:r>
          </a:p>
          <a:p>
            <a:pPr lvl="1">
              <a:defRPr/>
            </a:pPr>
            <a:r>
              <a:rPr lang="en-US" sz="2000" dirty="0"/>
              <a:t>Fast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Uniform access to data</a:t>
            </a:r>
          </a:p>
          <a:p>
            <a:pPr lvl="1">
              <a:defRPr/>
            </a:pPr>
            <a:r>
              <a:rPr lang="en-US" sz="2000" dirty="0"/>
              <a:t>Independently of how it is stored</a:t>
            </a:r>
          </a:p>
          <a:p>
            <a:pPr lvl="1">
              <a:defRPr/>
            </a:pPr>
            <a:r>
              <a:rPr lang="en-US" sz="2000" dirty="0"/>
              <a:t>Independently of its type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…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…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Type-safe access to data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Easy traversal of data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Compact storage of data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Fast</a:t>
            </a:r>
          </a:p>
          <a:p>
            <a:pPr lvl="1">
              <a:defRPr/>
            </a:pPr>
            <a:r>
              <a:rPr lang="en-US" sz="2000" dirty="0"/>
              <a:t>Retrieval of data</a:t>
            </a:r>
          </a:p>
          <a:p>
            <a:pPr lvl="1">
              <a:defRPr/>
            </a:pPr>
            <a:r>
              <a:rPr lang="en-US" sz="2000" dirty="0"/>
              <a:t>Addition of data</a:t>
            </a:r>
          </a:p>
          <a:p>
            <a:pPr lvl="1">
              <a:defRPr/>
            </a:pPr>
            <a:r>
              <a:rPr lang="en-US" sz="2000" dirty="0"/>
              <a:t>Deletion of data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Standard versions of the most common algorithms</a:t>
            </a:r>
          </a:p>
          <a:p>
            <a:pPr lvl="1">
              <a:defRPr/>
            </a:pPr>
            <a:r>
              <a:rPr lang="en-US" sz="2000" dirty="0"/>
              <a:t>Copy, find, search, sort, sum, 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Sort a vector of strings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an number in a phone book, given a name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the highest temperature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all values larger than 800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the first occurrence of the value 17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Sort the telemetry records by unit number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Sort the telemetry records by time stamp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Find the first value larger than “Petersen”?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What </a:t>
            </a:r>
            <a:r>
              <a:rPr lang="en-US" dirty="0"/>
              <a:t>is the largest amount seen?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the first difference between two sequences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Compute the pair wise product of the elements of two sequences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What’s the highest temperatures for each day in a month?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What’s the top 10 best-sellers?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What’s the </a:t>
            </a:r>
            <a:r>
              <a:rPr lang="en-US" dirty="0" smtClean="0"/>
              <a:t>first entry </a:t>
            </a:r>
            <a:r>
              <a:rPr lang="en-US" dirty="0"/>
              <a:t>for “C++” (say,  in Google)?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What’s the sum of the elements?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The C++ Standard Library, Containers and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4395</TotalTime>
  <Words>7028</Words>
  <Application>Microsoft Office PowerPoint</Application>
  <PresentationFormat>Widescreen</PresentationFormat>
  <Paragraphs>993</Paragraphs>
  <Slides>63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Century Schoolbook</vt:lpstr>
      <vt:lpstr>Consolas</vt:lpstr>
      <vt:lpstr>Times New Roman</vt:lpstr>
      <vt:lpstr>Wingdings</vt:lpstr>
      <vt:lpstr>Wingdings 2</vt:lpstr>
      <vt:lpstr>View</vt:lpstr>
      <vt:lpstr>The C++ Standard Library, Containers and Algorithms</vt:lpstr>
      <vt:lpstr>Abstract</vt:lpstr>
      <vt:lpstr>Containers &amp; Algorithms</vt:lpstr>
      <vt:lpstr>Containers, Algorithms</vt:lpstr>
      <vt:lpstr>Common Tasks</vt:lpstr>
      <vt:lpstr>Ideals</vt:lpstr>
      <vt:lpstr>Ideals (continued)</vt:lpstr>
      <vt:lpstr>Ideals (continued)</vt:lpstr>
      <vt:lpstr>Examples</vt:lpstr>
      <vt:lpstr>Generic Programming</vt:lpstr>
      <vt:lpstr>Lifting example (concrete algorithms)</vt:lpstr>
      <vt:lpstr>Lifting Example  (abstract the Data Structure)</vt:lpstr>
      <vt:lpstr>Lifting Example (STL version)</vt:lpstr>
      <vt:lpstr>Lifting Example</vt:lpstr>
      <vt:lpstr>The C++ Standard Template Library</vt:lpstr>
      <vt:lpstr>The STL  (Standard Template Library)</vt:lpstr>
      <vt:lpstr>Basic Model of STL</vt:lpstr>
      <vt:lpstr>The STL</vt:lpstr>
      <vt:lpstr>The STL</vt:lpstr>
      <vt:lpstr>Basic Model</vt:lpstr>
      <vt:lpstr>Containers</vt:lpstr>
      <vt:lpstr>Containers</vt:lpstr>
      <vt:lpstr>Containers (hold sequences in difference ways)</vt:lpstr>
      <vt:lpstr>Dynamic arrays (std::vector)</vt:lpstr>
      <vt:lpstr>Dynamic arrays (std::vector)</vt:lpstr>
      <vt:lpstr>Dynamic arrays (std::vector)</vt:lpstr>
      <vt:lpstr>Generic Functions</vt:lpstr>
      <vt:lpstr>Generic Functions</vt:lpstr>
      <vt:lpstr>Generic Functions</vt:lpstr>
      <vt:lpstr>Generic Functions</vt:lpstr>
      <vt:lpstr>Lifting Example (STL version)</vt:lpstr>
      <vt:lpstr>Median of Unknown Type</vt:lpstr>
      <vt:lpstr>Median of vector of double’s</vt:lpstr>
      <vt:lpstr>Median of Unknown Type</vt:lpstr>
      <vt:lpstr>Median of Unknown Type</vt:lpstr>
      <vt:lpstr>Template instantiation</vt:lpstr>
      <vt:lpstr>Generic Functions and Types</vt:lpstr>
      <vt:lpstr>Generic Functions and Types</vt:lpstr>
      <vt:lpstr>Generic Functions and Types</vt:lpstr>
      <vt:lpstr>Generic Functions and Types</vt:lpstr>
      <vt:lpstr>Algorithms and Iterators</vt:lpstr>
      <vt:lpstr>The simplest Algorithm: std::find</vt:lpstr>
      <vt:lpstr>std::find: Generic for both, element type and container type</vt:lpstr>
      <vt:lpstr>Algorithms and Iterators</vt:lpstr>
      <vt:lpstr>Simple algorithm: std::find_if</vt:lpstr>
      <vt:lpstr>Predicates</vt:lpstr>
      <vt:lpstr>Function Objects/Lambdas</vt:lpstr>
      <vt:lpstr>Function Objects/Lambdas</vt:lpstr>
      <vt:lpstr>Lambda</vt:lpstr>
      <vt:lpstr>Policy Parameterization</vt:lpstr>
      <vt:lpstr>Comparisons</vt:lpstr>
      <vt:lpstr>std::vector</vt:lpstr>
      <vt:lpstr>insert() into std::vector</vt:lpstr>
      <vt:lpstr>erase() from std::vector</vt:lpstr>
      <vt:lpstr>std::list</vt:lpstr>
      <vt:lpstr>insert() into std::list</vt:lpstr>
      <vt:lpstr>erase() from std::list</vt:lpstr>
      <vt:lpstr>std::array</vt:lpstr>
      <vt:lpstr>Parallel Algorithms</vt:lpstr>
      <vt:lpstr>Parallel Algorithms</vt:lpstr>
      <vt:lpstr>Parallel Algorithms</vt:lpstr>
      <vt:lpstr>PowerPoint Presentation</vt:lpstr>
      <vt:lpstr>Ways of traversing a container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281</cp:revision>
  <dcterms:created xsi:type="dcterms:W3CDTF">2011-06-09T18:54:32Z</dcterms:created>
  <dcterms:modified xsi:type="dcterms:W3CDTF">2025-02-06T16:07:41Z</dcterms:modified>
</cp:coreProperties>
</file>